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charts/chart3.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71"/>
  </p:notesMasterIdLst>
  <p:handoutMasterIdLst>
    <p:handoutMasterId r:id="rId72"/>
  </p:handoutMasterIdLst>
  <p:sldIdLst>
    <p:sldId id="303" r:id="rId3"/>
    <p:sldId id="304" r:id="rId4"/>
    <p:sldId id="452" r:id="rId5"/>
    <p:sldId id="307" r:id="rId6"/>
    <p:sldId id="308" r:id="rId7"/>
    <p:sldId id="309" r:id="rId8"/>
    <p:sldId id="310" r:id="rId9"/>
    <p:sldId id="311" r:id="rId10"/>
    <p:sldId id="306" r:id="rId11"/>
    <p:sldId id="312" r:id="rId12"/>
    <p:sldId id="313" r:id="rId13"/>
    <p:sldId id="314" r:id="rId14"/>
    <p:sldId id="381" r:id="rId15"/>
    <p:sldId id="453" r:id="rId16"/>
    <p:sldId id="383" r:id="rId17"/>
    <p:sldId id="384" r:id="rId18"/>
    <p:sldId id="390" r:id="rId19"/>
    <p:sldId id="391" r:id="rId20"/>
    <p:sldId id="385" r:id="rId21"/>
    <p:sldId id="386" r:id="rId22"/>
    <p:sldId id="387" r:id="rId23"/>
    <p:sldId id="388" r:id="rId24"/>
    <p:sldId id="389" r:id="rId25"/>
    <p:sldId id="392" r:id="rId26"/>
    <p:sldId id="393" r:id="rId27"/>
    <p:sldId id="394" r:id="rId28"/>
    <p:sldId id="395" r:id="rId29"/>
    <p:sldId id="396" r:id="rId30"/>
    <p:sldId id="454" r:id="rId31"/>
    <p:sldId id="398" r:id="rId32"/>
    <p:sldId id="399" r:id="rId33"/>
    <p:sldId id="400" r:id="rId34"/>
    <p:sldId id="401" r:id="rId35"/>
    <p:sldId id="402" r:id="rId36"/>
    <p:sldId id="403" r:id="rId37"/>
    <p:sldId id="404" r:id="rId38"/>
    <p:sldId id="455" r:id="rId39"/>
    <p:sldId id="406" r:id="rId40"/>
    <p:sldId id="407" r:id="rId41"/>
    <p:sldId id="408" r:id="rId42"/>
    <p:sldId id="409" r:id="rId43"/>
    <p:sldId id="410" r:id="rId44"/>
    <p:sldId id="411" r:id="rId45"/>
    <p:sldId id="725" r:id="rId46"/>
    <p:sldId id="727" r:id="rId47"/>
    <p:sldId id="728" r:id="rId48"/>
    <p:sldId id="729" r:id="rId49"/>
    <p:sldId id="730" r:id="rId50"/>
    <p:sldId id="731" r:id="rId51"/>
    <p:sldId id="732" r:id="rId52"/>
    <p:sldId id="733" r:id="rId53"/>
    <p:sldId id="734" r:id="rId54"/>
    <p:sldId id="735" r:id="rId55"/>
    <p:sldId id="736" r:id="rId56"/>
    <p:sldId id="737" r:id="rId57"/>
    <p:sldId id="738" r:id="rId58"/>
    <p:sldId id="739" r:id="rId59"/>
    <p:sldId id="740" r:id="rId60"/>
    <p:sldId id="741" r:id="rId61"/>
    <p:sldId id="742" r:id="rId62"/>
    <p:sldId id="743" r:id="rId63"/>
    <p:sldId id="744" r:id="rId64"/>
    <p:sldId id="726" r:id="rId65"/>
    <p:sldId id="745" r:id="rId66"/>
    <p:sldId id="746" r:id="rId67"/>
    <p:sldId id="749" r:id="rId68"/>
    <p:sldId id="750" r:id="rId69"/>
    <p:sldId id="724" r:id="rId7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o Pozo Melero" initials="GPM" lastIdx="3" clrIdx="0">
    <p:extLst>
      <p:ext uri="{19B8F6BF-5375-455C-9EA6-DF929625EA0E}">
        <p15:presenceInfo xmlns:p15="http://schemas.microsoft.com/office/powerpoint/2012/main" userId="S::gonzalo.delpozo@urjc.es::bd923a79-0206-49b8-926a-a7ad5517b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2CE"/>
    <a:srgbClr val="FFEDB8"/>
    <a:srgbClr val="D7C5E5"/>
    <a:srgbClr val="53A1CF"/>
    <a:srgbClr val="0000FF"/>
    <a:srgbClr val="D47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snapToGrid="0">
      <p:cViewPr varScale="1">
        <p:scale>
          <a:sx n="67" d="100"/>
          <a:sy n="67" d="100"/>
        </p:scale>
        <p:origin x="1336" y="3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20-2021%20IEE_IEnergia/Tema%202.%20AO/AmplificadorOperacion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6.%20Transistores/Grafica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6.%20Transistores/Grafica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https://urjc-my.sharepoint.com/personal/gonzalo_delpozo_urjc_es/Documents/2.Docencia/1.IEE/0.%202020-2021%20IEE_IEnergia/Tema%203.%20Diodos/Grafica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Tema%203.%20Diodos/Grafica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spPr>
            <a:ln w="19050" cap="rnd">
              <a:solidFill>
                <a:schemeClr val="accent4"/>
              </a:solidFill>
              <a:round/>
            </a:ln>
            <a:effectLst/>
          </c:spPr>
          <c:marker>
            <c:symbol val="none"/>
          </c:marker>
          <c:xVal>
            <c:numRef>
              <c:f>Hoja2!$A$1:$A$6</c:f>
              <c:numCache>
                <c:formatCode>General</c:formatCode>
                <c:ptCount val="6"/>
                <c:pt idx="0">
                  <c:v>-6</c:v>
                </c:pt>
                <c:pt idx="1">
                  <c:v>-4</c:v>
                </c:pt>
                <c:pt idx="2">
                  <c:v>-3.99</c:v>
                </c:pt>
                <c:pt idx="3">
                  <c:v>7.99</c:v>
                </c:pt>
                <c:pt idx="4">
                  <c:v>8</c:v>
                </c:pt>
                <c:pt idx="5">
                  <c:v>11</c:v>
                </c:pt>
              </c:numCache>
            </c:numRef>
          </c:xVal>
          <c:yVal>
            <c:numRef>
              <c:f>Hoja2!$B$1:$B$6</c:f>
              <c:numCache>
                <c:formatCode>General</c:formatCode>
                <c:ptCount val="6"/>
                <c:pt idx="0">
                  <c:v>0</c:v>
                </c:pt>
                <c:pt idx="1">
                  <c:v>0</c:v>
                </c:pt>
                <c:pt idx="2">
                  <c:v>-15</c:v>
                </c:pt>
                <c:pt idx="3">
                  <c:v>-15</c:v>
                </c:pt>
                <c:pt idx="4">
                  <c:v>0</c:v>
                </c:pt>
                <c:pt idx="5">
                  <c:v>0</c:v>
                </c:pt>
              </c:numCache>
            </c:numRef>
          </c:yVal>
          <c:smooth val="0"/>
          <c:extLst>
            <c:ext xmlns:c16="http://schemas.microsoft.com/office/drawing/2014/chart" uri="{C3380CC4-5D6E-409C-BE32-E72D297353CC}">
              <c16:uniqueId val="{00000000-DA8D-4FF1-BC66-17B9BAAF714C}"/>
            </c:ext>
          </c:extLst>
        </c:ser>
        <c:dLbls>
          <c:showLegendKey val="0"/>
          <c:showVal val="0"/>
          <c:showCatName val="0"/>
          <c:showSerName val="0"/>
          <c:showPercent val="0"/>
          <c:showBubbleSize val="0"/>
        </c:dLbls>
        <c:axId val="652720479"/>
        <c:axId val="464608655"/>
      </c:scatterChart>
      <c:valAx>
        <c:axId val="652720479"/>
        <c:scaling>
          <c:orientation val="minMax"/>
          <c:max val="11"/>
          <c:min val="-6"/>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64608655"/>
        <c:crosses val="autoZero"/>
        <c:crossBetween val="midCat"/>
      </c:valAx>
      <c:valAx>
        <c:axId val="464608655"/>
        <c:scaling>
          <c:orientation val="minMax"/>
          <c:max val="0.5"/>
          <c:min val="-17"/>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527204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Vout vs Vin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tx>
            <c:strRef>
              <c:f>'Ej8'!$B$1</c:f>
              <c:strCache>
                <c:ptCount val="1"/>
                <c:pt idx="0">
                  <c:v>Vout1 Corte</c:v>
                </c:pt>
              </c:strCache>
            </c:strRef>
          </c:tx>
          <c:spPr>
            <a:ln w="19050" cap="rnd">
              <a:solidFill>
                <a:schemeClr val="accent1"/>
              </a:solidFill>
              <a:round/>
            </a:ln>
            <a:effectLst/>
          </c:spPr>
          <c:marker>
            <c:symbol val="none"/>
          </c:marker>
          <c:xVal>
            <c:numRef>
              <c:f>'Ej8'!$A$2:$A$59</c:f>
              <c:numCache>
                <c:formatCode>General</c:formatCode>
                <c:ptCount val="58"/>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numCache>
            </c:numRef>
          </c:xVal>
          <c:yVal>
            <c:numRef>
              <c:f>'Ej8'!$B$2:$B$59</c:f>
              <c:numCache>
                <c:formatCode>General</c:formatCode>
                <c:ptCount val="58"/>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numCache>
            </c:numRef>
          </c:yVal>
          <c:smooth val="1"/>
          <c:extLst>
            <c:ext xmlns:c16="http://schemas.microsoft.com/office/drawing/2014/chart" uri="{C3380CC4-5D6E-409C-BE32-E72D297353CC}">
              <c16:uniqueId val="{00000000-0F14-4401-99C4-AC810741E2D0}"/>
            </c:ext>
          </c:extLst>
        </c:ser>
        <c:ser>
          <c:idx val="1"/>
          <c:order val="1"/>
          <c:tx>
            <c:strRef>
              <c:f>'Ej8'!$C$1</c:f>
              <c:strCache>
                <c:ptCount val="1"/>
                <c:pt idx="0">
                  <c:v>Vout2 Activa</c:v>
                </c:pt>
              </c:strCache>
            </c:strRef>
          </c:tx>
          <c:spPr>
            <a:ln w="19050" cap="rnd">
              <a:solidFill>
                <a:schemeClr val="accent2"/>
              </a:solidFill>
              <a:round/>
            </a:ln>
            <a:effectLst/>
          </c:spPr>
          <c:marker>
            <c:symbol val="none"/>
          </c:marker>
          <c:xVal>
            <c:numRef>
              <c:f>'Ej8'!$A$2:$A$59</c:f>
              <c:numCache>
                <c:formatCode>General</c:formatCode>
                <c:ptCount val="58"/>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numCache>
            </c:numRef>
          </c:xVal>
          <c:yVal>
            <c:numRef>
              <c:f>'Ej8'!$C$2:$C$59</c:f>
              <c:numCache>
                <c:formatCode>General</c:formatCode>
                <c:ptCount val="58"/>
                <c:pt idx="0">
                  <c:v>18</c:v>
                </c:pt>
                <c:pt idx="1">
                  <c:v>17.5</c:v>
                </c:pt>
                <c:pt idx="2">
                  <c:v>17</c:v>
                </c:pt>
                <c:pt idx="3">
                  <c:v>16.5</c:v>
                </c:pt>
                <c:pt idx="4">
                  <c:v>16</c:v>
                </c:pt>
                <c:pt idx="5">
                  <c:v>15.5</c:v>
                </c:pt>
                <c:pt idx="6">
                  <c:v>15</c:v>
                </c:pt>
                <c:pt idx="7">
                  <c:v>14.5</c:v>
                </c:pt>
                <c:pt idx="8">
                  <c:v>14</c:v>
                </c:pt>
                <c:pt idx="9">
                  <c:v>13.5</c:v>
                </c:pt>
                <c:pt idx="10">
                  <c:v>13</c:v>
                </c:pt>
                <c:pt idx="11">
                  <c:v>12.5</c:v>
                </c:pt>
                <c:pt idx="12">
                  <c:v>12</c:v>
                </c:pt>
                <c:pt idx="13">
                  <c:v>11.5</c:v>
                </c:pt>
                <c:pt idx="14">
                  <c:v>11</c:v>
                </c:pt>
                <c:pt idx="15">
                  <c:v>10.5</c:v>
                </c:pt>
                <c:pt idx="16">
                  <c:v>10</c:v>
                </c:pt>
                <c:pt idx="17">
                  <c:v>9.5</c:v>
                </c:pt>
                <c:pt idx="18">
                  <c:v>9.4499999999999993</c:v>
                </c:pt>
                <c:pt idx="19">
                  <c:v>9.1999999999999993</c:v>
                </c:pt>
                <c:pt idx="20">
                  <c:v>8.9499999999999993</c:v>
                </c:pt>
                <c:pt idx="21">
                  <c:v>8.6999999999999993</c:v>
                </c:pt>
                <c:pt idx="22">
                  <c:v>8.4499999999999993</c:v>
                </c:pt>
                <c:pt idx="23">
                  <c:v>8.1999999999999993</c:v>
                </c:pt>
                <c:pt idx="24">
                  <c:v>7.9499999999999993</c:v>
                </c:pt>
                <c:pt idx="25">
                  <c:v>7.6999999999999984</c:v>
                </c:pt>
                <c:pt idx="26">
                  <c:v>7.4499999999999984</c:v>
                </c:pt>
                <c:pt idx="27">
                  <c:v>7.1999999999999984</c:v>
                </c:pt>
                <c:pt idx="28">
                  <c:v>6.9499999999999975</c:v>
                </c:pt>
                <c:pt idx="29">
                  <c:v>6.6999999999999975</c:v>
                </c:pt>
                <c:pt idx="30">
                  <c:v>6.4499999999999975</c:v>
                </c:pt>
                <c:pt idx="31">
                  <c:v>6.1999999999999975</c:v>
                </c:pt>
                <c:pt idx="32">
                  <c:v>5.9499999999999975</c:v>
                </c:pt>
                <c:pt idx="33">
                  <c:v>5.6999999999999966</c:v>
                </c:pt>
                <c:pt idx="34">
                  <c:v>5.4499999999999966</c:v>
                </c:pt>
                <c:pt idx="35">
                  <c:v>5.1999999999999966</c:v>
                </c:pt>
                <c:pt idx="36">
                  <c:v>4.9499999999999957</c:v>
                </c:pt>
                <c:pt idx="37">
                  <c:v>4.6999999999999957</c:v>
                </c:pt>
                <c:pt idx="38">
                  <c:v>4.4499999999999957</c:v>
                </c:pt>
                <c:pt idx="39">
                  <c:v>4.1999999999999957</c:v>
                </c:pt>
                <c:pt idx="40">
                  <c:v>3.9499999999999957</c:v>
                </c:pt>
                <c:pt idx="41">
                  <c:v>3.6999999999999957</c:v>
                </c:pt>
                <c:pt idx="42">
                  <c:v>3.4499999999999957</c:v>
                </c:pt>
                <c:pt idx="43">
                  <c:v>3.199999999999994</c:v>
                </c:pt>
                <c:pt idx="44">
                  <c:v>2.949999999999994</c:v>
                </c:pt>
                <c:pt idx="45">
                  <c:v>2.6999999999999957</c:v>
                </c:pt>
                <c:pt idx="46">
                  <c:v>2.4499999999999957</c:v>
                </c:pt>
                <c:pt idx="47">
                  <c:v>2.1999999999999975</c:v>
                </c:pt>
                <c:pt idx="48">
                  <c:v>1.9499999999999975</c:v>
                </c:pt>
                <c:pt idx="49">
                  <c:v>1.6999999999999993</c:v>
                </c:pt>
                <c:pt idx="50">
                  <c:v>1.4499999999999993</c:v>
                </c:pt>
                <c:pt idx="51">
                  <c:v>1.2000000000000011</c:v>
                </c:pt>
                <c:pt idx="52">
                  <c:v>0.95000000000000107</c:v>
                </c:pt>
                <c:pt idx="53">
                  <c:v>0.70000000000000284</c:v>
                </c:pt>
                <c:pt idx="54">
                  <c:v>0.45000000000000284</c:v>
                </c:pt>
                <c:pt idx="55">
                  <c:v>0.20000000000000462</c:v>
                </c:pt>
                <c:pt idx="56">
                  <c:v>0</c:v>
                </c:pt>
                <c:pt idx="57">
                  <c:v>-0.25</c:v>
                </c:pt>
              </c:numCache>
            </c:numRef>
          </c:yVal>
          <c:smooth val="1"/>
          <c:extLst>
            <c:ext xmlns:c16="http://schemas.microsoft.com/office/drawing/2014/chart" uri="{C3380CC4-5D6E-409C-BE32-E72D297353CC}">
              <c16:uniqueId val="{00000001-0F14-4401-99C4-AC810741E2D0}"/>
            </c:ext>
          </c:extLst>
        </c:ser>
        <c:ser>
          <c:idx val="2"/>
          <c:order val="2"/>
          <c:tx>
            <c:strRef>
              <c:f>'Ej8'!$D$1</c:f>
              <c:strCache>
                <c:ptCount val="1"/>
                <c:pt idx="0">
                  <c:v>Vout 3 sat</c:v>
                </c:pt>
              </c:strCache>
            </c:strRef>
          </c:tx>
          <c:spPr>
            <a:ln w="19050" cap="rnd">
              <a:solidFill>
                <a:schemeClr val="accent3"/>
              </a:solidFill>
              <a:round/>
            </a:ln>
            <a:effectLst/>
          </c:spPr>
          <c:marker>
            <c:symbol val="none"/>
          </c:marker>
          <c:xVal>
            <c:numRef>
              <c:f>'Ej8'!$A$2:$A$64</c:f>
              <c:numCache>
                <c:formatCode>General</c:formatCode>
                <c:ptCount val="63"/>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pt idx="58">
                  <c:v>2.6999999999999997</c:v>
                </c:pt>
                <c:pt idx="59">
                  <c:v>2.7499999999999996</c:v>
                </c:pt>
                <c:pt idx="60">
                  <c:v>2.7999999999999994</c:v>
                </c:pt>
                <c:pt idx="61">
                  <c:v>2.8499999999999992</c:v>
                </c:pt>
                <c:pt idx="62">
                  <c:v>2.899999999999999</c:v>
                </c:pt>
              </c:numCache>
            </c:numRef>
          </c:xVal>
          <c:yVal>
            <c:numRef>
              <c:f>'Ej8'!$D$2:$D$64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2-0F14-4401-99C4-AC810741E2D0}"/>
            </c:ext>
          </c:extLst>
        </c:ser>
        <c:dLbls>
          <c:showLegendKey val="0"/>
          <c:showVal val="0"/>
          <c:showCatName val="0"/>
          <c:showSerName val="0"/>
          <c:showPercent val="0"/>
          <c:showBubbleSize val="0"/>
        </c:dLbls>
        <c:axId val="1219363471"/>
        <c:axId val="1222593887"/>
      </c:scatterChart>
      <c:valAx>
        <c:axId val="121936347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593887"/>
        <c:crosses val="autoZero"/>
        <c:crossBetween val="midCat"/>
      </c:valAx>
      <c:valAx>
        <c:axId val="1222593887"/>
        <c:scaling>
          <c:orientation val="minMax"/>
          <c:max val="11"/>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936347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Vout</a:t>
            </a:r>
            <a:r>
              <a:rPr lang="en-US" dirty="0"/>
              <a:t> Vs</a:t>
            </a:r>
            <a:r>
              <a:rPr lang="en-US" baseline="0" dirty="0"/>
              <a:t> Vin</a:t>
            </a:r>
            <a:endParaRPr lang="en-US" dirty="0"/>
          </a:p>
        </c:rich>
      </c:tx>
      <c:layout>
        <c:manualLayout>
          <c:xMode val="edge"/>
          <c:yMode val="edge"/>
          <c:x val="0.37749975308641975"/>
          <c:y val="2.35185185185185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lineMarker"/>
        <c:varyColors val="0"/>
        <c:ser>
          <c:idx val="0"/>
          <c:order val="0"/>
          <c:tx>
            <c:strRef>
              <c:f>'Ej8'!$E$1</c:f>
              <c:strCache>
                <c:ptCount val="1"/>
                <c:pt idx="0">
                  <c:v>Vout</c:v>
                </c:pt>
              </c:strCache>
            </c:strRef>
          </c:tx>
          <c:spPr>
            <a:ln w="19050" cap="rnd">
              <a:solidFill>
                <a:schemeClr val="tx1"/>
              </a:solidFill>
              <a:round/>
            </a:ln>
            <a:effectLst/>
          </c:spPr>
          <c:marker>
            <c:symbol val="none"/>
          </c:marker>
          <c:xVal>
            <c:numRef>
              <c:f>'Ej8'!$A$2:$A$64</c:f>
              <c:numCache>
                <c:formatCode>General</c:formatCode>
                <c:ptCount val="63"/>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pt idx="58">
                  <c:v>2.6999999999999997</c:v>
                </c:pt>
                <c:pt idx="59">
                  <c:v>2.7499999999999996</c:v>
                </c:pt>
                <c:pt idx="60">
                  <c:v>2.7999999999999994</c:v>
                </c:pt>
                <c:pt idx="61">
                  <c:v>2.8499999999999992</c:v>
                </c:pt>
                <c:pt idx="62">
                  <c:v>2.899999999999999</c:v>
                </c:pt>
              </c:numCache>
            </c:numRef>
          </c:xVal>
          <c:yVal>
            <c:numRef>
              <c:f>'Ej8'!$E$2:$E$64</c:f>
              <c:numCache>
                <c:formatCode>General</c:formatCode>
                <c:ptCount val="6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9.4499999999999993</c:v>
                </c:pt>
                <c:pt idx="19">
                  <c:v>9.1999999999999993</c:v>
                </c:pt>
                <c:pt idx="20">
                  <c:v>8.9499999999999993</c:v>
                </c:pt>
                <c:pt idx="21">
                  <c:v>8.6999999999999993</c:v>
                </c:pt>
                <c:pt idx="22">
                  <c:v>8.4499999999999993</c:v>
                </c:pt>
                <c:pt idx="23">
                  <c:v>8.1999999999999993</c:v>
                </c:pt>
                <c:pt idx="24">
                  <c:v>7.9499999999999993</c:v>
                </c:pt>
                <c:pt idx="25">
                  <c:v>7.6999999999999984</c:v>
                </c:pt>
                <c:pt idx="26">
                  <c:v>7.4499999999999984</c:v>
                </c:pt>
                <c:pt idx="27">
                  <c:v>7.1999999999999984</c:v>
                </c:pt>
                <c:pt idx="28">
                  <c:v>6.9499999999999975</c:v>
                </c:pt>
                <c:pt idx="29">
                  <c:v>6.6999999999999975</c:v>
                </c:pt>
                <c:pt idx="30">
                  <c:v>6.4499999999999975</c:v>
                </c:pt>
                <c:pt idx="31">
                  <c:v>6.1999999999999975</c:v>
                </c:pt>
                <c:pt idx="32">
                  <c:v>5.9499999999999975</c:v>
                </c:pt>
                <c:pt idx="33">
                  <c:v>5.6999999999999966</c:v>
                </c:pt>
                <c:pt idx="34">
                  <c:v>5.4499999999999966</c:v>
                </c:pt>
                <c:pt idx="35">
                  <c:v>5.1999999999999966</c:v>
                </c:pt>
                <c:pt idx="36">
                  <c:v>4.9499999999999957</c:v>
                </c:pt>
                <c:pt idx="37">
                  <c:v>4.6999999999999957</c:v>
                </c:pt>
                <c:pt idx="38">
                  <c:v>4.4499999999999957</c:v>
                </c:pt>
                <c:pt idx="39">
                  <c:v>4.1999999999999957</c:v>
                </c:pt>
                <c:pt idx="40">
                  <c:v>3.9499999999999957</c:v>
                </c:pt>
                <c:pt idx="41">
                  <c:v>3.6999999999999957</c:v>
                </c:pt>
                <c:pt idx="42">
                  <c:v>3.4499999999999957</c:v>
                </c:pt>
                <c:pt idx="43">
                  <c:v>3.199999999999994</c:v>
                </c:pt>
                <c:pt idx="44">
                  <c:v>2.949999999999994</c:v>
                </c:pt>
                <c:pt idx="45">
                  <c:v>2.6999999999999957</c:v>
                </c:pt>
                <c:pt idx="46">
                  <c:v>2.4499999999999957</c:v>
                </c:pt>
                <c:pt idx="47">
                  <c:v>2.1999999999999975</c:v>
                </c:pt>
                <c:pt idx="48">
                  <c:v>1.9499999999999975</c:v>
                </c:pt>
                <c:pt idx="49">
                  <c:v>1.6999999999999993</c:v>
                </c:pt>
                <c:pt idx="50">
                  <c:v>1.4499999999999993</c:v>
                </c:pt>
                <c:pt idx="51">
                  <c:v>1.2000000000000011</c:v>
                </c:pt>
                <c:pt idx="52">
                  <c:v>0.95000000000000107</c:v>
                </c:pt>
                <c:pt idx="53">
                  <c:v>0.70000000000000284</c:v>
                </c:pt>
                <c:pt idx="54">
                  <c:v>0.45000000000000284</c:v>
                </c:pt>
                <c:pt idx="55">
                  <c:v>0.20000000000000462</c:v>
                </c:pt>
                <c:pt idx="56">
                  <c:v>0</c:v>
                </c:pt>
                <c:pt idx="57">
                  <c:v>0</c:v>
                </c:pt>
                <c:pt idx="58">
                  <c:v>0</c:v>
                </c:pt>
                <c:pt idx="59">
                  <c:v>0</c:v>
                </c:pt>
                <c:pt idx="60">
                  <c:v>0</c:v>
                </c:pt>
                <c:pt idx="61">
                  <c:v>0</c:v>
                </c:pt>
                <c:pt idx="62">
                  <c:v>0</c:v>
                </c:pt>
              </c:numCache>
            </c:numRef>
          </c:yVal>
          <c:smooth val="0"/>
          <c:extLst>
            <c:ext xmlns:c16="http://schemas.microsoft.com/office/drawing/2014/chart" uri="{C3380CC4-5D6E-409C-BE32-E72D297353CC}">
              <c16:uniqueId val="{00000000-8CBB-4C56-B176-AFC692AE7577}"/>
            </c:ext>
          </c:extLst>
        </c:ser>
        <c:dLbls>
          <c:showLegendKey val="0"/>
          <c:showVal val="0"/>
          <c:showCatName val="0"/>
          <c:showSerName val="0"/>
          <c:showPercent val="0"/>
          <c:showBubbleSize val="0"/>
        </c:dLbls>
        <c:axId val="1192156799"/>
        <c:axId val="1222581823"/>
      </c:scatterChart>
      <c:valAx>
        <c:axId val="11921567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581823"/>
        <c:crosses val="autoZero"/>
        <c:crossBetween val="midCat"/>
      </c:valAx>
      <c:valAx>
        <c:axId val="1222581823"/>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9215679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Hoja1!$A$1:$A$3</c:f>
              <c:numCache>
                <c:formatCode>General</c:formatCode>
                <c:ptCount val="3"/>
                <c:pt idx="0">
                  <c:v>-50</c:v>
                </c:pt>
                <c:pt idx="1">
                  <c:v>0</c:v>
                </c:pt>
                <c:pt idx="2">
                  <c:v>5</c:v>
                </c:pt>
              </c:numCache>
            </c:numRef>
          </c:xVal>
          <c:yVal>
            <c:numRef>
              <c:f>Hoja1!$B$1:$B$3</c:f>
              <c:numCache>
                <c:formatCode>General</c:formatCode>
                <c:ptCount val="3"/>
                <c:pt idx="0">
                  <c:v>0</c:v>
                </c:pt>
                <c:pt idx="1">
                  <c:v>-2.5</c:v>
                </c:pt>
                <c:pt idx="2">
                  <c:v>-2.75</c:v>
                </c:pt>
              </c:numCache>
            </c:numRef>
          </c:yVal>
          <c:smooth val="1"/>
          <c:extLst>
            <c:ext xmlns:c16="http://schemas.microsoft.com/office/drawing/2014/chart" uri="{C3380CC4-5D6E-409C-BE32-E72D297353CC}">
              <c16:uniqueId val="{00000000-24E8-406D-893B-22C6195E3695}"/>
            </c:ext>
          </c:extLst>
        </c:ser>
        <c:dLbls>
          <c:showLegendKey val="0"/>
          <c:showVal val="0"/>
          <c:showCatName val="0"/>
          <c:showSerName val="0"/>
          <c:showPercent val="0"/>
          <c:showBubbleSize val="0"/>
        </c:dLbls>
        <c:axId val="1894031455"/>
        <c:axId val="1661333375"/>
      </c:scatterChart>
      <c:valAx>
        <c:axId val="18940314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61333375"/>
        <c:crosses val="autoZero"/>
        <c:crossBetween val="midCat"/>
      </c:valAx>
      <c:valAx>
        <c:axId val="1661333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940314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spPr>
            <a:ln>
              <a:solidFill>
                <a:srgbClr val="00B0F0"/>
              </a:solidFill>
            </a:ln>
          </c:spPr>
          <c:marker>
            <c:symbol val="none"/>
          </c:marker>
          <c:xVal>
            <c:numRef>
              <c:f>Hoja2!$C$1:$C$4</c:f>
              <c:numCache>
                <c:formatCode>General</c:formatCode>
                <c:ptCount val="4"/>
                <c:pt idx="0">
                  <c:v>-3.01</c:v>
                </c:pt>
                <c:pt idx="1">
                  <c:v>-3</c:v>
                </c:pt>
                <c:pt idx="2">
                  <c:v>0.69</c:v>
                </c:pt>
                <c:pt idx="3">
                  <c:v>0.7</c:v>
                </c:pt>
              </c:numCache>
            </c:numRef>
          </c:xVal>
          <c:yVal>
            <c:numRef>
              <c:f>Hoja2!$D$1:$D$4</c:f>
              <c:numCache>
                <c:formatCode>General</c:formatCode>
                <c:ptCount val="4"/>
                <c:pt idx="0">
                  <c:v>-10</c:v>
                </c:pt>
                <c:pt idx="1">
                  <c:v>0</c:v>
                </c:pt>
                <c:pt idx="2">
                  <c:v>0</c:v>
                </c:pt>
                <c:pt idx="3">
                  <c:v>10</c:v>
                </c:pt>
              </c:numCache>
            </c:numRef>
          </c:yVal>
          <c:smooth val="0"/>
          <c:extLst>
            <c:ext xmlns:c16="http://schemas.microsoft.com/office/drawing/2014/chart" uri="{C3380CC4-5D6E-409C-BE32-E72D297353CC}">
              <c16:uniqueId val="{00000000-7327-4BE2-BF05-CC03CE33986E}"/>
            </c:ext>
          </c:extLst>
        </c:ser>
        <c:ser>
          <c:idx val="0"/>
          <c:order val="1"/>
          <c:spPr>
            <a:ln w="19050" cap="rnd">
              <a:solidFill>
                <a:schemeClr val="accent1"/>
              </a:solidFill>
              <a:round/>
            </a:ln>
            <a:effectLst/>
          </c:spPr>
          <c:marker>
            <c:symbol val="none"/>
          </c:marker>
          <c:dPt>
            <c:idx val="1"/>
            <c:bubble3D val="0"/>
            <c:spPr>
              <a:ln w="19050" cap="rnd">
                <a:solidFill>
                  <a:srgbClr val="FF0000"/>
                </a:solidFill>
                <a:round/>
              </a:ln>
              <a:effectLst/>
            </c:spPr>
            <c:extLst>
              <c:ext xmlns:c16="http://schemas.microsoft.com/office/drawing/2014/chart" uri="{C3380CC4-5D6E-409C-BE32-E72D297353CC}">
                <c16:uniqueId val="{00000002-7327-4BE2-BF05-CC03CE33986E}"/>
              </c:ext>
            </c:extLst>
          </c:dPt>
          <c:xVal>
            <c:numRef>
              <c:f>Hoja2!$A$1:$A$4</c:f>
              <c:numCache>
                <c:formatCode>General</c:formatCode>
                <c:ptCount val="4"/>
                <c:pt idx="0">
                  <c:v>-6</c:v>
                </c:pt>
                <c:pt idx="1">
                  <c:v>0</c:v>
                </c:pt>
              </c:numCache>
            </c:numRef>
          </c:xVal>
          <c:yVal>
            <c:numRef>
              <c:f>Hoja2!$B$1:$B$4</c:f>
              <c:numCache>
                <c:formatCode>General</c:formatCode>
                <c:ptCount val="4"/>
                <c:pt idx="0">
                  <c:v>0</c:v>
                </c:pt>
                <c:pt idx="1">
                  <c:v>-6</c:v>
                </c:pt>
              </c:numCache>
            </c:numRef>
          </c:yVal>
          <c:smooth val="0"/>
          <c:extLst>
            <c:ext xmlns:c16="http://schemas.microsoft.com/office/drawing/2014/chart" uri="{C3380CC4-5D6E-409C-BE32-E72D297353CC}">
              <c16:uniqueId val="{00000003-7327-4BE2-BF05-CC03CE33986E}"/>
            </c:ext>
          </c:extLst>
        </c:ser>
        <c:dLbls>
          <c:showLegendKey val="0"/>
          <c:showVal val="0"/>
          <c:showCatName val="0"/>
          <c:showSerName val="0"/>
          <c:showPercent val="0"/>
          <c:showBubbleSize val="0"/>
        </c:dLbls>
        <c:axId val="1013051551"/>
        <c:axId val="1014297599"/>
      </c:scatterChart>
      <c:valAx>
        <c:axId val="1013051551"/>
        <c:scaling>
          <c:orientation val="minMax"/>
          <c:max val="1"/>
          <c:min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4297599"/>
        <c:crosses val="autoZero"/>
        <c:crossBetween val="midCat"/>
      </c:valAx>
      <c:valAx>
        <c:axId val="1014297599"/>
        <c:scaling>
          <c:orientation val="minMax"/>
          <c:max val="1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3051551"/>
        <c:crosses val="autoZero"/>
        <c:crossBetween val="midCat"/>
      </c:valAx>
    </c:plotArea>
    <c:plotVisOnly val="1"/>
    <c:dispBlanksAs val="gap"/>
    <c:showDLblsOverMax val="0"/>
    <c:extLst/>
  </c:chart>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8'!$H$1</c:f>
              <c:strCache>
                <c:ptCount val="1"/>
                <c:pt idx="0">
                  <c:v>Vout1</c:v>
                </c:pt>
              </c:strCache>
            </c:strRef>
          </c:tx>
          <c:spPr>
            <a:ln w="19050" cap="rnd">
              <a:solidFill>
                <a:schemeClr val="accent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8'!$H$2:$H$100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yVal>
          <c:smooth val="1"/>
          <c:extLst>
            <c:ext xmlns:c16="http://schemas.microsoft.com/office/drawing/2014/chart" uri="{C3380CC4-5D6E-409C-BE32-E72D297353CC}">
              <c16:uniqueId val="{00000000-E139-41CE-AEC3-F9395F48BB62}"/>
            </c:ext>
          </c:extLst>
        </c:ser>
        <c:ser>
          <c:idx val="1"/>
          <c:order val="1"/>
          <c:tx>
            <c:strRef>
              <c:f>'Ej 8'!$I$1</c:f>
              <c:strCache>
                <c:ptCount val="1"/>
                <c:pt idx="0">
                  <c:v>Vout2</c:v>
                </c:pt>
              </c:strCache>
            </c:strRef>
          </c:tx>
          <c:spPr>
            <a:ln w="19050" cap="rnd">
              <a:solidFill>
                <a:schemeClr val="accent2"/>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8'!$I$2:$I$100</c:f>
              <c:numCache>
                <c:formatCode>General</c:formatCode>
                <c:ptCount val="99"/>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2.2999999999999998</c:v>
                </c:pt>
                <c:pt idx="35">
                  <c:v>2.2999999999999998</c:v>
                </c:pt>
                <c:pt idx="36">
                  <c:v>2.2999999999999998</c:v>
                </c:pt>
                <c:pt idx="37">
                  <c:v>2.2999999999999998</c:v>
                </c:pt>
                <c:pt idx="38">
                  <c:v>2.2999999999999998</c:v>
                </c:pt>
                <c:pt idx="39">
                  <c:v>2.2999999999999998</c:v>
                </c:pt>
                <c:pt idx="40">
                  <c:v>2.2999999999999998</c:v>
                </c:pt>
                <c:pt idx="41">
                  <c:v>2.2999999999999998</c:v>
                </c:pt>
                <c:pt idx="42">
                  <c:v>2.2999999999999998</c:v>
                </c:pt>
                <c:pt idx="43">
                  <c:v>2.2999999999999998</c:v>
                </c:pt>
                <c:pt idx="44">
                  <c:v>2.2999999999999998</c:v>
                </c:pt>
                <c:pt idx="45">
                  <c:v>2.2999999999999998</c:v>
                </c:pt>
                <c:pt idx="46">
                  <c:v>2.2999999999999998</c:v>
                </c:pt>
                <c:pt idx="47">
                  <c:v>2.2999999999999998</c:v>
                </c:pt>
                <c:pt idx="48">
                  <c:v>2.2999999999999998</c:v>
                </c:pt>
                <c:pt idx="49">
                  <c:v>2.2999999999999998</c:v>
                </c:pt>
                <c:pt idx="50">
                  <c:v>2.2999999999999998</c:v>
                </c:pt>
                <c:pt idx="51">
                  <c:v>2.2999999999999998</c:v>
                </c:pt>
                <c:pt idx="52">
                  <c:v>2.2999999999999998</c:v>
                </c:pt>
                <c:pt idx="53">
                  <c:v>2.2999999999999998</c:v>
                </c:pt>
                <c:pt idx="54">
                  <c:v>2.2999999999999998</c:v>
                </c:pt>
                <c:pt idx="55">
                  <c:v>2.2999999999999998</c:v>
                </c:pt>
                <c:pt idx="56">
                  <c:v>2.2999999999999998</c:v>
                </c:pt>
                <c:pt idx="57">
                  <c:v>2.2999999999999998</c:v>
                </c:pt>
                <c:pt idx="58">
                  <c:v>2.2999999999999998</c:v>
                </c:pt>
                <c:pt idx="59">
                  <c:v>2.2999999999999998</c:v>
                </c:pt>
                <c:pt idx="60">
                  <c:v>2.2999999999999998</c:v>
                </c:pt>
                <c:pt idx="61">
                  <c:v>2.2999999999999998</c:v>
                </c:pt>
                <c:pt idx="62">
                  <c:v>2.2999999999999998</c:v>
                </c:pt>
                <c:pt idx="63">
                  <c:v>2.2999999999999998</c:v>
                </c:pt>
                <c:pt idx="64">
                  <c:v>2.2999999999999998</c:v>
                </c:pt>
                <c:pt idx="65">
                  <c:v>2.2999999999999998</c:v>
                </c:pt>
                <c:pt idx="66">
                  <c:v>2.2999999999999998</c:v>
                </c:pt>
                <c:pt idx="67">
                  <c:v>2.2999999999999998</c:v>
                </c:pt>
                <c:pt idx="68">
                  <c:v>2.2999999999999998</c:v>
                </c:pt>
                <c:pt idx="69">
                  <c:v>2.2999999999999998</c:v>
                </c:pt>
                <c:pt idx="70">
                  <c:v>2.2999999999999998</c:v>
                </c:pt>
                <c:pt idx="71">
                  <c:v>2.2999999999999998</c:v>
                </c:pt>
                <c:pt idx="72">
                  <c:v>2.2999999999999998</c:v>
                </c:pt>
                <c:pt idx="73">
                  <c:v>2.2999999999999998</c:v>
                </c:pt>
                <c:pt idx="74">
                  <c:v>2.2999999999999998</c:v>
                </c:pt>
                <c:pt idx="75">
                  <c:v>2.2999999999999998</c:v>
                </c:pt>
                <c:pt idx="76">
                  <c:v>2.2999999999999998</c:v>
                </c:pt>
                <c:pt idx="77">
                  <c:v>2.2999999999999998</c:v>
                </c:pt>
                <c:pt idx="78">
                  <c:v>2.2999999999999998</c:v>
                </c:pt>
                <c:pt idx="79">
                  <c:v>2.2999999999999998</c:v>
                </c:pt>
                <c:pt idx="80">
                  <c:v>2.2999999999999998</c:v>
                </c:pt>
                <c:pt idx="81">
                  <c:v>2.2999999999999998</c:v>
                </c:pt>
                <c:pt idx="82">
                  <c:v>2.2999999999999998</c:v>
                </c:pt>
                <c:pt idx="83">
                  <c:v>2.2999999999999998</c:v>
                </c:pt>
                <c:pt idx="84">
                  <c:v>2.2999999999999998</c:v>
                </c:pt>
                <c:pt idx="85">
                  <c:v>2.2999999999999998</c:v>
                </c:pt>
                <c:pt idx="86">
                  <c:v>2.2999999999999998</c:v>
                </c:pt>
                <c:pt idx="87">
                  <c:v>2.2999999999999998</c:v>
                </c:pt>
                <c:pt idx="88">
                  <c:v>2.2999999999999998</c:v>
                </c:pt>
                <c:pt idx="89">
                  <c:v>2.2999999999999998</c:v>
                </c:pt>
                <c:pt idx="90">
                  <c:v>2.2999999999999998</c:v>
                </c:pt>
                <c:pt idx="91">
                  <c:v>2.2999999999999998</c:v>
                </c:pt>
                <c:pt idx="92">
                  <c:v>2.2999999999999998</c:v>
                </c:pt>
                <c:pt idx="93">
                  <c:v>2.2999999999999998</c:v>
                </c:pt>
                <c:pt idx="94">
                  <c:v>2.2999999999999998</c:v>
                </c:pt>
                <c:pt idx="95">
                  <c:v>2.2999999999999998</c:v>
                </c:pt>
                <c:pt idx="96">
                  <c:v>2.2999999999999998</c:v>
                </c:pt>
                <c:pt idx="97">
                  <c:v>2.2999999999999998</c:v>
                </c:pt>
                <c:pt idx="98">
                  <c:v>2.2999999999999998</c:v>
                </c:pt>
              </c:numCache>
            </c:numRef>
          </c:yVal>
          <c:smooth val="1"/>
          <c:extLst>
            <c:ext xmlns:c16="http://schemas.microsoft.com/office/drawing/2014/chart" uri="{C3380CC4-5D6E-409C-BE32-E72D297353CC}">
              <c16:uniqueId val="{00000001-E139-41CE-AEC3-F9395F48BB62}"/>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'Ej 8'!$J$1</c:f>
              <c:strCache>
                <c:ptCount val="1"/>
                <c:pt idx="0">
                  <c:v>Vout</c:v>
                </c:pt>
              </c:strCache>
            </c:strRef>
          </c:tx>
          <c:spPr>
            <a:ln w="19050" cap="rnd">
              <a:solidFill>
                <a:schemeClr val="tx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8'!$J$2:$J$100</c:f>
              <c:numCache>
                <c:formatCode>General</c:formatCode>
                <c:ptCount val="99"/>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yVal>
          <c:smooth val="1"/>
          <c:extLst>
            <c:ext xmlns:c16="http://schemas.microsoft.com/office/drawing/2014/chart" uri="{C3380CC4-5D6E-409C-BE32-E72D297353CC}">
              <c16:uniqueId val="{00000000-AE2B-4700-B1C0-6032B7641356}"/>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a:t>
                </a:r>
                <a:r>
                  <a:rPr lang="es-ES" baseline="0"/>
                  <a:t> (V)</a:t>
                </a:r>
                <a:endParaRPr lang="es-E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a:t>
                </a:r>
                <a:r>
                  <a:rPr lang="es-ES" baseline="0"/>
                  <a:t> (V)</a:t>
                </a:r>
                <a:endParaRPr lang="es-ES"/>
              </a:p>
            </c:rich>
          </c:tx>
          <c:layout>
            <c:manualLayout>
              <c:xMode val="edge"/>
              <c:yMode val="edge"/>
              <c:x val="4.3642611683848795E-2"/>
              <c:y val="0.267320621468926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8'!$M$1</c:f>
              <c:strCache>
                <c:ptCount val="1"/>
                <c:pt idx="0">
                  <c:v>V1</c:v>
                </c:pt>
              </c:strCache>
            </c:strRef>
          </c:tx>
          <c:spPr>
            <a:ln w="19050" cap="rnd">
              <a:solidFill>
                <a:schemeClr val="accent1"/>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8'!$M$2:$M$46</c:f>
              <c:numCache>
                <c:formatCode>General</c:formatCode>
                <c:ptCount val="45"/>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pt idx="26">
                  <c:v>-0.7</c:v>
                </c:pt>
                <c:pt idx="27">
                  <c:v>-0.7</c:v>
                </c:pt>
                <c:pt idx="28">
                  <c:v>-0.7</c:v>
                </c:pt>
                <c:pt idx="29">
                  <c:v>-0.7</c:v>
                </c:pt>
                <c:pt idx="30">
                  <c:v>-0.7</c:v>
                </c:pt>
                <c:pt idx="31">
                  <c:v>-0.7</c:v>
                </c:pt>
                <c:pt idx="32">
                  <c:v>-0.7</c:v>
                </c:pt>
                <c:pt idx="33">
                  <c:v>-0.7</c:v>
                </c:pt>
                <c:pt idx="34">
                  <c:v>-0.7</c:v>
                </c:pt>
                <c:pt idx="35">
                  <c:v>-0.7</c:v>
                </c:pt>
                <c:pt idx="36">
                  <c:v>-0.7</c:v>
                </c:pt>
                <c:pt idx="37">
                  <c:v>-0.7</c:v>
                </c:pt>
                <c:pt idx="38">
                  <c:v>-0.7</c:v>
                </c:pt>
                <c:pt idx="39">
                  <c:v>-0.7</c:v>
                </c:pt>
                <c:pt idx="40">
                  <c:v>-0.7</c:v>
                </c:pt>
                <c:pt idx="41">
                  <c:v>-0.7</c:v>
                </c:pt>
                <c:pt idx="42">
                  <c:v>-0.7</c:v>
                </c:pt>
                <c:pt idx="43">
                  <c:v>-0.7</c:v>
                </c:pt>
                <c:pt idx="44">
                  <c:v>-0.7</c:v>
                </c:pt>
              </c:numCache>
            </c:numRef>
          </c:yVal>
          <c:smooth val="1"/>
          <c:extLst>
            <c:ext xmlns:c16="http://schemas.microsoft.com/office/drawing/2014/chart" uri="{C3380CC4-5D6E-409C-BE32-E72D297353CC}">
              <c16:uniqueId val="{00000000-9BE3-49CE-BC99-4CFD8DAAEC3F}"/>
            </c:ext>
          </c:extLst>
        </c:ser>
        <c:ser>
          <c:idx val="1"/>
          <c:order val="1"/>
          <c:tx>
            <c:strRef>
              <c:f>'Ej 8'!$N$1</c:f>
              <c:strCache>
                <c:ptCount val="1"/>
                <c:pt idx="0">
                  <c:v>V2</c:v>
                </c:pt>
              </c:strCache>
            </c:strRef>
          </c:tx>
          <c:spPr>
            <a:ln w="19050" cap="rnd">
              <a:solidFill>
                <a:schemeClr val="accent2"/>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8'!$N$2:$N$46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yVal>
          <c:smooth val="1"/>
          <c:extLst>
            <c:ext xmlns:c16="http://schemas.microsoft.com/office/drawing/2014/chart" uri="{C3380CC4-5D6E-409C-BE32-E72D297353CC}">
              <c16:uniqueId val="{00000001-9BE3-49CE-BC99-4CFD8DAAEC3F}"/>
            </c:ext>
          </c:extLst>
        </c:ser>
        <c:ser>
          <c:idx val="2"/>
          <c:order val="2"/>
          <c:tx>
            <c:strRef>
              <c:f>'Ej 8'!$O$1</c:f>
              <c:strCache>
                <c:ptCount val="1"/>
                <c:pt idx="0">
                  <c:v>V3</c:v>
                </c:pt>
              </c:strCache>
            </c:strRef>
          </c:tx>
          <c:spPr>
            <a:ln w="19050" cap="rnd">
              <a:solidFill>
                <a:schemeClr val="accent3"/>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8'!$O$2:$O$46</c:f>
              <c:numCache>
                <c:formatCode>General</c:formatCode>
                <c:ptCount val="45"/>
                <c:pt idx="0">
                  <c:v>5.7</c:v>
                </c:pt>
                <c:pt idx="1">
                  <c:v>5.7</c:v>
                </c:pt>
                <c:pt idx="2">
                  <c:v>5.7</c:v>
                </c:pt>
                <c:pt idx="3">
                  <c:v>5.7</c:v>
                </c:pt>
                <c:pt idx="4">
                  <c:v>5.7</c:v>
                </c:pt>
                <c:pt idx="5">
                  <c:v>5.7</c:v>
                </c:pt>
                <c:pt idx="6">
                  <c:v>5.7</c:v>
                </c:pt>
                <c:pt idx="7">
                  <c:v>5.7</c:v>
                </c:pt>
                <c:pt idx="8">
                  <c:v>5.7</c:v>
                </c:pt>
                <c:pt idx="9">
                  <c:v>5.7</c:v>
                </c:pt>
                <c:pt idx="10">
                  <c:v>5.7</c:v>
                </c:pt>
                <c:pt idx="11">
                  <c:v>5.7</c:v>
                </c:pt>
                <c:pt idx="12">
                  <c:v>5.7</c:v>
                </c:pt>
                <c:pt idx="13">
                  <c:v>5.7</c:v>
                </c:pt>
                <c:pt idx="14">
                  <c:v>5.7</c:v>
                </c:pt>
                <c:pt idx="15">
                  <c:v>5.7</c:v>
                </c:pt>
                <c:pt idx="16">
                  <c:v>5.7</c:v>
                </c:pt>
                <c:pt idx="17">
                  <c:v>5.7</c:v>
                </c:pt>
                <c:pt idx="18">
                  <c:v>5.7</c:v>
                </c:pt>
                <c:pt idx="19">
                  <c:v>5.7</c:v>
                </c:pt>
                <c:pt idx="20">
                  <c:v>5.7</c:v>
                </c:pt>
                <c:pt idx="21">
                  <c:v>5.7</c:v>
                </c:pt>
                <c:pt idx="22">
                  <c:v>5.7</c:v>
                </c:pt>
                <c:pt idx="23">
                  <c:v>5.7</c:v>
                </c:pt>
                <c:pt idx="24">
                  <c:v>5.7</c:v>
                </c:pt>
                <c:pt idx="25">
                  <c:v>5.7</c:v>
                </c:pt>
                <c:pt idx="26">
                  <c:v>5.7</c:v>
                </c:pt>
                <c:pt idx="27">
                  <c:v>5.7</c:v>
                </c:pt>
                <c:pt idx="28">
                  <c:v>5.7</c:v>
                </c:pt>
                <c:pt idx="29">
                  <c:v>5.7</c:v>
                </c:pt>
                <c:pt idx="30">
                  <c:v>5.7</c:v>
                </c:pt>
                <c:pt idx="31">
                  <c:v>5.7</c:v>
                </c:pt>
                <c:pt idx="32">
                  <c:v>5.7</c:v>
                </c:pt>
                <c:pt idx="33">
                  <c:v>5.7</c:v>
                </c:pt>
                <c:pt idx="34">
                  <c:v>5.7</c:v>
                </c:pt>
                <c:pt idx="35">
                  <c:v>5.7</c:v>
                </c:pt>
                <c:pt idx="36">
                  <c:v>5.7</c:v>
                </c:pt>
                <c:pt idx="37">
                  <c:v>5.7</c:v>
                </c:pt>
                <c:pt idx="38">
                  <c:v>5.7</c:v>
                </c:pt>
                <c:pt idx="39">
                  <c:v>5.7</c:v>
                </c:pt>
                <c:pt idx="40">
                  <c:v>5.7</c:v>
                </c:pt>
                <c:pt idx="41">
                  <c:v>5.7</c:v>
                </c:pt>
                <c:pt idx="42">
                  <c:v>5.7</c:v>
                </c:pt>
                <c:pt idx="43">
                  <c:v>5.7</c:v>
                </c:pt>
                <c:pt idx="44">
                  <c:v>5.7</c:v>
                </c:pt>
              </c:numCache>
            </c:numRef>
          </c:yVal>
          <c:smooth val="1"/>
          <c:extLst>
            <c:ext xmlns:c16="http://schemas.microsoft.com/office/drawing/2014/chart" uri="{C3380CC4-5D6E-409C-BE32-E72D297353CC}">
              <c16:uniqueId val="{00000002-9BE3-49CE-BC99-4CFD8DAAEC3F}"/>
            </c:ext>
          </c:extLst>
        </c:ser>
        <c:dLbls>
          <c:showLegendKey val="0"/>
          <c:showVal val="0"/>
          <c:showCatName val="0"/>
          <c:showSerName val="0"/>
          <c:showPercent val="0"/>
          <c:showBubbleSize val="0"/>
        </c:dLbls>
        <c:axId val="1773651024"/>
        <c:axId val="1658882144"/>
      </c:scatterChart>
      <c:valAx>
        <c:axId val="1773651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2144"/>
        <c:crosses val="autoZero"/>
        <c:crossBetween val="midCat"/>
      </c:valAx>
      <c:valAx>
        <c:axId val="165888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736510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8'!$P$1</c:f>
              <c:strCache>
                <c:ptCount val="1"/>
                <c:pt idx="0">
                  <c:v>Vout</c:v>
                </c:pt>
              </c:strCache>
            </c:strRef>
          </c:tx>
          <c:spPr>
            <a:ln w="19050" cap="rnd">
              <a:solidFill>
                <a:schemeClr val="tx1"/>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8'!$P$2:$P$46</c:f>
              <c:numCache>
                <c:formatCode>General</c:formatCode>
                <c:ptCount val="45"/>
                <c:pt idx="0">
                  <c:v>-0.7</c:v>
                </c:pt>
                <c:pt idx="1">
                  <c:v>-0.7</c:v>
                </c:pt>
                <c:pt idx="2">
                  <c:v>-0.7</c:v>
                </c:pt>
                <c:pt idx="3">
                  <c:v>-0.7</c:v>
                </c:pt>
                <c:pt idx="4">
                  <c:v>-0.7</c:v>
                </c:pt>
                <c:pt idx="5">
                  <c:v>-0.7</c:v>
                </c:pt>
                <c:pt idx="6">
                  <c:v>-0.7</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5.7</c:v>
                </c:pt>
                <c:pt idx="42">
                  <c:v>5.7</c:v>
                </c:pt>
                <c:pt idx="43">
                  <c:v>5.7</c:v>
                </c:pt>
                <c:pt idx="44">
                  <c:v>5.7</c:v>
                </c:pt>
              </c:numCache>
            </c:numRef>
          </c:yVal>
          <c:smooth val="1"/>
          <c:extLst>
            <c:ext xmlns:c16="http://schemas.microsoft.com/office/drawing/2014/chart" uri="{C3380CC4-5D6E-409C-BE32-E72D297353CC}">
              <c16:uniqueId val="{00000000-F068-4CB8-A8E5-648C2CC1553C}"/>
            </c:ext>
          </c:extLst>
        </c:ser>
        <c:dLbls>
          <c:showLegendKey val="0"/>
          <c:showVal val="0"/>
          <c:showCatName val="0"/>
          <c:showSerName val="0"/>
          <c:showPercent val="0"/>
          <c:showBubbleSize val="0"/>
        </c:dLbls>
        <c:axId val="1621216272"/>
        <c:axId val="1413326768"/>
      </c:scatterChart>
      <c:valAx>
        <c:axId val="1621216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13326768"/>
        <c:crosses val="autoZero"/>
        <c:crossBetween val="midCat"/>
      </c:valAx>
      <c:valAx>
        <c:axId val="1413326768"/>
        <c:scaling>
          <c:orientation val="minMax"/>
          <c:max val="8"/>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212162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8'!$C$1</c:f>
              <c:strCache>
                <c:ptCount val="1"/>
                <c:pt idx="0">
                  <c:v>Vout=Vin/3 +0.53</c:v>
                </c:pt>
              </c:strCache>
            </c:strRef>
          </c:tx>
          <c:spPr>
            <a:ln w="19050" cap="rnd">
              <a:solidFill>
                <a:schemeClr val="accent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8'!$C$2:$C$100</c:f>
              <c:numCache>
                <c:formatCode>General</c:formatCode>
                <c:ptCount val="99"/>
                <c:pt idx="0">
                  <c:v>0.19666666666666671</c:v>
                </c:pt>
                <c:pt idx="1">
                  <c:v>0.23000000000000004</c:v>
                </c:pt>
                <c:pt idx="2">
                  <c:v>0.26333333333333336</c:v>
                </c:pt>
                <c:pt idx="3">
                  <c:v>0.29666666666666675</c:v>
                </c:pt>
                <c:pt idx="4">
                  <c:v>0.33000000000000007</c:v>
                </c:pt>
                <c:pt idx="5">
                  <c:v>0.3633333333333334</c:v>
                </c:pt>
                <c:pt idx="6">
                  <c:v>0.39666666666666672</c:v>
                </c:pt>
                <c:pt idx="7">
                  <c:v>0.43000000000000005</c:v>
                </c:pt>
                <c:pt idx="8">
                  <c:v>0.46333333333333337</c:v>
                </c:pt>
                <c:pt idx="9">
                  <c:v>0.4966666666666667</c:v>
                </c:pt>
                <c:pt idx="10">
                  <c:v>0.53</c:v>
                </c:pt>
                <c:pt idx="11">
                  <c:v>0.56333333333333335</c:v>
                </c:pt>
                <c:pt idx="12">
                  <c:v>0.59666666666666668</c:v>
                </c:pt>
                <c:pt idx="13">
                  <c:v>0.63</c:v>
                </c:pt>
                <c:pt idx="14">
                  <c:v>0.66333333333333333</c:v>
                </c:pt>
                <c:pt idx="15">
                  <c:v>0.69666666666666666</c:v>
                </c:pt>
                <c:pt idx="16">
                  <c:v>0.73</c:v>
                </c:pt>
                <c:pt idx="17">
                  <c:v>0.76333333333333331</c:v>
                </c:pt>
                <c:pt idx="18">
                  <c:v>0.79666666666666663</c:v>
                </c:pt>
                <c:pt idx="19">
                  <c:v>0.83000000000000007</c:v>
                </c:pt>
                <c:pt idx="20">
                  <c:v>0.86333333333333329</c:v>
                </c:pt>
                <c:pt idx="21">
                  <c:v>0.89666666666666672</c:v>
                </c:pt>
                <c:pt idx="22">
                  <c:v>0.92999999999999994</c:v>
                </c:pt>
                <c:pt idx="23">
                  <c:v>0.96333333333333337</c:v>
                </c:pt>
                <c:pt idx="24">
                  <c:v>0.99666666666666659</c:v>
                </c:pt>
                <c:pt idx="25">
                  <c:v>1.03</c:v>
                </c:pt>
                <c:pt idx="26">
                  <c:v>1.0633333333333335</c:v>
                </c:pt>
                <c:pt idx="27">
                  <c:v>1.0966666666666667</c:v>
                </c:pt>
                <c:pt idx="28">
                  <c:v>1.1299999999999999</c:v>
                </c:pt>
                <c:pt idx="29">
                  <c:v>1.1633333333333333</c:v>
                </c:pt>
                <c:pt idx="30">
                  <c:v>1.1966666666666668</c:v>
                </c:pt>
                <c:pt idx="31">
                  <c:v>1.23</c:v>
                </c:pt>
                <c:pt idx="32">
                  <c:v>1.2633333333333334</c:v>
                </c:pt>
                <c:pt idx="33">
                  <c:v>1.2966666666666666</c:v>
                </c:pt>
                <c:pt idx="34">
                  <c:v>1.33</c:v>
                </c:pt>
                <c:pt idx="35">
                  <c:v>1.3633333333333333</c:v>
                </c:pt>
                <c:pt idx="36">
                  <c:v>1.3966666666666667</c:v>
                </c:pt>
                <c:pt idx="37">
                  <c:v>1.4300000000000002</c:v>
                </c:pt>
                <c:pt idx="38">
                  <c:v>1.4633333333333334</c:v>
                </c:pt>
                <c:pt idx="39">
                  <c:v>1.4966666666666666</c:v>
                </c:pt>
                <c:pt idx="40">
                  <c:v>1.53</c:v>
                </c:pt>
                <c:pt idx="41">
                  <c:v>1.5633333333333335</c:v>
                </c:pt>
                <c:pt idx="42">
                  <c:v>1.5966666666666667</c:v>
                </c:pt>
                <c:pt idx="43">
                  <c:v>1.63</c:v>
                </c:pt>
                <c:pt idx="44">
                  <c:v>1.6633333333333333</c:v>
                </c:pt>
                <c:pt idx="45">
                  <c:v>1.6966666666666668</c:v>
                </c:pt>
                <c:pt idx="46">
                  <c:v>1.73</c:v>
                </c:pt>
                <c:pt idx="47">
                  <c:v>1.7633333333333334</c:v>
                </c:pt>
                <c:pt idx="48">
                  <c:v>1.7966666666666666</c:v>
                </c:pt>
                <c:pt idx="49">
                  <c:v>1.83</c:v>
                </c:pt>
                <c:pt idx="50">
                  <c:v>1.8633333333333333</c:v>
                </c:pt>
                <c:pt idx="51">
                  <c:v>1.8966666666666665</c:v>
                </c:pt>
                <c:pt idx="52">
                  <c:v>1.9300000000000002</c:v>
                </c:pt>
                <c:pt idx="53">
                  <c:v>1.9633333333333334</c:v>
                </c:pt>
                <c:pt idx="54">
                  <c:v>1.9966666666666668</c:v>
                </c:pt>
                <c:pt idx="55">
                  <c:v>2.0300000000000002</c:v>
                </c:pt>
                <c:pt idx="56">
                  <c:v>2.0633333333333335</c:v>
                </c:pt>
                <c:pt idx="57">
                  <c:v>2.0966666666666667</c:v>
                </c:pt>
                <c:pt idx="58">
                  <c:v>2.13</c:v>
                </c:pt>
                <c:pt idx="59">
                  <c:v>2.1633333333333336</c:v>
                </c:pt>
                <c:pt idx="60">
                  <c:v>2.1966666666666668</c:v>
                </c:pt>
                <c:pt idx="61">
                  <c:v>2.23</c:v>
                </c:pt>
                <c:pt idx="62">
                  <c:v>2.2633333333333336</c:v>
                </c:pt>
                <c:pt idx="63">
                  <c:v>2.2966666666666669</c:v>
                </c:pt>
                <c:pt idx="64">
                  <c:v>2.33</c:v>
                </c:pt>
                <c:pt idx="65">
                  <c:v>2.3633333333333333</c:v>
                </c:pt>
                <c:pt idx="66">
                  <c:v>2.3966666666666665</c:v>
                </c:pt>
                <c:pt idx="67">
                  <c:v>2.4300000000000002</c:v>
                </c:pt>
                <c:pt idx="68">
                  <c:v>2.4633333333333334</c:v>
                </c:pt>
                <c:pt idx="69">
                  <c:v>2.496666666666667</c:v>
                </c:pt>
                <c:pt idx="70">
                  <c:v>2.5300000000000002</c:v>
                </c:pt>
                <c:pt idx="71">
                  <c:v>2.5633333333333335</c:v>
                </c:pt>
                <c:pt idx="72">
                  <c:v>2.5966666666666667</c:v>
                </c:pt>
                <c:pt idx="73">
                  <c:v>2.63</c:v>
                </c:pt>
                <c:pt idx="74">
                  <c:v>2.6633333333333331</c:v>
                </c:pt>
                <c:pt idx="75">
                  <c:v>2.6966666666666663</c:v>
                </c:pt>
                <c:pt idx="76">
                  <c:v>2.7299999999999995</c:v>
                </c:pt>
                <c:pt idx="77">
                  <c:v>2.7633333333333336</c:v>
                </c:pt>
                <c:pt idx="78">
                  <c:v>2.7966666666666669</c:v>
                </c:pt>
                <c:pt idx="79">
                  <c:v>2.83</c:v>
                </c:pt>
                <c:pt idx="80">
                  <c:v>2.8633333333333333</c:v>
                </c:pt>
                <c:pt idx="81">
                  <c:v>2.8966666666666665</c:v>
                </c:pt>
                <c:pt idx="82">
                  <c:v>2.9299999999999997</c:v>
                </c:pt>
                <c:pt idx="83">
                  <c:v>2.9633333333333329</c:v>
                </c:pt>
                <c:pt idx="84">
                  <c:v>2.996666666666667</c:v>
                </c:pt>
                <c:pt idx="85">
                  <c:v>3.0300000000000002</c:v>
                </c:pt>
                <c:pt idx="86">
                  <c:v>3.0633333333333335</c:v>
                </c:pt>
                <c:pt idx="87">
                  <c:v>3.0966666666666667</c:v>
                </c:pt>
                <c:pt idx="88">
                  <c:v>3.13</c:v>
                </c:pt>
                <c:pt idx="89">
                  <c:v>3.1633333333333331</c:v>
                </c:pt>
                <c:pt idx="90">
                  <c:v>3.1966666666666699</c:v>
                </c:pt>
                <c:pt idx="91">
                  <c:v>3.2300000000000031</c:v>
                </c:pt>
                <c:pt idx="92">
                  <c:v>3.2633333333333363</c:v>
                </c:pt>
                <c:pt idx="93">
                  <c:v>3.2966666666666695</c:v>
                </c:pt>
                <c:pt idx="94">
                  <c:v>3.3300000000000027</c:v>
                </c:pt>
                <c:pt idx="95">
                  <c:v>3.3633333333333368</c:v>
                </c:pt>
                <c:pt idx="96">
                  <c:v>3.3966666666666701</c:v>
                </c:pt>
                <c:pt idx="97">
                  <c:v>3.4300000000000033</c:v>
                </c:pt>
                <c:pt idx="98">
                  <c:v>3.4633333333333365</c:v>
                </c:pt>
              </c:numCache>
            </c:numRef>
          </c:yVal>
          <c:smooth val="1"/>
          <c:extLst>
            <c:ext xmlns:c16="http://schemas.microsoft.com/office/drawing/2014/chart" uri="{C3380CC4-5D6E-409C-BE32-E72D297353CC}">
              <c16:uniqueId val="{00000000-4915-4D62-B79F-294B5DFC4465}"/>
            </c:ext>
          </c:extLst>
        </c:ser>
        <c:ser>
          <c:idx val="1"/>
          <c:order val="1"/>
          <c:tx>
            <c:strRef>
              <c:f>'Ej 8'!$D$1</c:f>
              <c:strCache>
                <c:ptCount val="1"/>
                <c:pt idx="0">
                  <c:v>Vout= 3</c:v>
                </c:pt>
              </c:strCache>
            </c:strRef>
          </c:tx>
          <c:spPr>
            <a:ln w="19050" cap="rnd">
              <a:solidFill>
                <a:schemeClr val="accent2"/>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8'!$D$2:$D$100</c:f>
              <c:numCache>
                <c:formatCode>General</c:formatCode>
                <c:ptCount val="9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numCache>
            </c:numRef>
          </c:yVal>
          <c:smooth val="1"/>
          <c:extLst>
            <c:ext xmlns:c16="http://schemas.microsoft.com/office/drawing/2014/chart" uri="{C3380CC4-5D6E-409C-BE32-E72D297353CC}">
              <c16:uniqueId val="{00000001-4915-4D62-B79F-294B5DFC4465}"/>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'Ej 8'!$E$1</c:f>
              <c:strCache>
                <c:ptCount val="1"/>
                <c:pt idx="0">
                  <c:v>Vout</c:v>
                </c:pt>
              </c:strCache>
            </c:strRef>
          </c:tx>
          <c:spPr>
            <a:ln w="19050" cap="rnd">
              <a:solidFill>
                <a:schemeClr val="tx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8'!$E$2:$E$100</c:f>
              <c:numCache>
                <c:formatCode>General</c:formatCode>
                <c:ptCount val="9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2.996666666666667</c:v>
                </c:pt>
                <c:pt idx="85">
                  <c:v>3.0300000000000002</c:v>
                </c:pt>
                <c:pt idx="86">
                  <c:v>3.0633333333333335</c:v>
                </c:pt>
                <c:pt idx="87">
                  <c:v>3.0966666666666667</c:v>
                </c:pt>
                <c:pt idx="88">
                  <c:v>3.13</c:v>
                </c:pt>
                <c:pt idx="89">
                  <c:v>3.1633333333333331</c:v>
                </c:pt>
                <c:pt idx="90">
                  <c:v>3.1966666666666699</c:v>
                </c:pt>
                <c:pt idx="91">
                  <c:v>3.2300000000000031</c:v>
                </c:pt>
                <c:pt idx="92">
                  <c:v>3.2633333333333363</c:v>
                </c:pt>
                <c:pt idx="93">
                  <c:v>3.2966666666666695</c:v>
                </c:pt>
                <c:pt idx="94">
                  <c:v>3.3300000000000027</c:v>
                </c:pt>
                <c:pt idx="95">
                  <c:v>3.3633333333333368</c:v>
                </c:pt>
                <c:pt idx="96">
                  <c:v>3.3966666666666701</c:v>
                </c:pt>
                <c:pt idx="97">
                  <c:v>3.4300000000000033</c:v>
                </c:pt>
                <c:pt idx="98">
                  <c:v>3.4633333333333365</c:v>
                </c:pt>
              </c:numCache>
            </c:numRef>
          </c:yVal>
          <c:smooth val="1"/>
          <c:extLst>
            <c:ext xmlns:c16="http://schemas.microsoft.com/office/drawing/2014/chart" uri="{C3380CC4-5D6E-409C-BE32-E72D297353CC}">
              <c16:uniqueId val="{00000000-BDE1-4F6B-BED6-08DD0C937573}"/>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a:t>
                </a:r>
                <a:r>
                  <a:rPr lang="es-ES" baseline="0"/>
                  <a:t> (V)</a:t>
                </a:r>
                <a:endParaRPr lang="es-E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a:t>
                </a:r>
                <a:r>
                  <a:rPr lang="es-ES" baseline="0"/>
                  <a:t> (V)</a:t>
                </a:r>
                <a:endParaRPr lang="es-E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13F65D9-8B8B-179A-5712-3181E81AF6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41F9569-2CCE-FCD7-6182-D3A01A38F3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6C2A55-6764-4B6F-A039-613AA25FFD7A}" type="datetimeFigureOut">
              <a:rPr lang="es-ES" smtClean="0"/>
              <a:t>12/01/2023</a:t>
            </a:fld>
            <a:endParaRPr lang="es-ES"/>
          </a:p>
        </p:txBody>
      </p:sp>
      <p:sp>
        <p:nvSpPr>
          <p:cNvPr id="4" name="Marcador de pie de página 3">
            <a:extLst>
              <a:ext uri="{FF2B5EF4-FFF2-40B4-BE49-F238E27FC236}">
                <a16:creationId xmlns:a16="http://schemas.microsoft.com/office/drawing/2014/main" id="{CCA42200-4CAF-FEB8-E30C-2A23482A6C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0801145E-AFB3-8C8D-685C-09DC2F8EA4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FADBF8-9DD9-477C-AACD-AC4E9723C7D8}" type="slidenum">
              <a:rPr lang="es-ES" smtClean="0"/>
              <a:t>‹Nº›</a:t>
            </a:fld>
            <a:endParaRPr lang="es-ES"/>
          </a:p>
        </p:txBody>
      </p:sp>
    </p:spTree>
    <p:extLst>
      <p:ext uri="{BB962C8B-B14F-4D97-AF65-F5344CB8AC3E}">
        <p14:creationId xmlns:p14="http://schemas.microsoft.com/office/powerpoint/2010/main" val="722269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Rectangle 1"/>
          <p:cNvSpPr/>
          <p:nvPr/>
        </p:nvSpPr>
        <p:spPr>
          <a:xfrm>
            <a:off x="0" y="0"/>
            <a:ext cx="6858000" cy="9144000"/>
          </a:xfrm>
          <a:prstGeom prst="rect">
            <a:avLst/>
          </a:prstGeom>
          <a:solidFill>
            <a:srgbClr val="FFFFFF"/>
          </a:solidFill>
          <a:ln>
            <a:noFill/>
          </a:ln>
        </p:spPr>
      </p:sp>
      <p:sp>
        <p:nvSpPr>
          <p:cNvPr id="84" name="PlaceHolder 2"/>
          <p:cNvSpPr>
            <a:spLocks noGrp="1"/>
          </p:cNvSpPr>
          <p:nvPr>
            <p:ph type="hdr"/>
          </p:nvPr>
        </p:nvSpPr>
        <p:spPr>
          <a:xfrm>
            <a:off x="-360" y="0"/>
            <a:ext cx="297180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Times New Roman"/>
            </a:endParaRPr>
          </a:p>
        </p:txBody>
      </p:sp>
      <p:sp>
        <p:nvSpPr>
          <p:cNvPr id="85" name="PlaceHolder 3"/>
          <p:cNvSpPr>
            <a:spLocks noGrp="1"/>
          </p:cNvSpPr>
          <p:nvPr>
            <p:ph type="dt"/>
          </p:nvPr>
        </p:nvSpPr>
        <p:spPr>
          <a:xfrm>
            <a:off x="3884400" y="0"/>
            <a:ext cx="297180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Times New Roman"/>
            </a:endParaRPr>
          </a:p>
        </p:txBody>
      </p:sp>
      <p:sp>
        <p:nvSpPr>
          <p:cNvPr id="86" name="PlaceHolder 4"/>
          <p:cNvSpPr>
            <a:spLocks noGrp="1"/>
          </p:cNvSpPr>
          <p:nvPr>
            <p:ph type="body"/>
          </p:nvPr>
        </p:nvSpPr>
        <p:spPr>
          <a:xfrm>
            <a:off x="685800" y="4343400"/>
            <a:ext cx="5486400" cy="4114800"/>
          </a:xfrm>
          <a:prstGeom prst="rect">
            <a:avLst/>
          </a:prstGeom>
        </p:spPr>
        <p:txBody>
          <a:bodyPr lIns="0" tIns="0" rIns="0" bIns="0"/>
          <a:lstStyle/>
          <a:p>
            <a:r>
              <a:rPr lang="es-ES" sz="1200" b="0" strike="noStrike" spc="-1">
                <a:solidFill>
                  <a:srgbClr val="000000"/>
                </a:solidFill>
                <a:uFill>
                  <a:solidFill>
                    <a:srgbClr val="FFFFFF"/>
                  </a:solidFill>
                </a:uFill>
                <a:latin typeface="Times New Roman"/>
              </a:rPr>
              <a:t>Click to edit the notes format</a:t>
            </a:r>
          </a:p>
        </p:txBody>
      </p:sp>
      <p:sp>
        <p:nvSpPr>
          <p:cNvPr id="87" name="PlaceHolder 5"/>
          <p:cNvSpPr>
            <a:spLocks noGrp="1"/>
          </p:cNvSpPr>
          <p:nvPr>
            <p:ph type="ftr"/>
          </p:nvPr>
        </p:nvSpPr>
        <p:spPr>
          <a:xfrm>
            <a:off x="-360" y="8685360"/>
            <a:ext cx="2971800" cy="457200"/>
          </a:xfrm>
          <a:prstGeom prst="rect">
            <a:avLst/>
          </a:prstGeom>
        </p:spPr>
        <p:txBody>
          <a:bodyPr lIns="90000" tIns="46800" rIns="90000" bIns="46800" anchor="b"/>
          <a:lstStyle/>
          <a:p>
            <a:endParaRPr lang="es-ES" sz="2400" b="0" strike="noStrike" spc="-1">
              <a:solidFill>
                <a:srgbClr val="000000"/>
              </a:solidFill>
              <a:uFill>
                <a:solidFill>
                  <a:srgbClr val="FFFFFF"/>
                </a:solidFill>
              </a:uFill>
              <a:latin typeface="Times New Roman"/>
            </a:endParaRPr>
          </a:p>
        </p:txBody>
      </p:sp>
      <p:sp>
        <p:nvSpPr>
          <p:cNvPr id="88" name="PlaceHolder 6"/>
          <p:cNvSpPr>
            <a:spLocks noGrp="1"/>
          </p:cNvSpPr>
          <p:nvPr>
            <p:ph type="sldNum"/>
          </p:nvPr>
        </p:nvSpPr>
        <p:spPr>
          <a:xfrm>
            <a:off x="3884400" y="8685360"/>
            <a:ext cx="2971800" cy="457200"/>
          </a:xfrm>
          <a:prstGeom prst="rect">
            <a:avLst/>
          </a:prstGeom>
        </p:spPr>
        <p:txBody>
          <a:bodyPr lIns="90000" tIns="46800" rIns="90000" bIns="46800" anchor="b"/>
          <a:lstStyle/>
          <a:p>
            <a:pPr marL="216000" indent="-216000" algn="r">
              <a:buClr>
                <a:srgbClr val="000000"/>
              </a:buClr>
              <a:buSzPct val="45000"/>
              <a:buFont typeface="Wingdings" charset="2"/>
              <a:buChar char=""/>
            </a:pPr>
            <a:fld id="{7654A69B-F312-447D-A297-ECE78C3346D3}" type="slidenum">
              <a:rPr lang="es-ES" sz="1200" b="0" strike="noStrike" spc="-1">
                <a:solidFill>
                  <a:srgbClr val="000000"/>
                </a:solidFill>
                <a:uFill>
                  <a:solidFill>
                    <a:srgbClr val="FFFFFF"/>
                  </a:solidFill>
                </a:uFill>
                <a:latin typeface="Times New Roman"/>
              </a:rPr>
              <a:t>‹Nº›</a:t>
            </a:fld>
            <a:endParaRPr lang="es-E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27" name="PlaceHolder 2"/>
          <p:cNvSpPr>
            <a:spLocks noGrp="1"/>
          </p:cNvSpPr>
          <p:nvPr>
            <p:ph type="body"/>
          </p:nvPr>
        </p:nvSpPr>
        <p:spPr>
          <a:xfrm>
            <a:off x="685800" y="198108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8" name="PlaceHolder 3"/>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30"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1"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2"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3" name="PlaceHolder 5"/>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35"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6" name="PlaceHolder 3"/>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pic>
        <p:nvPicPr>
          <p:cNvPr id="37" name="Imagen 36"/>
          <p:cNvPicPr/>
          <p:nvPr/>
        </p:nvPicPr>
        <p:blipFill>
          <a:blip r:embed="rId2"/>
          <a:stretch/>
        </p:blipFill>
        <p:spPr>
          <a:xfrm>
            <a:off x="1993320" y="1981080"/>
            <a:ext cx="5157000" cy="4114800"/>
          </a:xfrm>
          <a:prstGeom prst="rect">
            <a:avLst/>
          </a:prstGeom>
          <a:ln>
            <a:noFill/>
          </a:ln>
        </p:spPr>
      </p:pic>
      <p:pic>
        <p:nvPicPr>
          <p:cNvPr id="38" name="Imagen 37"/>
          <p:cNvPicPr/>
          <p:nvPr/>
        </p:nvPicPr>
        <p:blipFill>
          <a:blip r:embed="rId2"/>
          <a:stretch/>
        </p:blipFill>
        <p:spPr>
          <a:xfrm>
            <a:off x="1993320" y="1981080"/>
            <a:ext cx="5157000" cy="41148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EB45EC2-76D4-C571-B02D-1F86146C8B2D}"/>
              </a:ext>
            </a:extLst>
          </p:cNvPr>
          <p:cNvSpPr/>
          <p:nvPr userDrawn="1"/>
        </p:nvSpPr>
        <p:spPr>
          <a:xfrm>
            <a:off x="3429000" y="6600825"/>
            <a:ext cx="2009775"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0" name="PlaceHolder 2"/>
          <p:cNvSpPr>
            <a:spLocks noGrp="1"/>
          </p:cNvSpPr>
          <p:nvPr>
            <p:ph type="subTitle"/>
          </p:nvPr>
        </p:nvSpPr>
        <p:spPr>
          <a:xfrm>
            <a:off x="685800" y="1981080"/>
            <a:ext cx="7772400" cy="4114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
        <p:nvSpPr>
          <p:cNvPr id="2" name="Marcador de fecha 1">
            <a:extLst>
              <a:ext uri="{FF2B5EF4-FFF2-40B4-BE49-F238E27FC236}">
                <a16:creationId xmlns:a16="http://schemas.microsoft.com/office/drawing/2014/main" id="{35376660-8901-6766-B035-5351D99C1D12}"/>
              </a:ext>
            </a:extLst>
          </p:cNvPr>
          <p:cNvSpPr>
            <a:spLocks noGrp="1"/>
          </p:cNvSpPr>
          <p:nvPr>
            <p:ph type="dt" idx="10"/>
          </p:nvPr>
        </p:nvSpPr>
        <p:spPr/>
        <p:txBody>
          <a:bodyPr/>
          <a:lstStyle/>
          <a:p>
            <a:endParaRPr lang="es-ES" sz="2400" b="0" strike="noStrike" spc="-1">
              <a:solidFill>
                <a:srgbClr val="000000"/>
              </a:solidFill>
              <a:uFill>
                <a:solidFill>
                  <a:srgbClr val="FFFFFF"/>
                </a:solidFill>
              </a:uFill>
              <a:latin typeface="Arial"/>
            </a:endParaRPr>
          </a:p>
        </p:txBody>
      </p:sp>
      <p:sp>
        <p:nvSpPr>
          <p:cNvPr id="4" name="Marcador de número de diapositiva 3">
            <a:extLst>
              <a:ext uri="{FF2B5EF4-FFF2-40B4-BE49-F238E27FC236}">
                <a16:creationId xmlns:a16="http://schemas.microsoft.com/office/drawing/2014/main" id="{6830AA5A-5551-8221-6EA0-33D413C936E9}"/>
              </a:ext>
            </a:extLst>
          </p:cNvPr>
          <p:cNvSpPr>
            <a:spLocks noGrp="1"/>
          </p:cNvSpPr>
          <p:nvPr>
            <p:ph type="sldNum" idx="12"/>
          </p:nvPr>
        </p:nvSpPr>
        <p:spPr/>
        <p:txBody>
          <a:bodyPr/>
          <a:lstStyle/>
          <a:p>
            <a:pPr>
              <a:lnSpc>
                <a:spcPct val="100000"/>
              </a:lnSpc>
            </a:pPr>
            <a:fld id="{1273C471-5ED4-4B3A-AF57-1F2082BE848C}" type="slidenum">
              <a:rPr lang="es-ES" sz="1400" b="0" strike="noStrike" spc="-1" smtClean="0">
                <a:solidFill>
                  <a:srgbClr val="FFFFFF"/>
                </a:solidFill>
                <a:uFill>
                  <a:solidFill>
                    <a:srgbClr val="FFFFFF"/>
                  </a:solidFill>
                </a:uFill>
                <a:latin typeface="Arial"/>
                <a:ea typeface="Arial"/>
              </a:rPr>
              <a:t>‹Nº›</a:t>
            </a:fld>
            <a:endParaRPr lang="es-ES" sz="2400" b="0" strike="noStrike" spc="-1">
              <a:solidFill>
                <a:srgbClr val="000000"/>
              </a:solidFill>
              <a:uFill>
                <a:solidFill>
                  <a:srgbClr val="FFFFFF"/>
                </a:solidFill>
              </a:uFill>
              <a:latin typeface="Arial"/>
            </a:endParaRPr>
          </a:p>
        </p:txBody>
      </p:sp>
      <p:sp>
        <p:nvSpPr>
          <p:cNvPr id="5" name="Rectángulo 4">
            <a:extLst>
              <a:ext uri="{FF2B5EF4-FFF2-40B4-BE49-F238E27FC236}">
                <a16:creationId xmlns:a16="http://schemas.microsoft.com/office/drawing/2014/main" id="{09A24C91-6835-10AA-E16B-41F91DA25959}"/>
              </a:ext>
            </a:extLst>
          </p:cNvPr>
          <p:cNvSpPr/>
          <p:nvPr userDrawn="1"/>
        </p:nvSpPr>
        <p:spPr>
          <a:xfrm>
            <a:off x="3429000" y="6600825"/>
            <a:ext cx="2009775"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2"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4"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55" name="PlaceHolder 3"/>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85800" y="609120"/>
            <a:ext cx="7772400" cy="52995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9"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0" name="PlaceHolder 3"/>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1" name="PlaceHolder 4"/>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 name="PlaceHolder 2"/>
          <p:cNvSpPr>
            <a:spLocks noGrp="1"/>
          </p:cNvSpPr>
          <p:nvPr>
            <p:ph type="subTitle"/>
          </p:nvPr>
        </p:nvSpPr>
        <p:spPr>
          <a:xfrm>
            <a:off x="685800" y="1981080"/>
            <a:ext cx="7772400" cy="4114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3"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4"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5"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7"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8"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9" name="PlaceHolder 4"/>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1" name="PlaceHolder 2"/>
          <p:cNvSpPr>
            <a:spLocks noGrp="1"/>
          </p:cNvSpPr>
          <p:nvPr>
            <p:ph type="body"/>
          </p:nvPr>
        </p:nvSpPr>
        <p:spPr>
          <a:xfrm>
            <a:off x="685800" y="198108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2" name="PlaceHolder 3"/>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4"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5"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6"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7" name="PlaceHolder 5"/>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9"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80" name="PlaceHolder 3"/>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pic>
        <p:nvPicPr>
          <p:cNvPr id="81" name="Imagen 80"/>
          <p:cNvPicPr/>
          <p:nvPr/>
        </p:nvPicPr>
        <p:blipFill>
          <a:blip r:embed="rId2"/>
          <a:stretch/>
        </p:blipFill>
        <p:spPr>
          <a:xfrm>
            <a:off x="1993320" y="1981080"/>
            <a:ext cx="5157000" cy="4114800"/>
          </a:xfrm>
          <a:prstGeom prst="rect">
            <a:avLst/>
          </a:prstGeom>
          <a:ln>
            <a:noFill/>
          </a:ln>
        </p:spPr>
      </p:pic>
      <p:pic>
        <p:nvPicPr>
          <p:cNvPr id="82" name="Imagen 81"/>
          <p:cNvPicPr/>
          <p:nvPr/>
        </p:nvPicPr>
        <p:blipFill>
          <a:blip r:embed="rId2"/>
          <a:stretch/>
        </p:blipFill>
        <p:spPr>
          <a:xfrm>
            <a:off x="1993320" y="1981080"/>
            <a:ext cx="5157000" cy="411480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952DC-9D62-4CF7-B633-E90E26B5155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FF7159-0EC4-4EEF-81C1-6F5D181EB1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34F77C-3C0F-48B2-BB98-0B0000ACBBAC}"/>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803B06A4-CB8D-4C0C-8EE3-D8FE3DEC42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941764-DDEB-4938-B16B-B397AE9F4254}"/>
              </a:ext>
            </a:extLst>
          </p:cNvPr>
          <p:cNvSpPr>
            <a:spLocks noGrp="1"/>
          </p:cNvSpPr>
          <p:nvPr>
            <p:ph type="sldNum" sz="quarter" idx="12"/>
          </p:nvPr>
        </p:nvSpPr>
        <p:spPr/>
        <p:txBody>
          <a:bodyPr/>
          <a:lstStyle/>
          <a:p>
            <a:fld id="{78733FC4-8689-4CA5-A153-34ADD6EFE592}" type="slidenum">
              <a:rPr lang="es-ES" smtClean="0"/>
              <a:t>‹Nº›</a:t>
            </a:fld>
            <a:endParaRPr lang="es-ES"/>
          </a:p>
        </p:txBody>
      </p:sp>
      <p:sp>
        <p:nvSpPr>
          <p:cNvPr id="7" name="Rectángulo 6">
            <a:extLst>
              <a:ext uri="{FF2B5EF4-FFF2-40B4-BE49-F238E27FC236}">
                <a16:creationId xmlns:a16="http://schemas.microsoft.com/office/drawing/2014/main" id="{C5B21EC4-FDF6-62A4-8B4E-5CA635393353}"/>
              </a:ext>
            </a:extLst>
          </p:cNvPr>
          <p:cNvSpPr/>
          <p:nvPr userDrawn="1"/>
        </p:nvSpPr>
        <p:spPr>
          <a:xfrm>
            <a:off x="3429000" y="6600825"/>
            <a:ext cx="2009775"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9198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8"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0"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1" name="PlaceHolder 3"/>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120"/>
            <a:ext cx="7772400" cy="52995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5"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6" name="PlaceHolder 3"/>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7" name="PlaceHolder 4"/>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9"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0"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1"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23"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4"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5" name="PlaceHolder 4"/>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r>
              <a:rPr lang="es-ES" sz="4400" b="0" strike="noStrike" spc="-1">
                <a:solidFill>
                  <a:srgbClr val="000000"/>
                </a:solidFill>
                <a:uFill>
                  <a:solidFill>
                    <a:srgbClr val="FFFFFF"/>
                  </a:solidFill>
                </a:uFill>
                <a:latin typeface="Times New Roman"/>
              </a:rPr>
              <a:t>Click to edit the title text format</a:t>
            </a:r>
          </a:p>
        </p:txBody>
      </p:sp>
      <p:sp>
        <p:nvSpPr>
          <p:cNvPr id="6" name="PlaceHolder 2"/>
          <p:cNvSpPr>
            <a:spLocks noGrp="1"/>
          </p:cNvSpPr>
          <p:nvPr>
            <p:ph type="body"/>
          </p:nvPr>
        </p:nvSpPr>
        <p:spPr>
          <a:xfrm>
            <a:off x="685800" y="1981080"/>
            <a:ext cx="7772400" cy="4114800"/>
          </a:xfrm>
          <a:prstGeom prst="rect">
            <a:avLst/>
          </a:prstGeom>
        </p:spPr>
        <p:txBody>
          <a:bodyPr lIns="90000" tIns="46800" rIns="90000" bIns="46800"/>
          <a:lstStyle/>
          <a:p>
            <a:pPr marL="342720" indent="-342720">
              <a:buClr>
                <a:srgbClr val="000000"/>
              </a:buClr>
              <a:buFont typeface="Times"/>
              <a:buChar char="•"/>
            </a:pPr>
            <a:r>
              <a:rPr lang="es-ES" sz="3200" b="0" strike="noStrike" spc="-1">
                <a:solidFill>
                  <a:srgbClr val="000000"/>
                </a:solidFill>
                <a:uFill>
                  <a:solidFill>
                    <a:srgbClr val="FFFFFF"/>
                  </a:solidFill>
                </a:uFill>
                <a:latin typeface="Times New Roman"/>
              </a:rPr>
              <a:t>Click to edit the outline text format</a:t>
            </a:r>
          </a:p>
          <a:p>
            <a:pPr marL="742680" lvl="1" indent="-285480">
              <a:buClr>
                <a:srgbClr val="000000"/>
              </a:buClr>
              <a:buFont typeface="Times"/>
              <a:buChar char="–"/>
            </a:pPr>
            <a:r>
              <a:rPr lang="es-ES" sz="2800" b="0" strike="noStrike" spc="-1">
                <a:solidFill>
                  <a:srgbClr val="000000"/>
                </a:solidFill>
                <a:uFill>
                  <a:solidFill>
                    <a:srgbClr val="FFFFFF"/>
                  </a:solidFill>
                </a:uFill>
                <a:latin typeface="Times New Roman"/>
              </a:rPr>
              <a:t>Second Outline Level</a:t>
            </a:r>
          </a:p>
          <a:p>
            <a:pPr marL="1143000" lvl="2" indent="-228600">
              <a:buClr>
                <a:srgbClr val="000000"/>
              </a:buClr>
              <a:buFont typeface="Times"/>
              <a:buChar char="•"/>
            </a:pPr>
            <a:r>
              <a:rPr lang="es-ES" sz="2400" b="0" strike="noStrike" spc="-1">
                <a:solidFill>
                  <a:srgbClr val="000000"/>
                </a:solidFill>
                <a:uFill>
                  <a:solidFill>
                    <a:srgbClr val="FFFFFF"/>
                  </a:solidFill>
                </a:uFill>
                <a:latin typeface="Times New Roman"/>
              </a:rPr>
              <a:t>Third Outline Level</a:t>
            </a:r>
          </a:p>
          <a:p>
            <a:pPr marL="1600200" lvl="3" indent="-228600">
              <a:buClr>
                <a:srgbClr val="000000"/>
              </a:buClr>
              <a:buFont typeface="Times"/>
              <a:buChar char="–"/>
            </a:pPr>
            <a:r>
              <a:rPr lang="es-ES" sz="2000" b="0" strike="noStrike" spc="-1">
                <a:solidFill>
                  <a:srgbClr val="000000"/>
                </a:solidFill>
                <a:uFill>
                  <a:solidFill>
                    <a:srgbClr val="FFFFFF"/>
                  </a:solidFill>
                </a:uFill>
                <a:latin typeface="Times New Roman"/>
              </a:rPr>
              <a:t>Fourth Outline Level</a:t>
            </a:r>
          </a:p>
          <a:p>
            <a:pPr marL="2057400" lvl="4" indent="-228600">
              <a:buClr>
                <a:srgbClr val="000000"/>
              </a:buClr>
              <a:buFont typeface="Times"/>
              <a:buChar char="»"/>
            </a:pPr>
            <a:r>
              <a:rPr lang="es-ES" sz="2000" b="0" strike="noStrike" spc="-1">
                <a:solidFill>
                  <a:srgbClr val="000000"/>
                </a:solidFill>
                <a:uFill>
                  <a:solidFill>
                    <a:srgbClr val="FFFFFF"/>
                  </a:solidFill>
                </a:uFill>
                <a:latin typeface="Times New Roman"/>
              </a:rPr>
              <a:t>Fifth Outline Level</a:t>
            </a:r>
          </a:p>
          <a:p>
            <a:pPr marL="2057400" lvl="5" indent="-228600">
              <a:buClr>
                <a:srgbClr val="000000"/>
              </a:buClr>
              <a:buFont typeface="Times"/>
              <a:buChar char="»"/>
            </a:pPr>
            <a:r>
              <a:rPr lang="es-ES" sz="2000" b="0" strike="noStrike" spc="-1">
                <a:solidFill>
                  <a:srgbClr val="000000"/>
                </a:solidFill>
                <a:uFill>
                  <a:solidFill>
                    <a:srgbClr val="FFFFFF"/>
                  </a:solidFill>
                </a:uFill>
                <a:latin typeface="Times New Roman"/>
              </a:rPr>
              <a:t>Sixth Outline Level</a:t>
            </a:r>
          </a:p>
          <a:p>
            <a:pPr marL="2057400" lvl="6" indent="-228600">
              <a:buClr>
                <a:srgbClr val="000000"/>
              </a:buClr>
              <a:buFont typeface="Times"/>
              <a:buChar char="»"/>
            </a:pPr>
            <a:r>
              <a:rPr lang="es-ES" sz="2000" b="0" strike="noStrike" spc="-1">
                <a:solidFill>
                  <a:srgbClr val="000000"/>
                </a:solidFill>
                <a:uFill>
                  <a:solidFill>
                    <a:srgbClr val="FFFFFF"/>
                  </a:solidFill>
                </a:uFill>
                <a:latin typeface="Times New Roman"/>
              </a:rPr>
              <a:t>Seventh Outline Level</a:t>
            </a:r>
          </a:p>
        </p:txBody>
      </p:sp>
      <p:sp>
        <p:nvSpPr>
          <p:cNvPr id="2" name="PlaceHolder 3"/>
          <p:cNvSpPr>
            <a:spLocks noGrp="1"/>
          </p:cNvSpPr>
          <p:nvPr>
            <p:ph type="dt"/>
          </p:nvPr>
        </p:nvSpPr>
        <p:spPr>
          <a:xfrm>
            <a:off x="685800" y="6248520"/>
            <a:ext cx="190512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3" name="PlaceHolder 4"/>
          <p:cNvSpPr>
            <a:spLocks noGrp="1"/>
          </p:cNvSpPr>
          <p:nvPr>
            <p:ph type="ftr"/>
          </p:nvPr>
        </p:nvSpPr>
        <p:spPr>
          <a:xfrm>
            <a:off x="3124080" y="6248520"/>
            <a:ext cx="289584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4" name="PlaceHolder 5"/>
          <p:cNvSpPr>
            <a:spLocks noGrp="1"/>
          </p:cNvSpPr>
          <p:nvPr>
            <p:ph type="sldNum"/>
          </p:nvPr>
        </p:nvSpPr>
        <p:spPr>
          <a:xfrm>
            <a:off x="6553080" y="6248520"/>
            <a:ext cx="1905120" cy="457200"/>
          </a:xfrm>
          <a:prstGeom prst="rect">
            <a:avLst/>
          </a:prstGeom>
        </p:spPr>
        <p:txBody>
          <a:bodyPr lIns="90000" tIns="46800" rIns="90000" bIns="46800"/>
          <a:lstStyle/>
          <a:p>
            <a:pPr marL="216000" indent="-216000" algn="r">
              <a:buClr>
                <a:srgbClr val="000000"/>
              </a:buClr>
              <a:buSzPct val="45000"/>
              <a:buFont typeface="Wingdings" charset="2"/>
              <a:buChar char=""/>
            </a:pPr>
            <a:fld id="{4DB4EF93-9E71-4B80-893D-91E5F52BEB9E}" type="slidenum">
              <a:rPr lang="es-ES" sz="1400" b="0" strike="noStrike" spc="-1">
                <a:solidFill>
                  <a:srgbClr val="000000"/>
                </a:solidFill>
                <a:uFill>
                  <a:solidFill>
                    <a:srgbClr val="FFFFFF"/>
                  </a:solidFill>
                </a:uFill>
                <a:latin typeface="Arial"/>
              </a:rPr>
              <a:t>‹Nº›</a:t>
            </a:fld>
            <a:endParaRPr lang="es-ES" sz="2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CustomShape 1"/>
          <p:cNvSpPr/>
          <p:nvPr/>
        </p:nvSpPr>
        <p:spPr>
          <a:xfrm>
            <a:off x="5801040" y="0"/>
            <a:ext cx="3342600" cy="764640"/>
          </a:xfrm>
          <a:custGeom>
            <a:avLst/>
            <a:gdLst/>
            <a:ahLst/>
            <a:cxnLst/>
            <a:rect l="l" t="t" r="r" b="b"/>
            <a:pathLst>
              <a:path w="2592" h="731">
                <a:moveTo>
                  <a:pt x="1821" y="0"/>
                </a:moveTo>
                <a:lnTo>
                  <a:pt x="1825" y="0"/>
                </a:ln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40" name="CustomShape 2"/>
          <p:cNvSpPr/>
          <p:nvPr/>
        </p:nvSpPr>
        <p:spPr>
          <a:xfrm>
            <a:off x="0" y="676440"/>
            <a:ext cx="5801040" cy="882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41" name="CustomShape 3"/>
          <p:cNvSpPr/>
          <p:nvPr/>
        </p:nvSpPr>
        <p:spPr>
          <a:xfrm>
            <a:off x="9043920" y="0"/>
            <a:ext cx="10008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42" name="Picture 29"/>
          <p:cNvPicPr/>
          <p:nvPr/>
        </p:nvPicPr>
        <p:blipFill>
          <a:blip r:embed="rId15"/>
          <a:stretch/>
        </p:blipFill>
        <p:spPr>
          <a:xfrm>
            <a:off x="179280" y="77760"/>
            <a:ext cx="1368360" cy="533520"/>
          </a:xfrm>
          <a:prstGeom prst="rect">
            <a:avLst/>
          </a:prstGeom>
          <a:ln>
            <a:noFill/>
          </a:ln>
        </p:spPr>
      </p:pic>
      <p:sp>
        <p:nvSpPr>
          <p:cNvPr id="43" name="CustomShape 4"/>
          <p:cNvSpPr/>
          <p:nvPr/>
        </p:nvSpPr>
        <p:spPr>
          <a:xfrm>
            <a:off x="3440880" y="6597720"/>
            <a:ext cx="2195280" cy="2613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1100" b="0" strike="noStrike" spc="-1">
                <a:solidFill>
                  <a:srgbClr val="808080"/>
                </a:solidFill>
                <a:uFill>
                  <a:solidFill>
                    <a:srgbClr val="FFFFFF"/>
                  </a:solidFill>
                </a:uFill>
                <a:latin typeface="45 Helvetica Light"/>
              </a:rPr>
              <a:t>Ingeniería Eléctrica y Electrónica</a:t>
            </a:r>
            <a:endParaRPr lang="es-ES" sz="2400" b="0" strike="noStrike" spc="-1">
              <a:solidFill>
                <a:srgbClr val="000000"/>
              </a:solidFill>
              <a:uFill>
                <a:solidFill>
                  <a:srgbClr val="FFFFFF"/>
                </a:solidFill>
              </a:uFill>
              <a:latin typeface="Arial"/>
            </a:endParaRPr>
          </a:p>
        </p:txBody>
      </p:sp>
      <p:sp>
        <p:nvSpPr>
          <p:cNvPr id="44" name="PlaceHolder 5"/>
          <p:cNvSpPr>
            <a:spLocks noGrp="1"/>
          </p:cNvSpPr>
          <p:nvPr>
            <p:ph type="title"/>
          </p:nvPr>
        </p:nvSpPr>
        <p:spPr>
          <a:xfrm>
            <a:off x="685800" y="609120"/>
            <a:ext cx="7772400" cy="1143000"/>
          </a:xfrm>
          <a:prstGeom prst="rect">
            <a:avLst/>
          </a:prstGeom>
        </p:spPr>
        <p:txBody>
          <a:bodyPr lIns="90000" tIns="46800" rIns="90000" bIns="46800" anchor="ctr"/>
          <a:lstStyle/>
          <a:p>
            <a:pPr algn="ctr"/>
            <a:r>
              <a:rPr lang="es-ES" sz="4400" b="0" strike="noStrike" spc="-1">
                <a:solidFill>
                  <a:srgbClr val="000000"/>
                </a:solidFill>
                <a:uFill>
                  <a:solidFill>
                    <a:srgbClr val="FFFFFF"/>
                  </a:solidFill>
                </a:uFill>
                <a:latin typeface="Times New Roman"/>
              </a:rPr>
              <a:t>Click to edit the title text format</a:t>
            </a:r>
          </a:p>
        </p:txBody>
      </p:sp>
      <p:sp>
        <p:nvSpPr>
          <p:cNvPr id="45" name="PlaceHolder 6"/>
          <p:cNvSpPr>
            <a:spLocks noGrp="1"/>
          </p:cNvSpPr>
          <p:nvPr>
            <p:ph type="body"/>
          </p:nvPr>
        </p:nvSpPr>
        <p:spPr>
          <a:xfrm>
            <a:off x="685800" y="1981080"/>
            <a:ext cx="7772400" cy="4114800"/>
          </a:xfrm>
          <a:prstGeom prst="rect">
            <a:avLst/>
          </a:prstGeom>
        </p:spPr>
        <p:txBody>
          <a:bodyPr lIns="90000" tIns="46800" rIns="90000" bIns="46800"/>
          <a:lstStyle/>
          <a:p>
            <a:pPr marL="342720" indent="-342720">
              <a:buClr>
                <a:srgbClr val="000000"/>
              </a:buClr>
              <a:buFont typeface="Times"/>
              <a:buChar char="•"/>
            </a:pPr>
            <a:r>
              <a:rPr lang="es-ES" sz="3200" b="0" strike="noStrike" spc="-1">
                <a:solidFill>
                  <a:srgbClr val="000000"/>
                </a:solidFill>
                <a:uFill>
                  <a:solidFill>
                    <a:srgbClr val="FFFFFF"/>
                  </a:solidFill>
                </a:uFill>
                <a:latin typeface="Times New Roman"/>
              </a:rPr>
              <a:t>Click to edit the outline text format</a:t>
            </a:r>
          </a:p>
          <a:p>
            <a:pPr marL="742680" lvl="1" indent="-285480">
              <a:buClr>
                <a:srgbClr val="000000"/>
              </a:buClr>
              <a:buFont typeface="Times"/>
              <a:buChar char="–"/>
            </a:pPr>
            <a:r>
              <a:rPr lang="es-ES" sz="2800" b="0" strike="noStrike" spc="-1">
                <a:solidFill>
                  <a:srgbClr val="000000"/>
                </a:solidFill>
                <a:uFill>
                  <a:solidFill>
                    <a:srgbClr val="FFFFFF"/>
                  </a:solidFill>
                </a:uFill>
                <a:latin typeface="Times New Roman"/>
              </a:rPr>
              <a:t>Second Outline Level</a:t>
            </a:r>
          </a:p>
          <a:p>
            <a:pPr marL="1143000" lvl="2" indent="-228600">
              <a:buClr>
                <a:srgbClr val="000000"/>
              </a:buClr>
              <a:buFont typeface="Times"/>
              <a:buChar char="•"/>
            </a:pPr>
            <a:r>
              <a:rPr lang="es-ES" sz="2400" b="0" strike="noStrike" spc="-1">
                <a:solidFill>
                  <a:srgbClr val="000000"/>
                </a:solidFill>
                <a:uFill>
                  <a:solidFill>
                    <a:srgbClr val="FFFFFF"/>
                  </a:solidFill>
                </a:uFill>
                <a:latin typeface="Times New Roman"/>
              </a:rPr>
              <a:t>Third Outline Level</a:t>
            </a:r>
          </a:p>
          <a:p>
            <a:pPr marL="1600200" lvl="3" indent="-228600">
              <a:buClr>
                <a:srgbClr val="000000"/>
              </a:buClr>
              <a:buFont typeface="Times"/>
              <a:buChar char="–"/>
            </a:pPr>
            <a:r>
              <a:rPr lang="es-ES" sz="2000" b="0" strike="noStrike" spc="-1">
                <a:solidFill>
                  <a:srgbClr val="000000"/>
                </a:solidFill>
                <a:uFill>
                  <a:solidFill>
                    <a:srgbClr val="FFFFFF"/>
                  </a:solidFill>
                </a:uFill>
                <a:latin typeface="Times New Roman"/>
              </a:rPr>
              <a:t>Fourth Outline Level</a:t>
            </a:r>
          </a:p>
          <a:p>
            <a:pPr marL="2057400" lvl="4" indent="-228600">
              <a:buClr>
                <a:srgbClr val="000000"/>
              </a:buClr>
              <a:buFont typeface="Times"/>
              <a:buChar char="»"/>
            </a:pPr>
            <a:r>
              <a:rPr lang="es-ES" sz="2000" b="0" strike="noStrike" spc="-1">
                <a:solidFill>
                  <a:srgbClr val="000000"/>
                </a:solidFill>
                <a:uFill>
                  <a:solidFill>
                    <a:srgbClr val="FFFFFF"/>
                  </a:solidFill>
                </a:uFill>
                <a:latin typeface="Times New Roman"/>
              </a:rPr>
              <a:t>Fifth Outline Level</a:t>
            </a:r>
          </a:p>
          <a:p>
            <a:pPr marL="2057400" lvl="5" indent="-228600">
              <a:buClr>
                <a:srgbClr val="000000"/>
              </a:buClr>
              <a:buFont typeface="Times"/>
              <a:buChar char="»"/>
            </a:pPr>
            <a:r>
              <a:rPr lang="es-ES" sz="2000" b="0" strike="noStrike" spc="-1">
                <a:solidFill>
                  <a:srgbClr val="000000"/>
                </a:solidFill>
                <a:uFill>
                  <a:solidFill>
                    <a:srgbClr val="FFFFFF"/>
                  </a:solidFill>
                </a:uFill>
                <a:latin typeface="Times New Roman"/>
              </a:rPr>
              <a:t>Sixth Outline Level</a:t>
            </a:r>
          </a:p>
          <a:p>
            <a:pPr marL="2057400" lvl="6" indent="-228600">
              <a:buClr>
                <a:srgbClr val="000000"/>
              </a:buClr>
              <a:buFont typeface="Times"/>
              <a:buChar char="»"/>
            </a:pPr>
            <a:r>
              <a:rPr lang="es-ES" sz="2000" b="0" strike="noStrike" spc="-1">
                <a:solidFill>
                  <a:srgbClr val="000000"/>
                </a:solidFill>
                <a:uFill>
                  <a:solidFill>
                    <a:srgbClr val="FFFFFF"/>
                  </a:solidFill>
                </a:uFill>
                <a:latin typeface="Times New Roman"/>
              </a:rPr>
              <a:t>Seventh Outline Level</a:t>
            </a:r>
          </a:p>
        </p:txBody>
      </p:sp>
      <p:sp>
        <p:nvSpPr>
          <p:cNvPr id="46" name="PlaceHolder 7"/>
          <p:cNvSpPr>
            <a:spLocks noGrp="1"/>
          </p:cNvSpPr>
          <p:nvPr>
            <p:ph type="dt"/>
          </p:nvPr>
        </p:nvSpPr>
        <p:spPr>
          <a:xfrm>
            <a:off x="685800" y="6248520"/>
            <a:ext cx="190512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47" name="PlaceHolder 8"/>
          <p:cNvSpPr>
            <a:spLocks noGrp="1"/>
          </p:cNvSpPr>
          <p:nvPr>
            <p:ph type="sldNum"/>
          </p:nvPr>
        </p:nvSpPr>
        <p:spPr>
          <a:xfrm>
            <a:off x="8675640" y="0"/>
            <a:ext cx="571680" cy="457200"/>
          </a:xfrm>
          <a:prstGeom prst="rect">
            <a:avLst/>
          </a:prstGeom>
        </p:spPr>
        <p:txBody>
          <a:bodyPr lIns="90000" tIns="46800" rIns="90000" bIns="46800"/>
          <a:lstStyle/>
          <a:p>
            <a:pPr>
              <a:lnSpc>
                <a:spcPct val="100000"/>
              </a:lnSpc>
            </a:pPr>
            <a:fld id="{1273C471-5ED4-4B3A-AF57-1F2082BE848C}" type="slidenum">
              <a:rPr lang="es-ES" sz="1400" b="0" strike="noStrike" spc="-1">
                <a:solidFill>
                  <a:srgbClr val="FFFFFF"/>
                </a:solidFill>
                <a:uFill>
                  <a:solidFill>
                    <a:srgbClr val="FFFFFF"/>
                  </a:solidFill>
                </a:uFill>
                <a:latin typeface="Arial"/>
                <a:ea typeface="Arial"/>
              </a:rPr>
              <a:t>‹Nº›</a:t>
            </a:fld>
            <a:endParaRPr lang="es-ES" sz="2400" b="0" strike="noStrike" spc="-1">
              <a:solidFill>
                <a:srgbClr val="000000"/>
              </a:solidFill>
              <a:uFill>
                <a:solidFill>
                  <a:srgbClr val="FFFFFF"/>
                </a:solidFill>
              </a:uFill>
              <a:latin typeface="Arial"/>
            </a:endParaRPr>
          </a:p>
        </p:txBody>
      </p:sp>
      <p:sp>
        <p:nvSpPr>
          <p:cNvPr id="48" name="PlaceHolder 9"/>
          <p:cNvSpPr>
            <a:spLocks noGrp="1"/>
          </p:cNvSpPr>
          <p:nvPr>
            <p:ph type="ftr"/>
          </p:nvPr>
        </p:nvSpPr>
        <p:spPr>
          <a:xfrm>
            <a:off x="3124080" y="6608520"/>
            <a:ext cx="2895840" cy="204840"/>
          </a:xfrm>
          <a:prstGeom prst="rect">
            <a:avLst/>
          </a:prstGeom>
        </p:spPr>
        <p:txBody>
          <a:bodyPr lIns="90000" tIns="46800" rIns="90000" bIns="46800"/>
          <a:lstStyle/>
          <a:p>
            <a:pPr algn="ctr">
              <a:lnSpc>
                <a:spcPct val="100000"/>
              </a:lnSpc>
            </a:pPr>
            <a:endParaRPr lang="es-ES" sz="2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image" Target="../media/image208.png"/><Relationship Id="rId7" Type="http://schemas.openxmlformats.org/officeDocument/2006/relationships/image" Target="../media/image213.png"/><Relationship Id="rId2" Type="http://schemas.openxmlformats.org/officeDocument/2006/relationships/image" Target="../media/image10.emf"/><Relationship Id="rId1" Type="http://schemas.openxmlformats.org/officeDocument/2006/relationships/slideLayout" Target="../slideLayouts/slideLayout13.xml"/><Relationship Id="rId6" Type="http://schemas.openxmlformats.org/officeDocument/2006/relationships/image" Target="../media/image212.png"/><Relationship Id="rId5" Type="http://schemas.openxmlformats.org/officeDocument/2006/relationships/image" Target="../media/image211.png"/><Relationship Id="rId10" Type="http://schemas.openxmlformats.org/officeDocument/2006/relationships/image" Target="../media/image216.png"/><Relationship Id="rId4" Type="http://schemas.openxmlformats.org/officeDocument/2006/relationships/image" Target="../media/image209.png"/><Relationship Id="rId9" Type="http://schemas.openxmlformats.org/officeDocument/2006/relationships/image" Target="../media/image2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oleObject" Target="../embeddings/oleObject2.bin"/><Relationship Id="rId7" Type="http://schemas.openxmlformats.org/officeDocument/2006/relationships/image" Target="../media/image229.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14.wmf"/><Relationship Id="rId9" Type="http://schemas.openxmlformats.org/officeDocument/2006/relationships/image" Target="../media/image231.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oleObject" Target="../embeddings/oleObject3.bin"/><Relationship Id="rId7" Type="http://schemas.openxmlformats.org/officeDocument/2006/relationships/image" Target="../media/image235.png"/><Relationship Id="rId2" Type="http://schemas.openxmlformats.org/officeDocument/2006/relationships/image" Target="../media/image15.emf"/><Relationship Id="rId1" Type="http://schemas.openxmlformats.org/officeDocument/2006/relationships/slideLayout" Target="../slideLayouts/slideLayout25.x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 Id="rId9" Type="http://schemas.openxmlformats.org/officeDocument/2006/relationships/image" Target="../media/image237.png"/></Relationships>
</file>

<file path=ppt/slides/_rels/slide16.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chart" Target="../charts/chart2.xml"/><Relationship Id="rId5" Type="http://schemas.openxmlformats.org/officeDocument/2006/relationships/image" Target="../media/image241.png"/><Relationship Id="rId4" Type="http://schemas.openxmlformats.org/officeDocument/2006/relationships/image" Target="../media/image240.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4.wdp"/><Relationship Id="rId3" Type="http://schemas.openxmlformats.org/officeDocument/2006/relationships/image" Target="../media/image19.emf"/><Relationship Id="rId7" Type="http://schemas.microsoft.com/office/2007/relationships/hdphoto" Target="../media/hdphoto1.wdp"/><Relationship Id="rId12" Type="http://schemas.openxmlformats.org/officeDocument/2006/relationships/image" Target="../media/image24.png"/><Relationship Id="rId17" Type="http://schemas.openxmlformats.org/officeDocument/2006/relationships/image" Target="../media/image250.png"/><Relationship Id="rId2" Type="http://schemas.openxmlformats.org/officeDocument/2006/relationships/slideLayout" Target="../slideLayouts/slideLayout25.xml"/><Relationship Id="rId16" Type="http://schemas.openxmlformats.org/officeDocument/2006/relationships/image" Target="../media/image249.png"/><Relationship Id="rId1" Type="http://schemas.openxmlformats.org/officeDocument/2006/relationships/tags" Target="../tags/tag1.xml"/><Relationship Id="rId6" Type="http://schemas.openxmlformats.org/officeDocument/2006/relationships/image" Target="../media/image21.png"/><Relationship Id="rId11" Type="http://schemas.microsoft.com/office/2007/relationships/hdphoto" Target="../media/hdphoto3.wdp"/><Relationship Id="rId5" Type="http://schemas.openxmlformats.org/officeDocument/2006/relationships/image" Target="../media/image20.wmf"/><Relationship Id="rId15" Type="http://schemas.microsoft.com/office/2007/relationships/hdphoto" Target="../media/hdphoto5.wdp"/><Relationship Id="rId10" Type="http://schemas.openxmlformats.org/officeDocument/2006/relationships/image" Target="../media/image23.png"/><Relationship Id="rId4" Type="http://schemas.openxmlformats.org/officeDocument/2006/relationships/oleObject" Target="../embeddings/oleObject5.bin"/><Relationship Id="rId9" Type="http://schemas.microsoft.com/office/2007/relationships/hdphoto" Target="../media/hdphoto2.wdp"/><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1.png"/><Relationship Id="rId7" Type="http://schemas.openxmlformats.org/officeDocument/2006/relationships/image" Target="../media/image21.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chart" Target="../charts/chart3.xml"/><Relationship Id="rId5" Type="http://schemas.openxmlformats.org/officeDocument/2006/relationships/image" Target="../media/image249.png"/><Relationship Id="rId4" Type="http://schemas.openxmlformats.org/officeDocument/2006/relationships/image" Target="../media/image252.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microsoft.com/office/2007/relationships/hdphoto" Target="../media/hdphoto7.wdp"/><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28.png"/><Relationship Id="rId5" Type="http://schemas.microsoft.com/office/2007/relationships/hdphoto" Target="../media/hdphoto6.wdp"/><Relationship Id="rId4" Type="http://schemas.openxmlformats.org/officeDocument/2006/relationships/image" Target="../media/image27.png"/><Relationship Id="rId9" Type="http://schemas.microsoft.com/office/2007/relationships/hdphoto" Target="../media/hdphoto8.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30.png"/><Relationship Id="rId5" Type="http://schemas.openxmlformats.org/officeDocument/2006/relationships/image" Target="../media/image257.png"/><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266.png"/><Relationship Id="rId2" Type="http://schemas.openxmlformats.org/officeDocument/2006/relationships/slideLayout" Target="../slideLayouts/slideLayout25.xml"/><Relationship Id="rId1" Type="http://schemas.openxmlformats.org/officeDocument/2006/relationships/tags" Target="../tags/tag5.xml"/><Relationship Id="rId6" Type="http://schemas.microsoft.com/office/2007/relationships/hdphoto" Target="../media/hdphoto11.wdp"/><Relationship Id="rId11" Type="http://schemas.openxmlformats.org/officeDocument/2006/relationships/image" Target="../media/image265.png"/><Relationship Id="rId5" Type="http://schemas.openxmlformats.org/officeDocument/2006/relationships/image" Target="../media/image32.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269.png"/><Relationship Id="rId3" Type="http://schemas.openxmlformats.org/officeDocument/2006/relationships/image" Target="../media/image35.png"/><Relationship Id="rId7" Type="http://schemas.openxmlformats.org/officeDocument/2006/relationships/image" Target="../media/image268.png"/><Relationship Id="rId2" Type="http://schemas.openxmlformats.org/officeDocument/2006/relationships/slideLayout" Target="../slideLayouts/slideLayout25.xml"/><Relationship Id="rId1" Type="http://schemas.openxmlformats.org/officeDocument/2006/relationships/tags" Target="../tags/tag6.xml"/><Relationship Id="rId6" Type="http://schemas.microsoft.com/office/2007/relationships/hdphoto" Target="../media/hdphoto12.wdp"/><Relationship Id="rId5" Type="http://schemas.openxmlformats.org/officeDocument/2006/relationships/image" Target="../media/image33.png"/><Relationship Id="rId4" Type="http://schemas.microsoft.com/office/2007/relationships/hdphoto" Target="../media/hdphoto14.wdp"/><Relationship Id="rId9" Type="http://schemas.openxmlformats.org/officeDocument/2006/relationships/image" Target="../media/image27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5.xml"/><Relationship Id="rId1" Type="http://schemas.openxmlformats.org/officeDocument/2006/relationships/tags" Target="../tags/tag7.xml"/><Relationship Id="rId5" Type="http://schemas.openxmlformats.org/officeDocument/2006/relationships/image" Target="../media/image272.png"/><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6.emf"/><Relationship Id="rId7" Type="http://schemas.openxmlformats.org/officeDocument/2006/relationships/image" Target="../media/image38.wmf"/><Relationship Id="rId12" Type="http://schemas.openxmlformats.org/officeDocument/2006/relationships/chart" Target="../charts/chart5.xml"/><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oleObject" Target="../embeddings/oleObject7.bin"/><Relationship Id="rId11" Type="http://schemas.openxmlformats.org/officeDocument/2006/relationships/chart" Target="../charts/chart4.xml"/><Relationship Id="rId5" Type="http://schemas.openxmlformats.org/officeDocument/2006/relationships/image" Target="../media/image37.wmf"/><Relationship Id="rId10" Type="http://schemas.openxmlformats.org/officeDocument/2006/relationships/image" Target="../media/image277.png"/><Relationship Id="rId4" Type="http://schemas.openxmlformats.org/officeDocument/2006/relationships/oleObject" Target="../embeddings/oleObject6.bin"/><Relationship Id="rId9" Type="http://schemas.openxmlformats.org/officeDocument/2006/relationships/image" Target="../media/image39.wmf"/></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emf"/><Relationship Id="rId7" Type="http://schemas.openxmlformats.org/officeDocument/2006/relationships/image" Target="../media/image42.wmf"/><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oleObject" Target="../embeddings/oleObject10.bin"/><Relationship Id="rId11" Type="http://schemas.microsoft.com/office/2007/relationships/hdphoto" Target="../media/hdphoto16.wdp"/><Relationship Id="rId5" Type="http://schemas.openxmlformats.org/officeDocument/2006/relationships/image" Target="../media/image41.wmf"/><Relationship Id="rId10" Type="http://schemas.openxmlformats.org/officeDocument/2006/relationships/image" Target="../media/image44.png"/><Relationship Id="rId4" Type="http://schemas.openxmlformats.org/officeDocument/2006/relationships/oleObject" Target="../embeddings/oleObject9.bin"/><Relationship Id="rId9" Type="http://schemas.microsoft.com/office/2007/relationships/hdphoto" Target="../media/hdphoto15.wdp"/></Relationships>
</file>

<file path=ppt/slides/_rels/slide26.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oleObject" Target="../embeddings/oleObject11.bin"/><Relationship Id="rId7" Type="http://schemas.openxmlformats.org/officeDocument/2006/relationships/image" Target="../media/image47.png"/><Relationship Id="rId12" Type="http://schemas.openxmlformats.org/officeDocument/2006/relationships/image" Target="../media/image40.emf"/><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46.wmf"/><Relationship Id="rId11" Type="http://schemas.openxmlformats.org/officeDocument/2006/relationships/chart" Target="../charts/chart7.xml"/><Relationship Id="rId5" Type="http://schemas.openxmlformats.org/officeDocument/2006/relationships/oleObject" Target="../embeddings/oleObject12.bin"/><Relationship Id="rId10" Type="http://schemas.openxmlformats.org/officeDocument/2006/relationships/chart" Target="../charts/chart6.xml"/><Relationship Id="rId4" Type="http://schemas.openxmlformats.org/officeDocument/2006/relationships/image" Target="../media/image45.wmf"/><Relationship Id="rId9" Type="http://schemas.openxmlformats.org/officeDocument/2006/relationships/image" Target="../media/image286.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48.emf"/><Relationship Id="rId7" Type="http://schemas.openxmlformats.org/officeDocument/2006/relationships/image" Target="../media/image50.wmf"/><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oleObject" Target="../embeddings/oleObject14.bin"/><Relationship Id="rId5" Type="http://schemas.openxmlformats.org/officeDocument/2006/relationships/image" Target="../media/image49.wmf"/><Relationship Id="rId4" Type="http://schemas.openxmlformats.org/officeDocument/2006/relationships/oleObject" Target="../embeddings/oleObject13.bin"/><Relationship Id="rId9" Type="http://schemas.openxmlformats.org/officeDocument/2006/relationships/image" Target="../media/image5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chart" Target="../charts/chart9.xml"/><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chart" Target="../charts/chart8.xml"/><Relationship Id="rId5" Type="http://schemas.openxmlformats.org/officeDocument/2006/relationships/image" Target="../media/image48.emf"/><Relationship Id="rId4" Type="http://schemas.openxmlformats.org/officeDocument/2006/relationships/image" Target="../media/image52.wmf"/></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53.png"/><Relationship Id="rId7" Type="http://schemas.openxmlformats.org/officeDocument/2006/relationships/image" Target="../media/image296.pn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295.png"/><Relationship Id="rId11" Type="http://schemas.openxmlformats.org/officeDocument/2006/relationships/image" Target="../media/image55.png"/><Relationship Id="rId5" Type="http://schemas.openxmlformats.org/officeDocument/2006/relationships/image" Target="../media/image294.png"/><Relationship Id="rId10" Type="http://schemas.openxmlformats.org/officeDocument/2006/relationships/image" Target="../media/image54.png"/><Relationship Id="rId4" Type="http://schemas.openxmlformats.org/officeDocument/2006/relationships/image" Target="../media/image293.png"/><Relationship Id="rId9" Type="http://schemas.openxmlformats.org/officeDocument/2006/relationships/image" Target="../media/image298.png"/></Relationships>
</file>

<file path=ppt/slides/_rels/slide31.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53.png"/><Relationship Id="rId7" Type="http://schemas.openxmlformats.org/officeDocument/2006/relationships/image" Target="../media/image302.png"/><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301.png"/><Relationship Id="rId5" Type="http://schemas.openxmlformats.org/officeDocument/2006/relationships/image" Target="../media/image294.png"/><Relationship Id="rId10" Type="http://schemas.openxmlformats.org/officeDocument/2006/relationships/image" Target="../media/image305.png"/><Relationship Id="rId4" Type="http://schemas.openxmlformats.org/officeDocument/2006/relationships/image" Target="../media/image293.png"/><Relationship Id="rId9" Type="http://schemas.openxmlformats.org/officeDocument/2006/relationships/image" Target="../media/image30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5.xml"/><Relationship Id="rId1" Type="http://schemas.openxmlformats.org/officeDocument/2006/relationships/tags" Target="../tags/tag15.xml"/><Relationship Id="rId5" Type="http://schemas.openxmlformats.org/officeDocument/2006/relationships/image" Target="../media/image308.png"/><Relationship Id="rId4" Type="http://schemas.openxmlformats.org/officeDocument/2006/relationships/image" Target="../media/image307.png"/></Relationships>
</file>

<file path=ppt/slides/_rels/slide33.xml.rels><?xml version="1.0" encoding="UTF-8" standalone="yes"?>
<Relationships xmlns="http://schemas.openxmlformats.org/package/2006/relationships"><Relationship Id="rId8" Type="http://schemas.openxmlformats.org/officeDocument/2006/relationships/image" Target="../media/image315.png"/><Relationship Id="rId3" Type="http://schemas.openxmlformats.org/officeDocument/2006/relationships/image" Target="../media/image57.png"/><Relationship Id="rId7" Type="http://schemas.openxmlformats.org/officeDocument/2006/relationships/image" Target="../media/image314.png"/><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313.png"/><Relationship Id="rId5" Type="http://schemas.openxmlformats.org/officeDocument/2006/relationships/image" Target="../media/image312.png"/><Relationship Id="rId4" Type="http://schemas.openxmlformats.org/officeDocument/2006/relationships/image" Target="../media/image311.png"/></Relationships>
</file>

<file path=ppt/slides/_rels/slide34.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57.png"/><Relationship Id="rId7" Type="http://schemas.openxmlformats.org/officeDocument/2006/relationships/image" Target="../media/image319.png"/><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318.png"/><Relationship Id="rId5" Type="http://schemas.openxmlformats.org/officeDocument/2006/relationships/image" Target="../media/image317.png"/><Relationship Id="rId4" Type="http://schemas.openxmlformats.org/officeDocument/2006/relationships/image" Target="../media/image316.png"/></Relationships>
</file>

<file path=ppt/slides/_rels/slide35.xml.rels><?xml version="1.0" encoding="UTF-8" standalone="yes"?>
<Relationships xmlns="http://schemas.openxmlformats.org/package/2006/relationships"><Relationship Id="rId8" Type="http://schemas.openxmlformats.org/officeDocument/2006/relationships/image" Target="../media/image327.png"/><Relationship Id="rId3" Type="http://schemas.openxmlformats.org/officeDocument/2006/relationships/image" Target="../media/image58.png"/><Relationship Id="rId7" Type="http://schemas.openxmlformats.org/officeDocument/2006/relationships/image" Target="../media/image326.png"/><Relationship Id="rId12" Type="http://schemas.openxmlformats.org/officeDocument/2006/relationships/image" Target="../media/image332.png"/><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325.png"/><Relationship Id="rId11" Type="http://schemas.openxmlformats.org/officeDocument/2006/relationships/image" Target="../media/image331.png"/><Relationship Id="rId5" Type="http://schemas.openxmlformats.org/officeDocument/2006/relationships/image" Target="../media/image324.png"/><Relationship Id="rId10" Type="http://schemas.openxmlformats.org/officeDocument/2006/relationships/image" Target="../media/image329.png"/><Relationship Id="rId4" Type="http://schemas.openxmlformats.org/officeDocument/2006/relationships/image" Target="../media/image323.png"/><Relationship Id="rId9" Type="http://schemas.openxmlformats.org/officeDocument/2006/relationships/image" Target="../media/image328.png"/></Relationships>
</file>

<file path=ppt/slides/_rels/slide36.xml.rels><?xml version="1.0" encoding="UTF-8" standalone="yes"?>
<Relationships xmlns="http://schemas.openxmlformats.org/package/2006/relationships"><Relationship Id="rId8" Type="http://schemas.openxmlformats.org/officeDocument/2006/relationships/image" Target="../media/image338.png"/><Relationship Id="rId3" Type="http://schemas.openxmlformats.org/officeDocument/2006/relationships/image" Target="../media/image59.png"/><Relationship Id="rId7" Type="http://schemas.openxmlformats.org/officeDocument/2006/relationships/image" Target="../media/image337.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336.png"/><Relationship Id="rId5" Type="http://schemas.openxmlformats.org/officeDocument/2006/relationships/image" Target="../media/image335.png"/><Relationship Id="rId10" Type="http://schemas.openxmlformats.org/officeDocument/2006/relationships/chart" Target="../charts/chart11.xml"/><Relationship Id="rId4" Type="http://schemas.openxmlformats.org/officeDocument/2006/relationships/image" Target="../media/image334.png"/><Relationship Id="rId9" Type="http://schemas.openxmlformats.org/officeDocument/2006/relationships/chart" Target="../charts/char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39.png"/><Relationship Id="rId7" Type="http://schemas.openxmlformats.org/officeDocument/2006/relationships/image" Target="../media/image344.png"/><Relationship Id="rId2" Type="http://schemas.openxmlformats.org/officeDocument/2006/relationships/slideLayout" Target="../slideLayouts/slideLayout25.xml"/><Relationship Id="rId1" Type="http://schemas.openxmlformats.org/officeDocument/2006/relationships/tags" Target="../tags/tag20.xml"/><Relationship Id="rId6" Type="http://schemas.openxmlformats.org/officeDocument/2006/relationships/image" Target="../media/image343.png"/><Relationship Id="rId5" Type="http://schemas.openxmlformats.org/officeDocument/2006/relationships/image" Target="../media/image342.png"/><Relationship Id="rId4" Type="http://schemas.openxmlformats.org/officeDocument/2006/relationships/image" Target="../media/image341.png"/></Relationships>
</file>

<file path=ppt/slides/_rels/slide39.xml.rels><?xml version="1.0" encoding="UTF-8" standalone="yes"?>
<Relationships xmlns="http://schemas.openxmlformats.org/package/2006/relationships"><Relationship Id="rId8" Type="http://schemas.openxmlformats.org/officeDocument/2006/relationships/image" Target="../media/image351.png"/><Relationship Id="rId13" Type="http://schemas.openxmlformats.org/officeDocument/2006/relationships/image" Target="../media/image356.png"/><Relationship Id="rId3" Type="http://schemas.openxmlformats.org/officeDocument/2006/relationships/image" Target="../media/image339.png"/><Relationship Id="rId7" Type="http://schemas.openxmlformats.org/officeDocument/2006/relationships/image" Target="../media/image349.png"/><Relationship Id="rId12" Type="http://schemas.openxmlformats.org/officeDocument/2006/relationships/image" Target="../media/image355.png"/><Relationship Id="rId2" Type="http://schemas.openxmlformats.org/officeDocument/2006/relationships/slideLayout" Target="../slideLayouts/slideLayout25.xml"/><Relationship Id="rId1" Type="http://schemas.openxmlformats.org/officeDocument/2006/relationships/tags" Target="../tags/tag21.xml"/><Relationship Id="rId6" Type="http://schemas.openxmlformats.org/officeDocument/2006/relationships/image" Target="../media/image348.png"/><Relationship Id="rId11" Type="http://schemas.openxmlformats.org/officeDocument/2006/relationships/image" Target="../media/image354.png"/><Relationship Id="rId5" Type="http://schemas.openxmlformats.org/officeDocument/2006/relationships/image" Target="../media/image347.png"/><Relationship Id="rId10" Type="http://schemas.openxmlformats.org/officeDocument/2006/relationships/image" Target="../media/image353.png"/><Relationship Id="rId4" Type="http://schemas.openxmlformats.org/officeDocument/2006/relationships/image" Target="../media/image346.png"/><Relationship Id="rId9" Type="http://schemas.openxmlformats.org/officeDocument/2006/relationships/image" Target="../media/image352.png"/><Relationship Id="rId1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810.png"/><Relationship Id="rId2" Type="http://schemas.openxmlformats.org/officeDocument/2006/relationships/image" Target="../media/image3.emf"/><Relationship Id="rId1" Type="http://schemas.openxmlformats.org/officeDocument/2006/relationships/slideLayout" Target="../slideLayouts/slideLayout13.xml"/><Relationship Id="rId5" Type="http://schemas.openxmlformats.org/officeDocument/2006/relationships/image" Target="../media/image1830.png"/><Relationship Id="rId4" Type="http://schemas.openxmlformats.org/officeDocument/2006/relationships/image" Target="../media/image1820.png"/></Relationships>
</file>

<file path=ppt/slides/_rels/slide40.xml.rels><?xml version="1.0" encoding="UTF-8" standalone="yes"?>
<Relationships xmlns="http://schemas.openxmlformats.org/package/2006/relationships"><Relationship Id="rId8" Type="http://schemas.openxmlformats.org/officeDocument/2006/relationships/image" Target="../media/image364.png"/><Relationship Id="rId3" Type="http://schemas.openxmlformats.org/officeDocument/2006/relationships/image" Target="../media/image357.png"/><Relationship Id="rId7" Type="http://schemas.openxmlformats.org/officeDocument/2006/relationships/image" Target="../media/image363.png"/><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362.png"/><Relationship Id="rId5" Type="http://schemas.openxmlformats.org/officeDocument/2006/relationships/image" Target="../media/image359.png"/><Relationship Id="rId10" Type="http://schemas.openxmlformats.org/officeDocument/2006/relationships/image" Target="../media/image61.png"/><Relationship Id="rId4" Type="http://schemas.openxmlformats.org/officeDocument/2006/relationships/image" Target="../media/image358.png"/><Relationship Id="rId9" Type="http://schemas.openxmlformats.org/officeDocument/2006/relationships/image" Target="../media/image365.png"/></Relationships>
</file>

<file path=ppt/slides/_rels/slide41.xml.rels><?xml version="1.0" encoding="UTF-8" standalone="yes"?>
<Relationships xmlns="http://schemas.openxmlformats.org/package/2006/relationships"><Relationship Id="rId8" Type="http://schemas.openxmlformats.org/officeDocument/2006/relationships/image" Target="../media/image374.png"/><Relationship Id="rId3" Type="http://schemas.openxmlformats.org/officeDocument/2006/relationships/image" Target="../media/image367.png"/><Relationship Id="rId7" Type="http://schemas.openxmlformats.org/officeDocument/2006/relationships/image" Target="../media/image373.png"/><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372.png"/><Relationship Id="rId5" Type="http://schemas.openxmlformats.org/officeDocument/2006/relationships/image" Target="../media/image369.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5.xml"/><Relationship Id="rId1" Type="http://schemas.openxmlformats.org/officeDocument/2006/relationships/tags" Target="../tags/tag24.xml"/><Relationship Id="rId6" Type="http://schemas.openxmlformats.org/officeDocument/2006/relationships/image" Target="../media/image378.png"/><Relationship Id="rId5" Type="http://schemas.openxmlformats.org/officeDocument/2006/relationships/image" Target="../media/image377.png"/><Relationship Id="rId4" Type="http://schemas.openxmlformats.org/officeDocument/2006/relationships/image" Target="../media/image376.png"/></Relationships>
</file>

<file path=ppt/slides/_rels/slide43.xml.rels><?xml version="1.0" encoding="UTF-8" standalone="yes"?>
<Relationships xmlns="http://schemas.openxmlformats.org/package/2006/relationships"><Relationship Id="rId8" Type="http://schemas.openxmlformats.org/officeDocument/2006/relationships/image" Target="../media/image385.png"/><Relationship Id="rId3" Type="http://schemas.openxmlformats.org/officeDocument/2006/relationships/image" Target="../media/image64.png"/><Relationship Id="rId7" Type="http://schemas.openxmlformats.org/officeDocument/2006/relationships/image" Target="../media/image384.png"/><Relationship Id="rId2" Type="http://schemas.openxmlformats.org/officeDocument/2006/relationships/slideLayout" Target="../slideLayouts/slideLayout25.xml"/><Relationship Id="rId1" Type="http://schemas.openxmlformats.org/officeDocument/2006/relationships/tags" Target="../tags/tag25.xml"/><Relationship Id="rId6" Type="http://schemas.openxmlformats.org/officeDocument/2006/relationships/image" Target="../media/image383.png"/><Relationship Id="rId5" Type="http://schemas.openxmlformats.org/officeDocument/2006/relationships/image" Target="../media/image382.png"/><Relationship Id="rId4" Type="http://schemas.openxmlformats.org/officeDocument/2006/relationships/image" Target="../media/image381.pn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66.emf"/></Relationships>
</file>

<file path=ppt/slides/_rels/slide4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68.wmf"/><Relationship Id="rId5" Type="http://schemas.openxmlformats.org/officeDocument/2006/relationships/oleObject" Target="../embeddings/oleObject18.bin"/><Relationship Id="rId4" Type="http://schemas.openxmlformats.org/officeDocument/2006/relationships/image" Target="../media/image67.wmf"/></Relationships>
</file>

<file path=ppt/slides/_rels/slide4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7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72.emf"/></Relationships>
</file>

<file path=ppt/slides/_rels/slide49.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74.emf"/></Relationships>
</file>

<file path=ppt/slides/_rels/slide5.xml.rels><?xml version="1.0" encoding="UTF-8" standalone="yes"?>
<Relationships xmlns="http://schemas.openxmlformats.org/package/2006/relationships"><Relationship Id="rId3" Type="http://schemas.openxmlformats.org/officeDocument/2006/relationships/image" Target="../media/image1850.png"/><Relationship Id="rId2"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image" Target="../media/image1880.png"/><Relationship Id="rId5" Type="http://schemas.openxmlformats.org/officeDocument/2006/relationships/image" Target="../media/image1870.png"/><Relationship Id="rId4" Type="http://schemas.openxmlformats.org/officeDocument/2006/relationships/image" Target="../media/image1860.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75.wmf"/></Relationships>
</file>

<file path=ppt/slides/_rels/slide5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78.wmf"/><Relationship Id="rId5" Type="http://schemas.openxmlformats.org/officeDocument/2006/relationships/oleObject" Target="../embeddings/oleObject22.bin"/><Relationship Id="rId4" Type="http://schemas.openxmlformats.org/officeDocument/2006/relationships/image" Target="../media/image77.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81.e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80.wmf"/><Relationship Id="rId5" Type="http://schemas.openxmlformats.org/officeDocument/2006/relationships/oleObject" Target="../embeddings/oleObject24.bin"/><Relationship Id="rId4" Type="http://schemas.openxmlformats.org/officeDocument/2006/relationships/image" Target="../media/image79.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5.bin"/><Relationship Id="rId7" Type="http://schemas.openxmlformats.org/officeDocument/2006/relationships/image" Target="../media/image84.w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oleObject" Target="../embeddings/oleObject26.bin"/><Relationship Id="rId11" Type="http://schemas.openxmlformats.org/officeDocument/2006/relationships/image" Target="../media/image86.wmf"/><Relationship Id="rId5" Type="http://schemas.openxmlformats.org/officeDocument/2006/relationships/image" Target="../media/image83.emf"/><Relationship Id="rId10" Type="http://schemas.openxmlformats.org/officeDocument/2006/relationships/oleObject" Target="../embeddings/oleObject28.bin"/><Relationship Id="rId4" Type="http://schemas.openxmlformats.org/officeDocument/2006/relationships/image" Target="../media/image82.wmf"/><Relationship Id="rId9" Type="http://schemas.openxmlformats.org/officeDocument/2006/relationships/image" Target="../media/image85.wmf"/></Relationships>
</file>

<file path=ppt/slides/_rels/slide54.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88.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90.wmf"/><Relationship Id="rId5" Type="http://schemas.openxmlformats.org/officeDocument/2006/relationships/oleObject" Target="../embeddings/oleObject30.bin"/><Relationship Id="rId4" Type="http://schemas.openxmlformats.org/officeDocument/2006/relationships/image" Target="../media/image89.wmf"/></Relationships>
</file>

<file path=ppt/slides/_rels/slide56.xml.rels><?xml version="1.0" encoding="UTF-8" standalone="yes"?>
<Relationships xmlns="http://schemas.openxmlformats.org/package/2006/relationships"><Relationship Id="rId3" Type="http://schemas.openxmlformats.org/officeDocument/2006/relationships/image" Target="../media/image91.emf"/><Relationship Id="rId7" Type="http://schemas.openxmlformats.org/officeDocument/2006/relationships/image" Target="../media/image94.w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oleObject" Target="../embeddings/oleObject31.bin"/><Relationship Id="rId5" Type="http://schemas.openxmlformats.org/officeDocument/2006/relationships/image" Target="../media/image93.emf"/><Relationship Id="rId4" Type="http://schemas.openxmlformats.org/officeDocument/2006/relationships/image" Target="../media/image92.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97.w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oleObject" Target="../embeddings/oleObject33.bin"/><Relationship Id="rId5" Type="http://schemas.openxmlformats.org/officeDocument/2006/relationships/image" Target="../media/image96.emf"/><Relationship Id="rId4" Type="http://schemas.openxmlformats.org/officeDocument/2006/relationships/image" Target="../media/image95.wmf"/></Relationships>
</file>

<file path=ppt/slides/_rels/slide58.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2.jpeg"/><Relationship Id="rId1" Type="http://schemas.openxmlformats.org/officeDocument/2006/relationships/slideLayout" Target="../slideLayouts/slideLayout14.xml"/><Relationship Id="rId5" Type="http://schemas.openxmlformats.org/officeDocument/2006/relationships/image" Target="../media/image99.emf"/><Relationship Id="rId4" Type="http://schemas.openxmlformats.org/officeDocument/2006/relationships/oleObject" Target="../embeddings/oleObject34.bin"/></Relationships>
</file>

<file path=ppt/slides/_rels/slide59.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emf"/><Relationship Id="rId1" Type="http://schemas.openxmlformats.org/officeDocument/2006/relationships/slideLayout" Target="../slideLayouts/slideLayout13.xml"/><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103.wmf"/><Relationship Id="rId5" Type="http://schemas.openxmlformats.org/officeDocument/2006/relationships/oleObject" Target="../embeddings/oleObject35.bin"/><Relationship Id="rId4" Type="http://schemas.openxmlformats.org/officeDocument/2006/relationships/image" Target="../media/image102.emf"/></Relationships>
</file>

<file path=ppt/slides/_rels/slide61.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oleObject" Target="../embeddings/oleObject36.bin"/><Relationship Id="rId7" Type="http://schemas.openxmlformats.org/officeDocument/2006/relationships/image" Target="../media/image106.e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105.wmf"/><Relationship Id="rId5" Type="http://schemas.openxmlformats.org/officeDocument/2006/relationships/oleObject" Target="../embeddings/oleObject37.bin"/><Relationship Id="rId10" Type="http://schemas.openxmlformats.org/officeDocument/2006/relationships/image" Target="../media/image108.wmf"/><Relationship Id="rId4" Type="http://schemas.openxmlformats.org/officeDocument/2006/relationships/image" Target="../media/image104.wmf"/><Relationship Id="rId9" Type="http://schemas.openxmlformats.org/officeDocument/2006/relationships/oleObject" Target="../embeddings/oleObject38.bin"/></Relationships>
</file>

<file path=ppt/slides/_rels/slide62.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oleObject" Target="../embeddings/oleObject39.bin"/><Relationship Id="rId1" Type="http://schemas.openxmlformats.org/officeDocument/2006/relationships/slideLayout" Target="../slideLayouts/slideLayout14.xml"/><Relationship Id="rId6" Type="http://schemas.openxmlformats.org/officeDocument/2006/relationships/image" Target="../media/image111.wmf"/><Relationship Id="rId5" Type="http://schemas.openxmlformats.org/officeDocument/2006/relationships/oleObject" Target="../embeddings/oleObject40.bin"/><Relationship Id="rId4" Type="http://schemas.openxmlformats.org/officeDocument/2006/relationships/image" Target="../media/image110.emf"/></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115.emf"/><Relationship Id="rId7" Type="http://schemas.openxmlformats.org/officeDocument/2006/relationships/image" Target="../media/image117.wmf"/><Relationship Id="rId2" Type="http://schemas.openxmlformats.org/officeDocument/2006/relationships/image" Target="../media/image114.emf"/><Relationship Id="rId1" Type="http://schemas.openxmlformats.org/officeDocument/2006/relationships/slideLayout" Target="../slideLayouts/slideLayout14.xml"/><Relationship Id="rId6" Type="http://schemas.openxmlformats.org/officeDocument/2006/relationships/oleObject" Target="../embeddings/oleObject42.bin"/><Relationship Id="rId5" Type="http://schemas.openxmlformats.org/officeDocument/2006/relationships/image" Target="../media/image116.wmf"/><Relationship Id="rId4" Type="http://schemas.openxmlformats.org/officeDocument/2006/relationships/oleObject" Target="../embeddings/oleObject41.bin"/></Relationships>
</file>

<file path=ppt/slides/_rels/slide6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5.png"/><Relationship Id="rId1" Type="http://schemas.openxmlformats.org/officeDocument/2006/relationships/slideLayout" Target="../slideLayouts/slideLayout14.xml"/><Relationship Id="rId4" Type="http://schemas.openxmlformats.org/officeDocument/2006/relationships/image" Target="../media/image121.PNG"/></Relationships>
</file>

<file path=ppt/slides/_rels/slide68.xml.rels><?xml version="1.0" encoding="UTF-8" standalone="yes"?>
<Relationships xmlns="http://schemas.openxmlformats.org/package/2006/relationships"><Relationship Id="rId3" Type="http://schemas.openxmlformats.org/officeDocument/2006/relationships/hyperlink" Target="mailto:belen.arredondo@urjc.es" TargetMode="External"/><Relationship Id="rId2" Type="http://schemas.openxmlformats.org/officeDocument/2006/relationships/hyperlink" Target="https://creativecommons.org/licenses/by-sa/4.0/deed.es" TargetMode="External"/><Relationship Id="rId1" Type="http://schemas.openxmlformats.org/officeDocument/2006/relationships/slideLayout" Target="../slideLayouts/slideLayout14.xml"/><Relationship Id="rId4" Type="http://schemas.openxmlformats.org/officeDocument/2006/relationships/hyperlink" Target="mailto:beatriz.romero@urj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20.png"/><Relationship Id="rId2" Type="http://schemas.openxmlformats.org/officeDocument/2006/relationships/image" Target="../media/image7.emf"/><Relationship Id="rId1" Type="http://schemas.openxmlformats.org/officeDocument/2006/relationships/slideLayout" Target="../slideLayouts/slideLayout13.xml"/><Relationship Id="rId5" Type="http://schemas.openxmlformats.org/officeDocument/2006/relationships/image" Target="../media/image1940.png"/><Relationship Id="rId4" Type="http://schemas.openxmlformats.org/officeDocument/2006/relationships/image" Target="../media/image1930.png"/></Relationships>
</file>

<file path=ppt/slides/_rels/slide8.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960.png"/><Relationship Id="rId7" Type="http://schemas.openxmlformats.org/officeDocument/2006/relationships/image" Target="../media/image201.png"/><Relationship Id="rId2" Type="http://schemas.openxmlformats.org/officeDocument/2006/relationships/image" Target="../media/image8.emf"/><Relationship Id="rId1" Type="http://schemas.openxmlformats.org/officeDocument/2006/relationships/slideLayout" Target="../slideLayouts/slideLayout13.xml"/><Relationship Id="rId6" Type="http://schemas.openxmlformats.org/officeDocument/2006/relationships/image" Target="../media/image199.png"/><Relationship Id="rId5" Type="http://schemas.openxmlformats.org/officeDocument/2006/relationships/image" Target="../media/image198.png"/><Relationship Id="rId10" Type="http://schemas.openxmlformats.org/officeDocument/2006/relationships/image" Target="../media/image204.png"/><Relationship Id="rId4" Type="http://schemas.openxmlformats.org/officeDocument/2006/relationships/image" Target="../media/image1970.png"/><Relationship Id="rId9" Type="http://schemas.openxmlformats.org/officeDocument/2006/relationships/image" Target="../media/image2030.png"/></Relationships>
</file>

<file path=ppt/slides/_rels/slide9.xml.rels><?xml version="1.0" encoding="UTF-8" standalone="yes"?>
<Relationships xmlns="http://schemas.openxmlformats.org/package/2006/relationships"><Relationship Id="rId3" Type="http://schemas.openxmlformats.org/officeDocument/2006/relationships/image" Target="../media/image206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1</a:t>
            </a:fld>
            <a:endParaRPr lang="es-ES" sz="2400" spc="-1" dirty="0">
              <a:solidFill>
                <a:srgbClr val="000000"/>
              </a:solidFill>
              <a:uFill>
                <a:solidFill>
                  <a:srgbClr val="FFFFFF"/>
                </a:solidFill>
              </a:uFill>
              <a:latin typeface="Arial"/>
            </a:endParaRPr>
          </a:p>
        </p:txBody>
      </p:sp>
      <p:sp>
        <p:nvSpPr>
          <p:cNvPr id="2" name="Text Box 28">
            <a:extLst>
              <a:ext uri="{FF2B5EF4-FFF2-40B4-BE49-F238E27FC236}">
                <a16:creationId xmlns:a16="http://schemas.microsoft.com/office/drawing/2014/main" id="{81C4B825-23BF-5BF5-6839-1E7594077B3F}"/>
              </a:ext>
            </a:extLst>
          </p:cNvPr>
          <p:cNvSpPr txBox="1">
            <a:spLocks noChangeArrowheads="1"/>
          </p:cNvSpPr>
          <p:nvPr/>
        </p:nvSpPr>
        <p:spPr bwMode="auto">
          <a:xfrm>
            <a:off x="3214688" y="4376738"/>
            <a:ext cx="47577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s-ES_tradnl" altLang="es-ES" sz="2600">
                <a:solidFill>
                  <a:schemeClr val="bg1"/>
                </a:solidFill>
                <a:latin typeface="45 Helvetica Light" charset="0"/>
              </a:rPr>
              <a:t>Tema 1. Amplificador Operacional</a:t>
            </a:r>
          </a:p>
        </p:txBody>
      </p:sp>
      <p:sp>
        <p:nvSpPr>
          <p:cNvPr id="3" name="CuadroTexto 2">
            <a:extLst>
              <a:ext uri="{FF2B5EF4-FFF2-40B4-BE49-F238E27FC236}">
                <a16:creationId xmlns:a16="http://schemas.microsoft.com/office/drawing/2014/main" id="{8402310E-CA30-4EF8-22D0-64F1225D6722}"/>
              </a:ext>
            </a:extLst>
          </p:cNvPr>
          <p:cNvSpPr txBox="1"/>
          <p:nvPr/>
        </p:nvSpPr>
        <p:spPr>
          <a:xfrm>
            <a:off x="3000370" y="3946316"/>
            <a:ext cx="4575290" cy="1046440"/>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400" dirty="0"/>
              <a:t>©2023 Autoras Belén Arredondo y Beatriz Romero</a:t>
            </a:r>
          </a:p>
          <a:p>
            <a:pPr algn="r"/>
            <a:r>
              <a:rPr lang="es-ES" sz="1200" dirty="0">
                <a:solidFill>
                  <a:srgbClr val="969696"/>
                </a:solidFill>
              </a:rPr>
              <a:t>Algunos derechos reservados</a:t>
            </a:r>
          </a:p>
          <a:p>
            <a:pPr algn="r"/>
            <a:r>
              <a:rPr lang="es-ES" sz="1200" dirty="0">
                <a:solidFill>
                  <a:srgbClr val="969696"/>
                </a:solidFill>
              </a:rPr>
              <a:t>Este documento se distribuye bajo la licencia</a:t>
            </a:r>
          </a:p>
          <a:p>
            <a:pPr algn="r"/>
            <a:r>
              <a:rPr lang="es-ES" sz="1200" dirty="0">
                <a:solidFill>
                  <a:srgbClr val="969696"/>
                </a:solidFill>
              </a:rPr>
              <a:t>“Atribución-Compartir Igual 4.0 Internacional” de Creative </a:t>
            </a:r>
            <a:r>
              <a:rPr lang="es-ES" sz="1200" dirty="0" err="1">
                <a:solidFill>
                  <a:srgbClr val="969696"/>
                </a:solidFill>
              </a:rPr>
              <a:t>Commons</a:t>
            </a:r>
            <a:r>
              <a:rPr lang="es-ES" sz="1200" dirty="0">
                <a:solidFill>
                  <a:srgbClr val="969696"/>
                </a:solidFill>
              </a:rPr>
              <a:t>,</a:t>
            </a:r>
          </a:p>
          <a:p>
            <a:pPr algn="r"/>
            <a:r>
              <a:rPr lang="es-ES" sz="1200" dirty="0">
                <a:solidFill>
                  <a:srgbClr val="969696"/>
                </a:solidFill>
              </a:rPr>
              <a:t>disponible en https://creativecommons.org/licenses/by-sa/4.0/deed.es</a:t>
            </a:r>
          </a:p>
        </p:txBody>
      </p:sp>
      <p:sp>
        <p:nvSpPr>
          <p:cNvPr id="4" name="CustomShape 4">
            <a:extLst>
              <a:ext uri="{FF2B5EF4-FFF2-40B4-BE49-F238E27FC236}">
                <a16:creationId xmlns:a16="http://schemas.microsoft.com/office/drawing/2014/main" id="{E2BB46A0-B45C-27E4-708D-78C8963FC250}"/>
              </a:ext>
            </a:extLst>
          </p:cNvPr>
          <p:cNvSpPr/>
          <p:nvPr/>
        </p:nvSpPr>
        <p:spPr>
          <a:xfrm>
            <a:off x="395536" y="1195597"/>
            <a:ext cx="8280151" cy="2377419"/>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5" name="CustomShape 6">
            <a:extLst>
              <a:ext uri="{FF2B5EF4-FFF2-40B4-BE49-F238E27FC236}">
                <a16:creationId xmlns:a16="http://schemas.microsoft.com/office/drawing/2014/main" id="{67DDA0E1-C629-4139-F9B4-7948EF345786}"/>
              </a:ext>
            </a:extLst>
          </p:cNvPr>
          <p:cNvSpPr/>
          <p:nvPr/>
        </p:nvSpPr>
        <p:spPr>
          <a:xfrm>
            <a:off x="1565995" y="1351476"/>
            <a:ext cx="56596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s-ES" sz="2600" spc="-1" dirty="0">
                <a:solidFill>
                  <a:srgbClr val="FFFFFF"/>
                </a:solidFill>
                <a:uFill>
                  <a:solidFill>
                    <a:srgbClr val="FFFFFF"/>
                  </a:solidFill>
                </a:uFill>
                <a:latin typeface="45 Helvetica Light"/>
              </a:rPr>
              <a:t>PROBLEMAS ELECTRÓNICA ANALÓGICA</a:t>
            </a:r>
          </a:p>
          <a:p>
            <a:pPr>
              <a:lnSpc>
                <a:spcPct val="100000"/>
              </a:lnSpc>
            </a:pPr>
            <a:endParaRPr lang="es-ES" sz="2600" spc="-1" dirty="0">
              <a:solidFill>
                <a:srgbClr val="FFFFFF"/>
              </a:solidFill>
              <a:uFill>
                <a:solidFill>
                  <a:srgbClr val="FFFFFF"/>
                </a:solidFill>
              </a:uFill>
              <a:latin typeface="45 Helvetica Light"/>
            </a:endParaRPr>
          </a:p>
          <a:p>
            <a:pPr algn="ctr">
              <a:lnSpc>
                <a:spcPct val="100000"/>
              </a:lnSpc>
            </a:pPr>
            <a:r>
              <a:rPr lang="es-ES" sz="2600" spc="-1" dirty="0">
                <a:solidFill>
                  <a:srgbClr val="FFFFFF"/>
                </a:solidFill>
                <a:uFill>
                  <a:solidFill>
                    <a:srgbClr val="FFFFFF"/>
                  </a:solidFill>
                </a:uFill>
                <a:latin typeface="45 Helvetica Light"/>
              </a:rPr>
              <a:t>Grado en Ingeniería Electrónica Industrial y Automática </a:t>
            </a:r>
          </a:p>
          <a:p>
            <a:pPr algn="ctr">
              <a:lnSpc>
                <a:spcPct val="100000"/>
              </a:lnSpc>
            </a:pPr>
            <a:r>
              <a:rPr lang="es-ES" sz="2600" spc="-1" dirty="0">
                <a:solidFill>
                  <a:srgbClr val="FFFFFF"/>
                </a:solidFill>
                <a:uFill>
                  <a:solidFill>
                    <a:srgbClr val="FFFFFF"/>
                  </a:solidFill>
                </a:uFill>
                <a:latin typeface="45 Helvetica Light"/>
              </a:rPr>
              <a:t>(2022/2023)</a:t>
            </a:r>
            <a:endParaRPr lang="es-ES" sz="2400" spc="-1" dirty="0">
              <a:solidFill>
                <a:srgbClr val="000000"/>
              </a:solidFill>
              <a:uFill>
                <a:solidFill>
                  <a:srgbClr val="FFFFFF"/>
                </a:solidFill>
              </a:uFill>
              <a:latin typeface="Arial"/>
            </a:endParaRPr>
          </a:p>
        </p:txBody>
      </p:sp>
      <p:sp>
        <p:nvSpPr>
          <p:cNvPr id="6" name="Rectángulo 5">
            <a:extLst>
              <a:ext uri="{FF2B5EF4-FFF2-40B4-BE49-F238E27FC236}">
                <a16:creationId xmlns:a16="http://schemas.microsoft.com/office/drawing/2014/main" id="{7787B981-DAB8-CF2E-F360-39E6FF8F7E14}"/>
              </a:ext>
            </a:extLst>
          </p:cNvPr>
          <p:cNvSpPr/>
          <p:nvPr/>
        </p:nvSpPr>
        <p:spPr>
          <a:xfrm>
            <a:off x="3429000" y="6600825"/>
            <a:ext cx="2009775"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22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6D69130-446B-4BB7-B87C-FC741329B7ED}"/>
              </a:ext>
            </a:extLst>
          </p:cNvPr>
          <p:cNvSpPr>
            <a:spLocks noGrp="1"/>
          </p:cNvSpPr>
          <p:nvPr>
            <p:ph type="sldNum" sz="quarter" idx="10"/>
          </p:nvPr>
        </p:nvSpPr>
        <p:spPr bwMode="auto">
          <a:xfrm>
            <a:off x="859237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10</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F5744A13-C4DA-46E4-AA8E-6CEE6BEAE43A}"/>
              </a:ext>
            </a:extLst>
          </p:cNvPr>
          <p:cNvSpPr/>
          <p:nvPr/>
        </p:nvSpPr>
        <p:spPr>
          <a:xfrm>
            <a:off x="269660" y="864117"/>
            <a:ext cx="8001000" cy="584775"/>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600" dirty="0">
                <a:latin typeface="Arial" panose="020B0604020202020204" pitchFamily="34" charset="0"/>
                <a:ea typeface="Times New Roman" panose="02020603050405020304" pitchFamily="18" charset="0"/>
                <a:cs typeface="Times New Roman" panose="02020603050405020304" pitchFamily="18" charset="0"/>
              </a:rPr>
              <a:t>. El circuito de la figura es un amplificador de instrumentación. Hallar su función de transferencia.</a:t>
            </a:r>
            <a:endParaRPr lang="es-ES" sz="1600" dirty="0">
              <a:latin typeface="Times New Roman" panose="02020603050405020304" pitchFamily="18" charset="0"/>
              <a:ea typeface="Times New Roman" panose="02020603050405020304" pitchFamily="18" charset="0"/>
            </a:endParaRPr>
          </a:p>
        </p:txBody>
      </p:sp>
      <p:pic>
        <p:nvPicPr>
          <p:cNvPr id="5121" name="Imagen 117">
            <a:extLst>
              <a:ext uri="{FF2B5EF4-FFF2-40B4-BE49-F238E27FC236}">
                <a16:creationId xmlns:a16="http://schemas.microsoft.com/office/drawing/2014/main" id="{24AD47A8-E8C0-4359-A0F4-1898BC432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231" y="1747100"/>
            <a:ext cx="3871913" cy="192881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a:extLst>
              <a:ext uri="{FF2B5EF4-FFF2-40B4-BE49-F238E27FC236}">
                <a16:creationId xmlns:a16="http://schemas.microsoft.com/office/drawing/2014/main" id="{98946284-B820-48FA-9389-666C9C360341}"/>
              </a:ext>
            </a:extLst>
          </p:cNvPr>
          <p:cNvCxnSpPr/>
          <p:nvPr/>
        </p:nvCxnSpPr>
        <p:spPr>
          <a:xfrm>
            <a:off x="2255854" y="2761513"/>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5AB494AB-6862-4430-9970-7410BFF5411A}"/>
              </a:ext>
            </a:extLst>
          </p:cNvPr>
          <p:cNvCxnSpPr/>
          <p:nvPr/>
        </p:nvCxnSpPr>
        <p:spPr>
          <a:xfrm>
            <a:off x="2230400" y="2254307"/>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FA9F476D-A601-4556-A08B-63A1E780BCB3}"/>
              </a:ext>
            </a:extLst>
          </p:cNvPr>
          <p:cNvCxnSpPr/>
          <p:nvPr/>
        </p:nvCxnSpPr>
        <p:spPr>
          <a:xfrm>
            <a:off x="1335397" y="2518625"/>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D2106A54-B641-40AE-BEBD-86FAC9ECFD34}"/>
              </a:ext>
            </a:extLst>
          </p:cNvPr>
          <p:cNvCxnSpPr/>
          <p:nvPr/>
        </p:nvCxnSpPr>
        <p:spPr>
          <a:xfrm flipV="1">
            <a:off x="2347131" y="3236572"/>
            <a:ext cx="635794"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 de texto 9">
            <a:extLst>
              <a:ext uri="{FF2B5EF4-FFF2-40B4-BE49-F238E27FC236}">
                <a16:creationId xmlns:a16="http://schemas.microsoft.com/office/drawing/2014/main" id="{C04CF6C6-1FDD-4D87-9F7B-3CC3BDC4910A}"/>
              </a:ext>
            </a:extLst>
          </p:cNvPr>
          <p:cNvSpPr txBox="1">
            <a:spLocks noChangeArrowheads="1"/>
          </p:cNvSpPr>
          <p:nvPr/>
        </p:nvSpPr>
        <p:spPr bwMode="auto">
          <a:xfrm>
            <a:off x="2221290" y="2078518"/>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a:t>
            </a:r>
            <a:endParaRPr lang="es-ES" altLang="es-ES" sz="1350" dirty="0">
              <a:latin typeface="Arial" panose="020B0604020202020204" pitchFamily="34" charset="0"/>
            </a:endParaRPr>
          </a:p>
        </p:txBody>
      </p:sp>
      <p:sp>
        <p:nvSpPr>
          <p:cNvPr id="11" name="Cuadro de texto 10">
            <a:extLst>
              <a:ext uri="{FF2B5EF4-FFF2-40B4-BE49-F238E27FC236}">
                <a16:creationId xmlns:a16="http://schemas.microsoft.com/office/drawing/2014/main" id="{0B55B0E6-CB51-40D5-B7E0-94F059B600A4}"/>
              </a:ext>
            </a:extLst>
          </p:cNvPr>
          <p:cNvSpPr txBox="1">
            <a:spLocks noChangeArrowheads="1"/>
          </p:cNvSpPr>
          <p:nvPr/>
        </p:nvSpPr>
        <p:spPr bwMode="auto">
          <a:xfrm>
            <a:off x="1162157" y="2387647"/>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a:t>
            </a:r>
            <a:endParaRPr lang="es-ES" altLang="es-ES" sz="1350" dirty="0">
              <a:latin typeface="Arial" panose="020B0604020202020204" pitchFamily="34" charset="0"/>
            </a:endParaRPr>
          </a:p>
        </p:txBody>
      </p:sp>
      <p:sp>
        <p:nvSpPr>
          <p:cNvPr id="12" name="Cuadro de texto 11">
            <a:extLst>
              <a:ext uri="{FF2B5EF4-FFF2-40B4-BE49-F238E27FC236}">
                <a16:creationId xmlns:a16="http://schemas.microsoft.com/office/drawing/2014/main" id="{6283E37E-39B8-4D0E-9C97-2A52FB0B3B07}"/>
              </a:ext>
            </a:extLst>
          </p:cNvPr>
          <p:cNvSpPr txBox="1">
            <a:spLocks noChangeArrowheads="1"/>
          </p:cNvSpPr>
          <p:nvPr/>
        </p:nvSpPr>
        <p:spPr bwMode="auto">
          <a:xfrm>
            <a:off x="2251831" y="2561487"/>
            <a:ext cx="253843" cy="47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05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rPr>
              <a:t>i</a:t>
            </a:r>
            <a:endParaRPr lang="es-ES" altLang="es-ES" sz="1500" dirty="0">
              <a:latin typeface="Arial" panose="020B0604020202020204" pitchFamily="34" charset="0"/>
            </a:endParaRPr>
          </a:p>
        </p:txBody>
      </p:sp>
      <p:cxnSp>
        <p:nvCxnSpPr>
          <p:cNvPr id="14" name="Conector recto de flecha 13">
            <a:extLst>
              <a:ext uri="{FF2B5EF4-FFF2-40B4-BE49-F238E27FC236}">
                <a16:creationId xmlns:a16="http://schemas.microsoft.com/office/drawing/2014/main" id="{979B7188-CB9D-4847-B211-D3CCAAAD8774}"/>
              </a:ext>
            </a:extLst>
          </p:cNvPr>
          <p:cNvCxnSpPr>
            <a:cxnSpLocks/>
          </p:cNvCxnSpPr>
          <p:nvPr/>
        </p:nvCxnSpPr>
        <p:spPr>
          <a:xfrm>
            <a:off x="2861657" y="2228537"/>
            <a:ext cx="463022" cy="0"/>
          </a:xfrm>
          <a:prstGeom prst="straightConnector1">
            <a:avLst/>
          </a:prstGeom>
          <a:ln>
            <a:solidFill>
              <a:srgbClr val="0096C8"/>
            </a:solidFill>
            <a:tailEnd type="triangle"/>
          </a:ln>
        </p:spPr>
        <p:style>
          <a:lnRef idx="1">
            <a:schemeClr val="accent1"/>
          </a:lnRef>
          <a:fillRef idx="0">
            <a:schemeClr val="accent1"/>
          </a:fillRef>
          <a:effectRef idx="0">
            <a:schemeClr val="accent1"/>
          </a:effectRef>
          <a:fontRef idx="minor">
            <a:schemeClr val="tx1"/>
          </a:fontRef>
        </p:style>
      </p:cxnSp>
      <p:sp>
        <p:nvSpPr>
          <p:cNvPr id="13" name="Cuadro de texto 13">
            <a:extLst>
              <a:ext uri="{FF2B5EF4-FFF2-40B4-BE49-F238E27FC236}">
                <a16:creationId xmlns:a16="http://schemas.microsoft.com/office/drawing/2014/main" id="{39CF798B-8013-4415-A35A-9FBC845FAE73}"/>
              </a:ext>
            </a:extLst>
          </p:cNvPr>
          <p:cNvSpPr txBox="1">
            <a:spLocks noChangeArrowheads="1"/>
          </p:cNvSpPr>
          <p:nvPr/>
        </p:nvSpPr>
        <p:spPr bwMode="auto">
          <a:xfrm>
            <a:off x="3550636" y="2873274"/>
            <a:ext cx="326633" cy="47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50"/>
                </a:solidFill>
                <a:latin typeface="Cambria Math" panose="02040503050406030204" pitchFamily="18" charset="0"/>
                <a:ea typeface="Cambria Math" panose="02040503050406030204" pitchFamily="18" charset="0"/>
              </a:rPr>
              <a:t>i</a:t>
            </a:r>
            <a:r>
              <a:rPr lang="es-ES" altLang="es-ES" sz="1500" b="1" i="1" baseline="-25000" dirty="0">
                <a:solidFill>
                  <a:srgbClr val="00B050"/>
                </a:solidFill>
                <a:latin typeface="Cambria Math" panose="02040503050406030204" pitchFamily="18" charset="0"/>
              </a:rPr>
              <a:t>2</a:t>
            </a:r>
          </a:p>
        </p:txBody>
      </p:sp>
      <p:sp>
        <p:nvSpPr>
          <p:cNvPr id="15" name="Cuadro de texto 14">
            <a:extLst>
              <a:ext uri="{FF2B5EF4-FFF2-40B4-BE49-F238E27FC236}">
                <a16:creationId xmlns:a16="http://schemas.microsoft.com/office/drawing/2014/main" id="{8E4715A6-F68B-4ACC-B936-12B49F9CE9B9}"/>
              </a:ext>
            </a:extLst>
          </p:cNvPr>
          <p:cNvSpPr txBox="1">
            <a:spLocks noChangeArrowheads="1"/>
          </p:cNvSpPr>
          <p:nvPr/>
        </p:nvSpPr>
        <p:spPr bwMode="auto">
          <a:xfrm>
            <a:off x="2010134" y="1791331"/>
            <a:ext cx="333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V02</a:t>
            </a:r>
            <a:endParaRPr lang="es-ES" altLang="es-ES" sz="1350" dirty="0">
              <a:latin typeface="Arial" panose="020B0604020202020204" pitchFamily="34" charset="0"/>
            </a:endParaRPr>
          </a:p>
        </p:txBody>
      </p:sp>
      <p:sp>
        <p:nvSpPr>
          <p:cNvPr id="16" name="Cuadro de texto 15">
            <a:extLst>
              <a:ext uri="{FF2B5EF4-FFF2-40B4-BE49-F238E27FC236}">
                <a16:creationId xmlns:a16="http://schemas.microsoft.com/office/drawing/2014/main" id="{94B52A63-4662-4774-8A52-CFB7986C3E6A}"/>
              </a:ext>
            </a:extLst>
          </p:cNvPr>
          <p:cNvSpPr txBox="1">
            <a:spLocks noChangeArrowheads="1"/>
          </p:cNvSpPr>
          <p:nvPr/>
        </p:nvSpPr>
        <p:spPr bwMode="auto">
          <a:xfrm>
            <a:off x="2026803" y="3240144"/>
            <a:ext cx="333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900">
                <a:latin typeface="Arial" panose="020B0604020202020204" pitchFamily="34" charset="0"/>
                <a:ea typeface="Times New Roman" panose="02020603050405020304" pitchFamily="18" charset="0"/>
              </a:rPr>
              <a:t>V01</a:t>
            </a:r>
            <a:endParaRPr lang="es-ES" altLang="es-ES" sz="1350">
              <a:latin typeface="Arial" panose="020B0604020202020204" pitchFamily="34" charset="0"/>
            </a:endParaRPr>
          </a:p>
        </p:txBody>
      </p:sp>
      <p:sp>
        <p:nvSpPr>
          <p:cNvPr id="17" name="Rectangle 14">
            <a:extLst>
              <a:ext uri="{FF2B5EF4-FFF2-40B4-BE49-F238E27FC236}">
                <a16:creationId xmlns:a16="http://schemas.microsoft.com/office/drawing/2014/main" id="{0C90DFDF-6785-4CCC-9D00-63BD50AB0F6E}"/>
              </a:ext>
            </a:extLst>
          </p:cNvPr>
          <p:cNvSpPr>
            <a:spLocks noChangeArrowheads="1"/>
          </p:cNvSpPr>
          <p:nvPr/>
        </p:nvSpPr>
        <p:spPr bwMode="auto">
          <a:xfrm>
            <a:off x="841160" y="161030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8" name="Rectangle 15">
            <a:extLst>
              <a:ext uri="{FF2B5EF4-FFF2-40B4-BE49-F238E27FC236}">
                <a16:creationId xmlns:a16="http://schemas.microsoft.com/office/drawing/2014/main" id="{49DE402F-AD99-4079-8D88-A3522AAF30D5}"/>
              </a:ext>
            </a:extLst>
          </p:cNvPr>
          <p:cNvSpPr>
            <a:spLocks noChangeArrowheads="1"/>
          </p:cNvSpPr>
          <p:nvPr/>
        </p:nvSpPr>
        <p:spPr bwMode="auto">
          <a:xfrm>
            <a:off x="841160" y="178175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9" name="Rectángulo 18">
            <a:extLst>
              <a:ext uri="{FF2B5EF4-FFF2-40B4-BE49-F238E27FC236}">
                <a16:creationId xmlns:a16="http://schemas.microsoft.com/office/drawing/2014/main" id="{0B8D5761-EB50-4E49-9D2C-2693D0CF1228}"/>
              </a:ext>
            </a:extLst>
          </p:cNvPr>
          <p:cNvSpPr/>
          <p:nvPr/>
        </p:nvSpPr>
        <p:spPr>
          <a:xfrm>
            <a:off x="4598017" y="1672946"/>
            <a:ext cx="4432010" cy="1223412"/>
          </a:xfrm>
          <a:prstGeom prst="rect">
            <a:avLst/>
          </a:prstGeom>
        </p:spPr>
        <p:txBody>
          <a:bodyPr wrap="square">
            <a:spAutoFit/>
          </a:bodyPr>
          <a:lstStyle/>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i circula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b</a:t>
            </a:r>
            <a:r>
              <a:rPr lang="es-ES" sz="1050" dirty="0">
                <a:latin typeface="Arial" panose="020B0604020202020204" pitchFamily="34" charset="0"/>
                <a:ea typeface="Times New Roman" panose="02020603050405020304" pitchFamily="18" charset="0"/>
                <a:cs typeface="Times New Roman" panose="02020603050405020304" pitchFamily="18" charset="0"/>
              </a:rPr>
              <a:t>,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a</a:t>
            </a:r>
            <a:r>
              <a:rPr lang="es-ES" sz="1050" dirty="0">
                <a:latin typeface="Arial" panose="020B0604020202020204" pitchFamily="34" charset="0"/>
                <a:ea typeface="Times New Roman" panose="02020603050405020304" pitchFamily="18" charset="0"/>
                <a:cs typeface="Times New Roman" panose="02020603050405020304" pitchFamily="18" charset="0"/>
              </a:rPr>
              <a:t> y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b</a:t>
            </a:r>
            <a:r>
              <a:rPr lang="es-ES" sz="1050" dirty="0">
                <a:latin typeface="Arial" panose="020B0604020202020204" pitchFamily="34" charset="0"/>
                <a:ea typeface="Times New Roman" panose="02020603050405020304" pitchFamily="18" charset="0"/>
                <a:cs typeface="Times New Roman" panose="02020603050405020304" pitchFamily="18" charset="0"/>
              </a:rPr>
              <a:t> i. </a:t>
            </a:r>
          </a:p>
          <a:p>
            <a:pPr algn="just"/>
            <a:r>
              <a:rPr lang="es-ES" sz="105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i</a:t>
            </a:r>
            <a:r>
              <a:rPr lang="es-ES" sz="1050" baseline="-250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1</a:t>
            </a:r>
            <a:r>
              <a:rPr lang="es-ES" sz="1050" dirty="0">
                <a:latin typeface="Arial" panose="020B0604020202020204" pitchFamily="34" charset="0"/>
                <a:ea typeface="Times New Roman" panose="02020603050405020304" pitchFamily="18" charset="0"/>
                <a:cs typeface="Times New Roman" panose="02020603050405020304" pitchFamily="18" charset="0"/>
              </a:rPr>
              <a:t> circula desde la salida del 2º operacional, a la salida del 3er operacional. </a:t>
            </a:r>
          </a:p>
          <a:p>
            <a:pPr algn="just"/>
            <a:r>
              <a:rPr lang="es-ES" sz="105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i</a:t>
            </a:r>
            <a:r>
              <a:rPr lang="es-ES" sz="1050" baseline="-250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2</a:t>
            </a:r>
            <a:r>
              <a:rPr lang="es-ES" sz="1050" dirty="0">
                <a:latin typeface="Arial" panose="020B0604020202020204" pitchFamily="34" charset="0"/>
                <a:ea typeface="Times New Roman" panose="02020603050405020304" pitchFamily="18" charset="0"/>
                <a:cs typeface="Times New Roman" panose="02020603050405020304" pitchFamily="18" charset="0"/>
              </a:rPr>
              <a:t> circula desde la salida del AO1 hasta tierra. </a:t>
            </a:r>
          </a:p>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Llamaremos v</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01</a:t>
            </a:r>
            <a:r>
              <a:rPr lang="es-ES" sz="1050" dirty="0">
                <a:latin typeface="Arial" panose="020B0604020202020204" pitchFamily="34" charset="0"/>
                <a:ea typeface="Times New Roman" panose="02020603050405020304" pitchFamily="18" charset="0"/>
                <a:cs typeface="Times New Roman" panose="02020603050405020304" pitchFamily="18" charset="0"/>
              </a:rPr>
              <a:t> y v</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02</a:t>
            </a:r>
            <a:r>
              <a:rPr lang="es-ES" sz="1050" dirty="0">
                <a:latin typeface="Arial" panose="020B0604020202020204" pitchFamily="34" charset="0"/>
                <a:ea typeface="Times New Roman" panose="02020603050405020304" pitchFamily="18" charset="0"/>
                <a:cs typeface="Times New Roman" panose="02020603050405020304" pitchFamily="18" charset="0"/>
              </a:rPr>
              <a:t> a las salidas de los AO1 y AO2. </a:t>
            </a:r>
          </a:p>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Aplicando las leyes de Kirchhoff a la parte izquierda del circuito (formada por los AO1 y AO2) tenemos que:</a:t>
            </a:r>
            <a:endParaRPr lang="es-ES" sz="1050" dirty="0">
              <a:latin typeface="Times New Roman" panose="02020603050405020304" pitchFamily="18" charset="0"/>
              <a:ea typeface="Times New Roman" panose="02020603050405020304" pitchFamily="18" charset="0"/>
            </a:endParaRPr>
          </a:p>
        </p:txBody>
      </p:sp>
      <p:sp>
        <p:nvSpPr>
          <p:cNvPr id="22" name="Rectángulo 21">
            <a:extLst>
              <a:ext uri="{FF2B5EF4-FFF2-40B4-BE49-F238E27FC236}">
                <a16:creationId xmlns:a16="http://schemas.microsoft.com/office/drawing/2014/main" id="{93A8BF0A-BB15-425C-ABF9-9FC395A1DF68}"/>
              </a:ext>
            </a:extLst>
          </p:cNvPr>
          <p:cNvSpPr/>
          <p:nvPr/>
        </p:nvSpPr>
        <p:spPr>
          <a:xfrm>
            <a:off x="98317" y="4106190"/>
            <a:ext cx="6013460" cy="253916"/>
          </a:xfrm>
          <a:prstGeom prst="rect">
            <a:avLst/>
          </a:prstGeom>
        </p:spPr>
        <p:txBody>
          <a:bodyPr wrap="square">
            <a:spAutoFit/>
          </a:bodyPr>
          <a:lstStyle/>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Si aplicamos las leyes de Kirchhoff a la parte derecha, y teniendo en cuenta que </a:t>
            </a:r>
            <a:r>
              <a:rPr lang="es-ES" sz="1050" dirty="0"/>
              <a:t>v+=v- </a:t>
            </a:r>
            <a:r>
              <a:rPr lang="es-ES" sz="1050" dirty="0">
                <a:latin typeface="Arial" panose="020B0604020202020204" pitchFamily="34" charset="0"/>
                <a:ea typeface="Times New Roman" panose="02020603050405020304" pitchFamily="18" charset="0"/>
                <a:cs typeface="Times New Roman" panose="02020603050405020304" pitchFamily="18" charset="0"/>
              </a:rPr>
              <a:t>:</a:t>
            </a:r>
            <a:endParaRPr lang="es-ES" sz="1050" dirty="0">
              <a:latin typeface="Times New Roman" panose="02020603050405020304" pitchFamily="18" charset="0"/>
              <a:ea typeface="Times New Roman" panose="02020603050405020304" pitchFamily="18" charset="0"/>
            </a:endParaRPr>
          </a:p>
        </p:txBody>
      </p:sp>
      <p:sp>
        <p:nvSpPr>
          <p:cNvPr id="25" name="Rectángulo 24">
            <a:extLst>
              <a:ext uri="{FF2B5EF4-FFF2-40B4-BE49-F238E27FC236}">
                <a16:creationId xmlns:a16="http://schemas.microsoft.com/office/drawing/2014/main" id="{57C715A0-E5B2-4927-B1EE-4AD80FB4DF0B}"/>
              </a:ext>
            </a:extLst>
          </p:cNvPr>
          <p:cNvSpPr/>
          <p:nvPr/>
        </p:nvSpPr>
        <p:spPr>
          <a:xfrm>
            <a:off x="3265020" y="5087432"/>
            <a:ext cx="3952877" cy="276999"/>
          </a:xfrm>
          <a:prstGeom prst="rect">
            <a:avLst/>
          </a:prstGeom>
        </p:spPr>
        <p:txBody>
          <a:bodyPr wrap="none">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Expresando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2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y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93BE4C2F-A7F6-4914-9E16-92550AF06B1F}"/>
                  </a:ext>
                </a:extLst>
              </p:cNvPr>
              <p:cNvSpPr/>
              <p:nvPr/>
            </p:nvSpPr>
            <p:spPr>
              <a:xfrm>
                <a:off x="5178363" y="5359129"/>
                <a:ext cx="3414012" cy="481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d>
                        <m:dPr>
                          <m:ctrlPr>
                            <a:rPr lang="es-ES" sz="1200" i="1">
                              <a:latin typeface="Cambria Math" panose="02040503050406030204" pitchFamily="18" charset="0"/>
                            </a:rPr>
                          </m:ctrlPr>
                        </m:dPr>
                        <m:e>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a:solidFill>
                                    <a:srgbClr val="7030A0"/>
                                  </a:solidFill>
                                  <a:latin typeface="Cambria Math" panose="02040503050406030204" pitchFamily="18" charset="0"/>
                                </a:rPr>
                                <m:t>01</m:t>
                              </m:r>
                            </m:sub>
                          </m:sSub>
                          <m:r>
                            <a:rPr lang="es-ES" sz="1200">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a:solidFill>
                                    <a:srgbClr val="7030A0"/>
                                  </a:solidFill>
                                  <a:latin typeface="Cambria Math" panose="02040503050406030204" pitchFamily="18" charset="0"/>
                                </a:rPr>
                                <m:t>02</m:t>
                              </m:r>
                            </m:sub>
                          </m:sSub>
                        </m:e>
                      </m:d>
                      <m:r>
                        <a:rPr lang="es-ES" sz="120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f>
                        <m:fPr>
                          <m:ctrlPr>
                            <a:rPr lang="es-ES" sz="1200" i="1">
                              <a:latin typeface="Cambria Math" panose="02040503050406030204" pitchFamily="18" charset="0"/>
                            </a:rPr>
                          </m:ctrlPr>
                        </m:fPr>
                        <m:num>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r>
                                <a:rPr lang="es-ES" sz="1200">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e>
                          </m:d>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a:latin typeface="Cambria Math" panose="02040503050406030204" pitchFamily="18" charset="0"/>
                            </a:rPr>
                            <m:t>2</m:t>
                          </m:r>
                        </m:sub>
                      </m:sSub>
                      <m:r>
                        <a:rPr lang="es-ES" sz="1200" i="1">
                          <a:latin typeface="Cambria Math" panose="02040503050406030204" pitchFamily="18" charset="0"/>
                        </a:rPr>
                        <m:t>)</m:t>
                      </m:r>
                    </m:oMath>
                  </m:oMathPara>
                </a14:m>
                <a:endParaRPr lang="es-ES" sz="1200" dirty="0"/>
              </a:p>
            </p:txBody>
          </p:sp>
        </mc:Choice>
        <mc:Fallback xmlns="">
          <p:sp>
            <p:nvSpPr>
              <p:cNvPr id="26" name="Rectángulo 25">
                <a:extLst>
                  <a:ext uri="{FF2B5EF4-FFF2-40B4-BE49-F238E27FC236}">
                    <a16:creationId xmlns:a16="http://schemas.microsoft.com/office/drawing/2014/main" id="{93BE4C2F-A7F6-4914-9E16-92550AF06B1F}"/>
                  </a:ext>
                </a:extLst>
              </p:cNvPr>
              <p:cNvSpPr>
                <a:spLocks noRot="1" noChangeAspect="1" noMove="1" noResize="1" noEditPoints="1" noAdjustHandles="1" noChangeArrowheads="1" noChangeShapeType="1" noTextEdit="1"/>
              </p:cNvSpPr>
              <p:nvPr/>
            </p:nvSpPr>
            <p:spPr>
              <a:xfrm>
                <a:off x="5178363" y="5359129"/>
                <a:ext cx="3414012" cy="481927"/>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32ED890-2290-4442-AF2C-3031CF796EE9}"/>
                  </a:ext>
                </a:extLst>
              </p:cNvPr>
              <p:cNvSpPr txBox="1"/>
              <p:nvPr/>
            </p:nvSpPr>
            <p:spPr>
              <a:xfrm>
                <a:off x="4731850" y="3053385"/>
                <a:ext cx="1847750" cy="391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−1</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𝑎</m:t>
                              </m:r>
                            </m:sub>
                          </m:sSub>
                        </m:den>
                      </m:f>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1</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𝑎</m:t>
                              </m:r>
                            </m:sub>
                          </m:sSub>
                        </m:den>
                      </m:f>
                    </m:oMath>
                  </m:oMathPara>
                </a14:m>
                <a:endParaRPr lang="es-ES" sz="1350" dirty="0"/>
              </a:p>
            </p:txBody>
          </p:sp>
        </mc:Choice>
        <mc:Fallback xmlns="">
          <p:sp>
            <p:nvSpPr>
              <p:cNvPr id="4" name="CuadroTexto 3">
                <a:extLst>
                  <a:ext uri="{FF2B5EF4-FFF2-40B4-BE49-F238E27FC236}">
                    <a16:creationId xmlns:a16="http://schemas.microsoft.com/office/drawing/2014/main" id="{232ED890-2290-4442-AF2C-3031CF796EE9}"/>
                  </a:ext>
                </a:extLst>
              </p:cNvPr>
              <p:cNvSpPr txBox="1">
                <a:spLocks noRot="1" noChangeAspect="1" noMove="1" noResize="1" noEditPoints="1" noAdjustHandles="1" noChangeArrowheads="1" noChangeShapeType="1" noTextEdit="1"/>
              </p:cNvSpPr>
              <p:nvPr/>
            </p:nvSpPr>
            <p:spPr>
              <a:xfrm>
                <a:off x="4731850" y="3053385"/>
                <a:ext cx="1847750" cy="391197"/>
              </a:xfrm>
              <a:prstGeom prst="rect">
                <a:avLst/>
              </a:prstGeom>
              <a:blipFill>
                <a:blip r:embed="rId4"/>
                <a:stretch>
                  <a:fillRect l="-1650" b="-7813"/>
                </a:stretch>
              </a:blipFill>
            </p:spPr>
            <p:txBody>
              <a:bodyPr/>
              <a:lstStyle/>
              <a:p>
                <a:r>
                  <a:rPr lang="es-ES">
                    <a:noFill/>
                  </a:rPr>
                  <a:t> </a:t>
                </a:r>
              </a:p>
            </p:txBody>
          </p:sp>
        </mc:Fallback>
      </mc:AlternateContent>
      <p:sp>
        <p:nvSpPr>
          <p:cNvPr id="20" name="CuadroTexto 19">
            <a:extLst>
              <a:ext uri="{FF2B5EF4-FFF2-40B4-BE49-F238E27FC236}">
                <a16:creationId xmlns:a16="http://schemas.microsoft.com/office/drawing/2014/main" id="{115F6C9A-0BDE-45A8-BDD2-653A9B62E80C}"/>
              </a:ext>
            </a:extLst>
          </p:cNvPr>
          <p:cNvSpPr txBox="1"/>
          <p:nvPr/>
        </p:nvSpPr>
        <p:spPr>
          <a:xfrm>
            <a:off x="6771066" y="3075838"/>
            <a:ext cx="2082621" cy="230832"/>
          </a:xfrm>
          <a:prstGeom prst="rect">
            <a:avLst/>
          </a:prstGeom>
          <a:noFill/>
        </p:spPr>
        <p:txBody>
          <a:bodyPr wrap="none" rtlCol="0">
            <a:spAutoFit/>
          </a:bodyPr>
          <a:lstStyle/>
          <a:p>
            <a:r>
              <a:rPr lang="es-ES" sz="900" dirty="0"/>
              <a:t>Aplicando cortocircuito virtual (v+=v-)</a:t>
            </a: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E10113A7-B804-4E9B-81C7-03AD36698B54}"/>
                  </a:ext>
                </a:extLst>
              </p:cNvPr>
              <p:cNvSpPr txBox="1"/>
              <p:nvPr/>
            </p:nvSpPr>
            <p:spPr>
              <a:xfrm>
                <a:off x="3034902" y="3714002"/>
                <a:ext cx="1999843" cy="3769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𝑖</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r>
                            <a:rPr lang="es-ES" sz="1200" i="1">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oMath>
                  </m:oMathPara>
                </a14:m>
                <a:endParaRPr lang="es-ES" sz="1200" dirty="0"/>
              </a:p>
            </p:txBody>
          </p:sp>
        </mc:Choice>
        <mc:Fallback xmlns="">
          <p:sp>
            <p:nvSpPr>
              <p:cNvPr id="27" name="CuadroTexto 26">
                <a:extLst>
                  <a:ext uri="{FF2B5EF4-FFF2-40B4-BE49-F238E27FC236}">
                    <a16:creationId xmlns:a16="http://schemas.microsoft.com/office/drawing/2014/main" id="{E10113A7-B804-4E9B-81C7-03AD36698B54}"/>
                  </a:ext>
                </a:extLst>
              </p:cNvPr>
              <p:cNvSpPr txBox="1">
                <a:spLocks noRot="1" noChangeAspect="1" noMove="1" noResize="1" noEditPoints="1" noAdjustHandles="1" noChangeArrowheads="1" noChangeShapeType="1" noTextEdit="1"/>
              </p:cNvSpPr>
              <p:nvPr/>
            </p:nvSpPr>
            <p:spPr>
              <a:xfrm>
                <a:off x="3034902" y="3714002"/>
                <a:ext cx="1999843" cy="376963"/>
              </a:xfrm>
              <a:prstGeom prst="rect">
                <a:avLst/>
              </a:prstGeom>
              <a:blipFill>
                <a:blip r:embed="rId5"/>
                <a:stretch>
                  <a:fillRect l="-1220" t="-1613" b="-9677"/>
                </a:stretch>
              </a:blipFill>
            </p:spPr>
            <p:txBody>
              <a:bodyPr/>
              <a:lstStyle/>
              <a:p>
                <a:r>
                  <a:rPr lang="es-ES">
                    <a:noFill/>
                  </a:rPr>
                  <a:t> </a:t>
                </a:r>
              </a:p>
            </p:txBody>
          </p:sp>
        </mc:Fallback>
      </mc:AlternateContent>
      <p:cxnSp>
        <p:nvCxnSpPr>
          <p:cNvPr id="28" name="Conector recto de flecha 27">
            <a:extLst>
              <a:ext uri="{FF2B5EF4-FFF2-40B4-BE49-F238E27FC236}">
                <a16:creationId xmlns:a16="http://schemas.microsoft.com/office/drawing/2014/main" id="{CDE48E25-B034-45D8-92D9-F4E9EA6BEE3E}"/>
              </a:ext>
            </a:extLst>
          </p:cNvPr>
          <p:cNvCxnSpPr/>
          <p:nvPr/>
        </p:nvCxnSpPr>
        <p:spPr>
          <a:xfrm>
            <a:off x="3413997" y="3053385"/>
            <a:ext cx="0" cy="3000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C1667B3A-1D52-4570-AE35-29DA61306878}"/>
              </a:ext>
            </a:extLst>
          </p:cNvPr>
          <p:cNvSpPr txBox="1"/>
          <p:nvPr/>
        </p:nvSpPr>
        <p:spPr>
          <a:xfrm>
            <a:off x="98317" y="3820603"/>
            <a:ext cx="3086101" cy="253916"/>
          </a:xfrm>
          <a:prstGeom prst="rect">
            <a:avLst/>
          </a:prstGeom>
          <a:noFill/>
        </p:spPr>
        <p:txBody>
          <a:bodyPr wrap="none" rtlCol="0">
            <a:spAutoFit/>
          </a:bodyPr>
          <a:lstStyle/>
          <a:p>
            <a:r>
              <a:rPr lang="es-ES" sz="1050" dirty="0"/>
              <a:t>Como en los operacionales no entra corriente </a:t>
            </a:r>
            <a:r>
              <a:rPr lang="es-ES" sz="1050" dirty="0">
                <a:sym typeface="Wingdings" panose="05000000000000000000" pitchFamily="2" charset="2"/>
              </a:rPr>
              <a:t></a:t>
            </a:r>
            <a:endParaRPr lang="es-ES" sz="1050" dirty="0"/>
          </a:p>
        </p:txBody>
      </p:sp>
      <p:cxnSp>
        <p:nvCxnSpPr>
          <p:cNvPr id="30" name="Conector recto de flecha 29">
            <a:extLst>
              <a:ext uri="{FF2B5EF4-FFF2-40B4-BE49-F238E27FC236}">
                <a16:creationId xmlns:a16="http://schemas.microsoft.com/office/drawing/2014/main" id="{1F54D6C7-478F-4DDA-BA89-15EE2627AEA3}"/>
              </a:ext>
            </a:extLst>
          </p:cNvPr>
          <p:cNvCxnSpPr>
            <a:cxnSpLocks/>
          </p:cNvCxnSpPr>
          <p:nvPr/>
        </p:nvCxnSpPr>
        <p:spPr bwMode="auto">
          <a:xfrm>
            <a:off x="6111779" y="3452507"/>
            <a:ext cx="0" cy="30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de flecha 31">
            <a:extLst>
              <a:ext uri="{FF2B5EF4-FFF2-40B4-BE49-F238E27FC236}">
                <a16:creationId xmlns:a16="http://schemas.microsoft.com/office/drawing/2014/main" id="{FDB4DECB-F0F3-475D-A9C7-3942D07213E1}"/>
              </a:ext>
            </a:extLst>
          </p:cNvPr>
          <p:cNvCxnSpPr>
            <a:cxnSpLocks/>
          </p:cNvCxnSpPr>
          <p:nvPr/>
        </p:nvCxnSpPr>
        <p:spPr bwMode="auto">
          <a:xfrm>
            <a:off x="5052196" y="3902466"/>
            <a:ext cx="37852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1551F88F-E3E4-4862-837F-C752E9198F62}"/>
                  </a:ext>
                </a:extLst>
              </p:cNvPr>
              <p:cNvSpPr txBox="1"/>
              <p:nvPr/>
            </p:nvSpPr>
            <p:spPr>
              <a:xfrm>
                <a:off x="5386816" y="3739763"/>
                <a:ext cx="3757184" cy="3769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r>
                            <a:rPr lang="es-ES" sz="1200" i="1">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i="1">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i="1">
                              <a:solidFill>
                                <a:srgbClr val="7030A0"/>
                              </a:solidFill>
                              <a:latin typeface="Cambria Math" panose="02040503050406030204" pitchFamily="18" charset="0"/>
                            </a:rPr>
                            <m:t>02</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i="1">
                              <a:solidFill>
                                <a:srgbClr val="7030A0"/>
                              </a:solidFill>
                              <a:latin typeface="Cambria Math" panose="02040503050406030204" pitchFamily="18" charset="0"/>
                            </a:rPr>
                            <m:t>01</m:t>
                          </m:r>
                        </m:sub>
                      </m:sSub>
                      <m:r>
                        <a:rPr lang="es-ES" sz="1200" i="1">
                          <a:solidFill>
                            <a:srgbClr val="7030A0"/>
                          </a:solidFill>
                          <a:latin typeface="Cambria Math" panose="02040503050406030204" pitchFamily="18" charset="0"/>
                        </a:rPr>
                        <m:t>=</m:t>
                      </m:r>
                      <m:f>
                        <m:fPr>
                          <m:ctrlPr>
                            <a:rPr lang="es-ES" sz="1200" i="1">
                              <a:solidFill>
                                <a:srgbClr val="7030A0"/>
                              </a:solidFill>
                              <a:latin typeface="Cambria Math" panose="02040503050406030204" pitchFamily="18" charset="0"/>
                            </a:rPr>
                          </m:ctrlPr>
                        </m:fPr>
                        <m:num>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𝑣</m:t>
                              </m:r>
                            </m:e>
                            <m:sub>
                              <m:r>
                                <a:rPr lang="es-ES" sz="1200" i="1">
                                  <a:solidFill>
                                    <a:srgbClr val="7030A0"/>
                                  </a:solidFill>
                                  <a:latin typeface="Cambria Math" panose="02040503050406030204" pitchFamily="18" charset="0"/>
                                </a:rPr>
                                <m:t>2</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𝑣</m:t>
                              </m:r>
                            </m:e>
                            <m:sub>
                              <m:r>
                                <a:rPr lang="es-ES" sz="1200" i="1">
                                  <a:solidFill>
                                    <a:srgbClr val="7030A0"/>
                                  </a:solidFill>
                                  <a:latin typeface="Cambria Math" panose="02040503050406030204" pitchFamily="18" charset="0"/>
                                </a:rPr>
                                <m:t>1</m:t>
                              </m:r>
                            </m:sub>
                          </m:sSub>
                        </m:num>
                        <m:den>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𝑎</m:t>
                              </m:r>
                            </m:sub>
                          </m:sSub>
                        </m:den>
                      </m:f>
                      <m:r>
                        <a:rPr lang="es-ES" sz="1200" i="1">
                          <a:solidFill>
                            <a:srgbClr val="7030A0"/>
                          </a:solidFill>
                          <a:latin typeface="Cambria Math" panose="02040503050406030204" pitchFamily="18" charset="0"/>
                        </a:rPr>
                        <m:t>(2</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𝑏</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𝑎</m:t>
                          </m:r>
                        </m:sub>
                      </m:sSub>
                      <m:r>
                        <a:rPr lang="es-ES" sz="1200" i="1">
                          <a:solidFill>
                            <a:srgbClr val="7030A0"/>
                          </a:solidFill>
                          <a:latin typeface="Cambria Math" panose="02040503050406030204" pitchFamily="18" charset="0"/>
                        </a:rPr>
                        <m:t>)</m:t>
                      </m:r>
                    </m:oMath>
                  </m:oMathPara>
                </a14:m>
                <a:endParaRPr lang="es-ES" sz="1200" dirty="0"/>
              </a:p>
            </p:txBody>
          </p:sp>
        </mc:Choice>
        <mc:Fallback xmlns="">
          <p:sp>
            <p:nvSpPr>
              <p:cNvPr id="34" name="CuadroTexto 33">
                <a:extLst>
                  <a:ext uri="{FF2B5EF4-FFF2-40B4-BE49-F238E27FC236}">
                    <a16:creationId xmlns:a16="http://schemas.microsoft.com/office/drawing/2014/main" id="{1551F88F-E3E4-4862-837F-C752E9198F62}"/>
                  </a:ext>
                </a:extLst>
              </p:cNvPr>
              <p:cNvSpPr txBox="1">
                <a:spLocks noRot="1" noChangeAspect="1" noMove="1" noResize="1" noEditPoints="1" noAdjustHandles="1" noChangeArrowheads="1" noChangeShapeType="1" noTextEdit="1"/>
              </p:cNvSpPr>
              <p:nvPr/>
            </p:nvSpPr>
            <p:spPr>
              <a:xfrm>
                <a:off x="5386816" y="3739763"/>
                <a:ext cx="3757184" cy="376963"/>
              </a:xfrm>
              <a:prstGeom prst="rect">
                <a:avLst/>
              </a:prstGeom>
              <a:blipFill>
                <a:blip r:embed="rId6"/>
                <a:stretch>
                  <a:fillRect t="-1613" b="-96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2E7C5E2F-5E74-4231-A064-0948DC5D36A2}"/>
                  </a:ext>
                </a:extLst>
              </p:cNvPr>
              <p:cNvSpPr txBox="1"/>
              <p:nvPr/>
            </p:nvSpPr>
            <p:spPr>
              <a:xfrm>
                <a:off x="195199" y="4466144"/>
                <a:ext cx="1032527"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𝑖</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f>
                        <m:fPr>
                          <m:ctrlPr>
                            <a:rPr lang="es-ES" sz="1200" i="1">
                              <a:solidFill>
                                <a:srgbClr val="0070C0"/>
                              </a:solidFill>
                              <a:latin typeface="Cambria Math" panose="02040503050406030204" pitchFamily="18" charset="0"/>
                            </a:rPr>
                          </m:ctrlPr>
                        </m:fPr>
                        <m:num>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02</m:t>
                              </m:r>
                            </m:sub>
                          </m:sSub>
                          <m:r>
                            <a:rPr lang="es-ES" sz="1200" i="1">
                              <a:solidFill>
                                <a:srgbClr val="0070C0"/>
                              </a:solidFill>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𝑜𝑢𝑡</m:t>
                              </m:r>
                            </m:sub>
                          </m:sSub>
                        </m:num>
                        <m:den>
                          <m:sSub>
                            <m:sSubPr>
                              <m:ctrlPr>
                                <a:rPr lang="es-ES" sz="1200" i="1">
                                  <a:solidFill>
                                    <a:srgbClr val="0070C0"/>
                                  </a:solidFill>
                                  <a:latin typeface="Cambria Math" panose="02040503050406030204" pitchFamily="18" charset="0"/>
                                </a:rPr>
                              </m:ctrlPr>
                            </m:sSubPr>
                            <m:e>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2</m:t>
                              </m:r>
                            </m:sub>
                          </m:sSub>
                        </m:den>
                      </m:f>
                    </m:oMath>
                  </m:oMathPara>
                </a14:m>
                <a:endParaRPr lang="es-ES" sz="1200" dirty="0"/>
              </a:p>
            </p:txBody>
          </p:sp>
        </mc:Choice>
        <mc:Fallback xmlns="">
          <p:sp>
            <p:nvSpPr>
              <p:cNvPr id="37" name="CuadroTexto 36">
                <a:extLst>
                  <a:ext uri="{FF2B5EF4-FFF2-40B4-BE49-F238E27FC236}">
                    <a16:creationId xmlns:a16="http://schemas.microsoft.com/office/drawing/2014/main" id="{2E7C5E2F-5E74-4231-A064-0948DC5D36A2}"/>
                  </a:ext>
                </a:extLst>
              </p:cNvPr>
              <p:cNvSpPr txBox="1">
                <a:spLocks noRot="1" noChangeAspect="1" noMove="1" noResize="1" noEditPoints="1" noAdjustHandles="1" noChangeArrowheads="1" noChangeShapeType="1" noTextEdit="1"/>
              </p:cNvSpPr>
              <p:nvPr/>
            </p:nvSpPr>
            <p:spPr>
              <a:xfrm>
                <a:off x="195199" y="4466144"/>
                <a:ext cx="1032527" cy="375937"/>
              </a:xfrm>
              <a:prstGeom prst="rect">
                <a:avLst/>
              </a:prstGeom>
              <a:blipFill>
                <a:blip r:embed="rId7"/>
                <a:stretch>
                  <a:fillRect l="-2367" t="-3279" r="-592"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A6F9814B-BE7C-4483-AD93-DBC564431587}"/>
                  </a:ext>
                </a:extLst>
              </p:cNvPr>
              <p:cNvSpPr txBox="1"/>
              <p:nvPr/>
            </p:nvSpPr>
            <p:spPr>
              <a:xfrm>
                <a:off x="195199" y="4899448"/>
                <a:ext cx="879215" cy="377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𝑖</m:t>
                          </m:r>
                        </m:e>
                        <m:sub>
                          <m:r>
                            <a:rPr lang="es-ES" sz="1200" i="1">
                              <a:solidFill>
                                <a:srgbClr val="00B050"/>
                              </a:solidFill>
                              <a:latin typeface="Cambria Math" panose="02040503050406030204" pitchFamily="18" charset="0"/>
                            </a:rPr>
                            <m:t>2</m:t>
                          </m:r>
                        </m:sub>
                      </m:sSub>
                      <m:r>
                        <a:rPr lang="es-ES" sz="1200" i="1">
                          <a:solidFill>
                            <a:srgbClr val="00B050"/>
                          </a:solidFill>
                          <a:latin typeface="Cambria Math" panose="02040503050406030204" pitchFamily="18" charset="0"/>
                        </a:rPr>
                        <m:t>=</m:t>
                      </m:r>
                      <m:f>
                        <m:fPr>
                          <m:ctrlPr>
                            <a:rPr lang="es-ES" sz="1200" i="1">
                              <a:solidFill>
                                <a:srgbClr val="00B050"/>
                              </a:solidFill>
                              <a:latin typeface="Cambria Math" panose="02040503050406030204" pitchFamily="18" charset="0"/>
                            </a:rPr>
                          </m:ctrlPr>
                        </m:fPr>
                        <m:num>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𝑉</m:t>
                              </m:r>
                            </m:e>
                            <m:sub>
                              <m:r>
                                <a:rPr lang="es-ES" sz="1200" i="1">
                                  <a:solidFill>
                                    <a:srgbClr val="00B050"/>
                                  </a:solidFill>
                                  <a:latin typeface="Cambria Math" panose="02040503050406030204" pitchFamily="18" charset="0"/>
                                </a:rPr>
                                <m:t>01</m:t>
                              </m:r>
                            </m:sub>
                          </m:sSub>
                          <m:r>
                            <a:rPr lang="es-ES" sz="1200" i="1">
                              <a:solidFill>
                                <a:srgbClr val="00B050"/>
                              </a:solidFill>
                              <a:latin typeface="Cambria Math" panose="02040503050406030204" pitchFamily="18" charset="0"/>
                            </a:rPr>
                            <m:t>−0</m:t>
                          </m:r>
                        </m:num>
                        <m:den>
                          <m:sSub>
                            <m:sSubPr>
                              <m:ctrlPr>
                                <a:rPr lang="es-ES" sz="1200" i="1">
                                  <a:solidFill>
                                    <a:srgbClr val="00B050"/>
                                  </a:solidFill>
                                  <a:latin typeface="Cambria Math" panose="02040503050406030204" pitchFamily="18" charset="0"/>
                                </a:rPr>
                              </m:ctrlPr>
                            </m:sSubPr>
                            <m:e>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1</m:t>
                                  </m:r>
                                </m:sub>
                              </m:sSub>
                              <m:r>
                                <a:rPr lang="es-ES" sz="1200" i="1">
                                  <a:solidFill>
                                    <a:srgbClr val="00B050"/>
                                  </a:solidFill>
                                  <a:latin typeface="Cambria Math" panose="02040503050406030204" pitchFamily="18" charset="0"/>
                                </a:rPr>
                                <m:t>+</m:t>
                              </m:r>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2</m:t>
                              </m:r>
                            </m:sub>
                          </m:sSub>
                        </m:den>
                      </m:f>
                    </m:oMath>
                  </m:oMathPara>
                </a14:m>
                <a:endParaRPr lang="es-ES" sz="1200" dirty="0"/>
              </a:p>
            </p:txBody>
          </p:sp>
        </mc:Choice>
        <mc:Fallback xmlns="">
          <p:sp>
            <p:nvSpPr>
              <p:cNvPr id="38" name="CuadroTexto 37">
                <a:extLst>
                  <a:ext uri="{FF2B5EF4-FFF2-40B4-BE49-F238E27FC236}">
                    <a16:creationId xmlns:a16="http://schemas.microsoft.com/office/drawing/2014/main" id="{A6F9814B-BE7C-4483-AD93-DBC564431587}"/>
                  </a:ext>
                </a:extLst>
              </p:cNvPr>
              <p:cNvSpPr txBox="1">
                <a:spLocks noRot="1" noChangeAspect="1" noMove="1" noResize="1" noEditPoints="1" noAdjustHandles="1" noChangeArrowheads="1" noChangeShapeType="1" noTextEdit="1"/>
              </p:cNvSpPr>
              <p:nvPr/>
            </p:nvSpPr>
            <p:spPr>
              <a:xfrm>
                <a:off x="195199" y="4899448"/>
                <a:ext cx="879215" cy="377091"/>
              </a:xfrm>
              <a:prstGeom prst="rect">
                <a:avLst/>
              </a:prstGeom>
              <a:blipFill>
                <a:blip r:embed="rId8"/>
                <a:stretch>
                  <a:fillRect l="-2778" t="-3226" r="-1389" b="-80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6913CE85-36B4-427C-8798-A44206C83087}"/>
                  </a:ext>
                </a:extLst>
              </p:cNvPr>
              <p:cNvSpPr txBox="1"/>
              <p:nvPr/>
            </p:nvSpPr>
            <p:spPr>
              <a:xfrm>
                <a:off x="1470932" y="4593051"/>
                <a:ext cx="7574189" cy="599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𝑖</m:t>
                          </m:r>
                        </m:e>
                        <m:sub>
                          <m:r>
                            <a:rPr lang="es-ES" sz="1200" i="1">
                              <a:solidFill>
                                <a:srgbClr val="0070C0"/>
                              </a:solidFill>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𝑖</m:t>
                          </m:r>
                        </m:e>
                        <m:sub>
                          <m:r>
                            <a:rPr lang="es-ES" sz="1200" i="1">
                              <a:solidFill>
                                <a:srgbClr val="00B050"/>
                              </a:solidFill>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f>
                        <m:fPr>
                          <m:ctrlPr>
                            <a:rPr lang="es-ES" sz="1200" i="1">
                              <a:solidFill>
                                <a:srgbClr val="0070C0"/>
                              </a:solidFill>
                              <a:latin typeface="Cambria Math" panose="02040503050406030204" pitchFamily="18" charset="0"/>
                            </a:rPr>
                          </m:ctrlPr>
                        </m:fPr>
                        <m:num>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02</m:t>
                              </m:r>
                            </m:sub>
                          </m:sSub>
                          <m:r>
                            <a:rPr lang="es-ES" sz="1200" i="1">
                              <a:solidFill>
                                <a:srgbClr val="0070C0"/>
                              </a:solidFill>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𝑜𝑢𝑡</m:t>
                              </m:r>
                            </m:sub>
                          </m:sSub>
                        </m:num>
                        <m:den>
                          <m:sSub>
                            <m:sSubPr>
                              <m:ctrlPr>
                                <a:rPr lang="es-ES" sz="1200" i="1">
                                  <a:solidFill>
                                    <a:srgbClr val="0070C0"/>
                                  </a:solidFill>
                                  <a:latin typeface="Cambria Math" panose="02040503050406030204" pitchFamily="18" charset="0"/>
                                </a:rPr>
                              </m:ctrlPr>
                            </m:sSubPr>
                            <m:e>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f>
                        <m:fPr>
                          <m:ctrlPr>
                            <a:rPr lang="es-ES" sz="1200" i="1">
                              <a:solidFill>
                                <a:srgbClr val="00B050"/>
                              </a:solidFill>
                              <a:latin typeface="Cambria Math" panose="02040503050406030204" pitchFamily="18" charset="0"/>
                            </a:rPr>
                          </m:ctrlPr>
                        </m:fPr>
                        <m:num>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𝑉</m:t>
                              </m:r>
                            </m:e>
                            <m:sub>
                              <m:r>
                                <a:rPr lang="es-ES" sz="1200" i="1">
                                  <a:solidFill>
                                    <a:srgbClr val="00B050"/>
                                  </a:solidFill>
                                  <a:latin typeface="Cambria Math" panose="02040503050406030204" pitchFamily="18" charset="0"/>
                                </a:rPr>
                                <m:t>01</m:t>
                              </m:r>
                            </m:sub>
                          </m:sSub>
                        </m:num>
                        <m:den>
                          <m:sSub>
                            <m:sSubPr>
                              <m:ctrlPr>
                                <a:rPr lang="es-ES" sz="1200" i="1">
                                  <a:solidFill>
                                    <a:srgbClr val="00B050"/>
                                  </a:solidFill>
                                  <a:latin typeface="Cambria Math" panose="02040503050406030204" pitchFamily="18" charset="0"/>
                                </a:rPr>
                              </m:ctrlPr>
                            </m:sSubPr>
                            <m:e>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1</m:t>
                                  </m:r>
                                </m:sub>
                              </m:sSub>
                              <m:r>
                                <a:rPr lang="es-ES" sz="1200" i="1">
                                  <a:solidFill>
                                    <a:srgbClr val="00B050"/>
                                  </a:solidFill>
                                  <a:latin typeface="Cambria Math" panose="02040503050406030204" pitchFamily="18" charset="0"/>
                                </a:rPr>
                                <m:t>+</m:t>
                              </m:r>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m:t>
                          </m:r>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d>
                        <m:dPr>
                          <m:ctrlPr>
                            <a:rPr lang="es-ES" sz="1200" i="1">
                              <a:latin typeface="Cambria Math" panose="02040503050406030204" pitchFamily="18" charset="0"/>
                            </a:rPr>
                          </m:ctrlPr>
                        </m:dPr>
                        <m:e>
                          <m:r>
                            <a:rPr lang="es-ES" sz="1200" i="1">
                              <a:latin typeface="Cambria Math" panose="02040503050406030204" pitchFamily="18" charset="0"/>
                            </a:rPr>
                            <m:t>1−</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r>
                        <a:rPr lang="es-ES" sz="1200" i="1">
                          <a:latin typeface="Cambria Math" panose="02040503050406030204" pitchFamily="18" charset="0"/>
                        </a:rPr>
                        <m:t>=− </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a:latin typeface="Cambria Math" panose="02040503050406030204" pitchFamily="18" charset="0"/>
                        </a:rPr>
                        <m:t>→</m:t>
                      </m:r>
                    </m:oMath>
                  </m:oMathPara>
                </a14:m>
                <a:endParaRPr lang="es-ES" sz="1200" dirty="0">
                  <a:latin typeface="Cambria Math" panose="02040503050406030204" pitchFamily="18" charset="0"/>
                </a:endParaRPr>
              </a:p>
              <a:p>
                <a:endParaRPr lang="es-ES" sz="1200" i="1" dirty="0"/>
              </a:p>
            </p:txBody>
          </p:sp>
        </mc:Choice>
        <mc:Fallback xmlns="">
          <p:sp>
            <p:nvSpPr>
              <p:cNvPr id="39" name="CuadroTexto 38">
                <a:extLst>
                  <a:ext uri="{FF2B5EF4-FFF2-40B4-BE49-F238E27FC236}">
                    <a16:creationId xmlns:a16="http://schemas.microsoft.com/office/drawing/2014/main" id="{6913CE85-36B4-427C-8798-A44206C83087}"/>
                  </a:ext>
                </a:extLst>
              </p:cNvPr>
              <p:cNvSpPr txBox="1">
                <a:spLocks noRot="1" noChangeAspect="1" noMove="1" noResize="1" noEditPoints="1" noAdjustHandles="1" noChangeArrowheads="1" noChangeShapeType="1" noTextEdit="1"/>
              </p:cNvSpPr>
              <p:nvPr/>
            </p:nvSpPr>
            <p:spPr>
              <a:xfrm>
                <a:off x="1470932" y="4593051"/>
                <a:ext cx="7574189" cy="599651"/>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Rectángulo 35">
                <a:extLst>
                  <a:ext uri="{FF2B5EF4-FFF2-40B4-BE49-F238E27FC236}">
                    <a16:creationId xmlns:a16="http://schemas.microsoft.com/office/drawing/2014/main" id="{7F5478EC-3F5D-44CF-97F4-0DDD7D4984A0}"/>
                  </a:ext>
                </a:extLst>
              </p:cNvPr>
              <p:cNvSpPr/>
              <p:nvPr/>
            </p:nvSpPr>
            <p:spPr>
              <a:xfrm>
                <a:off x="1400764" y="4970638"/>
                <a:ext cx="1805815" cy="468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e>
                      </m:d>
                    </m:oMath>
                  </m:oMathPara>
                </a14:m>
                <a:endParaRPr lang="es-ES" sz="1200" dirty="0"/>
              </a:p>
            </p:txBody>
          </p:sp>
        </mc:Choice>
        <mc:Fallback xmlns="">
          <p:sp>
            <p:nvSpPr>
              <p:cNvPr id="36" name="Rectángulo 35">
                <a:extLst>
                  <a:ext uri="{FF2B5EF4-FFF2-40B4-BE49-F238E27FC236}">
                    <a16:creationId xmlns:a16="http://schemas.microsoft.com/office/drawing/2014/main" id="{7F5478EC-3F5D-44CF-97F4-0DDD7D4984A0}"/>
                  </a:ext>
                </a:extLst>
              </p:cNvPr>
              <p:cNvSpPr>
                <a:spLocks noRot="1" noChangeAspect="1" noMove="1" noResize="1" noEditPoints="1" noAdjustHandles="1" noChangeArrowheads="1" noChangeShapeType="1" noTextEdit="1"/>
              </p:cNvSpPr>
              <p:nvPr/>
            </p:nvSpPr>
            <p:spPr>
              <a:xfrm>
                <a:off x="1400764" y="4970638"/>
                <a:ext cx="1805815" cy="468270"/>
              </a:xfrm>
              <a:prstGeom prst="rect">
                <a:avLst/>
              </a:prstGeom>
              <a:blipFill>
                <a:blip r:embed="rId10"/>
                <a:stretch>
                  <a:fillRect/>
                </a:stretch>
              </a:blipFill>
            </p:spPr>
            <p:txBody>
              <a:bodyPr/>
              <a:lstStyle/>
              <a:p>
                <a:r>
                  <a:rPr lang="es-ES">
                    <a:noFill/>
                  </a:rPr>
                  <a:t> </a:t>
                </a:r>
              </a:p>
            </p:txBody>
          </p:sp>
        </mc:Fallback>
      </mc:AlternateContent>
      <p:sp>
        <p:nvSpPr>
          <p:cNvPr id="40" name="Cerrar llave 39">
            <a:extLst>
              <a:ext uri="{FF2B5EF4-FFF2-40B4-BE49-F238E27FC236}">
                <a16:creationId xmlns:a16="http://schemas.microsoft.com/office/drawing/2014/main" id="{C76EC5F4-DCCF-41E2-B829-B137E5B8C833}"/>
              </a:ext>
            </a:extLst>
          </p:cNvPr>
          <p:cNvSpPr/>
          <p:nvPr/>
        </p:nvSpPr>
        <p:spPr bwMode="auto">
          <a:xfrm>
            <a:off x="1226153" y="4411866"/>
            <a:ext cx="244416" cy="947262"/>
          </a:xfrm>
          <a:prstGeom prst="rightBrace">
            <a:avLst>
              <a:gd name="adj1" fmla="val 41023"/>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2" name="Cuadro de texto 13">
            <a:extLst>
              <a:ext uri="{FF2B5EF4-FFF2-40B4-BE49-F238E27FC236}">
                <a16:creationId xmlns:a16="http://schemas.microsoft.com/office/drawing/2014/main" id="{20DFB4CF-E6FB-4A4B-95EC-1725B5BA8B6F}"/>
              </a:ext>
            </a:extLst>
          </p:cNvPr>
          <p:cNvSpPr txBox="1">
            <a:spLocks noChangeArrowheads="1"/>
          </p:cNvSpPr>
          <p:nvPr/>
        </p:nvSpPr>
        <p:spPr bwMode="auto">
          <a:xfrm>
            <a:off x="2591755" y="2804815"/>
            <a:ext cx="326633" cy="47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50"/>
                </a:solidFill>
                <a:latin typeface="Cambria Math" panose="02040503050406030204" pitchFamily="18" charset="0"/>
                <a:ea typeface="Cambria Math" panose="02040503050406030204" pitchFamily="18" charset="0"/>
              </a:rPr>
              <a:t>i</a:t>
            </a:r>
            <a:r>
              <a:rPr lang="es-ES" altLang="es-ES" sz="1500" b="1" i="1" baseline="-25000" dirty="0">
                <a:solidFill>
                  <a:srgbClr val="00B050"/>
                </a:solidFill>
                <a:latin typeface="Cambria Math" panose="02040503050406030204" pitchFamily="18" charset="0"/>
              </a:rPr>
              <a:t>2</a:t>
            </a:r>
          </a:p>
        </p:txBody>
      </p:sp>
      <p:sp>
        <p:nvSpPr>
          <p:cNvPr id="43" name="Cuadro de texto 13">
            <a:extLst>
              <a:ext uri="{FF2B5EF4-FFF2-40B4-BE49-F238E27FC236}">
                <a16:creationId xmlns:a16="http://schemas.microsoft.com/office/drawing/2014/main" id="{E2571301-00A1-4471-B5F3-0D9861B0147D}"/>
              </a:ext>
            </a:extLst>
          </p:cNvPr>
          <p:cNvSpPr txBox="1">
            <a:spLocks noChangeArrowheads="1"/>
          </p:cNvSpPr>
          <p:nvPr/>
        </p:nvSpPr>
        <p:spPr bwMode="auto">
          <a:xfrm>
            <a:off x="2918387" y="1960621"/>
            <a:ext cx="326633" cy="5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F0"/>
                </a:solidFill>
                <a:latin typeface="Cambria Math" panose="02040503050406030204" pitchFamily="18" charset="0"/>
                <a:ea typeface="Cambria Math" panose="02040503050406030204" pitchFamily="18" charset="0"/>
              </a:rPr>
              <a:t>i</a:t>
            </a:r>
            <a:r>
              <a:rPr lang="es-ES" altLang="es-ES" sz="1500" b="1" i="1" baseline="-25000" dirty="0">
                <a:solidFill>
                  <a:srgbClr val="00B0F0"/>
                </a:solidFill>
                <a:latin typeface="Cambria Math" panose="02040503050406030204" pitchFamily="18" charset="0"/>
              </a:rPr>
              <a:t>1</a:t>
            </a:r>
          </a:p>
        </p:txBody>
      </p:sp>
      <p:sp>
        <p:nvSpPr>
          <p:cNvPr id="45" name="Cuadro de texto 13">
            <a:extLst>
              <a:ext uri="{FF2B5EF4-FFF2-40B4-BE49-F238E27FC236}">
                <a16:creationId xmlns:a16="http://schemas.microsoft.com/office/drawing/2014/main" id="{225E459B-98E9-45A1-B336-2CB8F6C0476D}"/>
              </a:ext>
            </a:extLst>
          </p:cNvPr>
          <p:cNvSpPr txBox="1">
            <a:spLocks noChangeArrowheads="1"/>
          </p:cNvSpPr>
          <p:nvPr/>
        </p:nvSpPr>
        <p:spPr bwMode="auto">
          <a:xfrm>
            <a:off x="3764173" y="1944668"/>
            <a:ext cx="326633" cy="5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F0"/>
                </a:solidFill>
                <a:latin typeface="Cambria Math" panose="02040503050406030204" pitchFamily="18" charset="0"/>
                <a:ea typeface="Cambria Math" panose="02040503050406030204" pitchFamily="18" charset="0"/>
              </a:rPr>
              <a:t>i</a:t>
            </a:r>
            <a:r>
              <a:rPr lang="es-ES" altLang="es-ES" sz="1500" b="1" i="1" baseline="-25000" dirty="0">
                <a:solidFill>
                  <a:srgbClr val="00B0F0"/>
                </a:solidFill>
                <a:latin typeface="Cambria Math" panose="02040503050406030204" pitchFamily="18" charset="0"/>
              </a:rPr>
              <a:t>1</a:t>
            </a:r>
          </a:p>
        </p:txBody>
      </p:sp>
      <p:cxnSp>
        <p:nvCxnSpPr>
          <p:cNvPr id="46" name="Conector recto de flecha 45">
            <a:extLst>
              <a:ext uri="{FF2B5EF4-FFF2-40B4-BE49-F238E27FC236}">
                <a16:creationId xmlns:a16="http://schemas.microsoft.com/office/drawing/2014/main" id="{1F9993FA-594D-4CDD-861C-B5E3BDABF85B}"/>
              </a:ext>
            </a:extLst>
          </p:cNvPr>
          <p:cNvCxnSpPr>
            <a:cxnSpLocks/>
          </p:cNvCxnSpPr>
          <p:nvPr/>
        </p:nvCxnSpPr>
        <p:spPr>
          <a:xfrm>
            <a:off x="3603458" y="2204136"/>
            <a:ext cx="463022" cy="0"/>
          </a:xfrm>
          <a:prstGeom prst="straightConnector1">
            <a:avLst/>
          </a:prstGeom>
          <a:ln>
            <a:solidFill>
              <a:srgbClr val="0096C8"/>
            </a:solidFill>
            <a:tailEnd type="triangle"/>
          </a:ln>
        </p:spPr>
        <p:style>
          <a:lnRef idx="1">
            <a:schemeClr val="accent1"/>
          </a:lnRef>
          <a:fillRef idx="0">
            <a:schemeClr val="accent1"/>
          </a:fillRef>
          <a:effectRef idx="0">
            <a:schemeClr val="accent1"/>
          </a:effectRef>
          <a:fontRef idx="minor">
            <a:schemeClr val="tx1"/>
          </a:fontRef>
        </p:style>
      </p:cxnSp>
      <p:sp>
        <p:nvSpPr>
          <p:cNvPr id="47" name="Signo de multiplicación 46">
            <a:extLst>
              <a:ext uri="{FF2B5EF4-FFF2-40B4-BE49-F238E27FC236}">
                <a16:creationId xmlns:a16="http://schemas.microsoft.com/office/drawing/2014/main" id="{914803A7-E848-4774-B13D-0728A76B36AF}"/>
              </a:ext>
            </a:extLst>
          </p:cNvPr>
          <p:cNvSpPr/>
          <p:nvPr/>
        </p:nvSpPr>
        <p:spPr bwMode="auto">
          <a:xfrm>
            <a:off x="1411559" y="2939369"/>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8" name="Signo de multiplicación 47">
            <a:extLst>
              <a:ext uri="{FF2B5EF4-FFF2-40B4-BE49-F238E27FC236}">
                <a16:creationId xmlns:a16="http://schemas.microsoft.com/office/drawing/2014/main" id="{4A53F617-DA51-416F-866C-AE977D00AAF8}"/>
              </a:ext>
            </a:extLst>
          </p:cNvPr>
          <p:cNvSpPr/>
          <p:nvPr/>
        </p:nvSpPr>
        <p:spPr bwMode="auto">
          <a:xfrm>
            <a:off x="1427447" y="2302221"/>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9" name="Signo de multiplicación 48">
            <a:extLst>
              <a:ext uri="{FF2B5EF4-FFF2-40B4-BE49-F238E27FC236}">
                <a16:creationId xmlns:a16="http://schemas.microsoft.com/office/drawing/2014/main" id="{DB2B08F3-067A-43D9-9972-EE896B893FC4}"/>
              </a:ext>
            </a:extLst>
          </p:cNvPr>
          <p:cNvSpPr/>
          <p:nvPr/>
        </p:nvSpPr>
        <p:spPr bwMode="auto">
          <a:xfrm>
            <a:off x="3421397" y="2249469"/>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50" name="Signo de multiplicación 49">
            <a:extLst>
              <a:ext uri="{FF2B5EF4-FFF2-40B4-BE49-F238E27FC236}">
                <a16:creationId xmlns:a16="http://schemas.microsoft.com/office/drawing/2014/main" id="{8D39A632-79F1-41D1-BB39-5E25A1BFAC7E}"/>
              </a:ext>
            </a:extLst>
          </p:cNvPr>
          <p:cNvSpPr/>
          <p:nvPr/>
        </p:nvSpPr>
        <p:spPr bwMode="auto">
          <a:xfrm>
            <a:off x="3576839" y="2837675"/>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Tree>
    <p:extLst>
      <p:ext uri="{BB962C8B-B14F-4D97-AF65-F5344CB8AC3E}">
        <p14:creationId xmlns:p14="http://schemas.microsoft.com/office/powerpoint/2010/main" val="21545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4" grpId="0"/>
      <p:bldP spid="20" grpId="0"/>
      <p:bldP spid="27" grpId="0"/>
      <p:bldP spid="29" grpId="0"/>
      <p:bldP spid="34" grpId="0"/>
      <p:bldP spid="37" grpId="0"/>
      <p:bldP spid="38" grpId="0"/>
      <p:bldP spid="39" grpId="0"/>
      <p:bldP spid="36"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2A3366F-B597-4C1E-8F16-09355A59DE03}"/>
              </a:ext>
            </a:extLst>
          </p:cNvPr>
          <p:cNvSpPr>
            <a:spLocks noGrp="1"/>
          </p:cNvSpPr>
          <p:nvPr>
            <p:ph type="sldNum" sz="quarter" idx="10"/>
          </p:nvPr>
        </p:nvSpPr>
        <p:spPr bwMode="auto">
          <a:xfrm>
            <a:off x="853993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11</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1610BB1C-C647-428D-B789-7612093AF534}"/>
              </a:ext>
            </a:extLst>
          </p:cNvPr>
          <p:cNvSpPr/>
          <p:nvPr/>
        </p:nvSpPr>
        <p:spPr>
          <a:xfrm>
            <a:off x="223976" y="859200"/>
            <a:ext cx="7122111" cy="338554"/>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inferior.</a:t>
            </a:r>
            <a:endParaRPr lang="es-ES" sz="1600" dirty="0">
              <a:latin typeface="Times New Roman" panose="02020603050405020304" pitchFamily="18" charset="0"/>
              <a:ea typeface="Times New Roman" panose="02020603050405020304" pitchFamily="18" charset="0"/>
            </a:endParaRPr>
          </a:p>
        </p:txBody>
      </p:sp>
      <p:pic>
        <p:nvPicPr>
          <p:cNvPr id="6145" name="Imagen 16">
            <a:extLst>
              <a:ext uri="{FF2B5EF4-FFF2-40B4-BE49-F238E27FC236}">
                <a16:creationId xmlns:a16="http://schemas.microsoft.com/office/drawing/2014/main" id="{6A5E8AFE-033C-45EF-B325-1E631082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96" y="1905094"/>
            <a:ext cx="2928938" cy="13858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F52FBB11-FBDF-4B2E-B04E-4452C7A76B30}"/>
              </a:ext>
            </a:extLst>
          </p:cNvPr>
          <p:cNvCxnSpPr>
            <a:cxnSpLocks/>
          </p:cNvCxnSpPr>
          <p:nvPr/>
        </p:nvCxnSpPr>
        <p:spPr>
          <a:xfrm flipH="1" flipV="1">
            <a:off x="1145977" y="2622173"/>
            <a:ext cx="387970" cy="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02F00284-B8B4-452F-97DF-0960579AE102}"/>
              </a:ext>
            </a:extLst>
          </p:cNvPr>
          <p:cNvCxnSpPr/>
          <p:nvPr/>
        </p:nvCxnSpPr>
        <p:spPr>
          <a:xfrm flipH="1">
            <a:off x="2050288" y="1905095"/>
            <a:ext cx="8391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C7FDE158-2A85-4EFE-8F0F-DBD922AAC47E}"/>
              </a:ext>
            </a:extLst>
          </p:cNvPr>
          <p:cNvCxnSpPr/>
          <p:nvPr/>
        </p:nvCxnSpPr>
        <p:spPr>
          <a:xfrm>
            <a:off x="1795477" y="2269426"/>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Cuadro de texto 20">
            <a:extLst>
              <a:ext uri="{FF2B5EF4-FFF2-40B4-BE49-F238E27FC236}">
                <a16:creationId xmlns:a16="http://schemas.microsoft.com/office/drawing/2014/main" id="{8A1CBF12-378F-4D23-9DFC-8E6FA154C710}"/>
              </a:ext>
            </a:extLst>
          </p:cNvPr>
          <p:cNvSpPr txBox="1">
            <a:spLocks noChangeArrowheads="1"/>
          </p:cNvSpPr>
          <p:nvPr/>
        </p:nvSpPr>
        <p:spPr bwMode="auto">
          <a:xfrm>
            <a:off x="1239949" y="2436731"/>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i1</a:t>
            </a:r>
            <a:endParaRPr lang="es-ES" altLang="es-ES" sz="1350" dirty="0">
              <a:latin typeface="Arial" panose="020B0604020202020204" pitchFamily="34" charset="0"/>
            </a:endParaRPr>
          </a:p>
        </p:txBody>
      </p:sp>
      <p:sp>
        <p:nvSpPr>
          <p:cNvPr id="8" name="Cuadro de texto 21">
            <a:extLst>
              <a:ext uri="{FF2B5EF4-FFF2-40B4-BE49-F238E27FC236}">
                <a16:creationId xmlns:a16="http://schemas.microsoft.com/office/drawing/2014/main" id="{497B29E6-1F63-491D-83EE-E1A22FA0B5CB}"/>
              </a:ext>
            </a:extLst>
          </p:cNvPr>
          <p:cNvSpPr txBox="1">
            <a:spLocks noChangeArrowheads="1"/>
          </p:cNvSpPr>
          <p:nvPr/>
        </p:nvSpPr>
        <p:spPr bwMode="auto">
          <a:xfrm>
            <a:off x="2441034" y="1748879"/>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i2</a:t>
            </a:r>
            <a:endParaRPr lang="es-ES" altLang="es-ES" sz="1350" dirty="0">
              <a:latin typeface="Arial" panose="020B0604020202020204" pitchFamily="34" charset="0"/>
            </a:endParaRPr>
          </a:p>
        </p:txBody>
      </p:sp>
      <p:sp>
        <p:nvSpPr>
          <p:cNvPr id="9" name="Cuadro de texto 22">
            <a:extLst>
              <a:ext uri="{FF2B5EF4-FFF2-40B4-BE49-F238E27FC236}">
                <a16:creationId xmlns:a16="http://schemas.microsoft.com/office/drawing/2014/main" id="{C8159920-2405-4C78-9CA7-DC318EDA7F5F}"/>
              </a:ext>
            </a:extLst>
          </p:cNvPr>
          <p:cNvSpPr txBox="1">
            <a:spLocks noChangeArrowheads="1"/>
          </p:cNvSpPr>
          <p:nvPr/>
        </p:nvSpPr>
        <p:spPr bwMode="auto">
          <a:xfrm>
            <a:off x="2545350" y="2050326"/>
            <a:ext cx="219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i3</a:t>
            </a:r>
            <a:endParaRPr lang="es-ES" altLang="es-ES" sz="1350" dirty="0">
              <a:latin typeface="Arial" panose="020B0604020202020204" pitchFamily="34" charset="0"/>
            </a:endParaRPr>
          </a:p>
        </p:txBody>
      </p:sp>
      <p:cxnSp>
        <p:nvCxnSpPr>
          <p:cNvPr id="11" name="Conector recto de flecha 10">
            <a:extLst>
              <a:ext uri="{FF2B5EF4-FFF2-40B4-BE49-F238E27FC236}">
                <a16:creationId xmlns:a16="http://schemas.microsoft.com/office/drawing/2014/main" id="{B645A72D-B515-4565-B112-3963396D8403}"/>
              </a:ext>
            </a:extLst>
          </p:cNvPr>
          <p:cNvCxnSpPr/>
          <p:nvPr/>
        </p:nvCxnSpPr>
        <p:spPr>
          <a:xfrm>
            <a:off x="2469865" y="2487023"/>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8E18073-2969-45CA-AEE0-FFFEB88BE8EF}"/>
              </a:ext>
            </a:extLst>
          </p:cNvPr>
          <p:cNvCxnSpPr/>
          <p:nvPr/>
        </p:nvCxnSpPr>
        <p:spPr>
          <a:xfrm>
            <a:off x="3075655" y="2269426"/>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uadro de texto 25">
            <a:extLst>
              <a:ext uri="{FF2B5EF4-FFF2-40B4-BE49-F238E27FC236}">
                <a16:creationId xmlns:a16="http://schemas.microsoft.com/office/drawing/2014/main" id="{0C198DE0-49A9-4278-8ED5-EDD9244A6B7E}"/>
              </a:ext>
            </a:extLst>
          </p:cNvPr>
          <p:cNvSpPr txBox="1">
            <a:spLocks noChangeArrowheads="1"/>
          </p:cNvSpPr>
          <p:nvPr/>
        </p:nvSpPr>
        <p:spPr bwMode="auto">
          <a:xfrm>
            <a:off x="2050289" y="2286712"/>
            <a:ext cx="33456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i2-i1</a:t>
            </a:r>
            <a:endParaRPr lang="es-ES" altLang="es-ES" sz="1350" dirty="0">
              <a:latin typeface="Arial" panose="020B0604020202020204" pitchFamily="34" charset="0"/>
            </a:endParaRPr>
          </a:p>
        </p:txBody>
      </p:sp>
      <p:sp>
        <p:nvSpPr>
          <p:cNvPr id="13" name="Cuadro de texto 27">
            <a:extLst>
              <a:ext uri="{FF2B5EF4-FFF2-40B4-BE49-F238E27FC236}">
                <a16:creationId xmlns:a16="http://schemas.microsoft.com/office/drawing/2014/main" id="{6E4291C3-BBF1-4B8D-87D0-91D7B0E1210F}"/>
              </a:ext>
            </a:extLst>
          </p:cNvPr>
          <p:cNvSpPr txBox="1">
            <a:spLocks noChangeArrowheads="1"/>
          </p:cNvSpPr>
          <p:nvPr/>
        </p:nvSpPr>
        <p:spPr bwMode="auto">
          <a:xfrm>
            <a:off x="3256254" y="2065806"/>
            <a:ext cx="33456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i3-i2</a:t>
            </a:r>
            <a:endParaRPr lang="es-ES" altLang="es-ES" sz="1350" dirty="0">
              <a:latin typeface="Arial" panose="020B0604020202020204" pitchFamily="34" charset="0"/>
            </a:endParaRPr>
          </a:p>
        </p:txBody>
      </p:sp>
      <p:sp>
        <p:nvSpPr>
          <p:cNvPr id="14" name="Rectangle 12">
            <a:extLst>
              <a:ext uri="{FF2B5EF4-FFF2-40B4-BE49-F238E27FC236}">
                <a16:creationId xmlns:a16="http://schemas.microsoft.com/office/drawing/2014/main" id="{5C5CD3B5-DD3B-4DAA-96A5-21BDAF8D6128}"/>
              </a:ext>
            </a:extLst>
          </p:cNvPr>
          <p:cNvSpPr>
            <a:spLocks noChangeArrowheads="1"/>
          </p:cNvSpPr>
          <p:nvPr/>
        </p:nvSpPr>
        <p:spPr bwMode="auto">
          <a:xfrm>
            <a:off x="1005397" y="159514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6" name="Rectangle 14">
            <a:extLst>
              <a:ext uri="{FF2B5EF4-FFF2-40B4-BE49-F238E27FC236}">
                <a16:creationId xmlns:a16="http://schemas.microsoft.com/office/drawing/2014/main" id="{C02AA37E-8C3D-4D92-8111-F5126E99D543}"/>
              </a:ext>
            </a:extLst>
          </p:cNvPr>
          <p:cNvSpPr>
            <a:spLocks noChangeArrowheads="1"/>
          </p:cNvSpPr>
          <p:nvPr/>
        </p:nvSpPr>
        <p:spPr bwMode="auto">
          <a:xfrm>
            <a:off x="1005397" y="31524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7" name="Rectángulo 16">
            <a:extLst>
              <a:ext uri="{FF2B5EF4-FFF2-40B4-BE49-F238E27FC236}">
                <a16:creationId xmlns:a16="http://schemas.microsoft.com/office/drawing/2014/main" id="{0DCD2008-0FD7-46FB-9EE0-E8C3E9088AE0}"/>
              </a:ext>
            </a:extLst>
          </p:cNvPr>
          <p:cNvSpPr/>
          <p:nvPr/>
        </p:nvSpPr>
        <p:spPr>
          <a:xfrm>
            <a:off x="4190749" y="1555904"/>
            <a:ext cx="4572000" cy="1015663"/>
          </a:xfrm>
          <a:prstGeom prst="rect">
            <a:avLst/>
          </a:prstGeom>
        </p:spPr>
        <p:txBody>
          <a:bodyPr>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Llamaremos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va desde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200" dirty="0">
                <a:latin typeface="Arial" panose="020B0604020202020204" pitchFamily="34" charset="0"/>
                <a:ea typeface="Times New Roman" panose="02020603050405020304" pitchFamily="18" charset="0"/>
                <a:cs typeface="Times New Roman" panose="02020603050405020304" pitchFamily="18" charset="0"/>
              </a:rPr>
              <a:t> del AO1 a tierra,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circula por R, de derecha a izquierda, e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circula entre la salida del AO1 y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200" dirty="0">
                <a:latin typeface="Arial" panose="020B0604020202020204" pitchFamily="34" charset="0"/>
                <a:ea typeface="Times New Roman" panose="02020603050405020304" pitchFamily="18" charset="0"/>
                <a:cs typeface="Times New Roman" panose="02020603050405020304" pitchFamily="18" charset="0"/>
              </a:rPr>
              <a:t> del AO2, atravesando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latin typeface="Times New Roman" panose="02020603050405020304" pitchFamily="18" charset="0"/>
              <a:ea typeface="Times New Roman" panose="02020603050405020304" pitchFamily="18" charset="0"/>
            </a:endParaRPr>
          </a:p>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Planteamos las siguientes ecuaciones:</a:t>
            </a:r>
            <a:endParaRPr lang="es-ES" sz="1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F2C89D4E-D975-4EC8-A6FC-6EF912205020}"/>
                  </a:ext>
                </a:extLst>
              </p:cNvPr>
              <p:cNvSpPr/>
              <p:nvPr/>
            </p:nvSpPr>
            <p:spPr>
              <a:xfrm>
                <a:off x="604066" y="2576956"/>
                <a:ext cx="7935869" cy="2798971"/>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𝑖</m:t>
                          </m:r>
                        </m:e>
                        <m:sub>
                          <m:r>
                            <a:rPr lang="es-ES" sz="1200" i="1">
                              <a:solidFill>
                                <a:srgbClr val="7030A0"/>
                              </a:solidFill>
                              <a:latin typeface="Cambria Math" panose="02040503050406030204" pitchFamily="18" charset="0"/>
                              <a:ea typeface="Times New Roman" panose="02020603050405020304" pitchFamily="18" charset="0"/>
                            </a:rPr>
                            <m:t>1</m:t>
                          </m:r>
                        </m:sub>
                      </m:sSub>
                      <m:r>
                        <a:rPr lang="es-ES" sz="1200" i="1">
                          <a:solidFill>
                            <a:srgbClr val="7030A0"/>
                          </a:solidFill>
                          <a:latin typeface="Cambria Math" panose="02040503050406030204" pitchFamily="18" charset="0"/>
                          <a:ea typeface="Times New Roman" panose="02020603050405020304" pitchFamily="18" charset="0"/>
                        </a:rPr>
                        <m:t>=</m:t>
                      </m:r>
                      <m:f>
                        <m:fPr>
                          <m:ctrlPr>
                            <a:rPr lang="es-ES" sz="1200" i="1">
                              <a:solidFill>
                                <a:srgbClr val="7030A0"/>
                              </a:solidFill>
                              <a:latin typeface="Cambria Math" panose="02040503050406030204" pitchFamily="18" charset="0"/>
                              <a:ea typeface="Times New Roman" panose="02020603050405020304" pitchFamily="18" charset="0"/>
                            </a:rPr>
                          </m:ctrlPr>
                        </m:fPr>
                        <m:num>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num>
                        <m:den>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𝑅</m:t>
                              </m:r>
                            </m:e>
                            <m:sub>
                              <m:r>
                                <a:rPr lang="es-ES" sz="1200" i="1">
                                  <a:solidFill>
                                    <a:srgbClr val="7030A0"/>
                                  </a:solidFill>
                                  <a:latin typeface="Cambria Math" panose="02040503050406030204" pitchFamily="18" charset="0"/>
                                  <a:ea typeface="Times New Roman" panose="02020603050405020304" pitchFamily="18" charset="0"/>
                                </a:rPr>
                                <m:t>2</m:t>
                              </m:r>
                            </m:sub>
                          </m:sSub>
                        </m:den>
                      </m:f>
                    </m:oMath>
                  </m:oMathPara>
                </a14:m>
                <a:endParaRPr lang="es-ES" sz="1200" dirty="0">
                  <a:latin typeface="Times New Roman" panose="02020603050405020304" pitchFamily="18" charset="0"/>
                  <a:ea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f>
                        <m:fPr>
                          <m:ctrlPr>
                            <a:rPr lang="es-ES" sz="1200" i="1">
                              <a:solidFill>
                                <a:srgbClr val="00B050"/>
                              </a:solidFill>
                              <a:latin typeface="Cambria Math" panose="02040503050406030204" pitchFamily="18" charset="0"/>
                              <a:ea typeface="Times New Roman" panose="02020603050405020304" pitchFamily="18" charset="0"/>
                            </a:rPr>
                          </m:ctrlPr>
                        </m:fPr>
                        <m:num>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1</m:t>
                              </m:r>
                            </m:sub>
                          </m:sSub>
                        </m:num>
                        <m:den>
                          <m:r>
                            <a:rPr lang="es-ES" sz="1200" i="1">
                              <a:solidFill>
                                <a:srgbClr val="00B050"/>
                              </a:solidFill>
                              <a:latin typeface="Cambria Math" panose="02040503050406030204" pitchFamily="18" charset="0"/>
                              <a:ea typeface="Times New Roman" panose="02020603050405020304" pitchFamily="18" charset="0"/>
                            </a:rPr>
                            <m:t>𝑅</m:t>
                          </m:r>
                        </m:den>
                      </m:f>
                    </m:oMath>
                  </m:oMathPara>
                </a14:m>
                <a:endParaRPr lang="es-ES" sz="1200" dirty="0">
                  <a:latin typeface="Times New Roman" panose="02020603050405020304" pitchFamily="18" charset="0"/>
                  <a:ea typeface="Times New Roman" panose="02020603050405020304" pitchFamily="18" charset="0"/>
                </a:endParaRPr>
              </a:p>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1</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3</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3</m:t>
                          </m:r>
                        </m:sub>
                      </m:sSub>
                      <m:r>
                        <a:rPr lang="es-ES" sz="1200" i="1">
                          <a:solidFill>
                            <a:srgbClr val="0070C0"/>
                          </a:solidFill>
                          <a:latin typeface="Cambria Math" panose="02040503050406030204" pitchFamily="18" charset="0"/>
                          <a:ea typeface="Times New Roman" panose="02020603050405020304" pitchFamily="18" charset="0"/>
                        </a:rPr>
                        <m:t>=</m:t>
                      </m:r>
                      <m:f>
                        <m:fPr>
                          <m:ctrlPr>
                            <a:rPr lang="es-ES" sz="1200" i="1">
                              <a:solidFill>
                                <a:srgbClr val="0070C0"/>
                              </a:solidFill>
                              <a:latin typeface="Cambria Math" panose="02040503050406030204" pitchFamily="18" charset="0"/>
                              <a:ea typeface="Times New Roman" panose="02020603050405020304" pitchFamily="18" charset="0"/>
                            </a:rPr>
                          </m:ctrlPr>
                        </m:fPr>
                        <m:num>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1</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2</m:t>
                              </m:r>
                            </m:sub>
                          </m:sSub>
                        </m:num>
                        <m:den>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𝑅</m:t>
                              </m:r>
                            </m:e>
                            <m:sub>
                              <m:r>
                                <a:rPr lang="es-ES" sz="1200" i="1">
                                  <a:solidFill>
                                    <a:srgbClr val="0070C0"/>
                                  </a:solidFill>
                                  <a:latin typeface="Cambria Math" panose="02040503050406030204" pitchFamily="18" charset="0"/>
                                  <a:ea typeface="Times New Roman" panose="02020603050405020304" pitchFamily="18" charset="0"/>
                                </a:rPr>
                                <m:t>1</m:t>
                              </m:r>
                            </m:sub>
                          </m:sSub>
                        </m:den>
                      </m:f>
                      <m:r>
                        <a:rPr lang="es-ES" sz="1200" i="1">
                          <a:solidFill>
                            <a:srgbClr val="0070C0"/>
                          </a:solidFill>
                          <a:latin typeface="Cambria Math" panose="02040503050406030204" pitchFamily="18" charset="0"/>
                          <a:ea typeface="Times New Roman" panose="02020603050405020304" pitchFamily="18" charset="0"/>
                        </a:rPr>
                        <m:t>−</m:t>
                      </m:r>
                      <m:d>
                        <m:dPr>
                          <m:ctrlPr>
                            <a:rPr lang="es-ES" sz="1200" i="1">
                              <a:solidFill>
                                <a:srgbClr val="0070C0"/>
                              </a:solidFill>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1</m:t>
                              </m:r>
                            </m:sub>
                          </m:sSub>
                        </m:e>
                      </m:d>
                    </m:oMath>
                  </m:oMathPara>
                </a14:m>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3</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solidFill>
                                    <a:srgbClr val="0070C0"/>
                                  </a:solidFill>
                                  <a:latin typeface="Cambria Math" panose="02040503050406030204" pitchFamily="18" charset="0"/>
                                  <a:ea typeface="Times New Roman" panose="02020603050405020304" pitchFamily="18" charset="0"/>
                                </a:rPr>
                              </m:ctrlPr>
                            </m:fPr>
                            <m:num>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1</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2</m:t>
                                  </m:r>
                                </m:sub>
                              </m:sSub>
                            </m:num>
                            <m:den>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𝑅</m:t>
                                  </m:r>
                                </m:e>
                                <m:sub>
                                  <m:r>
                                    <a:rPr lang="es-ES" sz="1200" i="1">
                                      <a:solidFill>
                                        <a:srgbClr val="0070C0"/>
                                      </a:solidFill>
                                      <a:latin typeface="Cambria Math" panose="02040503050406030204" pitchFamily="18" charset="0"/>
                                      <a:ea typeface="Times New Roman" panose="02020603050405020304" pitchFamily="18" charset="0"/>
                                    </a:rPr>
                                    <m:t>1</m:t>
                                  </m:r>
                                </m:sub>
                              </m:sSub>
                            </m:den>
                          </m:f>
                          <m:r>
                            <a:rPr lang="es-ES" sz="1200" i="1">
                              <a:solidFill>
                                <a:srgbClr val="0070C0"/>
                              </a:solidFill>
                              <a:latin typeface="Cambria Math" panose="02040503050406030204" pitchFamily="18" charset="0"/>
                              <a:ea typeface="Times New Roman" panose="02020603050405020304" pitchFamily="18" charset="0"/>
                            </a:rPr>
                            <m:t>−</m:t>
                          </m:r>
                          <m:d>
                            <m:dPr>
                              <m:ctrlPr>
                                <a:rPr lang="es-ES" sz="1200" i="1">
                                  <a:solidFill>
                                    <a:srgbClr val="0070C0"/>
                                  </a:solidFill>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1</m:t>
                                  </m:r>
                                </m:sub>
                              </m:sSub>
                            </m:e>
                          </m:d>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−2</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𝑖</m:t>
                              </m:r>
                            </m:e>
                            <m:sub>
                              <m:r>
                                <a:rPr lang="es-ES" sz="1200" i="1">
                                  <a:solidFill>
                                    <a:srgbClr val="7030A0"/>
                                  </a:solidFill>
                                  <a:latin typeface="Cambria Math" panose="02040503050406030204" pitchFamily="18" charset="0"/>
                                  <a:ea typeface="Times New Roman" panose="02020603050405020304" pitchFamily="18" charset="0"/>
                                </a:rPr>
                                <m:t>1</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oMath>
                  </m:oMathPara>
                </a14:m>
                <a:endParaRPr lang="es-ES" sz="1200" dirty="0">
                  <a:latin typeface="Times New Roman" panose="02020603050405020304" pitchFamily="18" charset="0"/>
                  <a:ea typeface="Times New Roman" panose="02020603050405020304" pitchFamily="18" charset="0"/>
                </a:endParaRPr>
              </a:p>
              <a:p>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−2</m:t>
                          </m:r>
                          <m:f>
                            <m:fPr>
                              <m:ctrlPr>
                                <a:rPr lang="es-ES" sz="1200" i="1">
                                  <a:solidFill>
                                    <a:srgbClr val="00B050"/>
                                  </a:solidFill>
                                  <a:latin typeface="Cambria Math" panose="02040503050406030204" pitchFamily="18" charset="0"/>
                                  <a:ea typeface="Times New Roman" panose="02020603050405020304" pitchFamily="18" charset="0"/>
                                </a:rPr>
                              </m:ctrlPr>
                            </m:fPr>
                            <m:num>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1</m:t>
                                  </m:r>
                                </m:sub>
                              </m:sSub>
                            </m:num>
                            <m:den>
                              <m:r>
                                <a:rPr lang="es-ES" sz="1200" i="1">
                                  <a:solidFill>
                                    <a:srgbClr val="00B050"/>
                                  </a:solidFill>
                                  <a:latin typeface="Cambria Math" panose="02040503050406030204" pitchFamily="18" charset="0"/>
                                  <a:ea typeface="Times New Roman" panose="02020603050405020304" pitchFamily="18" charset="0"/>
                                </a:rPr>
                                <m:t>𝑅</m:t>
                              </m:r>
                            </m:den>
                          </m:f>
                          <m:r>
                            <a:rPr lang="es-ES" sz="1200" i="1">
                              <a:latin typeface="Cambria Math" panose="02040503050406030204" pitchFamily="18" charset="0"/>
                              <a:ea typeface="Times New Roman" panose="02020603050405020304" pitchFamily="18" charset="0"/>
                            </a:rPr>
                            <m:t>+</m:t>
                          </m:r>
                          <m:f>
                            <m:fPr>
                              <m:ctrlPr>
                                <a:rPr lang="es-ES" sz="1200" i="1">
                                  <a:solidFill>
                                    <a:srgbClr val="7030A0"/>
                                  </a:solidFill>
                                  <a:latin typeface="Cambria Math" panose="02040503050406030204" pitchFamily="18" charset="0"/>
                                  <a:ea typeface="Times New Roman" panose="02020603050405020304" pitchFamily="18" charset="0"/>
                                </a:rPr>
                              </m:ctrlPr>
                            </m:fPr>
                            <m:num>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num>
                            <m:den>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𝑅</m:t>
                                  </m:r>
                                </m:e>
                                <m:sub>
                                  <m:r>
                                    <a:rPr lang="es-ES" sz="1200" i="1">
                                      <a:solidFill>
                                        <a:srgbClr val="7030A0"/>
                                      </a:solidFill>
                                      <a:latin typeface="Cambria Math" panose="02040503050406030204" pitchFamily="18" charset="0"/>
                                      <a:ea typeface="Times New Roman" panose="02020603050405020304" pitchFamily="18" charset="0"/>
                                    </a:rPr>
                                    <m:t>2</m:t>
                                  </m:r>
                                </m:sub>
                              </m:sSub>
                            </m:den>
                          </m:f>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e>
                      </m:d>
                      <m:d>
                        <m:dPr>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f>
                            <m:fPr>
                              <m:ctrlPr>
                                <a:rPr lang="es-ES" sz="1200" i="1">
                                  <a:solidFill>
                                    <a:srgbClr val="00B050"/>
                                  </a:solidFill>
                                  <a:latin typeface="Cambria Math" panose="02040503050406030204" pitchFamily="18" charset="0"/>
                                  <a:ea typeface="Times New Roman" panose="02020603050405020304" pitchFamily="18" charset="0"/>
                                </a:rPr>
                              </m:ctrlPr>
                            </m:fPr>
                            <m:num>
                              <m:r>
                                <a:rPr lang="es-ES" sz="1200" i="1">
                                  <a:solidFill>
                                    <a:srgbClr val="00B050"/>
                                  </a:solidFill>
                                  <a:latin typeface="Cambria Math" panose="02040503050406030204" pitchFamily="18" charset="0"/>
                                  <a:ea typeface="Times New Roman" panose="02020603050405020304" pitchFamily="18" charset="0"/>
                                </a:rPr>
                                <m:t>2</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𝑅</m:t>
                                  </m:r>
                                </m:e>
                                <m:sub>
                                  <m:r>
                                    <a:rPr lang="es-ES" sz="1200" i="1">
                                      <a:solidFill>
                                        <a:srgbClr val="00B050"/>
                                      </a:solidFill>
                                      <a:latin typeface="Cambria Math" panose="02040503050406030204" pitchFamily="18" charset="0"/>
                                      <a:ea typeface="Times New Roman" panose="02020603050405020304" pitchFamily="18" charset="0"/>
                                    </a:rPr>
                                    <m:t>2</m:t>
                                  </m:r>
                                </m:sub>
                              </m:sSub>
                            </m:num>
                            <m:den>
                              <m:r>
                                <a:rPr lang="es-ES" sz="1200" i="1">
                                  <a:solidFill>
                                    <a:srgbClr val="00B050"/>
                                  </a:solidFill>
                                  <a:latin typeface="Cambria Math" panose="02040503050406030204" pitchFamily="18" charset="0"/>
                                  <a:ea typeface="Times New Roman" panose="02020603050405020304" pitchFamily="18" charset="0"/>
                                </a:rPr>
                                <m:t>𝑅</m:t>
                              </m:r>
                            </m:den>
                          </m:f>
                        </m:e>
                      </m:d>
                    </m:oMath>
                  </m:oMathPara>
                </a14:m>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e>
                      </m:d>
                      <m:d>
                        <m:dPr>
                          <m:ctrlPr>
                            <a:rPr lang="es-ES" sz="1200" i="1">
                              <a:latin typeface="Cambria Math" panose="02040503050406030204" pitchFamily="18" charset="0"/>
                              <a:ea typeface="Times New Roman" panose="02020603050405020304" pitchFamily="18" charset="0"/>
                            </a:rPr>
                          </m:ctrlPr>
                        </m:dPr>
                        <m:e>
                          <m:r>
                            <a:rPr lang="es-ES" sz="1200" i="1">
                              <a:latin typeface="Cambria Math" panose="02040503050406030204" pitchFamily="18" charset="0"/>
                              <a:ea typeface="Times New Roman" panose="02020603050405020304" pitchFamily="18" charset="0"/>
                            </a:rPr>
                            <m:t>1+</m:t>
                          </m:r>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2</m:t>
                                  </m:r>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r>
                                <a:rPr lang="es-ES" sz="1200" i="1">
                                  <a:latin typeface="Cambria Math" panose="02040503050406030204" pitchFamily="18" charset="0"/>
                                  <a:ea typeface="Times New Roman" panose="02020603050405020304" pitchFamily="18" charset="0"/>
                                </a:rPr>
                                <m:t>𝑅</m:t>
                              </m:r>
                            </m:den>
                          </m:f>
                        </m:e>
                      </m:d>
                    </m:oMath>
                  </m:oMathPara>
                </a14:m>
                <a:endParaRPr lang="es-ES" sz="1200" dirty="0">
                  <a:latin typeface="Times New Roman" panose="02020603050405020304" pitchFamily="18" charset="0"/>
                  <a:ea typeface="Times New Roman" panose="02020603050405020304" pitchFamily="18" charset="0"/>
                </a:endParaRPr>
              </a:p>
            </p:txBody>
          </p:sp>
        </mc:Choice>
        <mc:Fallback xmlns="">
          <p:sp>
            <p:nvSpPr>
              <p:cNvPr id="18" name="Rectángulo 17">
                <a:extLst>
                  <a:ext uri="{FF2B5EF4-FFF2-40B4-BE49-F238E27FC236}">
                    <a16:creationId xmlns:a16="http://schemas.microsoft.com/office/drawing/2014/main" id="{F2C89D4E-D975-4EC8-A6FC-6EF912205020}"/>
                  </a:ext>
                </a:extLst>
              </p:cNvPr>
              <p:cNvSpPr>
                <a:spLocks noRot="1" noChangeAspect="1" noMove="1" noResize="1" noEditPoints="1" noAdjustHandles="1" noChangeArrowheads="1" noChangeShapeType="1" noTextEdit="1"/>
              </p:cNvSpPr>
              <p:nvPr/>
            </p:nvSpPr>
            <p:spPr>
              <a:xfrm>
                <a:off x="604066" y="2576956"/>
                <a:ext cx="7935869" cy="2798971"/>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73310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9BCB9E7-1510-4DE7-82A7-0BF1CD976824}"/>
              </a:ext>
            </a:extLst>
          </p:cNvPr>
          <p:cNvSpPr>
            <a:spLocks noGrp="1"/>
          </p:cNvSpPr>
          <p:nvPr>
            <p:ph type="sldNum" sz="quarter" idx="10"/>
          </p:nvPr>
        </p:nvSpPr>
        <p:spPr bwMode="auto">
          <a:xfrm>
            <a:off x="8624430" y="0"/>
            <a:ext cx="557741" cy="514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12</a:t>
            </a:fld>
            <a:endParaRPr lang="es-ES_tradnl" altLang="es-ES">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9EF27970-4338-4E66-85E1-52441F91DBB8}"/>
              </a:ext>
            </a:extLst>
          </p:cNvPr>
          <p:cNvSpPr/>
          <p:nvPr/>
        </p:nvSpPr>
        <p:spPr>
          <a:xfrm>
            <a:off x="302654" y="904998"/>
            <a:ext cx="6688696"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9.</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inferior.</a:t>
            </a:r>
            <a:endParaRPr lang="es-ES" sz="1600" dirty="0"/>
          </a:p>
        </p:txBody>
      </p:sp>
      <p:pic>
        <p:nvPicPr>
          <p:cNvPr id="7169" name="Imagen 28">
            <a:extLst>
              <a:ext uri="{FF2B5EF4-FFF2-40B4-BE49-F238E27FC236}">
                <a16:creationId xmlns:a16="http://schemas.microsoft.com/office/drawing/2014/main" id="{89B4F25A-0B72-4153-9E50-FA7A89411B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872" y="1932558"/>
            <a:ext cx="1981643" cy="243824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35">
            <a:extLst>
              <a:ext uri="{FF2B5EF4-FFF2-40B4-BE49-F238E27FC236}">
                <a16:creationId xmlns:a16="http://schemas.microsoft.com/office/drawing/2014/main" id="{6195FC96-5434-46B7-9752-525B7AC7FA9E}"/>
              </a:ext>
            </a:extLst>
          </p:cNvPr>
          <p:cNvSpPr txBox="1">
            <a:spLocks noChangeArrowheads="1"/>
          </p:cNvSpPr>
          <p:nvPr/>
        </p:nvSpPr>
        <p:spPr bwMode="auto">
          <a:xfrm>
            <a:off x="2620277" y="2801714"/>
            <a:ext cx="219075"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a:latin typeface="Arial" panose="020B0604020202020204" pitchFamily="34" charset="0"/>
                <a:ea typeface="Times New Roman" panose="02020603050405020304" pitchFamily="18" charset="0"/>
              </a:rPr>
              <a:t>i2</a:t>
            </a:r>
            <a:endParaRPr lang="es-ES" altLang="es-ES" sz="1350">
              <a:latin typeface="Arial" panose="020B0604020202020204" pitchFamily="34" charset="0"/>
            </a:endParaRPr>
          </a:p>
        </p:txBody>
      </p:sp>
      <p:sp>
        <p:nvSpPr>
          <p:cNvPr id="8" name="Cuadro de texto 36">
            <a:extLst>
              <a:ext uri="{FF2B5EF4-FFF2-40B4-BE49-F238E27FC236}">
                <a16:creationId xmlns:a16="http://schemas.microsoft.com/office/drawing/2014/main" id="{09498757-F308-435F-9533-EAC3CA3B6DC1}"/>
              </a:ext>
            </a:extLst>
          </p:cNvPr>
          <p:cNvSpPr txBox="1">
            <a:spLocks noChangeArrowheads="1"/>
          </p:cNvSpPr>
          <p:nvPr/>
        </p:nvSpPr>
        <p:spPr bwMode="auto">
          <a:xfrm>
            <a:off x="2339002" y="3479389"/>
            <a:ext cx="259556"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Va</a:t>
            </a:r>
            <a:endParaRPr lang="es-ES" altLang="es-ES" sz="1350" dirty="0">
              <a:latin typeface="Arial" panose="020B0604020202020204" pitchFamily="34" charset="0"/>
            </a:endParaRPr>
          </a:p>
        </p:txBody>
      </p:sp>
      <p:sp>
        <p:nvSpPr>
          <p:cNvPr id="9" name="Cuadro de texto 37">
            <a:extLst>
              <a:ext uri="{FF2B5EF4-FFF2-40B4-BE49-F238E27FC236}">
                <a16:creationId xmlns:a16="http://schemas.microsoft.com/office/drawing/2014/main" id="{2A45961B-4DBD-4F6F-B6D2-2F8FC331E793}"/>
              </a:ext>
            </a:extLst>
          </p:cNvPr>
          <p:cNvSpPr txBox="1">
            <a:spLocks noChangeArrowheads="1"/>
          </p:cNvSpPr>
          <p:nvPr/>
        </p:nvSpPr>
        <p:spPr bwMode="auto">
          <a:xfrm>
            <a:off x="1071502" y="2564953"/>
            <a:ext cx="259556"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Va</a:t>
            </a:r>
            <a:endParaRPr lang="es-ES" altLang="es-E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9">
                <a:extLst>
                  <a:ext uri="{FF2B5EF4-FFF2-40B4-BE49-F238E27FC236}">
                    <a16:creationId xmlns:a16="http://schemas.microsoft.com/office/drawing/2014/main" id="{0E345270-D0EB-45DD-AAD0-F51E7E5B28B7}"/>
                  </a:ext>
                </a:extLst>
              </p:cNvPr>
              <p:cNvSpPr>
                <a:spLocks noChangeArrowheads="1"/>
              </p:cNvSpPr>
              <p:nvPr/>
            </p:nvSpPr>
            <p:spPr bwMode="auto">
              <a:xfrm>
                <a:off x="2971504" y="2218154"/>
                <a:ext cx="3559821" cy="4921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e>
                      </m:d>
                      <m:r>
                        <a:rPr lang="es-ES" sz="1350" i="1">
                          <a:latin typeface="Cambria Math" panose="02040503050406030204" pitchFamily="18" charset="0"/>
                        </a:rPr>
                        <m:t>→</m:t>
                      </m:r>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𝑖</m:t>
                          </m:r>
                        </m:e>
                        <m:sub>
                          <m:r>
                            <a:rPr lang="es-ES" sz="1350" i="1">
                              <a:solidFill>
                                <a:srgbClr val="00B050"/>
                              </a:solidFill>
                              <a:latin typeface="Cambria Math" panose="02040503050406030204" pitchFamily="18" charset="0"/>
                            </a:rPr>
                            <m:t>1</m:t>
                          </m:r>
                        </m:sub>
                      </m:sSub>
                      <m:r>
                        <a:rPr lang="es-ES" sz="1350" i="1">
                          <a:solidFill>
                            <a:srgbClr val="00B050"/>
                          </a:solidFill>
                          <a:latin typeface="Cambria Math" panose="02040503050406030204" pitchFamily="18" charset="0"/>
                        </a:rPr>
                        <m:t>=</m:t>
                      </m:r>
                      <m:f>
                        <m:fPr>
                          <m:ctrlPr>
                            <a:rPr lang="es-ES" sz="1350" i="1">
                              <a:solidFill>
                                <a:srgbClr val="00B050"/>
                              </a:solidFill>
                              <a:latin typeface="Cambria Math" panose="02040503050406030204" pitchFamily="18" charset="0"/>
                            </a:rPr>
                          </m:ctrlPr>
                        </m:fPr>
                        <m:num>
                          <m:r>
                            <a:rPr lang="es-ES" sz="1350" i="1">
                              <a:solidFill>
                                <a:srgbClr val="00B050"/>
                              </a:solidFill>
                              <a:latin typeface="Cambria Math" panose="02040503050406030204" pitchFamily="18" charset="0"/>
                            </a:rPr>
                            <m:t>𝑉𝑖𝑛</m:t>
                          </m:r>
                          <m:r>
                            <a:rPr lang="es-ES" sz="1350" i="1">
                              <a:solidFill>
                                <a:srgbClr val="00B050"/>
                              </a:solidFill>
                              <a:latin typeface="Cambria Math" panose="02040503050406030204" pitchFamily="18" charset="0"/>
                            </a:rPr>
                            <m:t>−</m:t>
                          </m:r>
                          <m:r>
                            <a:rPr lang="es-ES" sz="1350" i="1">
                              <a:solidFill>
                                <a:srgbClr val="00B050"/>
                              </a:solidFill>
                              <a:latin typeface="Cambria Math" panose="02040503050406030204" pitchFamily="18" charset="0"/>
                            </a:rPr>
                            <m:t>𝑉𝑜𝑢𝑡</m:t>
                          </m:r>
                        </m:num>
                        <m:den>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𝑅</m:t>
                              </m:r>
                            </m:e>
                            <m:sub>
                              <m:r>
                                <a:rPr lang="es-ES" sz="1350" i="1">
                                  <a:solidFill>
                                    <a:srgbClr val="00B050"/>
                                  </a:solidFill>
                                  <a:latin typeface="Cambria Math" panose="02040503050406030204" pitchFamily="18" charset="0"/>
                                </a:rPr>
                                <m:t>1</m:t>
                              </m:r>
                            </m:sub>
                          </m:sSub>
                          <m:r>
                            <a:rPr lang="es-ES" sz="1350" i="1">
                              <a:solidFill>
                                <a:srgbClr val="00B050"/>
                              </a:solidFill>
                              <a:latin typeface="Cambria Math" panose="02040503050406030204" pitchFamily="18" charset="0"/>
                            </a:rPr>
                            <m:t>+</m:t>
                          </m:r>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𝑅</m:t>
                              </m:r>
                            </m:e>
                            <m:sub>
                              <m:r>
                                <a:rPr lang="es-ES" sz="1350" i="1">
                                  <a:solidFill>
                                    <a:srgbClr val="00B050"/>
                                  </a:solidFill>
                                  <a:latin typeface="Cambria Math" panose="02040503050406030204" pitchFamily="18" charset="0"/>
                                </a:rPr>
                                <m:t>2</m:t>
                              </m:r>
                            </m:sub>
                          </m:sSub>
                        </m:den>
                      </m:f>
                    </m:oMath>
                  </m:oMathPara>
                </a14:m>
                <a:endParaRPr lang="es-ES" sz="1350" dirty="0"/>
              </a:p>
            </p:txBody>
          </p:sp>
        </mc:Choice>
        <mc:Fallback xmlns="">
          <p:sp>
            <p:nvSpPr>
              <p:cNvPr id="11" name="Rectangle 9">
                <a:extLst>
                  <a:ext uri="{FF2B5EF4-FFF2-40B4-BE49-F238E27FC236}">
                    <a16:creationId xmlns:a16="http://schemas.microsoft.com/office/drawing/2014/main" id="{0E345270-D0EB-45DD-AAD0-F51E7E5B28B7}"/>
                  </a:ext>
                </a:extLst>
              </p:cNvPr>
              <p:cNvSpPr>
                <a:spLocks noRot="1" noChangeAspect="1" noMove="1" noResize="1" noEditPoints="1" noAdjustHandles="1" noChangeArrowheads="1" noChangeShapeType="1" noTextEdit="1"/>
              </p:cNvSpPr>
              <p:nvPr/>
            </p:nvSpPr>
            <p:spPr bwMode="auto">
              <a:xfrm>
                <a:off x="2971504" y="2218154"/>
                <a:ext cx="3559821" cy="492186"/>
              </a:xfrm>
              <a:prstGeom prst="rect">
                <a:avLst/>
              </a:prstGeom>
              <a:blipFill>
                <a:blip r:embed="rId3"/>
                <a:stretch>
                  <a:fillRect b="-12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noFill/>
                  </a:rPr>
                  <a:t> </a:t>
                </a:r>
              </a:p>
            </p:txBody>
          </p:sp>
        </mc:Fallback>
      </mc:AlternateContent>
      <p:sp>
        <p:nvSpPr>
          <p:cNvPr id="13" name="Cerrar llave 12">
            <a:extLst>
              <a:ext uri="{FF2B5EF4-FFF2-40B4-BE49-F238E27FC236}">
                <a16:creationId xmlns:a16="http://schemas.microsoft.com/office/drawing/2014/main" id="{94D6818B-ACD6-491D-AD68-192919CE16C5}"/>
              </a:ext>
            </a:extLst>
          </p:cNvPr>
          <p:cNvSpPr/>
          <p:nvPr/>
        </p:nvSpPr>
        <p:spPr>
          <a:xfrm>
            <a:off x="6364658" y="3529063"/>
            <a:ext cx="163830" cy="514628"/>
          </a:xfrm>
          <a:prstGeom prst="rightBrace">
            <a:avLst>
              <a:gd name="adj1" fmla="val 29799"/>
              <a:gd name="adj2" fmla="val 50000"/>
            </a:avLst>
          </a:prstGeom>
        </p:spPr>
        <p:style>
          <a:lnRef idx="1">
            <a:schemeClr val="dk1"/>
          </a:lnRef>
          <a:fillRef idx="0">
            <a:schemeClr val="dk1"/>
          </a:fillRef>
          <a:effectRef idx="0">
            <a:schemeClr val="dk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ES" sz="1350"/>
          </a:p>
        </p:txBody>
      </p:sp>
      <p:sp>
        <p:nvSpPr>
          <p:cNvPr id="14" name="Rectangle 12">
            <a:extLst>
              <a:ext uri="{FF2B5EF4-FFF2-40B4-BE49-F238E27FC236}">
                <a16:creationId xmlns:a16="http://schemas.microsoft.com/office/drawing/2014/main" id="{59816F09-E981-4991-B600-32F28DB8EDA3}"/>
              </a:ext>
            </a:extLst>
          </p:cNvPr>
          <p:cNvSpPr>
            <a:spLocks noChangeArrowheads="1"/>
          </p:cNvSpPr>
          <p:nvPr/>
        </p:nvSpPr>
        <p:spPr bwMode="auto">
          <a:xfrm>
            <a:off x="2971504" y="1617620"/>
            <a:ext cx="5391446"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Empezamos buscando una relación entre el voltaje de salida y el de entrada.</a:t>
            </a:r>
            <a:endParaRPr lang="es-ES" altLang="es-ES" sz="1200" dirty="0">
              <a:latin typeface="Arial" panose="020B0604020202020204" pitchFamily="34" charset="0"/>
            </a:endParaRPr>
          </a:p>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El voltaje de salida también se puede expresar de la siguiente forma, en función de i</a:t>
            </a:r>
            <a:r>
              <a:rPr lang="es-ES" altLang="es-ES" sz="1200" baseline="-30000" dirty="0">
                <a:latin typeface="Arial" panose="020B0604020202020204" pitchFamily="34" charset="0"/>
                <a:ea typeface="Times New Roman" panose="02020603050405020304" pitchFamily="18" charset="0"/>
              </a:rPr>
              <a:t>2</a:t>
            </a:r>
            <a:r>
              <a:rPr lang="es-ES" altLang="es-ES" sz="1200" dirty="0">
                <a:latin typeface="Arial" panose="020B0604020202020204" pitchFamily="34" charset="0"/>
                <a:ea typeface="Times New Roman" panose="02020603050405020304" pitchFamily="18" charset="0"/>
              </a:rPr>
              <a:t>:</a:t>
            </a:r>
            <a:endParaRPr lang="es-ES" altLang="es-ES" sz="12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ACB434E6-6C78-44BB-8448-929348625D20}"/>
                  </a:ext>
                </a:extLst>
              </p:cNvPr>
              <p:cNvSpPr/>
              <p:nvPr/>
            </p:nvSpPr>
            <p:spPr>
              <a:xfrm>
                <a:off x="2952223" y="2632661"/>
                <a:ext cx="2229906" cy="516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a:latin typeface="Cambria Math" panose="02040503050406030204" pitchFamily="18" charset="0"/>
                        </a:rPr>
                        <m:t>=2</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5</m:t>
                          </m:r>
                        </m:sub>
                      </m:sSub>
                      <m:r>
                        <a:rPr lang="es-ES" sz="1350">
                          <a:latin typeface="Cambria Math" panose="02040503050406030204" pitchFamily="18" charset="0"/>
                        </a:rPr>
                        <m:t>→</m:t>
                      </m:r>
                      <m:sSub>
                        <m:sSubPr>
                          <m:ctrlPr>
                            <a:rPr lang="es-ES" sz="1350" i="1">
                              <a:solidFill>
                                <a:srgbClr val="0096C8"/>
                              </a:solidFill>
                              <a:latin typeface="Cambria Math" panose="02040503050406030204" pitchFamily="18" charset="0"/>
                            </a:rPr>
                          </m:ctrlPr>
                        </m:sSubPr>
                        <m:e>
                          <m:r>
                            <a:rPr lang="es-ES" sz="1350" i="1">
                              <a:solidFill>
                                <a:srgbClr val="0096C8"/>
                              </a:solidFill>
                              <a:latin typeface="Cambria Math" panose="02040503050406030204" pitchFamily="18" charset="0"/>
                            </a:rPr>
                            <m:t>𝑖</m:t>
                          </m:r>
                        </m:e>
                        <m:sub>
                          <m:r>
                            <a:rPr lang="es-ES" sz="1350">
                              <a:solidFill>
                                <a:srgbClr val="0096C8"/>
                              </a:solidFill>
                              <a:latin typeface="Cambria Math" panose="02040503050406030204" pitchFamily="18" charset="0"/>
                            </a:rPr>
                            <m:t>2</m:t>
                          </m:r>
                        </m:sub>
                      </m:sSub>
                      <m:r>
                        <a:rPr lang="es-ES" sz="1350">
                          <a:solidFill>
                            <a:srgbClr val="0096C8"/>
                          </a:solidFill>
                          <a:latin typeface="Cambria Math" panose="02040503050406030204" pitchFamily="18" charset="0"/>
                        </a:rPr>
                        <m:t>=</m:t>
                      </m:r>
                      <m:f>
                        <m:fPr>
                          <m:ctrlPr>
                            <a:rPr lang="es-ES" sz="1350" i="1">
                              <a:solidFill>
                                <a:srgbClr val="0096C8"/>
                              </a:solidFill>
                              <a:latin typeface="Cambria Math" panose="02040503050406030204" pitchFamily="18" charset="0"/>
                            </a:rPr>
                          </m:ctrlPr>
                        </m:fPr>
                        <m:num>
                          <m:r>
                            <a:rPr lang="es-ES" sz="1350" i="1">
                              <a:solidFill>
                                <a:srgbClr val="0096C8"/>
                              </a:solidFill>
                              <a:latin typeface="Cambria Math" panose="02040503050406030204" pitchFamily="18" charset="0"/>
                            </a:rPr>
                            <m:t>𝑉𝑜𝑢𝑡</m:t>
                          </m:r>
                        </m:num>
                        <m:den>
                          <m:r>
                            <a:rPr lang="es-ES" sz="1350">
                              <a:solidFill>
                                <a:srgbClr val="0096C8"/>
                              </a:solidFill>
                              <a:latin typeface="Cambria Math" panose="02040503050406030204" pitchFamily="18" charset="0"/>
                            </a:rPr>
                            <m:t>2</m:t>
                          </m:r>
                          <m:sSub>
                            <m:sSubPr>
                              <m:ctrlPr>
                                <a:rPr lang="es-ES" sz="1350" i="1">
                                  <a:solidFill>
                                    <a:srgbClr val="0096C8"/>
                                  </a:solidFill>
                                  <a:latin typeface="Cambria Math" panose="02040503050406030204" pitchFamily="18" charset="0"/>
                                </a:rPr>
                              </m:ctrlPr>
                            </m:sSubPr>
                            <m:e>
                              <m:r>
                                <a:rPr lang="es-ES" sz="1350" i="1">
                                  <a:solidFill>
                                    <a:srgbClr val="0096C8"/>
                                  </a:solidFill>
                                  <a:latin typeface="Cambria Math" panose="02040503050406030204" pitchFamily="18" charset="0"/>
                                </a:rPr>
                                <m:t>𝑅</m:t>
                              </m:r>
                            </m:e>
                            <m:sub>
                              <m:r>
                                <a:rPr lang="es-ES" sz="1350">
                                  <a:solidFill>
                                    <a:srgbClr val="0096C8"/>
                                  </a:solidFill>
                                  <a:latin typeface="Cambria Math" panose="02040503050406030204" pitchFamily="18" charset="0"/>
                                </a:rPr>
                                <m:t>5</m:t>
                              </m:r>
                            </m:sub>
                          </m:sSub>
                        </m:den>
                      </m:f>
                    </m:oMath>
                  </m:oMathPara>
                </a14:m>
                <a:endParaRPr lang="es-ES" sz="1350" dirty="0"/>
              </a:p>
            </p:txBody>
          </p:sp>
        </mc:Choice>
        <mc:Fallback xmlns="">
          <p:sp>
            <p:nvSpPr>
              <p:cNvPr id="16" name="Rectángulo 15">
                <a:extLst>
                  <a:ext uri="{FF2B5EF4-FFF2-40B4-BE49-F238E27FC236}">
                    <a16:creationId xmlns:a16="http://schemas.microsoft.com/office/drawing/2014/main" id="{ACB434E6-6C78-44BB-8448-929348625D20}"/>
                  </a:ext>
                </a:extLst>
              </p:cNvPr>
              <p:cNvSpPr>
                <a:spLocks noRot="1" noChangeAspect="1" noMove="1" noResize="1" noEditPoints="1" noAdjustHandles="1" noChangeArrowheads="1" noChangeShapeType="1" noTextEdit="1"/>
              </p:cNvSpPr>
              <p:nvPr/>
            </p:nvSpPr>
            <p:spPr>
              <a:xfrm>
                <a:off x="2952223" y="2632661"/>
                <a:ext cx="2229906" cy="51655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E54BF777-F6A4-4A17-BAF4-9F0978E75F4B}"/>
                  </a:ext>
                </a:extLst>
              </p:cNvPr>
              <p:cNvSpPr/>
              <p:nvPr/>
            </p:nvSpPr>
            <p:spPr>
              <a:xfrm>
                <a:off x="2052253" y="3544888"/>
                <a:ext cx="6084131"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5</m:t>
                          </m:r>
                        </m:sub>
                      </m:sSub>
                    </m:oMath>
                  </m:oMathPara>
                </a14:m>
                <a:endParaRPr lang="es-ES" sz="1200" dirty="0">
                  <a:latin typeface="Times New Roman" panose="02020603050405020304" pitchFamily="18" charset="0"/>
                  <a:ea typeface="Times New Roman" panose="02020603050405020304" pitchFamily="18" charset="0"/>
                </a:endParaRPr>
              </a:p>
              <a:p>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ea typeface="Times New Roman" panose="02020603050405020304" pitchFamily="18" charset="0"/>
                        </a:rPr>
                        <m:t>𝑉𝑖𝑛</m:t>
                      </m:r>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1</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𝑉𝑖𝑛</m:t>
                      </m:r>
                      <m:r>
                        <a:rPr lang="es-ES" sz="1200" i="1">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1</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oMath>
                  </m:oMathPara>
                </a14:m>
                <a:endParaRPr lang="es-ES" sz="1200" dirty="0">
                  <a:latin typeface="Times New Roman" panose="02020603050405020304" pitchFamily="18" charset="0"/>
                  <a:ea typeface="Times New Roman" panose="02020603050405020304" pitchFamily="18" charset="0"/>
                </a:endParaRPr>
              </a:p>
            </p:txBody>
          </p:sp>
        </mc:Choice>
        <mc:Fallback xmlns="">
          <p:sp>
            <p:nvSpPr>
              <p:cNvPr id="17" name="Rectángulo 16">
                <a:extLst>
                  <a:ext uri="{FF2B5EF4-FFF2-40B4-BE49-F238E27FC236}">
                    <a16:creationId xmlns:a16="http://schemas.microsoft.com/office/drawing/2014/main" id="{E54BF777-F6A4-4A17-BAF4-9F0978E75F4B}"/>
                  </a:ext>
                </a:extLst>
              </p:cNvPr>
              <p:cNvSpPr>
                <a:spLocks noRot="1" noChangeAspect="1" noMove="1" noResize="1" noEditPoints="1" noAdjustHandles="1" noChangeArrowheads="1" noChangeShapeType="1" noTextEdit="1"/>
              </p:cNvSpPr>
              <p:nvPr/>
            </p:nvSpPr>
            <p:spPr>
              <a:xfrm>
                <a:off x="2052253" y="3544888"/>
                <a:ext cx="6084131" cy="646331"/>
              </a:xfrm>
              <a:prstGeom prst="rect">
                <a:avLst/>
              </a:prstGeom>
              <a:blipFill>
                <a:blip r:embed="rId5"/>
                <a:stretch>
                  <a:fillRect/>
                </a:stretch>
              </a:blipFill>
            </p:spPr>
            <p:txBody>
              <a:bodyPr/>
              <a:lstStyle/>
              <a:p>
                <a:r>
                  <a:rPr lang="es-ES">
                    <a:noFill/>
                  </a:rPr>
                  <a:t> </a:t>
                </a:r>
              </a:p>
            </p:txBody>
          </p:sp>
        </mc:Fallback>
      </mc:AlternateContent>
      <p:sp>
        <p:nvSpPr>
          <p:cNvPr id="19" name="Cuadro de texto 30">
            <a:extLst>
              <a:ext uri="{FF2B5EF4-FFF2-40B4-BE49-F238E27FC236}">
                <a16:creationId xmlns:a16="http://schemas.microsoft.com/office/drawing/2014/main" id="{6590B20B-D1EE-4108-BF83-8B47C1391726}"/>
              </a:ext>
            </a:extLst>
          </p:cNvPr>
          <p:cNvSpPr txBox="1"/>
          <p:nvPr/>
        </p:nvSpPr>
        <p:spPr>
          <a:xfrm>
            <a:off x="6618355" y="3682018"/>
            <a:ext cx="473393" cy="240983"/>
          </a:xfrm>
          <a:prstGeom prst="rect">
            <a:avLst/>
          </a:prstGeom>
          <a:noFill/>
          <a:ln w="6350">
            <a:noFill/>
          </a:ln>
        </p:spPr>
        <p:txBody>
          <a:bodyPr rot="0" spcFirstLastPara="0" vert="horz" wrap="none" lIns="68580" tIns="34290" rIns="68580" bIns="34290" numCol="1" spcCol="0" rtlCol="0" fromWordArt="0" anchor="t" anchorCtr="0" forceAA="0" compatLnSpc="1">
            <a:prstTxWarp prst="textNoShape">
              <a:avLst/>
            </a:prstTxWarp>
            <a:noAutofit/>
          </a:bodyPr>
          <a:lstStyle/>
          <a:p>
            <a:r>
              <a:rPr lang="es-ES" sz="900">
                <a:latin typeface="Times New Roman" panose="02020603050405020304" pitchFamily="18" charset="0"/>
                <a:ea typeface="Times New Roman" panose="02020603050405020304" pitchFamily="18" charset="0"/>
              </a:rPr>
              <a:t>Va=Va</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094BB36D-860F-44B5-8AE1-EAC84A389DEA}"/>
                  </a:ext>
                </a:extLst>
              </p:cNvPr>
              <p:cNvSpPr/>
              <p:nvPr/>
            </p:nvSpPr>
            <p:spPr>
              <a:xfrm>
                <a:off x="1937096" y="5134344"/>
                <a:ext cx="5680703" cy="5239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𝑉𝑜𝑢𝑡</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num>
                            <m:den>
                              <m:d>
                                <m:dPr>
                                  <m:begChr m:val=""/>
                                  <m:ctrlPr>
                                    <a:rPr lang="es-ES" sz="1200" i="1">
                                      <a:latin typeface="Cambria Math" panose="02040503050406030204" pitchFamily="18" charset="0"/>
                                    </a:rPr>
                                  </m:ctrlPr>
                                </m:dPr>
                                <m:e>
                                  <m:r>
                                    <a:rPr lang="es-ES" sz="1200">
                                      <a:latin typeface="Cambria Math" panose="02040503050406030204" pitchFamily="18" charset="0"/>
                                    </a:rPr>
                                    <m:t>2</m:t>
                                  </m:r>
                                  <m:sSub>
                                    <m:sSubPr>
                                      <m:ctrlPr>
                                        <a:rPr lang="es-ES" sz="1200" i="1">
                                          <a:latin typeface="Cambria Math" panose="02040503050406030204" pitchFamily="18" charset="0"/>
                                        </a:rPr>
                                      </m:ctrlPr>
                                    </m:sSubPr>
                                    <m:e>
                                      <m:d>
                                        <m:dPr>
                                          <m:endChr m:val=""/>
                                          <m:ctrlPr>
                                            <a:rPr lang="es-ES" sz="1200" i="1">
                                              <a:latin typeface="Cambria Math" panose="02040503050406030204" pitchFamily="18" charset="0"/>
                                            </a:rPr>
                                          </m:ctrlPr>
                                        </m:dPr>
                                        <m:e>
                                          <m:r>
                                            <a:rPr lang="es-ES" sz="1200" i="1">
                                              <a:latin typeface="Cambria Math" panose="02040503050406030204" pitchFamily="18" charset="0"/>
                                            </a:rPr>
                                            <m:t>𝑅</m:t>
                                          </m:r>
                                        </m:e>
                                      </m:d>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e>
                              </m:d>
                            </m:den>
                          </m:f>
                        </m:e>
                      </m:d>
                      <m:r>
                        <a:rPr lang="es-ES" sz="1200">
                          <a:latin typeface="Cambria Math" panose="02040503050406030204" pitchFamily="18" charset="0"/>
                        </a:rPr>
                        <m:t>=</m:t>
                      </m:r>
                      <m:r>
                        <a:rPr lang="es-ES" sz="1200" i="1">
                          <a:latin typeface="Cambria Math" panose="02040503050406030204" pitchFamily="18" charset="0"/>
                        </a:rPr>
                        <m:t>𝑉𝑖𝑛</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den>
                          </m:f>
                        </m:e>
                      </m:d>
                      <m:r>
                        <a:rPr lang="es-ES" sz="1200">
                          <a:latin typeface="Cambria Math" panose="02040503050406030204" pitchFamily="18" charset="0"/>
                        </a:rPr>
                        <m:t>→</m:t>
                      </m:r>
                      <m:r>
                        <a:rPr lang="es-ES" sz="1200" i="1">
                          <a:latin typeface="Cambria Math" panose="02040503050406030204" pitchFamily="18" charset="0"/>
                        </a:rPr>
                        <m:t>𝑉𝑜𝑢𝑡</m:t>
                      </m:r>
                      <m:r>
                        <a:rPr lang="es-ES" sz="1200">
                          <a:latin typeface="Cambria Math" panose="02040503050406030204" pitchFamily="18" charset="0"/>
                        </a:rPr>
                        <m:t>=2</m:t>
                      </m:r>
                      <m:r>
                        <a:rPr lang="es-ES" sz="1200" i="1">
                          <a:latin typeface="Cambria Math" panose="02040503050406030204" pitchFamily="18" charset="0"/>
                        </a:rPr>
                        <m:t>𝑉𝑖𝑛</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e>
                      </m:d>
                    </m:oMath>
                  </m:oMathPara>
                </a14:m>
                <a:endParaRPr lang="es-ES" sz="1200" dirty="0"/>
              </a:p>
            </p:txBody>
          </p:sp>
        </mc:Choice>
        <mc:Fallback xmlns="">
          <p:sp>
            <p:nvSpPr>
              <p:cNvPr id="18" name="Rectángulo 17">
                <a:extLst>
                  <a:ext uri="{FF2B5EF4-FFF2-40B4-BE49-F238E27FC236}">
                    <a16:creationId xmlns:a16="http://schemas.microsoft.com/office/drawing/2014/main" id="{094BB36D-860F-44B5-8AE1-EAC84A389DEA}"/>
                  </a:ext>
                </a:extLst>
              </p:cNvPr>
              <p:cNvSpPr>
                <a:spLocks noRot="1" noChangeAspect="1" noMove="1" noResize="1" noEditPoints="1" noAdjustHandles="1" noChangeArrowheads="1" noChangeShapeType="1" noTextEdit="1"/>
              </p:cNvSpPr>
              <p:nvPr/>
            </p:nvSpPr>
            <p:spPr>
              <a:xfrm>
                <a:off x="1937096" y="5134344"/>
                <a:ext cx="5680703" cy="523926"/>
              </a:xfrm>
              <a:prstGeom prst="rect">
                <a:avLst/>
              </a:prstGeom>
              <a:blipFill>
                <a:blip r:embed="rId6"/>
                <a:stretch>
                  <a:fillRect t="-32558" b="-112791"/>
                </a:stretch>
              </a:blipFill>
            </p:spPr>
            <p:txBody>
              <a:bodyPr/>
              <a:lstStyle/>
              <a:p>
                <a:r>
                  <a:rPr lang="es-ES">
                    <a:noFill/>
                  </a:rPr>
                  <a:t> </a:t>
                </a:r>
              </a:p>
            </p:txBody>
          </p:sp>
        </mc:Fallback>
      </mc:AlternateContent>
      <p:sp>
        <p:nvSpPr>
          <p:cNvPr id="20" name="Rectángulo 19">
            <a:extLst>
              <a:ext uri="{FF2B5EF4-FFF2-40B4-BE49-F238E27FC236}">
                <a16:creationId xmlns:a16="http://schemas.microsoft.com/office/drawing/2014/main" id="{05D174C4-C718-4ED9-A3FE-97FE38AB9009}"/>
              </a:ext>
            </a:extLst>
          </p:cNvPr>
          <p:cNvSpPr/>
          <p:nvPr/>
        </p:nvSpPr>
        <p:spPr>
          <a:xfrm>
            <a:off x="2971504" y="3094325"/>
            <a:ext cx="5652926" cy="461665"/>
          </a:xfrm>
          <a:prstGeom prst="rect">
            <a:avLst/>
          </a:prstGeom>
        </p:spPr>
        <p:txBody>
          <a:bodyPr wrap="square">
            <a:spAutoFit/>
          </a:bodyPr>
          <a:lstStyle/>
          <a:p>
            <a:pPr lvl="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Vamos a utilizar un voltaje intermedio, Va, por simplicidad. Este voltaje no es necesario pero nos ayuda a ver más clara la relación entre las corriente i</a:t>
            </a:r>
            <a:r>
              <a:rPr lang="es-ES" altLang="es-ES" sz="1200" baseline="-30000" dirty="0">
                <a:latin typeface="Arial" panose="020B0604020202020204" pitchFamily="34" charset="0"/>
                <a:ea typeface="Times New Roman" panose="02020603050405020304" pitchFamily="18" charset="0"/>
              </a:rPr>
              <a:t>1</a:t>
            </a:r>
            <a:r>
              <a:rPr lang="es-ES" altLang="es-ES" sz="1200" dirty="0">
                <a:latin typeface="Arial" panose="020B0604020202020204" pitchFamily="34" charset="0"/>
                <a:ea typeface="Times New Roman" panose="02020603050405020304" pitchFamily="18" charset="0"/>
              </a:rPr>
              <a:t> e i</a:t>
            </a:r>
            <a:r>
              <a:rPr lang="es-ES" altLang="es-ES" sz="1200" baseline="-30000" dirty="0">
                <a:latin typeface="Arial" panose="020B0604020202020204" pitchFamily="34" charset="0"/>
                <a:ea typeface="Times New Roman" panose="02020603050405020304" pitchFamily="18" charset="0"/>
              </a:rPr>
              <a:t>2</a:t>
            </a:r>
            <a:r>
              <a:rPr lang="es-ES" altLang="es-ES" sz="1200" dirty="0">
                <a:latin typeface="Arial" panose="020B0604020202020204" pitchFamily="34" charset="0"/>
                <a:ea typeface="Times New Roman" panose="02020603050405020304" pitchFamily="18" charset="0"/>
              </a:rPr>
              <a:t>.</a:t>
            </a:r>
            <a:endParaRPr lang="es-ES" altLang="es-ES" sz="12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21" name="Rectángulo 20">
                <a:extLst>
                  <a:ext uri="{FF2B5EF4-FFF2-40B4-BE49-F238E27FC236}">
                    <a16:creationId xmlns:a16="http://schemas.microsoft.com/office/drawing/2014/main" id="{3C627D79-3548-49C1-842E-4D2A4D035824}"/>
                  </a:ext>
                </a:extLst>
              </p:cNvPr>
              <p:cNvSpPr/>
              <p:nvPr/>
            </p:nvSpPr>
            <p:spPr>
              <a:xfrm>
                <a:off x="2729814" y="4236285"/>
                <a:ext cx="4572000" cy="81855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
                        <m:fPr>
                          <m:ctrlPr>
                            <a:rPr lang="es-ES" sz="1050" i="1">
                              <a:solidFill>
                                <a:srgbClr val="0070C0"/>
                              </a:solidFill>
                              <a:latin typeface="Cambria Math" panose="02040503050406030204" pitchFamily="18" charset="0"/>
                              <a:ea typeface="Times New Roman" panose="02020603050405020304" pitchFamily="18" charset="0"/>
                            </a:rPr>
                          </m:ctrlPr>
                        </m:fPr>
                        <m:num>
                          <m:r>
                            <a:rPr lang="es-ES" sz="1050" i="1">
                              <a:solidFill>
                                <a:srgbClr val="0070C0"/>
                              </a:solidFill>
                              <a:latin typeface="Cambria Math" panose="02040503050406030204" pitchFamily="18" charset="0"/>
                              <a:ea typeface="Times New Roman" panose="02020603050405020304" pitchFamily="18" charset="0"/>
                            </a:rPr>
                            <m:t>𝑉𝑜𝑢𝑡</m:t>
                          </m:r>
                        </m:num>
                        <m:den>
                          <m:r>
                            <a:rPr lang="es-ES" sz="1050" i="1">
                              <a:solidFill>
                                <a:srgbClr val="0070C0"/>
                              </a:solidFill>
                              <a:latin typeface="Cambria Math" panose="02040503050406030204" pitchFamily="18" charset="0"/>
                              <a:ea typeface="Times New Roman" panose="02020603050405020304" pitchFamily="18" charset="0"/>
                            </a:rPr>
                            <m:t>2</m:t>
                          </m:r>
                        </m:den>
                      </m:f>
                      <m:f>
                        <m:fPr>
                          <m:ctrlPr>
                            <a:rPr lang="es-ES" sz="1050" i="1">
                              <a:solidFill>
                                <a:srgbClr val="0070C0"/>
                              </a:solidFill>
                              <a:latin typeface="Cambria Math" panose="02040503050406030204" pitchFamily="18" charset="0"/>
                              <a:ea typeface="Times New Roman" panose="02020603050405020304" pitchFamily="18" charset="0"/>
                            </a:rPr>
                          </m:ctrlPr>
                        </m:fPr>
                        <m:num>
                          <m:sSub>
                            <m:sSubPr>
                              <m:ctrlPr>
                                <a:rPr lang="es-ES" sz="1050" i="1" strike="sngStrike">
                                  <a:latin typeface="Cambria Math" panose="02040503050406030204" pitchFamily="18" charset="0"/>
                                  <a:ea typeface="Times New Roman" panose="02020603050405020304" pitchFamily="18" charset="0"/>
                                </a:rPr>
                              </m:ctrlPr>
                            </m:sSubPr>
                            <m:e>
                              <m:r>
                                <a:rPr lang="es-ES" sz="1050" i="1" strike="sngStrike">
                                  <a:latin typeface="Cambria Math" panose="02040503050406030204" pitchFamily="18" charset="0"/>
                                  <a:ea typeface="Times New Roman" panose="02020603050405020304" pitchFamily="18" charset="0"/>
                                </a:rPr>
                                <m:t>𝑅</m:t>
                              </m:r>
                            </m:e>
                            <m:sub>
                              <m:r>
                                <a:rPr lang="es-ES" sz="1050" i="1" strike="sngStrike">
                                  <a:latin typeface="Cambria Math" panose="02040503050406030204" pitchFamily="18" charset="0"/>
                                  <a:ea typeface="Times New Roman" panose="02020603050405020304" pitchFamily="18" charset="0"/>
                                </a:rPr>
                                <m:t>5</m:t>
                              </m:r>
                            </m:sub>
                          </m:sSub>
                        </m:num>
                        <m:den>
                          <m:sSub>
                            <m:sSubPr>
                              <m:ctrlPr>
                                <a:rPr lang="es-ES" sz="1050" i="1" strike="sngStrike">
                                  <a:solidFill>
                                    <a:srgbClr val="0070C0"/>
                                  </a:solidFill>
                                  <a:latin typeface="Cambria Math" panose="02040503050406030204" pitchFamily="18" charset="0"/>
                                  <a:ea typeface="Times New Roman" panose="02020603050405020304" pitchFamily="18" charset="0"/>
                                </a:rPr>
                              </m:ctrlPr>
                            </m:sSubPr>
                            <m:e>
                              <m:r>
                                <a:rPr lang="es-ES" sz="1050" i="1" strike="sngStrike">
                                  <a:solidFill>
                                    <a:srgbClr val="0070C0"/>
                                  </a:solidFill>
                                  <a:latin typeface="Cambria Math" panose="02040503050406030204" pitchFamily="18" charset="0"/>
                                  <a:ea typeface="Times New Roman" panose="02020603050405020304" pitchFamily="18" charset="0"/>
                                </a:rPr>
                                <m:t>𝑅</m:t>
                              </m:r>
                            </m:e>
                            <m:sub>
                              <m:r>
                                <a:rPr lang="es-ES" sz="1050" i="1" strike="sngStrike">
                                  <a:solidFill>
                                    <a:srgbClr val="0070C0"/>
                                  </a:solidFill>
                                  <a:latin typeface="Cambria Math" panose="02040503050406030204" pitchFamily="18" charset="0"/>
                                  <a:ea typeface="Times New Roman" panose="02020603050405020304" pitchFamily="18" charset="0"/>
                                </a:rPr>
                                <m:t>5</m:t>
                              </m:r>
                            </m:sub>
                          </m:sSub>
                        </m:den>
                      </m:f>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𝑉𝑖𝑛</m:t>
                      </m:r>
                      <m:r>
                        <a:rPr lang="es-ES" sz="1050" i="1">
                          <a:latin typeface="Cambria Math" panose="02040503050406030204" pitchFamily="18" charset="0"/>
                          <a:ea typeface="Times New Roman" panose="02020603050405020304" pitchFamily="18" charset="0"/>
                        </a:rPr>
                        <m:t>−</m:t>
                      </m:r>
                      <m:f>
                        <m:fPr>
                          <m:ctrlPr>
                            <a:rPr lang="es-ES" sz="1050" i="1">
                              <a:solidFill>
                                <a:srgbClr val="00B050"/>
                              </a:solidFill>
                              <a:latin typeface="Cambria Math" panose="02040503050406030204" pitchFamily="18" charset="0"/>
                              <a:ea typeface="Times New Roman" panose="02020603050405020304" pitchFamily="18" charset="0"/>
                            </a:rPr>
                          </m:ctrlPr>
                        </m:fPr>
                        <m:num>
                          <m:r>
                            <a:rPr lang="es-ES" sz="1050" i="1">
                              <a:solidFill>
                                <a:srgbClr val="00B050"/>
                              </a:solidFill>
                              <a:latin typeface="Cambria Math" panose="02040503050406030204" pitchFamily="18" charset="0"/>
                              <a:ea typeface="Times New Roman" panose="02020603050405020304" pitchFamily="18" charset="0"/>
                            </a:rPr>
                            <m:t>𝑉𝑖𝑛</m:t>
                          </m:r>
                          <m:r>
                            <a:rPr lang="es-ES" sz="1050" i="1">
                              <a:solidFill>
                                <a:srgbClr val="00B050"/>
                              </a:solidFill>
                              <a:latin typeface="Cambria Math" panose="02040503050406030204" pitchFamily="18" charset="0"/>
                              <a:ea typeface="Times New Roman" panose="02020603050405020304" pitchFamily="18" charset="0"/>
                            </a:rPr>
                            <m:t>−</m:t>
                          </m:r>
                          <m:r>
                            <a:rPr lang="es-ES" sz="1050" i="1">
                              <a:solidFill>
                                <a:srgbClr val="00B050"/>
                              </a:solidFill>
                              <a:latin typeface="Cambria Math" panose="02040503050406030204" pitchFamily="18" charset="0"/>
                              <a:ea typeface="Times New Roman" panose="02020603050405020304" pitchFamily="18" charset="0"/>
                            </a:rPr>
                            <m:t>𝑉𝑜𝑢𝑡</m:t>
                          </m:r>
                        </m:num>
                        <m:den>
                          <m:sSub>
                            <m:sSubPr>
                              <m:ctrlPr>
                                <a:rPr lang="es-ES" sz="1050" i="1">
                                  <a:solidFill>
                                    <a:srgbClr val="00B050"/>
                                  </a:solidFill>
                                  <a:latin typeface="Cambria Math" panose="02040503050406030204" pitchFamily="18" charset="0"/>
                                  <a:ea typeface="Times New Roman" panose="02020603050405020304" pitchFamily="18" charset="0"/>
                                </a:rPr>
                              </m:ctrlPr>
                            </m:sSubPr>
                            <m:e>
                              <m:r>
                                <a:rPr lang="es-ES" sz="1050" i="1">
                                  <a:solidFill>
                                    <a:srgbClr val="00B050"/>
                                  </a:solidFill>
                                  <a:latin typeface="Cambria Math" panose="02040503050406030204" pitchFamily="18" charset="0"/>
                                  <a:ea typeface="Times New Roman" panose="02020603050405020304" pitchFamily="18" charset="0"/>
                                </a:rPr>
                                <m:t>𝑅</m:t>
                              </m:r>
                            </m:e>
                            <m:sub>
                              <m:r>
                                <a:rPr lang="es-ES" sz="1050" i="1">
                                  <a:solidFill>
                                    <a:srgbClr val="00B050"/>
                                  </a:solidFill>
                                  <a:latin typeface="Cambria Math" panose="02040503050406030204" pitchFamily="18" charset="0"/>
                                  <a:ea typeface="Times New Roman" panose="02020603050405020304" pitchFamily="18" charset="0"/>
                                </a:rPr>
                                <m:t>1</m:t>
                              </m:r>
                            </m:sub>
                          </m:sSub>
                          <m:r>
                            <a:rPr lang="es-ES" sz="1050" i="1">
                              <a:solidFill>
                                <a:srgbClr val="00B050"/>
                              </a:solidFill>
                              <a:latin typeface="Cambria Math" panose="02040503050406030204" pitchFamily="18" charset="0"/>
                              <a:ea typeface="Times New Roman" panose="02020603050405020304" pitchFamily="18" charset="0"/>
                            </a:rPr>
                            <m:t>+</m:t>
                          </m:r>
                          <m:sSub>
                            <m:sSubPr>
                              <m:ctrlPr>
                                <a:rPr lang="es-ES" sz="1050" i="1">
                                  <a:solidFill>
                                    <a:srgbClr val="00B050"/>
                                  </a:solidFill>
                                  <a:latin typeface="Cambria Math" panose="02040503050406030204" pitchFamily="18" charset="0"/>
                                  <a:ea typeface="Times New Roman" panose="02020603050405020304" pitchFamily="18" charset="0"/>
                                </a:rPr>
                              </m:ctrlPr>
                            </m:sSubPr>
                            <m:e>
                              <m:r>
                                <a:rPr lang="es-ES" sz="1050" i="1">
                                  <a:solidFill>
                                    <a:srgbClr val="00B050"/>
                                  </a:solidFill>
                                  <a:latin typeface="Cambria Math" panose="02040503050406030204" pitchFamily="18" charset="0"/>
                                  <a:ea typeface="Times New Roman" panose="02020603050405020304" pitchFamily="18" charset="0"/>
                                </a:rPr>
                                <m:t>𝑅</m:t>
                              </m:r>
                            </m:e>
                            <m:sub>
                              <m:r>
                                <a:rPr lang="es-ES" sz="1050" i="1">
                                  <a:solidFill>
                                    <a:srgbClr val="00B050"/>
                                  </a:solidFill>
                                  <a:latin typeface="Cambria Math" panose="02040503050406030204" pitchFamily="18" charset="0"/>
                                  <a:ea typeface="Times New Roman" panose="02020603050405020304" pitchFamily="18" charset="0"/>
                                </a:rPr>
                                <m:t>2</m:t>
                              </m:r>
                            </m:sub>
                          </m:sSub>
                        </m:den>
                      </m:f>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𝑉𝑜𝑢𝑡</m:t>
                      </m:r>
                      <m:d>
                        <m:dPr>
                          <m:ctrlPr>
                            <a:rPr lang="es-ES" sz="1050" i="1">
                              <a:latin typeface="Cambria Math" panose="02040503050406030204" pitchFamily="18" charset="0"/>
                              <a:ea typeface="Times New Roman" panose="02020603050405020304" pitchFamily="18" charset="0"/>
                            </a:rPr>
                          </m:ctrlPr>
                        </m:dPr>
                        <m:e>
                          <m:f>
                            <m:fPr>
                              <m:ctrlPr>
                                <a:rPr lang="es-ES" sz="1050" i="1">
                                  <a:latin typeface="Cambria Math" panose="02040503050406030204" pitchFamily="18" charset="0"/>
                                  <a:ea typeface="Times New Roman" panose="02020603050405020304" pitchFamily="18" charset="0"/>
                                </a:rPr>
                              </m:ctrlPr>
                            </m:fPr>
                            <m:num>
                              <m:r>
                                <a:rPr lang="es-ES" sz="1050" i="1">
                                  <a:latin typeface="Cambria Math" panose="02040503050406030204" pitchFamily="18" charset="0"/>
                                  <a:ea typeface="Times New Roman" panose="02020603050405020304" pitchFamily="18" charset="0"/>
                                </a:rPr>
                                <m:t>1</m:t>
                              </m:r>
                            </m:num>
                            <m:den>
                              <m:r>
                                <a:rPr lang="es-ES" sz="1050" i="1">
                                  <a:latin typeface="Cambria Math" panose="02040503050406030204" pitchFamily="18" charset="0"/>
                                  <a:ea typeface="Times New Roman" panose="02020603050405020304" pitchFamily="18" charset="0"/>
                                </a:rPr>
                                <m:t>2</m:t>
                              </m:r>
                            </m:den>
                          </m:f>
                          <m:r>
                            <a:rPr lang="es-ES" sz="1050" i="1">
                              <a:latin typeface="Cambria Math" panose="02040503050406030204" pitchFamily="18" charset="0"/>
                              <a:ea typeface="Times New Roman" panose="02020603050405020304" pitchFamily="18" charset="0"/>
                            </a:rPr>
                            <m:t>−</m:t>
                          </m:r>
                          <m:f>
                            <m:fPr>
                              <m:ctrlPr>
                                <a:rPr lang="es-ES" sz="1050" i="1">
                                  <a:latin typeface="Cambria Math" panose="02040503050406030204" pitchFamily="18" charset="0"/>
                                  <a:ea typeface="Times New Roman" panose="02020603050405020304" pitchFamily="18" charset="0"/>
                                </a:rPr>
                              </m:ctrlPr>
                            </m:fPr>
                            <m:num>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num>
                            <m:den>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2</m:t>
                                  </m:r>
                                </m:sub>
                              </m:sSub>
                            </m:den>
                          </m:f>
                        </m:e>
                      </m:d>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𝑉𝑖𝑛</m:t>
                      </m:r>
                      <m:d>
                        <m:dPr>
                          <m:ctrlPr>
                            <a:rPr lang="es-ES" sz="1050" i="1">
                              <a:latin typeface="Cambria Math" panose="02040503050406030204" pitchFamily="18" charset="0"/>
                              <a:ea typeface="Times New Roman" panose="02020603050405020304" pitchFamily="18" charset="0"/>
                            </a:rPr>
                          </m:ctrlPr>
                        </m:dPr>
                        <m:e>
                          <m:r>
                            <a:rPr lang="es-ES" sz="1050" i="1">
                              <a:latin typeface="Cambria Math" panose="02040503050406030204" pitchFamily="18" charset="0"/>
                              <a:ea typeface="Times New Roman" panose="02020603050405020304" pitchFamily="18" charset="0"/>
                            </a:rPr>
                            <m:t>1−</m:t>
                          </m:r>
                          <m:f>
                            <m:fPr>
                              <m:ctrlPr>
                                <a:rPr lang="es-ES" sz="1050" i="1">
                                  <a:latin typeface="Cambria Math" panose="02040503050406030204" pitchFamily="18" charset="0"/>
                                  <a:ea typeface="Times New Roman" panose="02020603050405020304" pitchFamily="18" charset="0"/>
                                </a:rPr>
                              </m:ctrlPr>
                            </m:fPr>
                            <m:num>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num>
                            <m:den>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2</m:t>
                                  </m:r>
                                </m:sub>
                              </m:sSub>
                            </m:den>
                          </m:f>
                        </m:e>
                      </m:d>
                      <m:r>
                        <a:rPr lang="es-ES" sz="1050" i="1">
                          <a:latin typeface="Cambria Math" panose="02040503050406030204" pitchFamily="18" charset="0"/>
                          <a:ea typeface="Times New Roman" panose="02020603050405020304" pitchFamily="18" charset="0"/>
                        </a:rPr>
                        <m:t> </m:t>
                      </m:r>
                    </m:oMath>
                  </m:oMathPara>
                </a14:m>
                <a:endParaRPr lang="es-ES" sz="1050" dirty="0"/>
              </a:p>
            </p:txBody>
          </p:sp>
        </mc:Choice>
        <mc:Fallback xmlns="">
          <p:sp>
            <p:nvSpPr>
              <p:cNvPr id="21" name="Rectángulo 20">
                <a:extLst>
                  <a:ext uri="{FF2B5EF4-FFF2-40B4-BE49-F238E27FC236}">
                    <a16:creationId xmlns:a16="http://schemas.microsoft.com/office/drawing/2014/main" id="{3C627D79-3548-49C1-842E-4D2A4D035824}"/>
                  </a:ext>
                </a:extLst>
              </p:cNvPr>
              <p:cNvSpPr>
                <a:spLocks noRot="1" noChangeAspect="1" noMove="1" noResize="1" noEditPoints="1" noAdjustHandles="1" noChangeArrowheads="1" noChangeShapeType="1" noTextEdit="1"/>
              </p:cNvSpPr>
              <p:nvPr/>
            </p:nvSpPr>
            <p:spPr>
              <a:xfrm>
                <a:off x="2729814" y="4236285"/>
                <a:ext cx="4572000" cy="818557"/>
              </a:xfrm>
              <a:prstGeom prst="rect">
                <a:avLst/>
              </a:prstGeom>
              <a:blipFill>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58382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84DC9EB-4D33-4CFC-8660-9228A982D0AD}"/>
              </a:ext>
            </a:extLst>
          </p:cNvPr>
          <p:cNvSpPr>
            <a:spLocks noGrp="1"/>
          </p:cNvSpPr>
          <p:nvPr>
            <p:ph type="sldNum" sz="quarter" idx="10"/>
          </p:nvPr>
        </p:nvSpPr>
        <p:spPr bwMode="auto">
          <a:xfrm>
            <a:off x="8657439" y="0"/>
            <a:ext cx="48656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13</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9C746B6A-755A-4977-9009-B0398A484F09}"/>
              </a:ext>
            </a:extLst>
          </p:cNvPr>
          <p:cNvSpPr/>
          <p:nvPr/>
        </p:nvSpPr>
        <p:spPr>
          <a:xfrm>
            <a:off x="296644" y="822068"/>
            <a:ext cx="7148744"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10.</a:t>
            </a:r>
            <a:r>
              <a:rPr lang="es-ES" sz="1600" dirty="0">
                <a:latin typeface="Arial" panose="020B0604020202020204" pitchFamily="34" charset="0"/>
                <a:ea typeface="Times New Roman" panose="02020603050405020304" pitchFamily="18" charset="0"/>
                <a:cs typeface="Times New Roman" panose="02020603050405020304" pitchFamily="18" charset="0"/>
              </a:rPr>
              <a:t> Hallar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600" dirty="0">
                <a:latin typeface="Arial" panose="020B0604020202020204" pitchFamily="34" charset="0"/>
                <a:ea typeface="Times New Roman" panose="02020603050405020304" pitchFamily="18" charset="0"/>
                <a:cs typeface="Times New Roman" panose="02020603050405020304" pitchFamily="18" charset="0"/>
              </a:rPr>
              <a:t>, y las resistencias del circuito.</a:t>
            </a:r>
            <a:endParaRPr lang="es-ES" sz="1600" dirty="0"/>
          </a:p>
        </p:txBody>
      </p:sp>
      <p:pic>
        <p:nvPicPr>
          <p:cNvPr id="4" name="Imagen 3" descr="AO_4R">
            <a:extLst>
              <a:ext uri="{FF2B5EF4-FFF2-40B4-BE49-F238E27FC236}">
                <a16:creationId xmlns:a16="http://schemas.microsoft.com/office/drawing/2014/main" id="{A1ADB420-ED76-49DA-80A9-6E181BA90E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1134" y="1835944"/>
            <a:ext cx="2805524" cy="1930963"/>
          </a:xfrm>
          <a:prstGeom prst="rect">
            <a:avLst/>
          </a:prstGeom>
          <a:noFill/>
          <a:ln>
            <a:noFill/>
          </a:ln>
        </p:spPr>
      </p:pic>
      <p:sp>
        <p:nvSpPr>
          <p:cNvPr id="5" name="Rectángulo 4">
            <a:extLst>
              <a:ext uri="{FF2B5EF4-FFF2-40B4-BE49-F238E27FC236}">
                <a16:creationId xmlns:a16="http://schemas.microsoft.com/office/drawing/2014/main" id="{402D90F4-CF2D-425C-B2B7-52A67BBF7195}"/>
              </a:ext>
            </a:extLst>
          </p:cNvPr>
          <p:cNvSpPr/>
          <p:nvPr/>
        </p:nvSpPr>
        <p:spPr>
          <a:xfrm>
            <a:off x="3871016" y="1428419"/>
            <a:ext cx="4572000" cy="646331"/>
          </a:xfrm>
          <a:prstGeom prst="rect">
            <a:avLst/>
          </a:prstGeom>
        </p:spPr>
        <p:txBody>
          <a:bodyPr>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Llamando i a la corriente que circula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200" dirty="0">
                <a:latin typeface="Arial" panose="020B0604020202020204" pitchFamily="34" charset="0"/>
                <a:ea typeface="Times New Roman" panose="02020603050405020304" pitchFamily="18" charset="0"/>
                <a:cs typeface="Times New Roman" panose="02020603050405020304" pitchFamily="18" charset="0"/>
              </a:rPr>
              <a:t> y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200" dirty="0">
                <a:latin typeface="Arial" panose="020B0604020202020204" pitchFamily="34" charset="0"/>
                <a:ea typeface="Times New Roman" panose="02020603050405020304" pitchFamily="18" charset="0"/>
                <a:cs typeface="Times New Roman" panose="02020603050405020304" pitchFamily="18" charset="0"/>
              </a:rPr>
              <a:t> e i’ a la que circula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y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aplicando las leyes de Kirchhoff tenemos que:</a:t>
            </a:r>
            <a:endParaRPr lang="es-ES" sz="1200" dirty="0">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CBDB6A2E-ED6C-4A02-8C7A-C0EF87A1CD56}"/>
              </a:ext>
            </a:extLst>
          </p:cNvPr>
          <p:cNvSpPr/>
          <p:nvPr/>
        </p:nvSpPr>
        <p:spPr>
          <a:xfrm>
            <a:off x="264181" y="3706728"/>
            <a:ext cx="2743059" cy="300082"/>
          </a:xfrm>
          <a:prstGeom prst="rect">
            <a:avLst/>
          </a:prstGeom>
        </p:spPr>
        <p:txBody>
          <a:bodyPr wrap="non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Igualando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350" dirty="0">
                <a:latin typeface="Arial" panose="020B0604020202020204" pitchFamily="34" charset="0"/>
                <a:ea typeface="Times New Roman" panose="02020603050405020304" pitchFamily="18" charset="0"/>
                <a:cs typeface="Times New Roman" panose="02020603050405020304" pitchFamily="18" charset="0"/>
              </a:rPr>
              <a:t> con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35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350" dirty="0">
              <a:latin typeface="Times New Roman" panose="02020603050405020304" pitchFamily="18" charset="0"/>
              <a:ea typeface="Times New Roman" panose="02020603050405020304" pitchFamily="18" charset="0"/>
            </a:endParaRPr>
          </a:p>
        </p:txBody>
      </p:sp>
      <p:sp>
        <p:nvSpPr>
          <p:cNvPr id="11" name="Rectángulo 10">
            <a:extLst>
              <a:ext uri="{FF2B5EF4-FFF2-40B4-BE49-F238E27FC236}">
                <a16:creationId xmlns:a16="http://schemas.microsoft.com/office/drawing/2014/main" id="{1D33396C-60E9-4751-A538-1B8F9AAE3A8C}"/>
              </a:ext>
            </a:extLst>
          </p:cNvPr>
          <p:cNvSpPr/>
          <p:nvPr/>
        </p:nvSpPr>
        <p:spPr>
          <a:xfrm>
            <a:off x="336297" y="4502450"/>
            <a:ext cx="4572000" cy="50783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el caso particular de que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350" dirty="0">
              <a:latin typeface="Times New Roman" panose="02020603050405020304" pitchFamily="18" charset="0"/>
              <a:ea typeface="Times New Roman" panose="02020603050405020304" pitchFamily="18" charset="0"/>
            </a:endParaRPr>
          </a:p>
        </p:txBody>
      </p:sp>
      <p:graphicFrame>
        <p:nvGraphicFramePr>
          <p:cNvPr id="13" name="Objeto 12">
            <a:extLst>
              <a:ext uri="{FF2B5EF4-FFF2-40B4-BE49-F238E27FC236}">
                <a16:creationId xmlns:a16="http://schemas.microsoft.com/office/drawing/2014/main" id="{57FEFC53-66D4-4737-8B64-74C75E2D9B2E}"/>
              </a:ext>
            </a:extLst>
          </p:cNvPr>
          <p:cNvGraphicFramePr>
            <a:graphicFrameLocks noChangeAspect="1"/>
          </p:cNvGraphicFramePr>
          <p:nvPr/>
        </p:nvGraphicFramePr>
        <p:xfrm>
          <a:off x="3312175" y="4772087"/>
          <a:ext cx="1596122" cy="484748"/>
        </p:xfrm>
        <a:graphic>
          <a:graphicData uri="http://schemas.openxmlformats.org/presentationml/2006/ole">
            <mc:AlternateContent xmlns:mc="http://schemas.openxmlformats.org/markup-compatibility/2006">
              <mc:Choice xmlns:v="urn:schemas-microsoft-com:vml" Requires="v">
                <p:oleObj r:id="rId3" imgW="1282700" imgH="393700" progId="Equation.3">
                  <p:embed/>
                </p:oleObj>
              </mc:Choice>
              <mc:Fallback>
                <p:oleObj r:id="rId3" imgW="1282700" imgH="393700" progId="Equation.3">
                  <p:embed/>
                  <p:pic>
                    <p:nvPicPr>
                      <p:cNvPr id="13" name="Objeto 12">
                        <a:extLst>
                          <a:ext uri="{FF2B5EF4-FFF2-40B4-BE49-F238E27FC236}">
                            <a16:creationId xmlns:a16="http://schemas.microsoft.com/office/drawing/2014/main" id="{57FEFC53-66D4-4737-8B64-74C75E2D9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175" y="4772087"/>
                        <a:ext cx="1596122" cy="48474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54AF310F-302F-4E8A-BBB7-17F0A1A05ECD}"/>
                  </a:ext>
                </a:extLst>
              </p:cNvPr>
              <p:cNvSpPr txBox="1"/>
              <p:nvPr/>
            </p:nvSpPr>
            <p:spPr>
              <a:xfrm>
                <a:off x="3993893" y="2942600"/>
                <a:ext cx="2825902"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  </m:t>
                      </m:r>
                    </m:oMath>
                  </m:oMathPara>
                </a14:m>
                <a:endParaRPr lang="es-ES" sz="1200" dirty="0"/>
              </a:p>
            </p:txBody>
          </p:sp>
        </mc:Choice>
        <mc:Fallback xmlns="">
          <p:sp>
            <p:nvSpPr>
              <p:cNvPr id="6" name="CuadroTexto 5">
                <a:extLst>
                  <a:ext uri="{FF2B5EF4-FFF2-40B4-BE49-F238E27FC236}">
                    <a16:creationId xmlns:a16="http://schemas.microsoft.com/office/drawing/2014/main" id="{54AF310F-302F-4E8A-BBB7-17F0A1A05ECD}"/>
                  </a:ext>
                </a:extLst>
              </p:cNvPr>
              <p:cNvSpPr txBox="1">
                <a:spLocks noRot="1" noChangeAspect="1" noMove="1" noResize="1" noEditPoints="1" noAdjustHandles="1" noChangeArrowheads="1" noChangeShapeType="1" noTextEdit="1"/>
              </p:cNvSpPr>
              <p:nvPr/>
            </p:nvSpPr>
            <p:spPr>
              <a:xfrm>
                <a:off x="3993893" y="2942600"/>
                <a:ext cx="2825902" cy="375937"/>
              </a:xfrm>
              <a:prstGeom prst="rect">
                <a:avLst/>
              </a:prstGeom>
              <a:blipFill>
                <a:blip r:embed="rId5"/>
                <a:stretch>
                  <a:fillRect l="-647" t="-3279"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8F77FD2-81C8-4F27-8EC1-D1267A8772E3}"/>
                  </a:ext>
                </a:extLst>
              </p:cNvPr>
              <p:cNvSpPr txBox="1"/>
              <p:nvPr/>
            </p:nvSpPr>
            <p:spPr>
              <a:xfrm>
                <a:off x="4016754" y="3326679"/>
                <a:ext cx="3770519"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oMath>
                  </m:oMathPara>
                </a14:m>
                <a:endParaRPr lang="es-ES" sz="1200" dirty="0"/>
              </a:p>
            </p:txBody>
          </p:sp>
        </mc:Choice>
        <mc:Fallback xmlns="">
          <p:sp>
            <p:nvSpPr>
              <p:cNvPr id="9" name="CuadroTexto 8">
                <a:extLst>
                  <a:ext uri="{FF2B5EF4-FFF2-40B4-BE49-F238E27FC236}">
                    <a16:creationId xmlns:a16="http://schemas.microsoft.com/office/drawing/2014/main" id="{68F77FD2-81C8-4F27-8EC1-D1267A8772E3}"/>
                  </a:ext>
                </a:extLst>
              </p:cNvPr>
              <p:cNvSpPr txBox="1">
                <a:spLocks noRot="1" noChangeAspect="1" noMove="1" noResize="1" noEditPoints="1" noAdjustHandles="1" noChangeArrowheads="1" noChangeShapeType="1" noTextEdit="1"/>
              </p:cNvSpPr>
              <p:nvPr/>
            </p:nvSpPr>
            <p:spPr>
              <a:xfrm>
                <a:off x="4016754" y="3326679"/>
                <a:ext cx="3770519" cy="375937"/>
              </a:xfrm>
              <a:prstGeom prst="rect">
                <a:avLst/>
              </a:prstGeom>
              <a:blipFill>
                <a:blip r:embed="rId6"/>
                <a:stretch>
                  <a:fillRect l="-162" t="-3279"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124FA348-E34A-432B-B32C-049D21BF5DA3}"/>
                  </a:ext>
                </a:extLst>
              </p:cNvPr>
              <p:cNvSpPr txBox="1"/>
              <p:nvPr/>
            </p:nvSpPr>
            <p:spPr>
              <a:xfrm>
                <a:off x="336298" y="4027384"/>
                <a:ext cx="7069436" cy="382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r>
                            <a:rPr lang="es-ES" sz="1200" i="1">
                              <a:latin typeface="Cambria Math" panose="02040503050406030204" pitchFamily="18" charset="0"/>
                            </a:rPr>
                            <m:t>)</m:t>
                          </m:r>
                        </m:num>
                        <m:den>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e>
                          </m:d>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oMath>
                  </m:oMathPara>
                </a14:m>
                <a:endParaRPr lang="es-ES" sz="1200" dirty="0"/>
              </a:p>
            </p:txBody>
          </p:sp>
        </mc:Choice>
        <mc:Fallback xmlns="">
          <p:sp>
            <p:nvSpPr>
              <p:cNvPr id="14" name="CuadroTexto 13">
                <a:extLst>
                  <a:ext uri="{FF2B5EF4-FFF2-40B4-BE49-F238E27FC236}">
                    <a16:creationId xmlns:a16="http://schemas.microsoft.com/office/drawing/2014/main" id="{124FA348-E34A-432B-B32C-049D21BF5DA3}"/>
                  </a:ext>
                </a:extLst>
              </p:cNvPr>
              <p:cNvSpPr txBox="1">
                <a:spLocks noRot="1" noChangeAspect="1" noMove="1" noResize="1" noEditPoints="1" noAdjustHandles="1" noChangeArrowheads="1" noChangeShapeType="1" noTextEdit="1"/>
              </p:cNvSpPr>
              <p:nvPr/>
            </p:nvSpPr>
            <p:spPr>
              <a:xfrm>
                <a:off x="336298" y="4027384"/>
                <a:ext cx="7069436" cy="382797"/>
              </a:xfrm>
              <a:prstGeom prst="rect">
                <a:avLst/>
              </a:prstGeom>
              <a:blipFill>
                <a:blip r:embed="rId7"/>
                <a:stretch>
                  <a:fillRect t="-6452" b="-96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C9B471B7-FFAF-41C7-B01A-0C87D15B4D34}"/>
                  </a:ext>
                </a:extLst>
              </p:cNvPr>
              <p:cNvSpPr txBox="1"/>
              <p:nvPr/>
            </p:nvSpPr>
            <p:spPr>
              <a:xfrm>
                <a:off x="3978431" y="2267746"/>
                <a:ext cx="2066143"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𝑖</m:t>
                      </m:r>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𝑖</m:t>
                      </m:r>
                      <m:r>
                        <a:rPr lang="es-ES" sz="1200" i="1">
                          <a:latin typeface="Cambria Math" panose="02040503050406030204" pitchFamily="18" charset="0"/>
                        </a:rPr>
                        <m:t>→</m:t>
                      </m:r>
                      <m:r>
                        <a:rPr lang="es-ES" sz="1200" i="1">
                          <a:latin typeface="Cambria Math" panose="02040503050406030204" pitchFamily="18" charset="0"/>
                        </a:rPr>
                        <m:t>𝑖</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  </m:t>
                      </m:r>
                    </m:oMath>
                  </m:oMathPara>
                </a14:m>
                <a:endParaRPr lang="es-ES" sz="1200" dirty="0"/>
              </a:p>
            </p:txBody>
          </p:sp>
        </mc:Choice>
        <mc:Fallback xmlns="">
          <p:sp>
            <p:nvSpPr>
              <p:cNvPr id="15" name="CuadroTexto 14">
                <a:extLst>
                  <a:ext uri="{FF2B5EF4-FFF2-40B4-BE49-F238E27FC236}">
                    <a16:creationId xmlns:a16="http://schemas.microsoft.com/office/drawing/2014/main" id="{C9B471B7-FFAF-41C7-B01A-0C87D15B4D34}"/>
                  </a:ext>
                </a:extLst>
              </p:cNvPr>
              <p:cNvSpPr txBox="1">
                <a:spLocks noRot="1" noChangeAspect="1" noMove="1" noResize="1" noEditPoints="1" noAdjustHandles="1" noChangeArrowheads="1" noChangeShapeType="1" noTextEdit="1"/>
              </p:cNvSpPr>
              <p:nvPr/>
            </p:nvSpPr>
            <p:spPr>
              <a:xfrm>
                <a:off x="3978431" y="2267746"/>
                <a:ext cx="2066143" cy="376834"/>
              </a:xfrm>
              <a:prstGeom prst="rect">
                <a:avLst/>
              </a:prstGeom>
              <a:blipFill>
                <a:blip r:embed="rId8"/>
                <a:stretch>
                  <a:fillRect l="-1180" t="-3226" b="-80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46684E29-7AA1-4324-9086-266A625F9B38}"/>
                  </a:ext>
                </a:extLst>
              </p:cNvPr>
              <p:cNvSpPr txBox="1"/>
              <p:nvPr/>
            </p:nvSpPr>
            <p:spPr>
              <a:xfrm>
                <a:off x="3978432" y="2580704"/>
                <a:ext cx="1614096"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𝑖</m:t>
                      </m:r>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  </m:t>
                      </m:r>
                    </m:oMath>
                  </m:oMathPara>
                </a14:m>
                <a:endParaRPr lang="es-ES" sz="1200" dirty="0"/>
              </a:p>
            </p:txBody>
          </p:sp>
        </mc:Choice>
        <mc:Fallback xmlns="">
          <p:sp>
            <p:nvSpPr>
              <p:cNvPr id="16" name="CuadroTexto 15">
                <a:extLst>
                  <a:ext uri="{FF2B5EF4-FFF2-40B4-BE49-F238E27FC236}">
                    <a16:creationId xmlns:a16="http://schemas.microsoft.com/office/drawing/2014/main" id="{46684E29-7AA1-4324-9086-266A625F9B38}"/>
                  </a:ext>
                </a:extLst>
              </p:cNvPr>
              <p:cNvSpPr txBox="1">
                <a:spLocks noRot="1" noChangeAspect="1" noMove="1" noResize="1" noEditPoints="1" noAdjustHandles="1" noChangeArrowheads="1" noChangeShapeType="1" noTextEdit="1"/>
              </p:cNvSpPr>
              <p:nvPr/>
            </p:nvSpPr>
            <p:spPr>
              <a:xfrm>
                <a:off x="3978432" y="2580704"/>
                <a:ext cx="1614096" cy="376834"/>
              </a:xfrm>
              <a:prstGeom prst="rect">
                <a:avLst/>
              </a:prstGeom>
              <a:blipFill>
                <a:blip r:embed="rId9"/>
                <a:stretch>
                  <a:fillRect l="-758" t="-1613" b="-8065"/>
                </a:stretch>
              </a:blipFill>
            </p:spPr>
            <p:txBody>
              <a:bodyPr/>
              <a:lstStyle/>
              <a:p>
                <a:r>
                  <a:rPr lang="es-ES">
                    <a:noFill/>
                  </a:rPr>
                  <a:t> </a:t>
                </a:r>
              </a:p>
            </p:txBody>
          </p:sp>
        </mc:Fallback>
      </mc:AlternateContent>
    </p:spTree>
    <p:extLst>
      <p:ext uri="{BB962C8B-B14F-4D97-AF65-F5344CB8AC3E}">
        <p14:creationId xmlns:p14="http://schemas.microsoft.com/office/powerpoint/2010/main" val="2762179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2. </a:t>
            </a:r>
            <a:r>
              <a:rPr lang="es-ES" altLang="es-ES" sz="2800" dirty="0">
                <a:solidFill>
                  <a:schemeClr val="bg1"/>
                </a:solidFill>
                <a:latin typeface="45 Helvetica Light" charset="0"/>
              </a:rPr>
              <a:t>Diodo y rectificación</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14</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23399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D32724-1B40-4627-AC81-74C352783D34}"/>
              </a:ext>
            </a:extLst>
          </p:cNvPr>
          <p:cNvSpPr/>
          <p:nvPr/>
        </p:nvSpPr>
        <p:spPr>
          <a:xfrm>
            <a:off x="0" y="784354"/>
            <a:ext cx="8956174" cy="830997"/>
          </a:xfrm>
          <a:prstGeom prst="rect">
            <a:avLst/>
          </a:prstGeom>
        </p:spPr>
        <p:txBody>
          <a:bodyPr wrap="square">
            <a:spAutoFit/>
          </a:bodyPr>
          <a:lstStyle/>
          <a:p>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1. </a:t>
            </a:r>
            <a:r>
              <a:rPr lang="es-ES" sz="1600" dirty="0"/>
              <a:t>En la figura inferior hay un elemento no lineal cuya característica corriente-voltaje viene dado por la expresión:</a:t>
            </a:r>
          </a:p>
          <a:p>
            <a:endParaRPr lang="es-ES" sz="1600" dirty="0"/>
          </a:p>
        </p:txBody>
      </p:sp>
      <p:pic>
        <p:nvPicPr>
          <p:cNvPr id="5" name="Imagen 4">
            <a:extLst>
              <a:ext uri="{FF2B5EF4-FFF2-40B4-BE49-F238E27FC236}">
                <a16:creationId xmlns:a16="http://schemas.microsoft.com/office/drawing/2014/main" id="{E8B2BE71-8241-4D05-8152-011BF6075FA1}"/>
              </a:ext>
            </a:extLst>
          </p:cNvPr>
          <p:cNvPicPr/>
          <p:nvPr/>
        </p:nvPicPr>
        <p:blipFill rotWithShape="1">
          <a:blip r:embed="rId2">
            <a:extLst>
              <a:ext uri="{28A0092B-C50C-407E-A947-70E740481C1C}">
                <a14:useLocalDpi xmlns:a14="http://schemas.microsoft.com/office/drawing/2010/main" val="0"/>
              </a:ext>
            </a:extLst>
          </a:blip>
          <a:srcRect r="28092"/>
          <a:stretch/>
        </p:blipFill>
        <p:spPr bwMode="auto">
          <a:xfrm>
            <a:off x="1005795" y="1108570"/>
            <a:ext cx="2213504" cy="1254101"/>
          </a:xfrm>
          <a:prstGeom prst="rect">
            <a:avLst/>
          </a:prstGeom>
          <a:noFill/>
          <a:ln>
            <a:noFill/>
          </a:ln>
        </p:spPr>
      </p:pic>
      <p:sp>
        <p:nvSpPr>
          <p:cNvPr id="6" name="Rectángulo 5">
            <a:extLst>
              <a:ext uri="{FF2B5EF4-FFF2-40B4-BE49-F238E27FC236}">
                <a16:creationId xmlns:a16="http://schemas.microsoft.com/office/drawing/2014/main" id="{C40FFFA8-BD19-4C0E-B7F8-4DFA392C9701}"/>
              </a:ext>
            </a:extLst>
          </p:cNvPr>
          <p:cNvSpPr/>
          <p:nvPr/>
        </p:nvSpPr>
        <p:spPr>
          <a:xfrm>
            <a:off x="103937" y="2346400"/>
            <a:ext cx="7824831" cy="300082"/>
          </a:xfrm>
          <a:prstGeom prst="rect">
            <a:avLst/>
          </a:prstGeom>
        </p:spPr>
        <p:txBody>
          <a:bodyPr wrap="square">
            <a:spAutoFit/>
          </a:bodyPr>
          <a:lstStyle/>
          <a:p>
            <a:r>
              <a:rPr lang="es-ES" sz="1350" dirty="0">
                <a:latin typeface="Arial" panose="020B0604020202020204" pitchFamily="34" charset="0"/>
                <a:ea typeface="Times New Roman" panose="02020603050405020304" pitchFamily="18" charset="0"/>
                <a:cs typeface="Times New Roman" panose="02020603050405020304" pitchFamily="18" charset="0"/>
              </a:rPr>
              <a:t>Calcular el voltaje que cae en dicho dispositivo si A =1,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t</a:t>
            </a:r>
            <a:r>
              <a:rPr lang="es-ES" sz="1350" dirty="0">
                <a:latin typeface="Arial" panose="020B0604020202020204" pitchFamily="34" charset="0"/>
                <a:ea typeface="Times New Roman" panose="02020603050405020304" pitchFamily="18" charset="0"/>
                <a:cs typeface="Times New Roman" panose="02020603050405020304" pitchFamily="18" charset="0"/>
              </a:rPr>
              <a:t>=0,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=12 V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 </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endParaRPr lang="es-ES" sz="1350" dirty="0">
              <a:latin typeface="Times New Roman" panose="02020603050405020304" pitchFamily="18" charset="0"/>
              <a:ea typeface="Times New Roman" panose="02020603050405020304" pitchFamily="18" charset="0"/>
            </a:endParaRPr>
          </a:p>
        </p:txBody>
      </p:sp>
      <p:graphicFrame>
        <p:nvGraphicFramePr>
          <p:cNvPr id="7" name="Objeto 6">
            <a:extLst>
              <a:ext uri="{FF2B5EF4-FFF2-40B4-BE49-F238E27FC236}">
                <a16:creationId xmlns:a16="http://schemas.microsoft.com/office/drawing/2014/main" id="{EDB4F10A-EE7C-44F0-B8E1-2C5F08EDCB36}"/>
              </a:ext>
            </a:extLst>
          </p:cNvPr>
          <p:cNvGraphicFramePr>
            <a:graphicFrameLocks noChangeAspect="1"/>
          </p:cNvGraphicFramePr>
          <p:nvPr/>
        </p:nvGraphicFramePr>
        <p:xfrm>
          <a:off x="2647312" y="3149648"/>
          <a:ext cx="1399030" cy="864678"/>
        </p:xfrm>
        <a:graphic>
          <a:graphicData uri="http://schemas.openxmlformats.org/presentationml/2006/ole">
            <mc:AlternateContent xmlns:mc="http://schemas.openxmlformats.org/markup-compatibility/2006">
              <mc:Choice xmlns:v="urn:schemas-microsoft-com:vml" Requires="v">
                <p:oleObj r:id="rId3" imgW="1371600" imgH="850900" progId="Equation.3">
                  <p:embed/>
                </p:oleObj>
              </mc:Choice>
              <mc:Fallback>
                <p:oleObj r:id="rId3" imgW="1371600" imgH="850900" progId="Equation.3">
                  <p:embed/>
                  <p:pic>
                    <p:nvPicPr>
                      <p:cNvPr id="7" name="Objeto 6">
                        <a:extLst>
                          <a:ext uri="{FF2B5EF4-FFF2-40B4-BE49-F238E27FC236}">
                            <a16:creationId xmlns:a16="http://schemas.microsoft.com/office/drawing/2014/main" id="{EDB4F10A-EE7C-44F0-B8E1-2C5F08EDC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312" y="3149648"/>
                        <a:ext cx="1399030" cy="864678"/>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B4583599-2B02-43D7-9490-11EDBD68B202}"/>
              </a:ext>
            </a:extLst>
          </p:cNvPr>
          <p:cNvGraphicFramePr>
            <a:graphicFrameLocks noChangeAspect="1"/>
          </p:cNvGraphicFramePr>
          <p:nvPr/>
        </p:nvGraphicFramePr>
        <p:xfrm>
          <a:off x="471881" y="4630206"/>
          <a:ext cx="1856978" cy="570444"/>
        </p:xfrm>
        <a:graphic>
          <a:graphicData uri="http://schemas.openxmlformats.org/presentationml/2006/ole">
            <mc:AlternateContent xmlns:mc="http://schemas.openxmlformats.org/markup-compatibility/2006">
              <mc:Choice xmlns:v="urn:schemas-microsoft-com:vml" Requires="v">
                <p:oleObj r:id="rId5" imgW="1460500" imgH="444500" progId="Equation.3">
                  <p:embed/>
                </p:oleObj>
              </mc:Choice>
              <mc:Fallback>
                <p:oleObj r:id="rId5" imgW="1460500" imgH="444500" progId="Equation.3">
                  <p:embed/>
                  <p:pic>
                    <p:nvPicPr>
                      <p:cNvPr id="8" name="Objeto 7">
                        <a:extLst>
                          <a:ext uri="{FF2B5EF4-FFF2-40B4-BE49-F238E27FC236}">
                            <a16:creationId xmlns:a16="http://schemas.microsoft.com/office/drawing/2014/main" id="{B4583599-2B02-43D7-9490-11EDBD68B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81" y="4630206"/>
                        <a:ext cx="1856978" cy="570444"/>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765ED37A-98A0-4DAD-92A8-71048AAD20E8}"/>
              </a:ext>
            </a:extLst>
          </p:cNvPr>
          <p:cNvSpPr>
            <a:spLocks noChangeArrowheads="1"/>
          </p:cNvSpPr>
          <p:nvPr/>
        </p:nvSpPr>
        <p:spPr bwMode="auto">
          <a:xfrm>
            <a:off x="103936" y="2766149"/>
            <a:ext cx="687015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Empezamos calculando el equivalente de Thévenin entre los bornes del elemento no lineal:</a:t>
            </a:r>
            <a:endParaRPr lang="es-ES" altLang="es-ES" sz="1500" dirty="0">
              <a:latin typeface="Arial" panose="020B0604020202020204" pitchFamily="34" charset="0"/>
            </a:endParaRPr>
          </a:p>
        </p:txBody>
      </p:sp>
      <p:sp>
        <p:nvSpPr>
          <p:cNvPr id="11" name="Rectangle 5">
            <a:extLst>
              <a:ext uri="{FF2B5EF4-FFF2-40B4-BE49-F238E27FC236}">
                <a16:creationId xmlns:a16="http://schemas.microsoft.com/office/drawing/2014/main" id="{5ECC511A-D5BA-41FD-96BB-6CEC20D657DB}"/>
              </a:ext>
            </a:extLst>
          </p:cNvPr>
          <p:cNvSpPr>
            <a:spLocks noChangeArrowheads="1"/>
          </p:cNvSpPr>
          <p:nvPr/>
        </p:nvSpPr>
        <p:spPr bwMode="auto">
          <a:xfrm>
            <a:off x="307290" y="4289736"/>
            <a:ext cx="173509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cs typeface="Arial" panose="020B0604020202020204" pitchFamily="34" charset="0"/>
              </a:rPr>
              <a:t>Aplicando Kirchhoff nos queda:</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0823554A-CFBA-462E-8031-D7A284B47646}"/>
                  </a:ext>
                </a:extLst>
              </p:cNvPr>
              <p:cNvSpPr/>
              <p:nvPr/>
            </p:nvSpPr>
            <p:spPr>
              <a:xfrm>
                <a:off x="3416416" y="1525897"/>
                <a:ext cx="2453780" cy="5078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350" i="1" dirty="0">
                              <a:latin typeface="Cambria Math" panose="02040503050406030204" pitchFamily="18" charset="0"/>
                            </a:rPr>
                          </m:ctrlPr>
                        </m:sSubPr>
                        <m:e>
                          <m:r>
                            <a:rPr lang="en-US" sz="1350" i="1" dirty="0">
                              <a:latin typeface="Cambria Math" panose="02040503050406030204" pitchFamily="18" charset="0"/>
                            </a:rPr>
                            <m:t>𝐼</m:t>
                          </m:r>
                        </m:e>
                        <m:sub>
                          <m:r>
                            <a:rPr lang="en-US" sz="1350" i="1" dirty="0">
                              <a:latin typeface="Cambria Math" panose="02040503050406030204" pitchFamily="18" charset="0"/>
                            </a:rPr>
                            <m:t>𝑠</m:t>
                          </m:r>
                        </m:sub>
                      </m:sSub>
                      <m:r>
                        <a:rPr lang="en-US" sz="1350" i="1" dirty="0">
                          <a:latin typeface="Cambria Math" panose="02040503050406030204" pitchFamily="18" charset="0"/>
                        </a:rPr>
                        <m:t> = </m:t>
                      </m:r>
                      <m:r>
                        <a:rPr lang="en-US" sz="1350" i="1" dirty="0">
                          <a:latin typeface="Cambria Math" panose="02040503050406030204" pitchFamily="18" charset="0"/>
                        </a:rPr>
                        <m:t>𝐴</m:t>
                      </m:r>
                      <m:sSup>
                        <m:sSupPr>
                          <m:ctrlPr>
                            <a:rPr lang="es-ES" sz="1350" i="1" dirty="0">
                              <a:latin typeface="Cambria Math" panose="02040503050406030204" pitchFamily="18" charset="0"/>
                            </a:rPr>
                          </m:ctrlPr>
                        </m:sSupPr>
                        <m:e>
                          <m:d>
                            <m:dPr>
                              <m:ctrlPr>
                                <a:rPr lang="en-US" sz="1350" i="1" dirty="0">
                                  <a:latin typeface="Cambria Math" panose="02040503050406030204" pitchFamily="18" charset="0"/>
                                </a:rPr>
                              </m:ctrlPr>
                            </m:dPr>
                            <m:e>
                              <m:sSub>
                                <m:sSubPr>
                                  <m:ctrlPr>
                                    <a:rPr lang="es-ES" sz="1350" i="1" dirty="0">
                                      <a:latin typeface="Cambria Math" panose="02040503050406030204" pitchFamily="18" charset="0"/>
                                    </a:rPr>
                                  </m:ctrlPr>
                                </m:sSubPr>
                                <m:e>
                                  <m:r>
                                    <a:rPr lang="en-US" sz="1350" i="1" dirty="0">
                                      <a:latin typeface="Cambria Math" panose="02040503050406030204" pitchFamily="18" charset="0"/>
                                    </a:rPr>
                                    <m:t>𝑣</m:t>
                                  </m:r>
                                </m:e>
                                <m:sub>
                                  <m:r>
                                    <a:rPr lang="en-US" sz="1350" i="1" dirty="0">
                                      <a:latin typeface="Cambria Math" panose="02040503050406030204" pitchFamily="18" charset="0"/>
                                    </a:rPr>
                                    <m:t>𝑠</m:t>
                                  </m:r>
                                </m:sub>
                              </m:sSub>
                              <m:r>
                                <a:rPr lang="en-US" sz="1350" i="1" dirty="0">
                                  <a:latin typeface="Cambria Math" panose="02040503050406030204" pitchFamily="18" charset="0"/>
                                </a:rPr>
                                <m:t>−</m:t>
                              </m:r>
                              <m:sSub>
                                <m:sSubPr>
                                  <m:ctrlPr>
                                    <a:rPr lang="es-ES" sz="1350" i="1" dirty="0">
                                      <a:latin typeface="Cambria Math" panose="02040503050406030204" pitchFamily="18" charset="0"/>
                                    </a:rPr>
                                  </m:ctrlPr>
                                </m:sSubPr>
                                <m:e>
                                  <m:r>
                                    <a:rPr lang="en-US" sz="1350" i="1" dirty="0" err="1">
                                      <a:latin typeface="Cambria Math" panose="02040503050406030204" pitchFamily="18" charset="0"/>
                                    </a:rPr>
                                    <m:t>𝑣</m:t>
                                  </m:r>
                                </m:e>
                                <m:sub>
                                  <m:r>
                                    <a:rPr lang="en-US" sz="1350" i="1" dirty="0" err="1">
                                      <a:latin typeface="Cambria Math" panose="02040503050406030204" pitchFamily="18" charset="0"/>
                                    </a:rPr>
                                    <m:t>𝑡</m:t>
                                  </m:r>
                                </m:sub>
                              </m:sSub>
                            </m:e>
                          </m:d>
                        </m:e>
                        <m:sup>
                          <m:r>
                            <a:rPr lang="en-US" sz="1350" i="1" dirty="0">
                              <a:latin typeface="Cambria Math" panose="02040503050406030204" pitchFamily="18" charset="0"/>
                            </a:rPr>
                            <m:t>2</m:t>
                          </m:r>
                        </m:sup>
                      </m:sSup>
                      <m:r>
                        <a:rPr lang="en-US" sz="1350" i="1" dirty="0">
                          <a:latin typeface="Cambria Math" panose="02040503050406030204" pitchFamily="18" charset="0"/>
                        </a:rPr>
                        <m:t> </m:t>
                      </m:r>
                      <m:r>
                        <a:rPr lang="es-ES" sz="1350" i="1" dirty="0">
                          <a:latin typeface="Cambria Math" panose="02040503050406030204" pitchFamily="18" charset="0"/>
                        </a:rPr>
                        <m:t> </m:t>
                      </m:r>
                      <m:r>
                        <a:rPr lang="en-US" sz="1350" i="1" dirty="0" err="1">
                          <a:latin typeface="Cambria Math" panose="02040503050406030204" pitchFamily="18" charset="0"/>
                        </a:rPr>
                        <m:t>𝑠𝑖</m:t>
                      </m:r>
                      <m:r>
                        <a:rPr lang="en-US" sz="1350" i="1" dirty="0">
                          <a:latin typeface="Cambria Math" panose="02040503050406030204" pitchFamily="18" charset="0"/>
                        </a:rPr>
                        <m:t> </m:t>
                      </m:r>
                      <m:sSub>
                        <m:sSubPr>
                          <m:ctrlPr>
                            <a:rPr lang="es-ES" sz="1350" i="1" dirty="0">
                              <a:latin typeface="Cambria Math" panose="02040503050406030204" pitchFamily="18" charset="0"/>
                            </a:rPr>
                          </m:ctrlPr>
                        </m:sSubPr>
                        <m:e>
                          <m:r>
                            <a:rPr lang="en-US" sz="1350" i="1" dirty="0">
                              <a:latin typeface="Cambria Math" panose="02040503050406030204" pitchFamily="18" charset="0"/>
                            </a:rPr>
                            <m:t>𝑣</m:t>
                          </m:r>
                        </m:e>
                        <m:sub>
                          <m:r>
                            <a:rPr lang="en-US" sz="1350" i="1" dirty="0">
                              <a:latin typeface="Cambria Math" panose="02040503050406030204" pitchFamily="18" charset="0"/>
                            </a:rPr>
                            <m:t>𝑠</m:t>
                          </m:r>
                        </m:sub>
                      </m:sSub>
                      <m:r>
                        <a:rPr lang="en-US" sz="1350" i="1" dirty="0">
                          <a:latin typeface="Cambria Math" panose="02040503050406030204" pitchFamily="18" charset="0"/>
                        </a:rPr>
                        <m:t>&gt;</m:t>
                      </m:r>
                      <m:sSub>
                        <m:sSubPr>
                          <m:ctrlPr>
                            <a:rPr lang="es-ES" sz="1350" i="1" dirty="0">
                              <a:latin typeface="Cambria Math" panose="02040503050406030204" pitchFamily="18" charset="0"/>
                            </a:rPr>
                          </m:ctrlPr>
                        </m:sSubPr>
                        <m:e>
                          <m:r>
                            <a:rPr lang="en-US" sz="1350" i="1" dirty="0" err="1">
                              <a:latin typeface="Cambria Math" panose="02040503050406030204" pitchFamily="18" charset="0"/>
                            </a:rPr>
                            <m:t>𝑣</m:t>
                          </m:r>
                        </m:e>
                        <m:sub>
                          <m:r>
                            <a:rPr lang="en-US" sz="1350" i="1" dirty="0" err="1">
                              <a:latin typeface="Cambria Math" panose="02040503050406030204" pitchFamily="18" charset="0"/>
                            </a:rPr>
                            <m:t>𝑡</m:t>
                          </m:r>
                        </m:sub>
                      </m:sSub>
                      <m:r>
                        <a:rPr lang="en-US" sz="1350" i="1" dirty="0">
                          <a:latin typeface="Cambria Math" panose="02040503050406030204" pitchFamily="18" charset="0"/>
                        </a:rPr>
                        <m:t> </m:t>
                      </m:r>
                    </m:oMath>
                  </m:oMathPara>
                </a14:m>
                <a:endParaRPr lang="en-US" sz="1350" dirty="0"/>
              </a:p>
              <a:p>
                <a:pPr/>
                <a14:m>
                  <m:oMathPara xmlns:m="http://schemas.openxmlformats.org/officeDocument/2006/math">
                    <m:oMathParaPr>
                      <m:jc m:val="centerGroup"/>
                    </m:oMathParaPr>
                    <m:oMath xmlns:m="http://schemas.openxmlformats.org/officeDocument/2006/math">
                      <m:sSub>
                        <m:sSubPr>
                          <m:ctrlPr>
                            <a:rPr lang="es-ES" sz="1350" i="1" dirty="0">
                              <a:latin typeface="Cambria Math" panose="02040503050406030204" pitchFamily="18" charset="0"/>
                            </a:rPr>
                          </m:ctrlPr>
                        </m:sSubPr>
                        <m:e>
                          <m:r>
                            <a:rPr lang="es-ES" sz="1350" i="1" dirty="0">
                              <a:latin typeface="Cambria Math" panose="02040503050406030204" pitchFamily="18" charset="0"/>
                            </a:rPr>
                            <m:t>𝐼</m:t>
                          </m:r>
                        </m:e>
                        <m:sub>
                          <m:r>
                            <a:rPr lang="es-ES" sz="1350" i="1" dirty="0">
                              <a:latin typeface="Cambria Math" panose="02040503050406030204" pitchFamily="18" charset="0"/>
                            </a:rPr>
                            <m:t>𝑠</m:t>
                          </m:r>
                        </m:sub>
                      </m:sSub>
                      <m:r>
                        <a:rPr lang="es-ES" sz="1350" i="1" dirty="0">
                          <a:latin typeface="Cambria Math" panose="02040503050406030204" pitchFamily="18" charset="0"/>
                        </a:rPr>
                        <m:t> = 0   </m:t>
                      </m:r>
                      <m:r>
                        <a:rPr lang="es-ES" sz="1350" i="1" dirty="0">
                          <a:latin typeface="Cambria Math" panose="02040503050406030204" pitchFamily="18" charset="0"/>
                        </a:rPr>
                        <m:t>𝑠𝑖</m:t>
                      </m:r>
                      <m:r>
                        <a:rPr lang="es-ES" sz="1350" i="1" dirty="0">
                          <a:latin typeface="Cambria Math" panose="02040503050406030204" pitchFamily="18" charset="0"/>
                        </a:rPr>
                        <m:t> </m:t>
                      </m:r>
                      <m:sSub>
                        <m:sSubPr>
                          <m:ctrlPr>
                            <a:rPr lang="es-ES" sz="1350" i="1" dirty="0">
                              <a:latin typeface="Cambria Math" panose="02040503050406030204" pitchFamily="18" charset="0"/>
                            </a:rPr>
                          </m:ctrlPr>
                        </m:sSubPr>
                        <m:e>
                          <m:r>
                            <a:rPr lang="es-ES" sz="1350" i="1" dirty="0">
                              <a:latin typeface="Cambria Math" panose="02040503050406030204" pitchFamily="18" charset="0"/>
                            </a:rPr>
                            <m:t>𝑣</m:t>
                          </m:r>
                        </m:e>
                        <m:sub>
                          <m:r>
                            <a:rPr lang="es-ES" sz="1350" i="1" dirty="0">
                              <a:latin typeface="Cambria Math" panose="02040503050406030204" pitchFamily="18" charset="0"/>
                            </a:rPr>
                            <m:t>𝑠</m:t>
                          </m:r>
                        </m:sub>
                      </m:sSub>
                      <m:r>
                        <a:rPr lang="es-ES" sz="1350" i="1" dirty="0">
                          <a:latin typeface="Cambria Math" panose="02040503050406030204" pitchFamily="18" charset="0"/>
                        </a:rPr>
                        <m:t>&lt;</m:t>
                      </m:r>
                      <m:sSub>
                        <m:sSubPr>
                          <m:ctrlPr>
                            <a:rPr lang="es-ES" sz="1350" i="1" dirty="0">
                              <a:latin typeface="Cambria Math" panose="02040503050406030204" pitchFamily="18" charset="0"/>
                            </a:rPr>
                          </m:ctrlPr>
                        </m:sSubPr>
                        <m:e>
                          <m:r>
                            <a:rPr lang="es-ES" sz="1350" i="1" dirty="0" err="1">
                              <a:latin typeface="Cambria Math" panose="02040503050406030204" pitchFamily="18" charset="0"/>
                            </a:rPr>
                            <m:t>𝑣</m:t>
                          </m:r>
                        </m:e>
                        <m:sub>
                          <m:r>
                            <a:rPr lang="es-ES" sz="1350" i="1" dirty="0" err="1">
                              <a:latin typeface="Cambria Math" panose="02040503050406030204" pitchFamily="18" charset="0"/>
                            </a:rPr>
                            <m:t>𝑡</m:t>
                          </m:r>
                        </m:sub>
                      </m:sSub>
                    </m:oMath>
                  </m:oMathPara>
                </a14:m>
                <a:endParaRPr lang="es-ES" sz="1350" dirty="0"/>
              </a:p>
            </p:txBody>
          </p:sp>
        </mc:Choice>
        <mc:Fallback xmlns="">
          <p:sp>
            <p:nvSpPr>
              <p:cNvPr id="13" name="Rectángulo 12">
                <a:extLst>
                  <a:ext uri="{FF2B5EF4-FFF2-40B4-BE49-F238E27FC236}">
                    <a16:creationId xmlns:a16="http://schemas.microsoft.com/office/drawing/2014/main" id="{0823554A-CFBA-462E-8031-D7A284B47646}"/>
                  </a:ext>
                </a:extLst>
              </p:cNvPr>
              <p:cNvSpPr>
                <a:spLocks noRot="1" noChangeAspect="1" noMove="1" noResize="1" noEditPoints="1" noAdjustHandles="1" noChangeArrowheads="1" noChangeShapeType="1" noTextEdit="1"/>
              </p:cNvSpPr>
              <p:nvPr/>
            </p:nvSpPr>
            <p:spPr>
              <a:xfrm>
                <a:off x="3416416" y="1525897"/>
                <a:ext cx="2453780" cy="507831"/>
              </a:xfrm>
              <a:prstGeom prst="rect">
                <a:avLst/>
              </a:prstGeom>
              <a:blipFill>
                <a:blip r:embed="rId7"/>
                <a:stretch>
                  <a:fillRect/>
                </a:stretch>
              </a:blipFill>
            </p:spPr>
            <p:txBody>
              <a:bodyPr/>
              <a:lstStyle/>
              <a:p>
                <a:r>
                  <a:rPr lang="es-ES">
                    <a:noFill/>
                  </a:rPr>
                  <a:t> </a:t>
                </a:r>
              </a:p>
            </p:txBody>
          </p:sp>
        </mc:Fallback>
      </mc:AlternateContent>
      <p:pic>
        <p:nvPicPr>
          <p:cNvPr id="14" name="Imagen 13">
            <a:extLst>
              <a:ext uri="{FF2B5EF4-FFF2-40B4-BE49-F238E27FC236}">
                <a16:creationId xmlns:a16="http://schemas.microsoft.com/office/drawing/2014/main" id="{932B8156-E82E-4928-930B-892A36AE79AB}"/>
              </a:ext>
            </a:extLst>
          </p:cNvPr>
          <p:cNvPicPr/>
          <p:nvPr/>
        </p:nvPicPr>
        <p:blipFill rotWithShape="1">
          <a:blip r:embed="rId2">
            <a:extLst>
              <a:ext uri="{28A0092B-C50C-407E-A947-70E740481C1C}">
                <a14:useLocalDpi xmlns:a14="http://schemas.microsoft.com/office/drawing/2010/main" val="0"/>
              </a:ext>
            </a:extLst>
          </a:blip>
          <a:srcRect r="54551"/>
          <a:stretch/>
        </p:blipFill>
        <p:spPr bwMode="auto">
          <a:xfrm>
            <a:off x="471881" y="2954937"/>
            <a:ext cx="1399031" cy="1254101"/>
          </a:xfrm>
          <a:prstGeom prst="rect">
            <a:avLst/>
          </a:prstGeom>
          <a:noFill/>
          <a:ln>
            <a:noFill/>
          </a:ln>
        </p:spPr>
      </p:pic>
      <p:grpSp>
        <p:nvGrpSpPr>
          <p:cNvPr id="24" name="Grupo 23">
            <a:extLst>
              <a:ext uri="{FF2B5EF4-FFF2-40B4-BE49-F238E27FC236}">
                <a16:creationId xmlns:a16="http://schemas.microsoft.com/office/drawing/2014/main" id="{B46716EE-F0E8-4251-9817-343B89AE4F92}"/>
              </a:ext>
            </a:extLst>
          </p:cNvPr>
          <p:cNvGrpSpPr/>
          <p:nvPr/>
        </p:nvGrpSpPr>
        <p:grpSpPr>
          <a:xfrm>
            <a:off x="4643305" y="2961451"/>
            <a:ext cx="1555328" cy="1254101"/>
            <a:chOff x="5448076" y="2685162"/>
            <a:chExt cx="2073770" cy="1672134"/>
          </a:xfrm>
        </p:grpSpPr>
        <p:grpSp>
          <p:nvGrpSpPr>
            <p:cNvPr id="21" name="Grupo 20">
              <a:extLst>
                <a:ext uri="{FF2B5EF4-FFF2-40B4-BE49-F238E27FC236}">
                  <a16:creationId xmlns:a16="http://schemas.microsoft.com/office/drawing/2014/main" id="{34BFBD3B-8CE7-488E-8C67-2A01CD016E87}"/>
                </a:ext>
              </a:extLst>
            </p:cNvPr>
            <p:cNvGrpSpPr/>
            <p:nvPr/>
          </p:nvGrpSpPr>
          <p:grpSpPr>
            <a:xfrm>
              <a:off x="5448076" y="2685162"/>
              <a:ext cx="1990441" cy="1672134"/>
              <a:chOff x="6553063" y="2626635"/>
              <a:chExt cx="1990441" cy="1672134"/>
            </a:xfrm>
          </p:grpSpPr>
          <p:grpSp>
            <p:nvGrpSpPr>
              <p:cNvPr id="20" name="Grupo 19">
                <a:extLst>
                  <a:ext uri="{FF2B5EF4-FFF2-40B4-BE49-F238E27FC236}">
                    <a16:creationId xmlns:a16="http://schemas.microsoft.com/office/drawing/2014/main" id="{54E5C124-581B-4FD4-940C-D64214355367}"/>
                  </a:ext>
                </a:extLst>
              </p:cNvPr>
              <p:cNvGrpSpPr/>
              <p:nvPr/>
            </p:nvGrpSpPr>
            <p:grpSpPr>
              <a:xfrm>
                <a:off x="6673550" y="2626635"/>
                <a:ext cx="1869954" cy="1672134"/>
                <a:chOff x="5792488" y="2575978"/>
                <a:chExt cx="1869954" cy="1672134"/>
              </a:xfrm>
            </p:grpSpPr>
            <p:pic>
              <p:nvPicPr>
                <p:cNvPr id="15" name="Imagen 14">
                  <a:extLst>
                    <a:ext uri="{FF2B5EF4-FFF2-40B4-BE49-F238E27FC236}">
                      <a16:creationId xmlns:a16="http://schemas.microsoft.com/office/drawing/2014/main" id="{87E25971-14EE-42E8-96D7-08992AA56BA7}"/>
                    </a:ext>
                  </a:extLst>
                </p:cNvPr>
                <p:cNvPicPr/>
                <p:nvPr/>
              </p:nvPicPr>
              <p:blipFill rotWithShape="1">
                <a:blip r:embed="rId2">
                  <a:extLst>
                    <a:ext uri="{28A0092B-C50C-407E-A947-70E740481C1C}">
                      <a14:useLocalDpi xmlns:a14="http://schemas.microsoft.com/office/drawing/2010/main" val="0"/>
                    </a:ext>
                  </a:extLst>
                </a:blip>
                <a:srcRect r="54551"/>
                <a:stretch/>
              </p:blipFill>
              <p:spPr bwMode="auto">
                <a:xfrm>
                  <a:off x="5792488" y="2575978"/>
                  <a:ext cx="1865374" cy="1672134"/>
                </a:xfrm>
                <a:prstGeom prst="rect">
                  <a:avLst/>
                </a:prstGeom>
                <a:noFill/>
                <a:ln>
                  <a:noFill/>
                </a:ln>
              </p:spPr>
            </p:pic>
            <p:sp>
              <p:nvSpPr>
                <p:cNvPr id="19" name="Rectángulo 18">
                  <a:extLst>
                    <a:ext uri="{FF2B5EF4-FFF2-40B4-BE49-F238E27FC236}">
                      <a16:creationId xmlns:a16="http://schemas.microsoft.com/office/drawing/2014/main" id="{5C39303E-7404-4202-ADD3-4FB31376FE14}"/>
                    </a:ext>
                  </a:extLst>
                </p:cNvPr>
                <p:cNvSpPr/>
                <p:nvPr/>
              </p:nvSpPr>
              <p:spPr>
                <a:xfrm>
                  <a:off x="6868109" y="3253344"/>
                  <a:ext cx="794333" cy="30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6" name="Rectángulo 15">
                  <a:extLst>
                    <a:ext uri="{FF2B5EF4-FFF2-40B4-BE49-F238E27FC236}">
                      <a16:creationId xmlns:a16="http://schemas.microsoft.com/office/drawing/2014/main" id="{7BF146C5-6973-4E68-BD69-5C7E8FCE8EF4}"/>
                    </a:ext>
                  </a:extLst>
                </p:cNvPr>
                <p:cNvSpPr/>
                <p:nvPr/>
              </p:nvSpPr>
              <p:spPr>
                <a:xfrm>
                  <a:off x="7042932" y="3223260"/>
                  <a:ext cx="411480"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8" name="CuadroTexto 17">
                <a:extLst>
                  <a:ext uri="{FF2B5EF4-FFF2-40B4-BE49-F238E27FC236}">
                    <a16:creationId xmlns:a16="http://schemas.microsoft.com/office/drawing/2014/main" id="{EB09EF8D-75DF-433D-A81E-1AEDC3BA029D}"/>
                  </a:ext>
                </a:extLst>
              </p:cNvPr>
              <p:cNvSpPr txBox="1"/>
              <p:nvPr/>
            </p:nvSpPr>
            <p:spPr>
              <a:xfrm>
                <a:off x="6553063" y="3139512"/>
                <a:ext cx="605293" cy="400109"/>
              </a:xfrm>
              <a:prstGeom prst="rect">
                <a:avLst/>
              </a:prstGeom>
              <a:solidFill>
                <a:schemeClr val="bg1"/>
              </a:solidFill>
            </p:spPr>
            <p:txBody>
              <a:bodyPr wrap="none" rtlCol="0">
                <a:spAutoFit/>
              </a:bodyPr>
              <a:lstStyle/>
              <a:p>
                <a:r>
                  <a:rPr lang="es-ES" sz="1350" dirty="0"/>
                  <a:t>V</a:t>
                </a:r>
                <a:r>
                  <a:rPr lang="es-ES" sz="1350" baseline="-25000" dirty="0"/>
                  <a:t>TH</a:t>
                </a:r>
              </a:p>
            </p:txBody>
          </p:sp>
          <p:sp>
            <p:nvSpPr>
              <p:cNvPr id="17" name="CuadroTexto 16">
                <a:extLst>
                  <a:ext uri="{FF2B5EF4-FFF2-40B4-BE49-F238E27FC236}">
                    <a16:creationId xmlns:a16="http://schemas.microsoft.com/office/drawing/2014/main" id="{6178D71F-C064-46A1-8A3F-245D2D824A2C}"/>
                  </a:ext>
                </a:extLst>
              </p:cNvPr>
              <p:cNvSpPr txBox="1"/>
              <p:nvPr/>
            </p:nvSpPr>
            <p:spPr>
              <a:xfrm>
                <a:off x="7411510" y="2681008"/>
                <a:ext cx="613929" cy="400109"/>
              </a:xfrm>
              <a:prstGeom prst="rect">
                <a:avLst/>
              </a:prstGeom>
              <a:solidFill>
                <a:schemeClr val="bg1"/>
              </a:solidFill>
            </p:spPr>
            <p:txBody>
              <a:bodyPr wrap="none" rtlCol="0">
                <a:spAutoFit/>
              </a:bodyPr>
              <a:lstStyle/>
              <a:p>
                <a:r>
                  <a:rPr lang="es-ES" sz="1350" dirty="0"/>
                  <a:t>R</a:t>
                </a:r>
                <a:r>
                  <a:rPr lang="es-ES" sz="1350" baseline="-25000" dirty="0"/>
                  <a:t>TH</a:t>
                </a:r>
              </a:p>
            </p:txBody>
          </p:sp>
        </p:grpSp>
        <p:sp>
          <p:nvSpPr>
            <p:cNvPr id="22" name="Rectángulo 21">
              <a:extLst>
                <a:ext uri="{FF2B5EF4-FFF2-40B4-BE49-F238E27FC236}">
                  <a16:creationId xmlns:a16="http://schemas.microsoft.com/office/drawing/2014/main" id="{3DFB7432-1411-4876-A58B-C6F3572FD020}"/>
                </a:ext>
              </a:extLst>
            </p:cNvPr>
            <p:cNvSpPr/>
            <p:nvPr/>
          </p:nvSpPr>
          <p:spPr>
            <a:xfrm>
              <a:off x="7034212" y="3140261"/>
              <a:ext cx="487634" cy="11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3" name="Rectángulo 22">
              <a:extLst>
                <a:ext uri="{FF2B5EF4-FFF2-40B4-BE49-F238E27FC236}">
                  <a16:creationId xmlns:a16="http://schemas.microsoft.com/office/drawing/2014/main" id="{5316F552-098A-4E35-868A-D2B563F1CBB2}"/>
                </a:ext>
              </a:extLst>
            </p:cNvPr>
            <p:cNvSpPr/>
            <p:nvPr/>
          </p:nvSpPr>
          <p:spPr>
            <a:xfrm>
              <a:off x="7029510" y="3797068"/>
              <a:ext cx="447615" cy="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D873FA93-AFF0-4525-BB99-85FD23D93007}"/>
                  </a:ext>
                </a:extLst>
              </p:cNvPr>
              <p:cNvSpPr txBox="1"/>
              <p:nvPr/>
            </p:nvSpPr>
            <p:spPr>
              <a:xfrm>
                <a:off x="2412790" y="4564678"/>
                <a:ext cx="3365793" cy="7696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6=0.5</m:t>
                      </m:r>
                      <m:sSubSup>
                        <m:sSubSupPr>
                          <m:ctrlPr>
                            <a:rPr lang="es-ES" sz="1200" i="1">
                              <a:latin typeface="Cambria Math" panose="02040503050406030204" pitchFamily="18" charset="0"/>
                            </a:rPr>
                          </m:ctrlPr>
                        </m:sSubSupPr>
                        <m:e>
                          <m:r>
                            <a:rPr lang="es-ES" sz="1200" i="1">
                              <a:latin typeface="Cambria Math" panose="02040503050406030204" pitchFamily="18" charset="0"/>
                            </a:rPr>
                            <m:t>𝑣</m:t>
                          </m:r>
                        </m:e>
                        <m:sub>
                          <m:r>
                            <a:rPr lang="es-ES" sz="1200" i="1">
                              <a:latin typeface="Cambria Math" panose="02040503050406030204" pitchFamily="18" charset="0"/>
                            </a:rPr>
                            <m:t>𝑠</m:t>
                          </m:r>
                        </m:sub>
                        <m:sup>
                          <m:r>
                            <a:rPr lang="es-ES" sz="1200" i="1">
                              <a:latin typeface="Cambria Math" panose="02040503050406030204" pitchFamily="18" charset="0"/>
                            </a:rPr>
                            <m:t>2</m:t>
                          </m:r>
                        </m:sup>
                      </m:sSubSup>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→0.5</m:t>
                      </m:r>
                      <m:sSubSup>
                        <m:sSubSupPr>
                          <m:ctrlPr>
                            <a:rPr lang="es-ES" sz="1200" i="1">
                              <a:latin typeface="Cambria Math" panose="02040503050406030204" pitchFamily="18" charset="0"/>
                            </a:rPr>
                          </m:ctrlPr>
                        </m:sSubSupPr>
                        <m:e>
                          <m:r>
                            <a:rPr lang="es-ES" sz="1200" i="1">
                              <a:latin typeface="Cambria Math" panose="02040503050406030204" pitchFamily="18" charset="0"/>
                            </a:rPr>
                            <m:t>𝑣</m:t>
                          </m:r>
                        </m:e>
                        <m:sub>
                          <m:r>
                            <a:rPr lang="es-ES" sz="1200" i="1">
                              <a:latin typeface="Cambria Math" panose="02040503050406030204" pitchFamily="18" charset="0"/>
                            </a:rPr>
                            <m:t>𝑠</m:t>
                          </m:r>
                        </m:sub>
                        <m:sup>
                          <m:r>
                            <a:rPr lang="es-ES" sz="1200" i="1">
                              <a:latin typeface="Cambria Math" panose="02040503050406030204" pitchFamily="18" charset="0"/>
                            </a:rPr>
                            <m:t>2</m:t>
                          </m:r>
                        </m:sup>
                      </m:sSubSup>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−6=0</m:t>
                      </m:r>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m:t>
                      </m:r>
                      <m:f>
                        <m:fPr>
                          <m:ctrlPr>
                            <a:rPr lang="es-ES" sz="1200" i="1">
                              <a:latin typeface="Cambria Math" panose="02040503050406030204" pitchFamily="18" charset="0"/>
                            </a:rPr>
                          </m:ctrlPr>
                        </m:fPr>
                        <m:num>
                          <m:r>
                            <a:rPr lang="es-ES" sz="1200" i="1">
                              <a:latin typeface="Cambria Math" panose="02040503050406030204" pitchFamily="18" charset="0"/>
                            </a:rPr>
                            <m:t>−1±</m:t>
                          </m:r>
                          <m:rad>
                            <m:radPr>
                              <m:degHide m:val="on"/>
                              <m:ctrlPr>
                                <a:rPr lang="es-ES" sz="1200" i="1">
                                  <a:latin typeface="Cambria Math" panose="02040503050406030204" pitchFamily="18" charset="0"/>
                                </a:rPr>
                              </m:ctrlPr>
                            </m:radPr>
                            <m:deg/>
                            <m:e>
                              <m:sSup>
                                <m:sSupPr>
                                  <m:ctrlPr>
                                    <a:rPr lang="es-ES" sz="1200" i="1">
                                      <a:latin typeface="Cambria Math" panose="02040503050406030204" pitchFamily="18" charset="0"/>
                                    </a:rPr>
                                  </m:ctrlPr>
                                </m:sSupPr>
                                <m:e>
                                  <m:r>
                                    <a:rPr lang="es-ES" sz="1200" i="1">
                                      <a:latin typeface="Cambria Math" panose="02040503050406030204" pitchFamily="18" charset="0"/>
                                    </a:rPr>
                                    <m:t>1</m:t>
                                  </m:r>
                                </m:e>
                                <m:sup>
                                  <m:r>
                                    <a:rPr lang="es-ES" sz="1200" i="1">
                                      <a:latin typeface="Cambria Math" panose="02040503050406030204" pitchFamily="18" charset="0"/>
                                    </a:rPr>
                                    <m:t>2</m:t>
                                  </m:r>
                                </m:sup>
                              </m:sSup>
                              <m:r>
                                <a:rPr lang="es-ES" sz="1200" i="1">
                                  <a:latin typeface="Cambria Math" panose="02040503050406030204" pitchFamily="18" charset="0"/>
                                </a:rPr>
                                <m:t>−4</m:t>
                              </m:r>
                              <m:r>
                                <a:rPr lang="es-ES" sz="1200" i="1">
                                  <a:latin typeface="Cambria Math" panose="02040503050406030204" pitchFamily="18" charset="0"/>
                                </a:rPr>
                                <m:t>𝑥</m:t>
                              </m:r>
                              <m:r>
                                <a:rPr lang="es-ES" sz="1200" i="1">
                                  <a:latin typeface="Cambria Math" panose="02040503050406030204" pitchFamily="18" charset="0"/>
                                </a:rPr>
                                <m:t>0.5</m:t>
                              </m:r>
                              <m:r>
                                <a:rPr lang="es-ES" sz="1200" i="1">
                                  <a:latin typeface="Cambria Math" panose="02040503050406030204" pitchFamily="18" charset="0"/>
                                </a:rPr>
                                <m:t>𝑥</m:t>
                              </m:r>
                              <m:r>
                                <a:rPr lang="es-ES" sz="1200" i="1">
                                  <a:latin typeface="Cambria Math" panose="02040503050406030204" pitchFamily="18" charset="0"/>
                                </a:rPr>
                                <m:t>(−6)</m:t>
                              </m:r>
                            </m:e>
                          </m:rad>
                        </m:num>
                        <m:den>
                          <m:r>
                            <a:rPr lang="es-ES" sz="1200" i="1">
                              <a:latin typeface="Cambria Math" panose="02040503050406030204" pitchFamily="18" charset="0"/>
                            </a:rPr>
                            <m:t>2</m:t>
                          </m:r>
                          <m:r>
                            <a:rPr lang="es-ES" sz="1200" i="1">
                              <a:latin typeface="Cambria Math" panose="02040503050406030204" pitchFamily="18" charset="0"/>
                            </a:rPr>
                            <m:t>𝑥</m:t>
                          </m:r>
                          <m:r>
                            <a:rPr lang="es-ES" sz="1200" i="1">
                              <a:latin typeface="Cambria Math" panose="02040503050406030204" pitchFamily="18" charset="0"/>
                            </a:rPr>
                            <m:t>0.5</m:t>
                          </m:r>
                        </m:den>
                      </m:f>
                      <m:r>
                        <a:rPr lang="es-ES" sz="1200" i="1">
                          <a:latin typeface="Cambria Math" panose="02040503050406030204" pitchFamily="18" charset="0"/>
                        </a:rPr>
                        <m:t>=−1</m:t>
                      </m:r>
                      <m:r>
                        <a:rPr lang="es-ES" sz="1200" i="1">
                          <a:latin typeface="Cambria Math" panose="02040503050406030204" pitchFamily="18" charset="0"/>
                          <a:ea typeface="Cambria Math" panose="02040503050406030204" pitchFamily="18" charset="0"/>
                        </a:rPr>
                        <m:t>±3.6=2.6</m:t>
                      </m:r>
                    </m:oMath>
                  </m:oMathPara>
                </a14:m>
                <a:endParaRPr lang="es-ES" sz="1200" dirty="0"/>
              </a:p>
              <a:p>
                <a:endParaRPr lang="es-ES" sz="1200" dirty="0"/>
              </a:p>
            </p:txBody>
          </p:sp>
        </mc:Choice>
        <mc:Fallback xmlns="">
          <p:sp>
            <p:nvSpPr>
              <p:cNvPr id="2" name="CuadroTexto 1">
                <a:extLst>
                  <a:ext uri="{FF2B5EF4-FFF2-40B4-BE49-F238E27FC236}">
                    <a16:creationId xmlns:a16="http://schemas.microsoft.com/office/drawing/2014/main" id="{D873FA93-AFF0-4525-BB99-85FD23D93007}"/>
                  </a:ext>
                </a:extLst>
              </p:cNvPr>
              <p:cNvSpPr txBox="1">
                <a:spLocks noRot="1" noChangeAspect="1" noMove="1" noResize="1" noEditPoints="1" noAdjustHandles="1" noChangeArrowheads="1" noChangeShapeType="1" noTextEdit="1"/>
              </p:cNvSpPr>
              <p:nvPr/>
            </p:nvSpPr>
            <p:spPr>
              <a:xfrm>
                <a:off x="2412790" y="4564678"/>
                <a:ext cx="3365793" cy="769634"/>
              </a:xfrm>
              <a:prstGeom prst="rect">
                <a:avLst/>
              </a:prstGeom>
              <a:blipFill>
                <a:blip r:embed="rId8"/>
                <a:stretch>
                  <a:fillRect l="-181" r="-5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847F149C-0DED-4A58-99EF-D6B1D581BBFD}"/>
                  </a:ext>
                </a:extLst>
              </p:cNvPr>
              <p:cNvSpPr txBox="1"/>
              <p:nvPr/>
            </p:nvSpPr>
            <p:spPr>
              <a:xfrm>
                <a:off x="6039743" y="4853377"/>
                <a:ext cx="251216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𝐼</m:t>
                          </m:r>
                        </m:e>
                        <m:sub>
                          <m:r>
                            <a:rPr lang="es-ES" sz="1200" i="1">
                              <a:latin typeface="Cambria Math" panose="02040503050406030204" pitchFamily="18" charset="0"/>
                            </a:rPr>
                            <m:t>𝑠</m:t>
                          </m:r>
                        </m:sub>
                      </m:sSub>
                      <m:r>
                        <a:rPr lang="es-ES" sz="1200" i="1">
                          <a:latin typeface="Cambria Math" panose="02040503050406030204" pitchFamily="18" charset="0"/>
                        </a:rPr>
                        <m:t>=</m:t>
                      </m:r>
                      <m:r>
                        <a:rPr lang="es-ES" sz="1200" i="1">
                          <a:latin typeface="Cambria Math" panose="02040503050406030204" pitchFamily="18" charset="0"/>
                        </a:rPr>
                        <m:t>𝐴</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𝑡</m:t>
                                  </m:r>
                                </m:sub>
                              </m:sSub>
                            </m:e>
                          </m:d>
                        </m:e>
                        <m:sup>
                          <m:r>
                            <a:rPr lang="es-ES" sz="1200" i="1">
                              <a:latin typeface="Cambria Math" panose="02040503050406030204" pitchFamily="18" charset="0"/>
                            </a:rPr>
                            <m:t>2</m:t>
                          </m:r>
                        </m:sup>
                      </m:sSup>
                      <m:r>
                        <a:rPr lang="es-ES" sz="1200" i="1">
                          <a:latin typeface="Cambria Math" panose="02040503050406030204" pitchFamily="18" charset="0"/>
                        </a:rPr>
                        <m:t>=</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r>
                                <a:rPr lang="es-ES" sz="1200" i="1">
                                  <a:latin typeface="Cambria Math" panose="02040503050406030204" pitchFamily="18" charset="0"/>
                                </a:rPr>
                                <m:t>2.6</m:t>
                              </m:r>
                            </m:e>
                          </m:d>
                        </m:e>
                        <m:sup>
                          <m:r>
                            <a:rPr lang="es-ES" sz="1200" i="1">
                              <a:latin typeface="Cambria Math" panose="02040503050406030204" pitchFamily="18" charset="0"/>
                            </a:rPr>
                            <m:t>2</m:t>
                          </m:r>
                        </m:sup>
                      </m:sSup>
                      <m:r>
                        <a:rPr lang="es-ES" sz="1200" i="1">
                          <a:latin typeface="Cambria Math" panose="02040503050406030204" pitchFamily="18" charset="0"/>
                        </a:rPr>
                        <m:t>=6.76 </m:t>
                      </m:r>
                      <m:r>
                        <a:rPr lang="es-ES" sz="1200" i="1">
                          <a:latin typeface="Cambria Math" panose="02040503050406030204" pitchFamily="18" charset="0"/>
                        </a:rPr>
                        <m:t>𝐴</m:t>
                      </m:r>
                    </m:oMath>
                  </m:oMathPara>
                </a14:m>
                <a:endParaRPr lang="es-ES" sz="1200" dirty="0"/>
              </a:p>
            </p:txBody>
          </p:sp>
        </mc:Choice>
        <mc:Fallback xmlns="">
          <p:sp>
            <p:nvSpPr>
              <p:cNvPr id="25" name="CuadroTexto 24">
                <a:extLst>
                  <a:ext uri="{FF2B5EF4-FFF2-40B4-BE49-F238E27FC236}">
                    <a16:creationId xmlns:a16="http://schemas.microsoft.com/office/drawing/2014/main" id="{847F149C-0DED-4A58-99EF-D6B1D581BBFD}"/>
                  </a:ext>
                </a:extLst>
              </p:cNvPr>
              <p:cNvSpPr txBox="1">
                <a:spLocks noRot="1" noChangeAspect="1" noMove="1" noResize="1" noEditPoints="1" noAdjustHandles="1" noChangeArrowheads="1" noChangeShapeType="1" noTextEdit="1"/>
              </p:cNvSpPr>
              <p:nvPr/>
            </p:nvSpPr>
            <p:spPr>
              <a:xfrm>
                <a:off x="6039743" y="4853377"/>
                <a:ext cx="2512163" cy="184666"/>
              </a:xfrm>
              <a:prstGeom prst="rect">
                <a:avLst/>
              </a:prstGeom>
              <a:blipFill>
                <a:blip r:embed="rId9"/>
                <a:stretch>
                  <a:fillRect l="-485" r="-971" b="-16667"/>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7DE332EE-BB04-4788-9325-9A9BAEC9A1A1}"/>
              </a:ext>
            </a:extLst>
          </p:cNvPr>
          <p:cNvSpPr>
            <a:spLocks noGrp="1"/>
          </p:cNvSpPr>
          <p:nvPr>
            <p:ph type="sldNum" sz="quarter" idx="12"/>
          </p:nvPr>
        </p:nvSpPr>
        <p:spPr/>
        <p:txBody>
          <a:bodyPr/>
          <a:lstStyle/>
          <a:p>
            <a:fld id="{78733FC4-8689-4CA5-A153-34ADD6EFE592}" type="slidenum">
              <a:rPr lang="es-ES" smtClean="0"/>
              <a:t>15</a:t>
            </a:fld>
            <a:endParaRPr lang="es-ES"/>
          </a:p>
        </p:txBody>
      </p:sp>
    </p:spTree>
    <p:extLst>
      <p:ext uri="{BB962C8B-B14F-4D97-AF65-F5344CB8AC3E}">
        <p14:creationId xmlns:p14="http://schemas.microsoft.com/office/powerpoint/2010/main" val="412098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1FDADA5-06A4-4B2D-9225-1B4FC8C723AB}"/>
              </a:ext>
            </a:extLst>
          </p:cNvPr>
          <p:cNvSpPr/>
          <p:nvPr/>
        </p:nvSpPr>
        <p:spPr>
          <a:xfrm>
            <a:off x="0" y="782272"/>
            <a:ext cx="8963891" cy="584775"/>
          </a:xfrm>
          <a:prstGeom prst="rect">
            <a:avLst/>
          </a:prstGeom>
        </p:spPr>
        <p:txBody>
          <a:bodyPr wrap="square">
            <a:spAutoFit/>
          </a:bodyPr>
          <a:lstStyle/>
          <a:p>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2. </a:t>
            </a:r>
            <a:r>
              <a:rPr lang="es-ES" sz="1600" dirty="0"/>
              <a:t>Encontrar la recta de carga presentada al elemento desconocido por el circuito resistivo de la figura. I =5 mA, R</a:t>
            </a:r>
            <a:r>
              <a:rPr lang="es-ES" sz="1600" baseline="-25000" dirty="0"/>
              <a:t>1</a:t>
            </a:r>
            <a:r>
              <a:rPr lang="es-ES" sz="1600" dirty="0"/>
              <a:t> =R</a:t>
            </a:r>
            <a:r>
              <a:rPr lang="es-ES" sz="1600" baseline="-25000" dirty="0"/>
              <a:t>2</a:t>
            </a:r>
            <a:r>
              <a:rPr lang="es-ES" sz="1600" dirty="0"/>
              <a:t>= 10 k</a:t>
            </a:r>
            <a:r>
              <a:rPr lang="el-GR" sz="1600" dirty="0"/>
              <a:t>Ω</a:t>
            </a:r>
            <a:r>
              <a:rPr lang="es-ES" sz="1600" dirty="0"/>
              <a:t>.</a:t>
            </a:r>
          </a:p>
        </p:txBody>
      </p:sp>
      <p:sp>
        <p:nvSpPr>
          <p:cNvPr id="10" name="Rectangle 5">
            <a:extLst>
              <a:ext uri="{FF2B5EF4-FFF2-40B4-BE49-F238E27FC236}">
                <a16:creationId xmlns:a16="http://schemas.microsoft.com/office/drawing/2014/main" id="{B5D5CE04-9EE6-409F-8C87-3F222D1C48B5}"/>
              </a:ext>
            </a:extLst>
          </p:cNvPr>
          <p:cNvSpPr>
            <a:spLocks noChangeArrowheads="1"/>
          </p:cNvSpPr>
          <p:nvPr/>
        </p:nvSpPr>
        <p:spPr bwMode="auto">
          <a:xfrm>
            <a:off x="249570" y="3283573"/>
            <a:ext cx="46076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La recta de carga tiene pendiente -1/20=-0,05 y ordenada en el origen -2,5</a:t>
            </a:r>
            <a:endParaRPr lang="es-ES" altLang="es-ES" sz="1500" dirty="0">
              <a:latin typeface="Arial" panose="020B0604020202020204" pitchFamily="34" charset="0"/>
            </a:endParaRPr>
          </a:p>
        </p:txBody>
      </p:sp>
      <p:grpSp>
        <p:nvGrpSpPr>
          <p:cNvPr id="13" name="Grupo 12">
            <a:extLst>
              <a:ext uri="{FF2B5EF4-FFF2-40B4-BE49-F238E27FC236}">
                <a16:creationId xmlns:a16="http://schemas.microsoft.com/office/drawing/2014/main" id="{102A5E5E-F50A-4098-8BA3-F95D16123AC6}"/>
              </a:ext>
            </a:extLst>
          </p:cNvPr>
          <p:cNvGrpSpPr/>
          <p:nvPr/>
        </p:nvGrpSpPr>
        <p:grpSpPr>
          <a:xfrm>
            <a:off x="374833" y="1311574"/>
            <a:ext cx="2690786" cy="1826903"/>
            <a:chOff x="499777" y="605766"/>
            <a:chExt cx="3587715" cy="2435870"/>
          </a:xfrm>
        </p:grpSpPr>
        <p:pic>
          <p:nvPicPr>
            <p:cNvPr id="11" name="Imagen 10">
              <a:extLst>
                <a:ext uri="{FF2B5EF4-FFF2-40B4-BE49-F238E27FC236}">
                  <a16:creationId xmlns:a16="http://schemas.microsoft.com/office/drawing/2014/main" id="{DC6B3E4F-74E6-429F-B629-BB8F93B7D198}"/>
                </a:ext>
              </a:extLst>
            </p:cNvPr>
            <p:cNvPicPr>
              <a:picLocks noChangeAspect="1"/>
            </p:cNvPicPr>
            <p:nvPr/>
          </p:nvPicPr>
          <p:blipFill>
            <a:blip r:embed="rId2"/>
            <a:stretch>
              <a:fillRect/>
            </a:stretch>
          </p:blipFill>
          <p:spPr>
            <a:xfrm>
              <a:off x="499777" y="605766"/>
              <a:ext cx="3587715" cy="2435870"/>
            </a:xfrm>
            <a:prstGeom prst="rect">
              <a:avLst/>
            </a:prstGeom>
          </p:spPr>
        </p:pic>
        <p:sp>
          <p:nvSpPr>
            <p:cNvPr id="12" name="Rectángulo 11">
              <a:extLst>
                <a:ext uri="{FF2B5EF4-FFF2-40B4-BE49-F238E27FC236}">
                  <a16:creationId xmlns:a16="http://schemas.microsoft.com/office/drawing/2014/main" id="{E6E06EB2-63FE-4EF7-9981-53583FE1DB41}"/>
                </a:ext>
              </a:extLst>
            </p:cNvPr>
            <p:cNvSpPr/>
            <p:nvPr/>
          </p:nvSpPr>
          <p:spPr>
            <a:xfrm>
              <a:off x="3358497" y="1530223"/>
              <a:ext cx="273466"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cxnSp>
        <p:nvCxnSpPr>
          <p:cNvPr id="15" name="Conector recto de flecha 14">
            <a:extLst>
              <a:ext uri="{FF2B5EF4-FFF2-40B4-BE49-F238E27FC236}">
                <a16:creationId xmlns:a16="http://schemas.microsoft.com/office/drawing/2014/main" id="{D24EA1AE-3CFA-45EC-A8DD-FE5B1D85EC6D}"/>
              </a:ext>
            </a:extLst>
          </p:cNvPr>
          <p:cNvCxnSpPr/>
          <p:nvPr/>
        </p:nvCxnSpPr>
        <p:spPr>
          <a:xfrm>
            <a:off x="1604395" y="1543050"/>
            <a:ext cx="8430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BB1AFFED-D4C4-46B7-BDD1-7BDB438E6CCC}"/>
              </a:ext>
            </a:extLst>
          </p:cNvPr>
          <p:cNvCxnSpPr>
            <a:cxnSpLocks/>
          </p:cNvCxnSpPr>
          <p:nvPr/>
        </p:nvCxnSpPr>
        <p:spPr>
          <a:xfrm flipV="1">
            <a:off x="1236617" y="1829256"/>
            <a:ext cx="0" cy="5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1D3A2CBE-4363-45F4-8F2F-33E4FE8738DE}"/>
              </a:ext>
            </a:extLst>
          </p:cNvPr>
          <p:cNvSpPr txBox="1"/>
          <p:nvPr/>
        </p:nvSpPr>
        <p:spPr>
          <a:xfrm>
            <a:off x="2312715" y="1257959"/>
            <a:ext cx="296876" cy="300082"/>
          </a:xfrm>
          <a:prstGeom prst="rect">
            <a:avLst/>
          </a:prstGeom>
          <a:noFill/>
        </p:spPr>
        <p:txBody>
          <a:bodyPr wrap="none" rtlCol="0">
            <a:spAutoFit/>
          </a:bodyPr>
          <a:lstStyle/>
          <a:p>
            <a:r>
              <a:rPr lang="es-ES" sz="1350" dirty="0"/>
              <a:t>I</a:t>
            </a:r>
            <a:r>
              <a:rPr lang="es-ES" sz="1350" baseline="-25000" dirty="0"/>
              <a:t>1</a:t>
            </a:r>
          </a:p>
        </p:txBody>
      </p:sp>
      <p:sp>
        <p:nvSpPr>
          <p:cNvPr id="19" name="CuadroTexto 18">
            <a:extLst>
              <a:ext uri="{FF2B5EF4-FFF2-40B4-BE49-F238E27FC236}">
                <a16:creationId xmlns:a16="http://schemas.microsoft.com/office/drawing/2014/main" id="{835DB3B2-7833-4620-B082-F945A300941A}"/>
              </a:ext>
            </a:extLst>
          </p:cNvPr>
          <p:cNvSpPr txBox="1"/>
          <p:nvPr/>
        </p:nvSpPr>
        <p:spPr>
          <a:xfrm>
            <a:off x="975131" y="1651548"/>
            <a:ext cx="296876" cy="300082"/>
          </a:xfrm>
          <a:prstGeom prst="rect">
            <a:avLst/>
          </a:prstGeom>
          <a:noFill/>
        </p:spPr>
        <p:txBody>
          <a:bodyPr wrap="none" rtlCol="0">
            <a:spAutoFit/>
          </a:bodyPr>
          <a:lstStyle/>
          <a:p>
            <a:r>
              <a:rPr lang="es-ES" sz="1350" dirty="0"/>
              <a:t>I</a:t>
            </a:r>
            <a:r>
              <a:rPr lang="es-ES" sz="1350" baseline="-25000" dirty="0"/>
              <a:t>2</a:t>
            </a:r>
          </a:p>
        </p:txBody>
      </p:sp>
      <p:sp>
        <p:nvSpPr>
          <p:cNvPr id="20" name="CuadroTexto 19">
            <a:extLst>
              <a:ext uri="{FF2B5EF4-FFF2-40B4-BE49-F238E27FC236}">
                <a16:creationId xmlns:a16="http://schemas.microsoft.com/office/drawing/2014/main" id="{B2C4F340-889E-4D11-9D13-132876139194}"/>
              </a:ext>
            </a:extLst>
          </p:cNvPr>
          <p:cNvSpPr txBox="1"/>
          <p:nvPr/>
        </p:nvSpPr>
        <p:spPr>
          <a:xfrm>
            <a:off x="870527" y="2014442"/>
            <a:ext cx="232756" cy="300082"/>
          </a:xfrm>
          <a:prstGeom prst="rect">
            <a:avLst/>
          </a:prstGeom>
          <a:solidFill>
            <a:schemeClr val="bg1"/>
          </a:solidFill>
        </p:spPr>
        <p:txBody>
          <a:bodyPr wrap="none" rtlCol="0">
            <a:spAutoFit/>
          </a:bodyPr>
          <a:lstStyle/>
          <a:p>
            <a:r>
              <a:rPr lang="es-ES" sz="1350" dirty="0"/>
              <a:t>I</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56B23A2A-942A-4DFD-AF3E-58DFB5FA48A9}"/>
                  </a:ext>
                </a:extLst>
              </p:cNvPr>
              <p:cNvSpPr txBox="1"/>
              <p:nvPr/>
            </p:nvSpPr>
            <p:spPr>
              <a:xfrm>
                <a:off x="3978841" y="1431084"/>
                <a:ext cx="82112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𝐼</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2</m:t>
                          </m:r>
                        </m:sub>
                      </m:sSub>
                    </m:oMath>
                  </m:oMathPara>
                </a14:m>
                <a:endParaRPr lang="es-ES" sz="1350" dirty="0"/>
              </a:p>
            </p:txBody>
          </p:sp>
        </mc:Choice>
        <mc:Fallback xmlns="">
          <p:sp>
            <p:nvSpPr>
              <p:cNvPr id="21" name="CuadroTexto 20">
                <a:extLst>
                  <a:ext uri="{FF2B5EF4-FFF2-40B4-BE49-F238E27FC236}">
                    <a16:creationId xmlns:a16="http://schemas.microsoft.com/office/drawing/2014/main" id="{56B23A2A-942A-4DFD-AF3E-58DFB5FA48A9}"/>
                  </a:ext>
                </a:extLst>
              </p:cNvPr>
              <p:cNvSpPr txBox="1">
                <a:spLocks noRot="1" noChangeAspect="1" noMove="1" noResize="1" noEditPoints="1" noAdjustHandles="1" noChangeArrowheads="1" noChangeShapeType="1" noTextEdit="1"/>
              </p:cNvSpPr>
              <p:nvPr/>
            </p:nvSpPr>
            <p:spPr>
              <a:xfrm>
                <a:off x="3978841" y="1431084"/>
                <a:ext cx="821122" cy="207749"/>
              </a:xfrm>
              <a:prstGeom prst="rect">
                <a:avLst/>
              </a:prstGeom>
              <a:blipFill>
                <a:blip r:embed="rId3"/>
                <a:stretch>
                  <a:fillRect l="-3731" r="-1493"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2E26505D-6FBE-4432-9226-C40EB99F005F}"/>
                  </a:ext>
                </a:extLst>
              </p:cNvPr>
              <p:cNvSpPr txBox="1"/>
              <p:nvPr/>
            </p:nvSpPr>
            <p:spPr>
              <a:xfrm>
                <a:off x="3927403" y="1790048"/>
                <a:ext cx="362913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
                        <m:dPr>
                          <m:ctrlPr>
                            <a:rPr lang="es-ES" sz="1350" i="1">
                              <a:latin typeface="Cambria Math" panose="02040503050406030204" pitchFamily="18" charset="0"/>
                            </a:rPr>
                          </m:ctrlPr>
                        </m:dPr>
                        <m:e>
                          <m:r>
                            <a:rPr lang="es-ES" sz="1350" i="1">
                              <a:latin typeface="Cambria Math" panose="02040503050406030204" pitchFamily="18" charset="0"/>
                            </a:rPr>
                            <m:t>𝐼</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e>
                      </m:d>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oMath>
                  </m:oMathPara>
                </a14:m>
                <a:endParaRPr lang="es-ES" sz="1350" dirty="0"/>
              </a:p>
            </p:txBody>
          </p:sp>
        </mc:Choice>
        <mc:Fallback xmlns="">
          <p:sp>
            <p:nvSpPr>
              <p:cNvPr id="23" name="CuadroTexto 22">
                <a:extLst>
                  <a:ext uri="{FF2B5EF4-FFF2-40B4-BE49-F238E27FC236}">
                    <a16:creationId xmlns:a16="http://schemas.microsoft.com/office/drawing/2014/main" id="{2E26505D-6FBE-4432-9226-C40EB99F005F}"/>
                  </a:ext>
                </a:extLst>
              </p:cNvPr>
              <p:cNvSpPr txBox="1">
                <a:spLocks noRot="1" noChangeAspect="1" noMove="1" noResize="1" noEditPoints="1" noAdjustHandles="1" noChangeArrowheads="1" noChangeShapeType="1" noTextEdit="1"/>
              </p:cNvSpPr>
              <p:nvPr/>
            </p:nvSpPr>
            <p:spPr>
              <a:xfrm>
                <a:off x="3927403" y="1790048"/>
                <a:ext cx="3629135" cy="207749"/>
              </a:xfrm>
              <a:prstGeom prst="rect">
                <a:avLst/>
              </a:prstGeom>
              <a:blipFill>
                <a:blip r:embed="rId4"/>
                <a:stretch>
                  <a:fillRect l="-503" r="-503"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3A270B8A-D53B-40DB-9301-6BEB68F7EC55}"/>
                  </a:ext>
                </a:extLst>
              </p:cNvPr>
              <p:cNvSpPr txBox="1"/>
              <p:nvPr/>
            </p:nvSpPr>
            <p:spPr>
              <a:xfrm>
                <a:off x="3839717" y="2156969"/>
                <a:ext cx="4328364"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10</m:t>
                      </m:r>
                      <m:d>
                        <m:dPr>
                          <m:ctrlPr>
                            <a:rPr lang="es-ES" sz="1350" i="1">
                              <a:latin typeface="Cambria Math" panose="02040503050406030204" pitchFamily="18" charset="0"/>
                            </a:rPr>
                          </m:ctrlPr>
                        </m:dPr>
                        <m:e>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e>
                      </m:d>
                      <m:r>
                        <a:rPr lang="es-ES" sz="1350" i="1">
                          <a:latin typeface="Cambria Math" panose="02040503050406030204" pitchFamily="18" charset="0"/>
                        </a:rPr>
                        <m:t>+10</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−50</m:t>
                          </m:r>
                        </m:num>
                        <m:den>
                          <m:r>
                            <a:rPr lang="es-ES" sz="1350" i="1">
                              <a:latin typeface="Cambria Math" panose="02040503050406030204" pitchFamily="18" charset="0"/>
                            </a:rPr>
                            <m:t>20</m:t>
                          </m:r>
                        </m:den>
                      </m:f>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num>
                        <m:den>
                          <m:r>
                            <a:rPr lang="es-ES" sz="1350" i="1">
                              <a:latin typeface="Cambria Math" panose="02040503050406030204" pitchFamily="18" charset="0"/>
                            </a:rPr>
                            <m:t>20</m:t>
                          </m:r>
                        </m:den>
                      </m:f>
                      <m:r>
                        <a:rPr lang="es-ES" sz="1350" i="1">
                          <a:latin typeface="Cambria Math" panose="02040503050406030204" pitchFamily="18" charset="0"/>
                        </a:rPr>
                        <m:t>−2.5</m:t>
                      </m:r>
                    </m:oMath>
                  </m:oMathPara>
                </a14:m>
                <a:endParaRPr lang="es-ES" sz="1350" dirty="0"/>
              </a:p>
            </p:txBody>
          </p:sp>
        </mc:Choice>
        <mc:Fallback xmlns="">
          <p:sp>
            <p:nvSpPr>
              <p:cNvPr id="24" name="CuadroTexto 23">
                <a:extLst>
                  <a:ext uri="{FF2B5EF4-FFF2-40B4-BE49-F238E27FC236}">
                    <a16:creationId xmlns:a16="http://schemas.microsoft.com/office/drawing/2014/main" id="{3A270B8A-D53B-40DB-9301-6BEB68F7EC55}"/>
                  </a:ext>
                </a:extLst>
              </p:cNvPr>
              <p:cNvSpPr txBox="1">
                <a:spLocks noRot="1" noChangeAspect="1" noMove="1" noResize="1" noEditPoints="1" noAdjustHandles="1" noChangeArrowheads="1" noChangeShapeType="1" noTextEdit="1"/>
              </p:cNvSpPr>
              <p:nvPr/>
            </p:nvSpPr>
            <p:spPr>
              <a:xfrm>
                <a:off x="3839717" y="2156969"/>
                <a:ext cx="4328364" cy="394532"/>
              </a:xfrm>
              <a:prstGeom prst="rect">
                <a:avLst/>
              </a:prstGeom>
              <a:blipFill>
                <a:blip r:embed="rId5"/>
                <a:stretch>
                  <a:fillRect l="-423" t="-3077" r="-563" b="-13846"/>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E82911C4-76A5-4758-8AF3-140CF2CBC87C}"/>
              </a:ext>
            </a:extLst>
          </p:cNvPr>
          <p:cNvSpPr txBox="1"/>
          <p:nvPr/>
        </p:nvSpPr>
        <p:spPr>
          <a:xfrm>
            <a:off x="1507753" y="1578384"/>
            <a:ext cx="968535" cy="300082"/>
          </a:xfrm>
          <a:prstGeom prst="rect">
            <a:avLst/>
          </a:prstGeom>
          <a:noFill/>
        </p:spPr>
        <p:txBody>
          <a:bodyPr wrap="none" rtlCol="0">
            <a:spAutoFit/>
          </a:bodyPr>
          <a:lstStyle/>
          <a:p>
            <a:r>
              <a:rPr lang="es-ES" sz="1350" dirty="0"/>
              <a:t>+             -</a:t>
            </a:r>
          </a:p>
        </p:txBody>
      </p:sp>
      <p:sp>
        <p:nvSpPr>
          <p:cNvPr id="27" name="CuadroTexto 26">
            <a:extLst>
              <a:ext uri="{FF2B5EF4-FFF2-40B4-BE49-F238E27FC236}">
                <a16:creationId xmlns:a16="http://schemas.microsoft.com/office/drawing/2014/main" id="{BF32E8BB-952B-4BE8-8732-0F9A4EF5D649}"/>
              </a:ext>
            </a:extLst>
          </p:cNvPr>
          <p:cNvSpPr txBox="1"/>
          <p:nvPr/>
        </p:nvSpPr>
        <p:spPr>
          <a:xfrm>
            <a:off x="1280000" y="1727277"/>
            <a:ext cx="285656" cy="923330"/>
          </a:xfrm>
          <a:prstGeom prst="rect">
            <a:avLst/>
          </a:prstGeom>
          <a:noFill/>
        </p:spPr>
        <p:txBody>
          <a:bodyPr wrap="none" rtlCol="0">
            <a:spAutoFit/>
          </a:bodyPr>
          <a:lstStyle/>
          <a:p>
            <a:r>
              <a:rPr lang="es-ES" sz="1350" dirty="0"/>
              <a:t>-</a:t>
            </a:r>
          </a:p>
          <a:p>
            <a:endParaRPr lang="es-ES" sz="1350" dirty="0"/>
          </a:p>
          <a:p>
            <a:endParaRPr lang="es-ES" sz="1350" dirty="0"/>
          </a:p>
          <a:p>
            <a:r>
              <a:rPr lang="es-ES" sz="1350" dirty="0"/>
              <a:t>+</a:t>
            </a:r>
          </a:p>
        </p:txBody>
      </p:sp>
      <p:sp>
        <p:nvSpPr>
          <p:cNvPr id="28" name="CuadroTexto 27">
            <a:extLst>
              <a:ext uri="{FF2B5EF4-FFF2-40B4-BE49-F238E27FC236}">
                <a16:creationId xmlns:a16="http://schemas.microsoft.com/office/drawing/2014/main" id="{B6A9790A-46E3-4435-BBCD-D5970E1EB45F}"/>
              </a:ext>
            </a:extLst>
          </p:cNvPr>
          <p:cNvSpPr txBox="1"/>
          <p:nvPr/>
        </p:nvSpPr>
        <p:spPr>
          <a:xfrm rot="10800000">
            <a:off x="2553406" y="1712429"/>
            <a:ext cx="285656" cy="1131079"/>
          </a:xfrm>
          <a:prstGeom prst="rect">
            <a:avLst/>
          </a:prstGeom>
          <a:noFill/>
        </p:spPr>
        <p:txBody>
          <a:bodyPr wrap="square" rtlCol="0">
            <a:spAutoFit/>
          </a:bodyPr>
          <a:lstStyle/>
          <a:p>
            <a:r>
              <a:rPr lang="es-ES" sz="1350" dirty="0"/>
              <a:t>-</a:t>
            </a:r>
          </a:p>
          <a:p>
            <a:endParaRPr lang="es-ES" sz="1350" dirty="0"/>
          </a:p>
          <a:p>
            <a:endParaRPr lang="es-ES" sz="1350" dirty="0"/>
          </a:p>
          <a:p>
            <a:endParaRPr lang="es-ES" sz="1350" dirty="0"/>
          </a:p>
          <a:p>
            <a:r>
              <a:rPr lang="es-ES" sz="1350" dirty="0"/>
              <a:t>+</a:t>
            </a:r>
          </a:p>
        </p:txBody>
      </p:sp>
      <p:graphicFrame>
        <p:nvGraphicFramePr>
          <p:cNvPr id="29" name="Gráfico 28">
            <a:extLst>
              <a:ext uri="{FF2B5EF4-FFF2-40B4-BE49-F238E27FC236}">
                <a16:creationId xmlns:a16="http://schemas.microsoft.com/office/drawing/2014/main" id="{45A6A8BF-F892-4483-9A49-1A344F696CF0}"/>
              </a:ext>
            </a:extLst>
          </p:cNvPr>
          <p:cNvGraphicFramePr>
            <a:graphicFrameLocks/>
          </p:cNvGraphicFramePr>
          <p:nvPr/>
        </p:nvGraphicFramePr>
        <p:xfrm>
          <a:off x="1362899" y="3586100"/>
          <a:ext cx="3429000"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2" name="Marcador de número de diapositiva 1">
            <a:extLst>
              <a:ext uri="{FF2B5EF4-FFF2-40B4-BE49-F238E27FC236}">
                <a16:creationId xmlns:a16="http://schemas.microsoft.com/office/drawing/2014/main" id="{B0B59AD3-3398-4B3C-85C9-D7EA94F780CE}"/>
              </a:ext>
            </a:extLst>
          </p:cNvPr>
          <p:cNvSpPr>
            <a:spLocks noGrp="1"/>
          </p:cNvSpPr>
          <p:nvPr>
            <p:ph type="sldNum" sz="quarter" idx="12"/>
          </p:nvPr>
        </p:nvSpPr>
        <p:spPr/>
        <p:txBody>
          <a:bodyPr/>
          <a:lstStyle/>
          <a:p>
            <a:fld id="{78733FC4-8689-4CA5-A153-34ADD6EFE592}" type="slidenum">
              <a:rPr lang="es-ES" smtClean="0"/>
              <a:t>16</a:t>
            </a:fld>
            <a:endParaRPr lang="es-ES"/>
          </a:p>
        </p:txBody>
      </p:sp>
    </p:spTree>
    <p:extLst>
      <p:ext uri="{BB962C8B-B14F-4D97-AF65-F5344CB8AC3E}">
        <p14:creationId xmlns:p14="http://schemas.microsoft.com/office/powerpoint/2010/main" val="68701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3" grpId="0"/>
      <p:bldP spid="24" grpId="0"/>
      <p:bldGraphic spid="2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0DE5FB0-19FA-4A09-9D02-3989B1392C8D}"/>
              </a:ext>
            </a:extLst>
          </p:cNvPr>
          <p:cNvSpPr/>
          <p:nvPr/>
        </p:nvSpPr>
        <p:spPr>
          <a:xfrm>
            <a:off x="85725" y="857251"/>
            <a:ext cx="8643938" cy="507831"/>
          </a:xfrm>
          <a:prstGeom prst="rect">
            <a:avLst/>
          </a:prstGeom>
        </p:spPr>
        <p:txBody>
          <a:bodyPr wrap="square">
            <a:spAutoFit/>
          </a:bodyPr>
          <a:lstStyle/>
          <a:p>
            <a:pPr algn="just"/>
            <a:r>
              <a:rPr lang="es-ES" sz="135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350" dirty="0">
                <a:latin typeface="Arial" panose="020B0604020202020204" pitchFamily="34" charset="0"/>
                <a:ea typeface="Times New Roman" panose="02020603050405020304" pitchFamily="18" charset="0"/>
                <a:cs typeface="Times New Roman" panose="02020603050405020304" pitchFamily="18" charset="0"/>
              </a:rPr>
              <a:t> Si el diodo </a:t>
            </a:r>
            <a:r>
              <a:rPr lang="es-ES" sz="1350" dirty="0" err="1">
                <a:latin typeface="Arial" panose="020B0604020202020204" pitchFamily="34" charset="0"/>
                <a:ea typeface="Times New Roman" panose="02020603050405020304" pitchFamily="18" charset="0"/>
                <a:cs typeface="Times New Roman" panose="02020603050405020304" pitchFamily="18" charset="0"/>
              </a:rPr>
              <a:t>Zéner</a:t>
            </a:r>
            <a:r>
              <a:rPr lang="es-ES" sz="1350" dirty="0">
                <a:latin typeface="Arial" panose="020B0604020202020204" pitchFamily="34" charset="0"/>
                <a:ea typeface="Times New Roman" panose="02020603050405020304" pitchFamily="18" charset="0"/>
                <a:cs typeface="Times New Roman" panose="02020603050405020304" pitchFamily="18" charset="0"/>
              </a:rPr>
              <a:t> de la figura tiene un voltaje de activación </a:t>
            </a:r>
            <a:r>
              <a:rPr lang="es-ES" sz="1350" b="1" dirty="0">
                <a:latin typeface="Arial" panose="020B0604020202020204" pitchFamily="34" charset="0"/>
                <a:ea typeface="Times New Roman" panose="02020603050405020304" pitchFamily="18" charset="0"/>
                <a:cs typeface="Times New Roman" panose="02020603050405020304" pitchFamily="18" charset="0"/>
              </a:rPr>
              <a:t>de 0,7 V </a:t>
            </a:r>
            <a:r>
              <a:rPr lang="es-ES" sz="1350" dirty="0">
                <a:latin typeface="Arial" panose="020B0604020202020204" pitchFamily="34" charset="0"/>
                <a:ea typeface="Times New Roman" panose="02020603050405020304" pitchFamily="18" charset="0"/>
                <a:cs typeface="Times New Roman" panose="02020603050405020304" pitchFamily="18" charset="0"/>
              </a:rPr>
              <a:t>y un voltaje de </a:t>
            </a:r>
            <a:r>
              <a:rPr lang="es-ES" sz="1350" b="1" dirty="0">
                <a:latin typeface="Arial" panose="020B0604020202020204" pitchFamily="34" charset="0"/>
                <a:ea typeface="Times New Roman" panose="02020603050405020304" pitchFamily="18" charset="0"/>
                <a:cs typeface="Times New Roman" panose="02020603050405020304" pitchFamily="18" charset="0"/>
              </a:rPr>
              <a:t>ruptura de 3 V </a:t>
            </a:r>
            <a:r>
              <a:rPr lang="es-ES" sz="1350" dirty="0">
                <a:latin typeface="Arial" panose="020B0604020202020204" pitchFamily="34" charset="0"/>
                <a:ea typeface="Times New Roman" panose="02020603050405020304" pitchFamily="18" charset="0"/>
                <a:cs typeface="Times New Roman" panose="02020603050405020304" pitchFamily="18" charset="0"/>
              </a:rPr>
              <a:t>hallar su punto de trabajo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 12 V,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 </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 </a:t>
            </a:r>
            <a:r>
              <a:rPr lang="es-ES" sz="1350" dirty="0">
                <a:latin typeface="Arial" panose="020B0604020202020204" pitchFamily="34" charset="0"/>
                <a:ea typeface="Times New Roman" panose="02020603050405020304" pitchFamily="18" charset="0"/>
                <a:cs typeface="Times New Roman" panose="02020603050405020304" pitchFamily="18" charset="0"/>
              </a:rPr>
              <a:t>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 </a:t>
            </a:r>
            <a:r>
              <a:rPr lang="es-ES" sz="1350" dirty="0">
                <a:latin typeface="Arial" panose="020B0604020202020204" pitchFamily="34" charset="0"/>
                <a:ea typeface="Times New Roman" panose="02020603050405020304" pitchFamily="18" charset="0"/>
                <a:cs typeface="Times New Roman" panose="02020603050405020304" pitchFamily="18" charset="0"/>
              </a:rPr>
              <a:t>= 0.5 k</a:t>
            </a:r>
            <a:r>
              <a:rPr lang="es-ES" sz="1350" dirty="0">
                <a:latin typeface="Symbol" panose="05050102010706020507" pitchFamily="18" charset="2"/>
                <a:ea typeface="Times New Roman" panose="02020603050405020304" pitchFamily="18" charset="0"/>
              </a:rPr>
              <a:t>W)</a:t>
            </a:r>
            <a:endParaRPr lang="es-ES" sz="135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0EC869A7-05A2-4E4C-B9E3-6DA4587ED7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5034" y="1500187"/>
            <a:ext cx="2114907" cy="1364456"/>
          </a:xfrm>
          <a:prstGeom prst="rect">
            <a:avLst/>
          </a:prstGeom>
          <a:noFill/>
          <a:ln>
            <a:noFill/>
          </a:ln>
        </p:spPr>
      </p:pic>
      <p:sp>
        <p:nvSpPr>
          <p:cNvPr id="6" name="Rectángulo 5">
            <a:extLst>
              <a:ext uri="{FF2B5EF4-FFF2-40B4-BE49-F238E27FC236}">
                <a16:creationId xmlns:a16="http://schemas.microsoft.com/office/drawing/2014/main" id="{786951AB-1470-44A7-B260-A6DDE63C74C3}"/>
              </a:ext>
            </a:extLst>
          </p:cNvPr>
          <p:cNvSpPr/>
          <p:nvPr/>
        </p:nvSpPr>
        <p:spPr>
          <a:xfrm>
            <a:off x="2593181" y="1411899"/>
            <a:ext cx="6221849"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Empezamos haciendo un equivalente de Thévenin de toda la parte lineal del circuito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graphicFrame>
        <p:nvGraphicFramePr>
          <p:cNvPr id="8" name="Objeto 7">
            <a:extLst>
              <a:ext uri="{FF2B5EF4-FFF2-40B4-BE49-F238E27FC236}">
                <a16:creationId xmlns:a16="http://schemas.microsoft.com/office/drawing/2014/main" id="{F7442227-5B80-4C71-AD20-9A35280C2FE9}"/>
              </a:ext>
            </a:extLst>
          </p:cNvPr>
          <p:cNvGraphicFramePr>
            <a:graphicFrameLocks noChangeAspect="1"/>
          </p:cNvGraphicFramePr>
          <p:nvPr/>
        </p:nvGraphicFramePr>
        <p:xfrm>
          <a:off x="2302669" y="3300412"/>
          <a:ext cx="1429941" cy="796529"/>
        </p:xfrm>
        <a:graphic>
          <a:graphicData uri="http://schemas.openxmlformats.org/presentationml/2006/ole">
            <mc:AlternateContent xmlns:mc="http://schemas.openxmlformats.org/markup-compatibility/2006">
              <mc:Choice xmlns:v="urn:schemas-microsoft-com:vml" Requires="v">
                <p:oleObj r:id="rId4" imgW="1524000" imgH="850900" progId="Equation.3">
                  <p:embed/>
                </p:oleObj>
              </mc:Choice>
              <mc:Fallback>
                <p:oleObj r:id="rId4" imgW="1524000" imgH="850900" progId="Equation.3">
                  <p:embed/>
                  <p:pic>
                    <p:nvPicPr>
                      <p:cNvPr id="8" name="Objeto 7">
                        <a:extLst>
                          <a:ext uri="{FF2B5EF4-FFF2-40B4-BE49-F238E27FC236}">
                            <a16:creationId xmlns:a16="http://schemas.microsoft.com/office/drawing/2014/main" id="{F7442227-5B80-4C71-AD20-9A35280C2F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669" y="3300412"/>
                        <a:ext cx="1429941" cy="796529"/>
                      </a:xfrm>
                      <a:prstGeom prst="rect">
                        <a:avLst/>
                      </a:prstGeom>
                      <a:noFill/>
                    </p:spPr>
                  </p:pic>
                </p:oleObj>
              </mc:Fallback>
            </mc:AlternateContent>
          </a:graphicData>
        </a:graphic>
      </p:graphicFrame>
      <p:sp>
        <p:nvSpPr>
          <p:cNvPr id="9" name="Rectángulo 8">
            <a:extLst>
              <a:ext uri="{FF2B5EF4-FFF2-40B4-BE49-F238E27FC236}">
                <a16:creationId xmlns:a16="http://schemas.microsoft.com/office/drawing/2014/main" id="{3A232CE3-906B-4603-BE3E-050EF2CB90E4}"/>
              </a:ext>
            </a:extLst>
          </p:cNvPr>
          <p:cNvSpPr/>
          <p:nvPr/>
        </p:nvSpPr>
        <p:spPr>
          <a:xfrm>
            <a:off x="85725" y="4266164"/>
            <a:ext cx="8643938"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Con el circuito equivalente de Thévenin, planeamos la ecuación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de</a:t>
            </a:r>
            <a:r>
              <a:rPr lang="es-ES" sz="1350" dirty="0">
                <a:latin typeface="Arial" panose="020B0604020202020204" pitchFamily="34" charset="0"/>
                <a:ea typeface="Times New Roman" panose="02020603050405020304" pitchFamily="18" charset="0"/>
                <a:cs typeface="Times New Roman" panose="02020603050405020304" pitchFamily="18" charset="0"/>
              </a:rPr>
              <a:t> Kirchhoff para obtener la recta de carga: (llamamos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al voltaje que cae en el diodo e i</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a la corriente que lo atraviesa)</a:t>
            </a:r>
            <a:endParaRPr lang="es-ES" sz="1350" dirty="0">
              <a:latin typeface="Times New Roman" panose="02020603050405020304" pitchFamily="18" charset="0"/>
              <a:ea typeface="Times New Roman" panose="02020603050405020304" pitchFamily="18" charset="0"/>
            </a:endParaRPr>
          </a:p>
        </p:txBody>
      </p:sp>
      <p:pic>
        <p:nvPicPr>
          <p:cNvPr id="18" name="Imagen 17">
            <a:extLst>
              <a:ext uri="{FF2B5EF4-FFF2-40B4-BE49-F238E27FC236}">
                <a16:creationId xmlns:a16="http://schemas.microsoft.com/office/drawing/2014/main" id="{7581E0D3-2F19-48B4-94FB-3B87FC0DEBD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70000"/>
                    </a14:imgEffect>
                  </a14:imgLayer>
                </a14:imgProps>
              </a:ext>
            </a:extLst>
          </a:blip>
          <a:stretch>
            <a:fillRect/>
          </a:stretch>
        </p:blipFill>
        <p:spPr>
          <a:xfrm>
            <a:off x="191113" y="4756375"/>
            <a:ext cx="1616256" cy="1261352"/>
          </a:xfrm>
          <a:prstGeom prst="rect">
            <a:avLst/>
          </a:prstGeom>
        </p:spPr>
      </p:pic>
      <p:pic>
        <p:nvPicPr>
          <p:cNvPr id="19" name="Imagen 18">
            <a:extLst>
              <a:ext uri="{FF2B5EF4-FFF2-40B4-BE49-F238E27FC236}">
                <a16:creationId xmlns:a16="http://schemas.microsoft.com/office/drawing/2014/main" id="{A0ABDBA3-FE89-419A-A3BB-E82EA27BE8E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70000"/>
                    </a14:imgEffect>
                  </a14:imgLayer>
                </a14:imgProps>
              </a:ext>
            </a:extLst>
          </a:blip>
          <a:stretch>
            <a:fillRect/>
          </a:stretch>
        </p:blipFill>
        <p:spPr>
          <a:xfrm>
            <a:off x="247366" y="1443438"/>
            <a:ext cx="2142575" cy="1568366"/>
          </a:xfrm>
          <a:prstGeom prst="rect">
            <a:avLst/>
          </a:prstGeom>
        </p:spPr>
      </p:pic>
      <p:pic>
        <p:nvPicPr>
          <p:cNvPr id="20" name="Imagen 19">
            <a:extLst>
              <a:ext uri="{FF2B5EF4-FFF2-40B4-BE49-F238E27FC236}">
                <a16:creationId xmlns:a16="http://schemas.microsoft.com/office/drawing/2014/main" id="{50FF2A11-1FCD-44A5-AA57-596A4F14FFE5}"/>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70000"/>
                    </a14:imgEffect>
                  </a14:imgLayer>
                </a14:imgProps>
              </a:ext>
            </a:extLst>
          </a:blip>
          <a:stretch>
            <a:fillRect/>
          </a:stretch>
        </p:blipFill>
        <p:spPr>
          <a:xfrm>
            <a:off x="2671764" y="1966548"/>
            <a:ext cx="1856053" cy="1355033"/>
          </a:xfrm>
          <a:prstGeom prst="rect">
            <a:avLst/>
          </a:prstGeom>
        </p:spPr>
      </p:pic>
      <p:pic>
        <p:nvPicPr>
          <p:cNvPr id="21" name="Imagen 20">
            <a:extLst>
              <a:ext uri="{FF2B5EF4-FFF2-40B4-BE49-F238E27FC236}">
                <a16:creationId xmlns:a16="http://schemas.microsoft.com/office/drawing/2014/main" id="{AF351018-D730-4482-A7C3-EC3E551539A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70000"/>
                    </a14:imgEffect>
                  </a14:imgLayer>
                </a14:imgProps>
              </a:ext>
            </a:extLst>
          </a:blip>
          <a:stretch>
            <a:fillRect/>
          </a:stretch>
        </p:blipFill>
        <p:spPr>
          <a:xfrm>
            <a:off x="4945293" y="1896647"/>
            <a:ext cx="2209105" cy="1375988"/>
          </a:xfrm>
          <a:prstGeom prst="rect">
            <a:avLst/>
          </a:prstGeom>
        </p:spPr>
      </p:pic>
      <p:pic>
        <p:nvPicPr>
          <p:cNvPr id="22" name="Imagen 21">
            <a:extLst>
              <a:ext uri="{FF2B5EF4-FFF2-40B4-BE49-F238E27FC236}">
                <a16:creationId xmlns:a16="http://schemas.microsoft.com/office/drawing/2014/main" id="{F960736E-24F4-4C47-B337-29A83420DC4C}"/>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70000"/>
                    </a14:imgEffect>
                  </a14:imgLayer>
                </a14:imgProps>
              </a:ext>
            </a:extLst>
          </a:blip>
          <a:stretch>
            <a:fillRect/>
          </a:stretch>
        </p:blipFill>
        <p:spPr>
          <a:xfrm>
            <a:off x="191113" y="3020489"/>
            <a:ext cx="1430519" cy="1245936"/>
          </a:xfrm>
          <a:prstGeom prst="rect">
            <a:avLst/>
          </a:prstGeom>
        </p:spPr>
      </p:pic>
      <p:grpSp>
        <p:nvGrpSpPr>
          <p:cNvPr id="35" name="Grupo 34">
            <a:extLst>
              <a:ext uri="{FF2B5EF4-FFF2-40B4-BE49-F238E27FC236}">
                <a16:creationId xmlns:a16="http://schemas.microsoft.com/office/drawing/2014/main" id="{2063F13B-FE55-484A-B340-3310FCF3F8F2}"/>
              </a:ext>
            </a:extLst>
          </p:cNvPr>
          <p:cNvGrpSpPr/>
          <p:nvPr/>
        </p:nvGrpSpPr>
        <p:grpSpPr>
          <a:xfrm>
            <a:off x="675647" y="4733085"/>
            <a:ext cx="1069140" cy="935996"/>
            <a:chOff x="900862" y="5167779"/>
            <a:chExt cx="1425520" cy="1247995"/>
          </a:xfrm>
        </p:grpSpPr>
        <p:sp>
          <p:nvSpPr>
            <p:cNvPr id="27" name="CuadroTexto 26">
              <a:extLst>
                <a:ext uri="{FF2B5EF4-FFF2-40B4-BE49-F238E27FC236}">
                  <a16:creationId xmlns:a16="http://schemas.microsoft.com/office/drawing/2014/main" id="{7AA9B114-33C7-4363-BBF1-C94DF564CCCC}"/>
                </a:ext>
              </a:extLst>
            </p:cNvPr>
            <p:cNvSpPr txBox="1"/>
            <p:nvPr/>
          </p:nvSpPr>
          <p:spPr>
            <a:xfrm>
              <a:off x="2003217" y="5399848"/>
              <a:ext cx="323165" cy="400109"/>
            </a:xfrm>
            <a:prstGeom prst="rect">
              <a:avLst/>
            </a:prstGeom>
            <a:noFill/>
          </p:spPr>
          <p:txBody>
            <a:bodyPr wrap="none" rtlCol="0">
              <a:spAutoFit/>
            </a:bodyPr>
            <a:lstStyle/>
            <a:p>
              <a:r>
                <a:rPr lang="es-ES" sz="1350" dirty="0">
                  <a:solidFill>
                    <a:schemeClr val="accent1"/>
                  </a:solidFill>
                </a:rPr>
                <a:t>-</a:t>
              </a:r>
            </a:p>
          </p:txBody>
        </p:sp>
        <p:grpSp>
          <p:nvGrpSpPr>
            <p:cNvPr id="34" name="Grupo 33">
              <a:extLst>
                <a:ext uri="{FF2B5EF4-FFF2-40B4-BE49-F238E27FC236}">
                  <a16:creationId xmlns:a16="http://schemas.microsoft.com/office/drawing/2014/main" id="{93A03FC7-FE65-43C0-9251-FD36956467E2}"/>
                </a:ext>
              </a:extLst>
            </p:cNvPr>
            <p:cNvGrpSpPr/>
            <p:nvPr/>
          </p:nvGrpSpPr>
          <p:grpSpPr>
            <a:xfrm>
              <a:off x="900862" y="5167779"/>
              <a:ext cx="1423240" cy="1247995"/>
              <a:chOff x="900862" y="5167779"/>
              <a:chExt cx="1423240" cy="1247995"/>
            </a:xfrm>
          </p:grpSpPr>
          <p:cxnSp>
            <p:nvCxnSpPr>
              <p:cNvPr id="24" name="Conector recto de flecha 23">
                <a:extLst>
                  <a:ext uri="{FF2B5EF4-FFF2-40B4-BE49-F238E27FC236}">
                    <a16:creationId xmlns:a16="http://schemas.microsoft.com/office/drawing/2014/main" id="{F2F22D77-8B64-4B07-B20C-388D5C5EBB55}"/>
                  </a:ext>
                </a:extLst>
              </p:cNvPr>
              <p:cNvCxnSpPr>
                <a:cxnSpLocks/>
              </p:cNvCxnSpPr>
              <p:nvPr/>
            </p:nvCxnSpPr>
            <p:spPr>
              <a:xfrm flipH="1" flipV="1">
                <a:off x="2324102" y="5443774"/>
                <a:ext cx="0" cy="97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61A7EBD9-546D-46DF-AFF2-73B9C6A5CE2A}"/>
                  </a:ext>
                </a:extLst>
              </p:cNvPr>
              <p:cNvSpPr txBox="1"/>
              <p:nvPr/>
            </p:nvSpPr>
            <p:spPr>
              <a:xfrm>
                <a:off x="2014494" y="5929774"/>
                <a:ext cx="300083" cy="400109"/>
              </a:xfrm>
              <a:prstGeom prst="rect">
                <a:avLst/>
              </a:prstGeom>
              <a:noFill/>
            </p:spPr>
            <p:txBody>
              <a:bodyPr wrap="square" rtlCol="0">
                <a:spAutoFit/>
              </a:bodyPr>
              <a:lstStyle/>
              <a:p>
                <a:r>
                  <a:rPr lang="es-ES" sz="1350" dirty="0">
                    <a:solidFill>
                      <a:schemeClr val="accent1"/>
                    </a:solidFill>
                  </a:rPr>
                  <a:t>+</a:t>
                </a:r>
              </a:p>
            </p:txBody>
          </p:sp>
          <p:sp>
            <p:nvSpPr>
              <p:cNvPr id="26" name="CuadroTexto 25">
                <a:extLst>
                  <a:ext uri="{FF2B5EF4-FFF2-40B4-BE49-F238E27FC236}">
                    <a16:creationId xmlns:a16="http://schemas.microsoft.com/office/drawing/2014/main" id="{A1B28045-11EB-4FE1-8EED-9D64552A4102}"/>
                  </a:ext>
                </a:extLst>
              </p:cNvPr>
              <p:cNvSpPr txBox="1"/>
              <p:nvPr/>
            </p:nvSpPr>
            <p:spPr>
              <a:xfrm>
                <a:off x="1569102" y="5167779"/>
                <a:ext cx="380875" cy="400109"/>
              </a:xfrm>
              <a:prstGeom prst="rect">
                <a:avLst/>
              </a:prstGeom>
              <a:noFill/>
            </p:spPr>
            <p:txBody>
              <a:bodyPr wrap="none" rtlCol="0">
                <a:spAutoFit/>
              </a:bodyPr>
              <a:lstStyle/>
              <a:p>
                <a:r>
                  <a:rPr lang="es-ES" sz="1350" dirty="0">
                    <a:solidFill>
                      <a:schemeClr val="accent1"/>
                    </a:solidFill>
                  </a:rPr>
                  <a:t>+</a:t>
                </a:r>
              </a:p>
            </p:txBody>
          </p:sp>
          <p:sp>
            <p:nvSpPr>
              <p:cNvPr id="28" name="CuadroTexto 27">
                <a:extLst>
                  <a:ext uri="{FF2B5EF4-FFF2-40B4-BE49-F238E27FC236}">
                    <a16:creationId xmlns:a16="http://schemas.microsoft.com/office/drawing/2014/main" id="{A56EC76C-DA3E-4806-AD33-88EC43CC3160}"/>
                  </a:ext>
                </a:extLst>
              </p:cNvPr>
              <p:cNvSpPr txBox="1"/>
              <p:nvPr/>
            </p:nvSpPr>
            <p:spPr>
              <a:xfrm>
                <a:off x="900862" y="5167779"/>
                <a:ext cx="323165" cy="400109"/>
              </a:xfrm>
              <a:prstGeom prst="rect">
                <a:avLst/>
              </a:prstGeom>
              <a:noFill/>
            </p:spPr>
            <p:txBody>
              <a:bodyPr wrap="none" rtlCol="0">
                <a:spAutoFit/>
              </a:bodyPr>
              <a:lstStyle/>
              <a:p>
                <a:r>
                  <a:rPr lang="es-ES" sz="1350" dirty="0">
                    <a:solidFill>
                      <a:schemeClr val="accent1"/>
                    </a:solidFill>
                  </a:rPr>
                  <a:t>-</a:t>
                </a:r>
              </a:p>
            </p:txBody>
          </p:sp>
          <p:cxnSp>
            <p:nvCxnSpPr>
              <p:cNvPr id="30" name="Conector recto de flecha 29">
                <a:extLst>
                  <a:ext uri="{FF2B5EF4-FFF2-40B4-BE49-F238E27FC236}">
                    <a16:creationId xmlns:a16="http://schemas.microsoft.com/office/drawing/2014/main" id="{B31CF081-A7E5-4FF0-B481-3AABDEE7B97B}"/>
                  </a:ext>
                </a:extLst>
              </p:cNvPr>
              <p:cNvCxnSpPr>
                <a:cxnSpLocks/>
              </p:cNvCxnSpPr>
              <p:nvPr/>
            </p:nvCxnSpPr>
            <p:spPr>
              <a:xfrm flipH="1">
                <a:off x="1009058" y="5653324"/>
                <a:ext cx="710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70E9AFAF-F6D4-4AB1-9ADB-58EC870CDD41}"/>
                  </a:ext>
                </a:extLst>
              </p:cNvPr>
              <p:cNvSpPr txBox="1"/>
              <p:nvPr/>
            </p:nvSpPr>
            <p:spPr>
              <a:xfrm>
                <a:off x="2537976" y="5443080"/>
                <a:ext cx="10370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oMath>
                  </m:oMathPara>
                </a14:m>
                <a:endParaRPr lang="es-ES" sz="1350" dirty="0"/>
              </a:p>
            </p:txBody>
          </p:sp>
        </mc:Choice>
        <mc:Fallback xmlns="">
          <p:sp>
            <p:nvSpPr>
              <p:cNvPr id="32" name="CuadroTexto 31">
                <a:extLst>
                  <a:ext uri="{FF2B5EF4-FFF2-40B4-BE49-F238E27FC236}">
                    <a16:creationId xmlns:a16="http://schemas.microsoft.com/office/drawing/2014/main" id="{70E9AFAF-F6D4-4AB1-9ADB-58EC870CDD41}"/>
                  </a:ext>
                </a:extLst>
              </p:cNvPr>
              <p:cNvSpPr txBox="1">
                <a:spLocks noRot="1" noChangeAspect="1" noMove="1" noResize="1" noEditPoints="1" noAdjustHandles="1" noChangeArrowheads="1" noChangeShapeType="1" noTextEdit="1"/>
              </p:cNvSpPr>
              <p:nvPr/>
            </p:nvSpPr>
            <p:spPr>
              <a:xfrm>
                <a:off x="2537976" y="5443080"/>
                <a:ext cx="1037079" cy="207749"/>
              </a:xfrm>
              <a:prstGeom prst="rect">
                <a:avLst/>
              </a:prstGeom>
              <a:blipFill>
                <a:blip r:embed="rId16"/>
                <a:stretch>
                  <a:fillRect l="-2941"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28369FAC-53C6-444E-AF87-5E9693F0F3D9}"/>
                  </a:ext>
                </a:extLst>
              </p:cNvPr>
              <p:cNvSpPr txBox="1"/>
              <p:nvPr/>
            </p:nvSpPr>
            <p:spPr>
              <a:xfrm>
                <a:off x="2316662" y="4933393"/>
                <a:ext cx="1558119" cy="848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𝑇𝐻</m:t>
                              </m:r>
                            </m:sub>
                          </m:sSub>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𝑇h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endParaRPr lang="es-ES" sz="1350" dirty="0"/>
              </a:p>
              <a:p>
                <a:endParaRPr lang="es-ES" sz="1350" dirty="0"/>
              </a:p>
            </p:txBody>
          </p:sp>
        </mc:Choice>
        <mc:Fallback xmlns="">
          <p:sp>
            <p:nvSpPr>
              <p:cNvPr id="2" name="CuadroTexto 1">
                <a:extLst>
                  <a:ext uri="{FF2B5EF4-FFF2-40B4-BE49-F238E27FC236}">
                    <a16:creationId xmlns:a16="http://schemas.microsoft.com/office/drawing/2014/main" id="{28369FAC-53C6-444E-AF87-5E9693F0F3D9}"/>
                  </a:ext>
                </a:extLst>
              </p:cNvPr>
              <p:cNvSpPr txBox="1">
                <a:spLocks noRot="1" noChangeAspect="1" noMove="1" noResize="1" noEditPoints="1" noAdjustHandles="1" noChangeArrowheads="1" noChangeShapeType="1" noTextEdit="1"/>
              </p:cNvSpPr>
              <p:nvPr/>
            </p:nvSpPr>
            <p:spPr>
              <a:xfrm>
                <a:off x="2316662" y="4933393"/>
                <a:ext cx="1558119" cy="848822"/>
              </a:xfrm>
              <a:prstGeom prst="rect">
                <a:avLst/>
              </a:prstGeom>
              <a:blipFill>
                <a:blip r:embed="rId17"/>
                <a:stretch>
                  <a:fillRect l="-1953" r="-1953"/>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EC742E08-A284-4A6E-80E1-605B42DDA7F9}"/>
              </a:ext>
            </a:extLst>
          </p:cNvPr>
          <p:cNvSpPr>
            <a:spLocks noGrp="1"/>
          </p:cNvSpPr>
          <p:nvPr>
            <p:ph type="sldNum" sz="quarter" idx="12"/>
          </p:nvPr>
        </p:nvSpPr>
        <p:spPr/>
        <p:txBody>
          <a:bodyPr/>
          <a:lstStyle/>
          <a:p>
            <a:fld id="{78733FC4-8689-4CA5-A153-34ADD6EFE592}" type="slidenum">
              <a:rPr lang="es-ES" smtClean="0"/>
              <a:t>17</a:t>
            </a:fld>
            <a:endParaRPr lang="es-ES"/>
          </a:p>
        </p:txBody>
      </p:sp>
    </p:spTree>
    <p:custDataLst>
      <p:tags r:id="rId1"/>
    </p:custDataLst>
    <p:extLst>
      <p:ext uri="{BB962C8B-B14F-4D97-AF65-F5344CB8AC3E}">
        <p14:creationId xmlns:p14="http://schemas.microsoft.com/office/powerpoint/2010/main" val="80063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2"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5E87E49-D790-4AB1-A77B-616532BEEFAC}"/>
              </a:ext>
            </a:extLst>
          </p:cNvPr>
          <p:cNvSpPr/>
          <p:nvPr/>
        </p:nvSpPr>
        <p:spPr>
          <a:xfrm>
            <a:off x="0" y="951616"/>
            <a:ext cx="8761810" cy="71558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Resolvemos mediante el método gráfico. Representaremos en una misma gráfica la característica i-v del diodo Zener (usando el modelo sencillo) y la recta de carga (en rojo). </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La recta de carga es una recta de pendiente -1 y ordenada en el origen -6.</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CFC8DFBA-6E5D-4064-94BA-509219E44FA9}"/>
                  </a:ext>
                </a:extLst>
              </p:cNvPr>
              <p:cNvSpPr txBox="1"/>
              <p:nvPr/>
            </p:nvSpPr>
            <p:spPr>
              <a:xfrm>
                <a:off x="3690779" y="3783888"/>
                <a:ext cx="288540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r>
                        <a:rPr lang="es-ES" sz="1350" i="1">
                          <a:latin typeface="Cambria Math" panose="02040503050406030204" pitchFamily="18" charset="0"/>
                        </a:rPr>
                        <m:t>=−6−(−3))=−3 </m:t>
                      </m:r>
                      <m:r>
                        <a:rPr lang="es-ES" sz="1350" i="1">
                          <a:latin typeface="Cambria Math" panose="02040503050406030204" pitchFamily="18" charset="0"/>
                        </a:rPr>
                        <m:t>𝑚𝐴</m:t>
                      </m:r>
                    </m:oMath>
                  </m:oMathPara>
                </a14:m>
                <a:endParaRPr lang="es-ES" sz="1350" dirty="0"/>
              </a:p>
            </p:txBody>
          </p:sp>
        </mc:Choice>
        <mc:Fallback xmlns="">
          <p:sp>
            <p:nvSpPr>
              <p:cNvPr id="11" name="CuadroTexto 10">
                <a:extLst>
                  <a:ext uri="{FF2B5EF4-FFF2-40B4-BE49-F238E27FC236}">
                    <a16:creationId xmlns:a16="http://schemas.microsoft.com/office/drawing/2014/main" id="{CFC8DFBA-6E5D-4064-94BA-509219E44FA9}"/>
                  </a:ext>
                </a:extLst>
              </p:cNvPr>
              <p:cNvSpPr txBox="1">
                <a:spLocks noRot="1" noChangeAspect="1" noMove="1" noResize="1" noEditPoints="1" noAdjustHandles="1" noChangeArrowheads="1" noChangeShapeType="1" noTextEdit="1"/>
              </p:cNvSpPr>
              <p:nvPr/>
            </p:nvSpPr>
            <p:spPr>
              <a:xfrm>
                <a:off x="3690779" y="3783888"/>
                <a:ext cx="2885405" cy="207749"/>
              </a:xfrm>
              <a:prstGeom prst="rect">
                <a:avLst/>
              </a:prstGeom>
              <a:blipFill>
                <a:blip r:embed="rId3"/>
                <a:stretch>
                  <a:fillRect l="-844" r="-633" b="-35294"/>
                </a:stretch>
              </a:blipFill>
            </p:spPr>
            <p:txBody>
              <a:bodyPr/>
              <a:lstStyle/>
              <a:p>
                <a:r>
                  <a:rPr lang="es-ES">
                    <a:noFill/>
                  </a:rPr>
                  <a:t> </a:t>
                </a:r>
              </a:p>
            </p:txBody>
          </p:sp>
        </mc:Fallback>
      </mc:AlternateContent>
      <p:sp>
        <p:nvSpPr>
          <p:cNvPr id="12" name="Rectángulo 11">
            <a:extLst>
              <a:ext uri="{FF2B5EF4-FFF2-40B4-BE49-F238E27FC236}">
                <a16:creationId xmlns:a16="http://schemas.microsoft.com/office/drawing/2014/main" id="{E0573E6D-E3DC-47D3-92B1-D29DFF78056C}"/>
              </a:ext>
            </a:extLst>
          </p:cNvPr>
          <p:cNvSpPr/>
          <p:nvPr/>
        </p:nvSpPr>
        <p:spPr>
          <a:xfrm>
            <a:off x="3637427" y="2386645"/>
            <a:ext cx="4975407"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el gráfico se observan las dos características y el punto de corte que está en Q: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 -3 V, i</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d </a:t>
            </a:r>
            <a:r>
              <a:rPr lang="es-ES" sz="1350" dirty="0">
                <a:latin typeface="Arial" panose="020B0604020202020204" pitchFamily="34" charset="0"/>
                <a:ea typeface="Times New Roman" panose="02020603050405020304" pitchFamily="18" charset="0"/>
                <a:cs typeface="Times New Roman" panose="02020603050405020304" pitchFamily="18" charset="0"/>
              </a:rPr>
              <a:t>=-3 mA</a:t>
            </a:r>
            <a:endParaRPr lang="es-ES" sz="1350" dirty="0">
              <a:latin typeface="Times New Roman" panose="02020603050405020304" pitchFamily="18" charset="0"/>
              <a:ea typeface="Times New Roman" panose="02020603050405020304" pitchFamily="18" charset="0"/>
            </a:endParaRPr>
          </a:p>
        </p:txBody>
      </p:sp>
      <p:sp>
        <p:nvSpPr>
          <p:cNvPr id="13" name="Rectángulo 12">
            <a:extLst>
              <a:ext uri="{FF2B5EF4-FFF2-40B4-BE49-F238E27FC236}">
                <a16:creationId xmlns:a16="http://schemas.microsoft.com/office/drawing/2014/main" id="{1D84A6AA-0563-4062-A1BB-F4F346E74D96}"/>
              </a:ext>
            </a:extLst>
          </p:cNvPr>
          <p:cNvSpPr/>
          <p:nvPr/>
        </p:nvSpPr>
        <p:spPr>
          <a:xfrm>
            <a:off x="1281134" y="1647413"/>
            <a:ext cx="4572000" cy="50783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Puntos de corte con los ejes: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=0</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id=-6 mA</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id=0vd=-6 V</a:t>
            </a:r>
            <a:endParaRPr lang="es-ES" sz="1350" dirty="0">
              <a:latin typeface="Times New Roman" panose="02020603050405020304" pitchFamily="18" charset="0"/>
              <a:ea typeface="Times New Roman" panose="02020603050405020304" pitchFamily="18" charset="0"/>
            </a:endParaRPr>
          </a:p>
        </p:txBody>
      </p:sp>
      <p:sp>
        <p:nvSpPr>
          <p:cNvPr id="15" name="Rectángulo 14">
            <a:extLst>
              <a:ext uri="{FF2B5EF4-FFF2-40B4-BE49-F238E27FC236}">
                <a16:creationId xmlns:a16="http://schemas.microsoft.com/office/drawing/2014/main" id="{FDA60D82-8F0D-4702-BC4D-63633D6A0EE1}"/>
              </a:ext>
            </a:extLst>
          </p:cNvPr>
          <p:cNvSpPr/>
          <p:nvPr/>
        </p:nvSpPr>
        <p:spPr>
          <a:xfrm>
            <a:off x="3590356" y="3016943"/>
            <a:ext cx="5368313" cy="71558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Resolución numérica. Si el diodo Zener conduce en directa,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=0.7 V, si conduce en inversa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=-3 V.</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Suponemos inversa:</a:t>
            </a:r>
            <a:endParaRPr lang="es-ES" sz="1350" dirty="0">
              <a:latin typeface="Times New Roman" panose="02020603050405020304" pitchFamily="18" charset="0"/>
              <a:ea typeface="Times New Roman" panose="02020603050405020304" pitchFamily="18" charset="0"/>
            </a:endParaRPr>
          </a:p>
        </p:txBody>
      </p:sp>
      <p:sp>
        <p:nvSpPr>
          <p:cNvPr id="17" name="Rectángulo 16">
            <a:extLst>
              <a:ext uri="{FF2B5EF4-FFF2-40B4-BE49-F238E27FC236}">
                <a16:creationId xmlns:a16="http://schemas.microsoft.com/office/drawing/2014/main" id="{35CF0455-905C-43A1-9F68-A1A345CDAB06}"/>
              </a:ext>
            </a:extLst>
          </p:cNvPr>
          <p:cNvSpPr/>
          <p:nvPr/>
        </p:nvSpPr>
        <p:spPr>
          <a:xfrm>
            <a:off x="3590356" y="4176068"/>
            <a:ext cx="5368313"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Como la corriente obtenida id&lt;0, la suposición era correcta. </a:t>
            </a:r>
            <a:r>
              <a:rPr lang="es-ES" sz="1350" dirty="0" err="1">
                <a:latin typeface="Arial" panose="020B0604020202020204" pitchFamily="34" charset="0"/>
                <a:ea typeface="Times New Roman" panose="02020603050405020304" pitchFamily="18" charset="0"/>
                <a:cs typeface="Times New Roman" panose="02020603050405020304" pitchFamily="18" charset="0"/>
              </a:rPr>
              <a:t>Qd</a:t>
            </a:r>
            <a:r>
              <a:rPr lang="es-ES" sz="1350" dirty="0">
                <a:latin typeface="Arial" panose="020B0604020202020204" pitchFamily="34" charset="0"/>
                <a:ea typeface="Times New Roman" panose="02020603050405020304" pitchFamily="18" charset="0"/>
                <a:cs typeface="Times New Roman" panose="02020603050405020304" pitchFamily="18" charset="0"/>
              </a:rPr>
              <a:t>=(-3V,-3mA).</a:t>
            </a:r>
            <a:endParaRPr lang="es-ES" sz="1350" dirty="0">
              <a:latin typeface="Times New Roman" panose="02020603050405020304" pitchFamily="18" charset="0"/>
              <a:ea typeface="Times New Roman" panose="02020603050405020304" pitchFamily="18" charset="0"/>
            </a:endParaRPr>
          </a:p>
        </p:txBody>
      </p:sp>
      <p:sp>
        <p:nvSpPr>
          <p:cNvPr id="18" name="Rectángulo 17">
            <a:extLst>
              <a:ext uri="{FF2B5EF4-FFF2-40B4-BE49-F238E27FC236}">
                <a16:creationId xmlns:a16="http://schemas.microsoft.com/office/drawing/2014/main" id="{83E7285F-5409-485C-B170-D63BA646F93E}"/>
              </a:ext>
            </a:extLst>
          </p:cNvPr>
          <p:cNvSpPr/>
          <p:nvPr/>
        </p:nvSpPr>
        <p:spPr>
          <a:xfrm>
            <a:off x="186606" y="4742698"/>
            <a:ext cx="4572000" cy="300082"/>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Si hubiéramos supuesto directa: </a:t>
            </a: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B2A50ACB-C3B4-49BA-BC76-09CB99F9CE3F}"/>
                  </a:ext>
                </a:extLst>
              </p:cNvPr>
              <p:cNvSpPr txBox="1"/>
              <p:nvPr/>
            </p:nvSpPr>
            <p:spPr>
              <a:xfrm>
                <a:off x="186606" y="5014497"/>
                <a:ext cx="43313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r>
                        <a:rPr lang="es-ES" sz="1350" i="1">
                          <a:latin typeface="Cambria Math" panose="02040503050406030204" pitchFamily="18" charset="0"/>
                        </a:rPr>
                        <m:t>=−6−</m:t>
                      </m:r>
                      <m:d>
                        <m:dPr>
                          <m:ctrlPr>
                            <a:rPr lang="es-ES" sz="1350" i="1">
                              <a:latin typeface="Cambria Math" panose="02040503050406030204" pitchFamily="18" charset="0"/>
                            </a:rPr>
                          </m:ctrlPr>
                        </m:dPr>
                        <m:e>
                          <m:r>
                            <a:rPr lang="es-ES" sz="1350" i="1">
                              <a:latin typeface="Cambria Math" panose="02040503050406030204" pitchFamily="18" charset="0"/>
                            </a:rPr>
                            <m:t>0.7</m:t>
                          </m:r>
                        </m:e>
                      </m:d>
                      <m:r>
                        <a:rPr lang="es-ES" sz="1350" i="1">
                          <a:latin typeface="Cambria Math" panose="02040503050406030204" pitchFamily="18" charset="0"/>
                        </a:rPr>
                        <m:t>=−6.7 </m:t>
                      </m:r>
                      <m:r>
                        <a:rPr lang="es-ES" sz="1350" i="1">
                          <a:latin typeface="Cambria Math" panose="02040503050406030204" pitchFamily="18" charset="0"/>
                        </a:rPr>
                        <m:t>𝑚𝐴</m:t>
                      </m:r>
                      <m:r>
                        <a:rPr lang="es-ES" sz="1350" i="1">
                          <a:latin typeface="Cambria Math" panose="02040503050406030204" pitchFamily="18" charset="0"/>
                        </a:rPr>
                        <m:t>&lt;0→</m:t>
                      </m:r>
                      <m:r>
                        <a:rPr lang="es-ES" sz="1350" i="1">
                          <a:latin typeface="Cambria Math" panose="02040503050406030204" pitchFamily="18" charset="0"/>
                        </a:rPr>
                        <m:t>𝑖𝑛𝑐𝑜𝑟𝑟𝑒𝑐𝑡𝑜</m:t>
                      </m:r>
                    </m:oMath>
                  </m:oMathPara>
                </a14:m>
                <a:endParaRPr lang="es-ES" sz="1350" dirty="0"/>
              </a:p>
            </p:txBody>
          </p:sp>
        </mc:Choice>
        <mc:Fallback xmlns="">
          <p:sp>
            <p:nvSpPr>
              <p:cNvPr id="19" name="CuadroTexto 18">
                <a:extLst>
                  <a:ext uri="{FF2B5EF4-FFF2-40B4-BE49-F238E27FC236}">
                    <a16:creationId xmlns:a16="http://schemas.microsoft.com/office/drawing/2014/main" id="{B2A50ACB-C3B4-49BA-BC76-09CB99F9CE3F}"/>
                  </a:ext>
                </a:extLst>
              </p:cNvPr>
              <p:cNvSpPr txBox="1">
                <a:spLocks noRot="1" noChangeAspect="1" noMove="1" noResize="1" noEditPoints="1" noAdjustHandles="1" noChangeArrowheads="1" noChangeShapeType="1" noTextEdit="1"/>
              </p:cNvSpPr>
              <p:nvPr/>
            </p:nvSpPr>
            <p:spPr>
              <a:xfrm>
                <a:off x="186606" y="5014497"/>
                <a:ext cx="4331379" cy="207749"/>
              </a:xfrm>
              <a:prstGeom prst="rect">
                <a:avLst/>
              </a:prstGeom>
              <a:blipFill>
                <a:blip r:embed="rId4"/>
                <a:stretch>
                  <a:fillRect l="-423" r="-282" b="-17647"/>
                </a:stretch>
              </a:blipFill>
            </p:spPr>
            <p:txBody>
              <a:bodyPr/>
              <a:lstStyle/>
              <a:p>
                <a:r>
                  <a:rPr lang="es-ES">
                    <a:noFill/>
                  </a:rPr>
                  <a:t> </a:t>
                </a:r>
              </a:p>
            </p:txBody>
          </p:sp>
        </mc:Fallback>
      </mc:AlternateContent>
      <p:sp>
        <p:nvSpPr>
          <p:cNvPr id="20" name="Rectángulo 19">
            <a:extLst>
              <a:ext uri="{FF2B5EF4-FFF2-40B4-BE49-F238E27FC236}">
                <a16:creationId xmlns:a16="http://schemas.microsoft.com/office/drawing/2014/main" id="{740E49ED-04D2-444D-82A2-2A47BFA81BA7}"/>
              </a:ext>
            </a:extLst>
          </p:cNvPr>
          <p:cNvSpPr/>
          <p:nvPr/>
        </p:nvSpPr>
        <p:spPr>
          <a:xfrm>
            <a:off x="186606" y="5444859"/>
            <a:ext cx="4572000" cy="300082"/>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¿Si </a:t>
            </a:r>
            <a:r>
              <a:rPr lang="es-ES" sz="1350" dirty="0" err="1">
                <a:latin typeface="Arial" panose="020B0604020202020204" pitchFamily="34" charset="0"/>
                <a:ea typeface="Times New Roman" panose="02020603050405020304" pitchFamily="18" charset="0"/>
                <a:cs typeface="Times New Roman" panose="02020603050405020304" pitchFamily="18" charset="0"/>
              </a:rPr>
              <a:t>Vin</a:t>
            </a:r>
            <a:r>
              <a:rPr lang="es-ES" sz="1350" dirty="0">
                <a:latin typeface="Arial" panose="020B0604020202020204" pitchFamily="34" charset="0"/>
                <a:ea typeface="Times New Roman" panose="02020603050405020304" pitchFamily="18" charset="0"/>
                <a:cs typeface="Times New Roman" panose="02020603050405020304" pitchFamily="18" charset="0"/>
              </a:rPr>
              <a:t>=4 V?</a:t>
            </a:r>
          </a:p>
        </p:txBody>
      </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295BA45D-049C-4296-B73B-CF0AFDCB1CA6}"/>
                  </a:ext>
                </a:extLst>
              </p:cNvPr>
              <p:cNvSpPr txBox="1"/>
              <p:nvPr/>
            </p:nvSpPr>
            <p:spPr>
              <a:xfrm>
                <a:off x="7508193" y="1361265"/>
                <a:ext cx="10370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oMath>
                  </m:oMathPara>
                </a14:m>
                <a:endParaRPr lang="es-ES" sz="1350" dirty="0"/>
              </a:p>
            </p:txBody>
          </p:sp>
        </mc:Choice>
        <mc:Fallback xmlns="">
          <p:sp>
            <p:nvSpPr>
              <p:cNvPr id="23" name="CuadroTexto 22">
                <a:extLst>
                  <a:ext uri="{FF2B5EF4-FFF2-40B4-BE49-F238E27FC236}">
                    <a16:creationId xmlns:a16="http://schemas.microsoft.com/office/drawing/2014/main" id="{295BA45D-049C-4296-B73B-CF0AFDCB1CA6}"/>
                  </a:ext>
                </a:extLst>
              </p:cNvPr>
              <p:cNvSpPr txBox="1">
                <a:spLocks noRot="1" noChangeAspect="1" noMove="1" noResize="1" noEditPoints="1" noAdjustHandles="1" noChangeArrowheads="1" noChangeShapeType="1" noTextEdit="1"/>
              </p:cNvSpPr>
              <p:nvPr/>
            </p:nvSpPr>
            <p:spPr>
              <a:xfrm>
                <a:off x="7508193" y="1361265"/>
                <a:ext cx="1037079" cy="207749"/>
              </a:xfrm>
              <a:prstGeom prst="rect">
                <a:avLst/>
              </a:prstGeom>
              <a:blipFill>
                <a:blip r:embed="rId5"/>
                <a:stretch>
                  <a:fillRect l="-2941" b="-17647"/>
                </a:stretch>
              </a:blipFill>
            </p:spPr>
            <p:txBody>
              <a:bodyPr/>
              <a:lstStyle/>
              <a:p>
                <a:r>
                  <a:rPr lang="es-ES">
                    <a:noFill/>
                  </a:rPr>
                  <a:t> </a:t>
                </a:r>
              </a:p>
            </p:txBody>
          </p:sp>
        </mc:Fallback>
      </mc:AlternateContent>
      <p:graphicFrame>
        <p:nvGraphicFramePr>
          <p:cNvPr id="21" name="Gráfico 20">
            <a:extLst>
              <a:ext uri="{FF2B5EF4-FFF2-40B4-BE49-F238E27FC236}">
                <a16:creationId xmlns:a16="http://schemas.microsoft.com/office/drawing/2014/main" id="{74B83964-A1CA-4AC7-B53C-220D1C2D4E6C}"/>
              </a:ext>
            </a:extLst>
          </p:cNvPr>
          <p:cNvGraphicFramePr>
            <a:graphicFrameLocks/>
          </p:cNvGraphicFramePr>
          <p:nvPr/>
        </p:nvGraphicFramePr>
        <p:xfrm>
          <a:off x="64294" y="2224377"/>
          <a:ext cx="3213855" cy="2100886"/>
        </p:xfrm>
        <a:graphic>
          <a:graphicData uri="http://schemas.openxmlformats.org/drawingml/2006/chart">
            <c:chart xmlns:c="http://schemas.openxmlformats.org/drawingml/2006/chart" xmlns:r="http://schemas.openxmlformats.org/officeDocument/2006/relationships" r:id="rId6"/>
          </a:graphicData>
        </a:graphic>
      </p:graphicFrame>
      <p:pic>
        <p:nvPicPr>
          <p:cNvPr id="22" name="Imagen 21">
            <a:extLst>
              <a:ext uri="{FF2B5EF4-FFF2-40B4-BE49-F238E27FC236}">
                <a16:creationId xmlns:a16="http://schemas.microsoft.com/office/drawing/2014/main" id="{A08F3B69-BAAA-491F-B41A-20CAE35642A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6038138" y="1216036"/>
            <a:ext cx="1470055" cy="1147254"/>
          </a:xfrm>
          <a:prstGeom prst="rect">
            <a:avLst/>
          </a:prstGeom>
        </p:spPr>
      </p:pic>
      <p:sp>
        <p:nvSpPr>
          <p:cNvPr id="2" name="Marcador de número de diapositiva 1">
            <a:extLst>
              <a:ext uri="{FF2B5EF4-FFF2-40B4-BE49-F238E27FC236}">
                <a16:creationId xmlns:a16="http://schemas.microsoft.com/office/drawing/2014/main" id="{62500C83-9586-4C87-9AA8-AADBB8A2AC4F}"/>
              </a:ext>
            </a:extLst>
          </p:cNvPr>
          <p:cNvSpPr>
            <a:spLocks noGrp="1"/>
          </p:cNvSpPr>
          <p:nvPr>
            <p:ph type="sldNum" sz="quarter" idx="12"/>
          </p:nvPr>
        </p:nvSpPr>
        <p:spPr/>
        <p:txBody>
          <a:bodyPr/>
          <a:lstStyle/>
          <a:p>
            <a:fld id="{78733FC4-8689-4CA5-A153-34ADD6EFE592}" type="slidenum">
              <a:rPr lang="es-ES" smtClean="0"/>
              <a:t>18</a:t>
            </a:fld>
            <a:endParaRPr lang="es-ES"/>
          </a:p>
        </p:txBody>
      </p:sp>
    </p:spTree>
    <p:custDataLst>
      <p:tags r:id="rId1"/>
    </p:custDataLst>
    <p:extLst>
      <p:ext uri="{BB962C8B-B14F-4D97-AF65-F5344CB8AC3E}">
        <p14:creationId xmlns:p14="http://schemas.microsoft.com/office/powerpoint/2010/main" val="229763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18" grpId="0"/>
      <p:bldP spid="19" grpId="0"/>
      <p:bldP spid="20" grpId="0"/>
      <p:bldGraphic spid="21"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a:extLst>
              <a:ext uri="{FF2B5EF4-FFF2-40B4-BE49-F238E27FC236}">
                <a16:creationId xmlns:a16="http://schemas.microsoft.com/office/drawing/2014/main" id="{86750FBC-B7AD-4999-9B93-E3ED1B277ED3}"/>
              </a:ext>
            </a:extLst>
          </p:cNvPr>
          <p:cNvSpPr>
            <a:spLocks noChangeArrowheads="1"/>
          </p:cNvSpPr>
          <p:nvPr/>
        </p:nvSpPr>
        <p:spPr bwMode="auto">
          <a:xfrm>
            <a:off x="69283" y="801507"/>
            <a:ext cx="930592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500" b="1" dirty="0">
                <a:latin typeface="Arial" panose="020B0604020202020204" pitchFamily="34" charset="0"/>
                <a:ea typeface="Times New Roman" panose="02020603050405020304" pitchFamily="18" charset="0"/>
                <a:cs typeface="Arial" panose="020B0604020202020204" pitchFamily="34" charset="0"/>
              </a:rPr>
              <a:t>Problema 4</a:t>
            </a:r>
            <a:r>
              <a:rPr lang="es-ES" altLang="es-ES" sz="1500" dirty="0">
                <a:latin typeface="Arial" panose="020B0604020202020204" pitchFamily="34" charset="0"/>
                <a:ea typeface="Times New Roman" panose="02020603050405020304" pitchFamily="18" charset="0"/>
                <a:cs typeface="Arial" panose="020B0604020202020204" pitchFamily="34" charset="0"/>
              </a:rPr>
              <a:t> Encontrar el punto de operación del diodo de la figura. (</a:t>
            </a:r>
            <a:r>
              <a:rPr lang="es-ES" altLang="es-ES" sz="1500" dirty="0" err="1">
                <a:latin typeface="Arial" panose="020B0604020202020204" pitchFamily="34" charset="0"/>
                <a:ea typeface="Times New Roman" panose="02020603050405020304" pitchFamily="18" charset="0"/>
                <a:cs typeface="Arial" panose="020B0604020202020204" pitchFamily="34" charset="0"/>
              </a:rPr>
              <a:t>V</a:t>
            </a:r>
            <a:r>
              <a:rPr lang="es-ES" altLang="es-ES" sz="15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500" dirty="0">
                <a:latin typeface="Arial" panose="020B0604020202020204" pitchFamily="34" charset="0"/>
                <a:ea typeface="Times New Roman" panose="02020603050405020304" pitchFamily="18" charset="0"/>
                <a:cs typeface="Arial" panose="020B0604020202020204" pitchFamily="34" charset="0"/>
              </a:rPr>
              <a:t> = 12 V,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500" dirty="0">
                <a:latin typeface="Arial" panose="020B0604020202020204" pitchFamily="34" charset="0"/>
                <a:ea typeface="Times New Roman" panose="02020603050405020304" pitchFamily="18" charset="0"/>
                <a:cs typeface="Arial" panose="020B0604020202020204" pitchFamily="34" charset="0"/>
              </a:rPr>
              <a:t>= 10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2 </a:t>
            </a:r>
            <a:r>
              <a:rPr lang="es-ES" altLang="es-ES" sz="1500" dirty="0">
                <a:latin typeface="Arial" panose="020B0604020202020204" pitchFamily="34" charset="0"/>
                <a:ea typeface="Times New Roman" panose="02020603050405020304" pitchFamily="18" charset="0"/>
                <a:cs typeface="Arial" panose="020B0604020202020204" pitchFamily="34" charset="0"/>
              </a:rPr>
              <a:t>= 5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3 </a:t>
            </a:r>
            <a:r>
              <a:rPr lang="es-ES" altLang="es-ES" sz="1500" dirty="0">
                <a:latin typeface="Arial" panose="020B0604020202020204" pitchFamily="34" charset="0"/>
                <a:ea typeface="Times New Roman" panose="02020603050405020304" pitchFamily="18" charset="0"/>
                <a:cs typeface="Arial" panose="020B0604020202020204" pitchFamily="34" charset="0"/>
              </a:rPr>
              <a:t>= 100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y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4 </a:t>
            </a:r>
            <a:r>
              <a:rPr lang="es-ES" altLang="es-ES" sz="1500" dirty="0">
                <a:latin typeface="Arial" panose="020B0604020202020204" pitchFamily="34" charset="0"/>
                <a:ea typeface="Times New Roman" panose="02020603050405020304" pitchFamily="18" charset="0"/>
                <a:cs typeface="Arial" panose="020B0604020202020204" pitchFamily="34" charset="0"/>
              </a:rPr>
              <a:t>= 50 k</a:t>
            </a:r>
            <a:r>
              <a:rPr lang="es-ES" altLang="es-ES" sz="1500" dirty="0">
                <a:latin typeface="Symbol" panose="05050102010706020507" pitchFamily="18" charset="2"/>
                <a:ea typeface="Times New Roman" panose="02020603050405020304" pitchFamily="18" charset="0"/>
              </a:rPr>
              <a:t>W)</a:t>
            </a:r>
            <a:endParaRPr lang="es-ES" altLang="es-ES" sz="825" dirty="0"/>
          </a:p>
        </p:txBody>
      </p:sp>
      <p:pic>
        <p:nvPicPr>
          <p:cNvPr id="1040" name="Imagen 4">
            <a:extLst>
              <a:ext uri="{FF2B5EF4-FFF2-40B4-BE49-F238E27FC236}">
                <a16:creationId xmlns:a16="http://schemas.microsoft.com/office/drawing/2014/main" id="{826C73A0-7A18-43EE-BA09-6B8CBDB056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89" y="1771937"/>
            <a:ext cx="2567882" cy="13778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a:extLst>
              <a:ext uri="{FF2B5EF4-FFF2-40B4-BE49-F238E27FC236}">
                <a16:creationId xmlns:a16="http://schemas.microsoft.com/office/drawing/2014/main" id="{628197FA-8C25-4107-83BB-B312EAB11736}"/>
              </a:ext>
            </a:extLst>
          </p:cNvPr>
          <p:cNvSpPr>
            <a:spLocks noChangeArrowheads="1"/>
          </p:cNvSpPr>
          <p:nvPr/>
        </p:nvSpPr>
        <p:spPr bwMode="auto">
          <a:xfrm>
            <a:off x="1" y="1789756"/>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2100"/>
          </a:p>
        </p:txBody>
      </p:sp>
      <p:sp>
        <p:nvSpPr>
          <p:cNvPr id="15" name="Rectángulo 14">
            <a:extLst>
              <a:ext uri="{FF2B5EF4-FFF2-40B4-BE49-F238E27FC236}">
                <a16:creationId xmlns:a16="http://schemas.microsoft.com/office/drawing/2014/main" id="{C8A68483-A45B-45EF-B15F-0F6376309433}"/>
              </a:ext>
            </a:extLst>
          </p:cNvPr>
          <p:cNvSpPr/>
          <p:nvPr/>
        </p:nvSpPr>
        <p:spPr>
          <a:xfrm>
            <a:off x="3069771" y="3469328"/>
            <a:ext cx="4572000" cy="71558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 están en serie y a su vez en paralelo con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Llamaremos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e</a:t>
            </a:r>
            <a:r>
              <a:rPr lang="es-ES" sz="1350" dirty="0">
                <a:latin typeface="Arial" panose="020B0604020202020204" pitchFamily="34" charset="0"/>
                <a:ea typeface="Times New Roman" panose="02020603050405020304" pitchFamily="18" charset="0"/>
                <a:cs typeface="Times New Roman" panose="02020603050405020304" pitchFamily="18" charset="0"/>
              </a:rPr>
              <a:t> a esta resistencia equivalente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pic>
        <p:nvPicPr>
          <p:cNvPr id="23" name="Imagen 22">
            <a:extLst>
              <a:ext uri="{FF2B5EF4-FFF2-40B4-BE49-F238E27FC236}">
                <a16:creationId xmlns:a16="http://schemas.microsoft.com/office/drawing/2014/main" id="{71EFFE23-7E00-48BC-A813-67CA46DE89AF}"/>
              </a:ext>
            </a:extLst>
          </p:cNvPr>
          <p:cNvPicPr/>
          <p:nvPr/>
        </p:nvPicPr>
        <p:blipFill>
          <a:blip r:embed="rId4">
            <a:extLst>
              <a:ext uri="{BEBA8EAE-BF5A-486C-A8C5-ECC9F3942E4B}">
                <a14:imgProps xmlns:a14="http://schemas.microsoft.com/office/drawing/2010/main">
                  <a14:imgLayer r:embed="rId5">
                    <a14:imgEffect>
                      <a14:brightnessContrast contrast="71000"/>
                    </a14:imgEffect>
                  </a14:imgLayer>
                </a14:imgProps>
              </a:ext>
            </a:extLst>
          </a:blip>
          <a:stretch>
            <a:fillRect/>
          </a:stretch>
        </p:blipFill>
        <p:spPr>
          <a:xfrm>
            <a:off x="4608672" y="1592113"/>
            <a:ext cx="3061741" cy="1617524"/>
          </a:xfrm>
          <a:prstGeom prst="rect">
            <a:avLst/>
          </a:prstGeom>
        </p:spPr>
      </p:pic>
      <p:sp>
        <p:nvSpPr>
          <p:cNvPr id="16" name="Flecha: a la derecha 15">
            <a:extLst>
              <a:ext uri="{FF2B5EF4-FFF2-40B4-BE49-F238E27FC236}">
                <a16:creationId xmlns:a16="http://schemas.microsoft.com/office/drawing/2014/main" id="{0D2925CF-A541-47FC-A993-52496C410BFE}"/>
              </a:ext>
            </a:extLst>
          </p:cNvPr>
          <p:cNvSpPr/>
          <p:nvPr/>
        </p:nvSpPr>
        <p:spPr>
          <a:xfrm>
            <a:off x="3349364" y="2006431"/>
            <a:ext cx="870857" cy="692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7" name="CuadroTexto 16">
            <a:extLst>
              <a:ext uri="{FF2B5EF4-FFF2-40B4-BE49-F238E27FC236}">
                <a16:creationId xmlns:a16="http://schemas.microsoft.com/office/drawing/2014/main" id="{A758FE96-E6CC-4885-AF1F-0F19549AF7A3}"/>
              </a:ext>
            </a:extLst>
          </p:cNvPr>
          <p:cNvSpPr txBox="1"/>
          <p:nvPr/>
        </p:nvSpPr>
        <p:spPr>
          <a:xfrm>
            <a:off x="692944" y="3192328"/>
            <a:ext cx="2512226" cy="300082"/>
          </a:xfrm>
          <a:prstGeom prst="rect">
            <a:avLst/>
          </a:prstGeom>
          <a:noFill/>
        </p:spPr>
        <p:txBody>
          <a:bodyPr wrap="none" rtlCol="0">
            <a:spAutoFit/>
          </a:bodyPr>
          <a:lstStyle/>
          <a:p>
            <a:r>
              <a:rPr lang="es-ES" sz="1350" dirty="0"/>
              <a:t>Calculamos </a:t>
            </a:r>
            <a:r>
              <a:rPr lang="es-ES" sz="1350" dirty="0" err="1"/>
              <a:t>Rth</a:t>
            </a:r>
            <a:r>
              <a:rPr lang="es-ES" sz="1350" dirty="0"/>
              <a:t>: anulamos V1</a:t>
            </a:r>
          </a:p>
        </p:txBody>
      </p:sp>
      <p:grpSp>
        <p:nvGrpSpPr>
          <p:cNvPr id="22" name="Grupo 21">
            <a:extLst>
              <a:ext uri="{FF2B5EF4-FFF2-40B4-BE49-F238E27FC236}">
                <a16:creationId xmlns:a16="http://schemas.microsoft.com/office/drawing/2014/main" id="{3EDC50F8-4852-4C8B-9AAC-5F6511F086E6}"/>
              </a:ext>
            </a:extLst>
          </p:cNvPr>
          <p:cNvGrpSpPr/>
          <p:nvPr/>
        </p:nvGrpSpPr>
        <p:grpSpPr>
          <a:xfrm>
            <a:off x="489953" y="3429000"/>
            <a:ext cx="2583896" cy="1377888"/>
            <a:chOff x="653271" y="3429000"/>
            <a:chExt cx="3445194" cy="1837184"/>
          </a:xfrm>
        </p:grpSpPr>
        <p:pic>
          <p:nvPicPr>
            <p:cNvPr id="25" name="Imagen 24">
              <a:extLst>
                <a:ext uri="{FF2B5EF4-FFF2-40B4-BE49-F238E27FC236}">
                  <a16:creationId xmlns:a16="http://schemas.microsoft.com/office/drawing/2014/main" id="{50586828-DE0B-4805-81DF-897E4F4575E1}"/>
                </a:ext>
              </a:extLst>
            </p:cNvPr>
            <p:cNvPicPr/>
            <p:nvPr/>
          </p:nvPicPr>
          <p:blipFill>
            <a:blip r:embed="rId6">
              <a:extLst>
                <a:ext uri="{BEBA8EAE-BF5A-486C-A8C5-ECC9F3942E4B}">
                  <a14:imgProps xmlns:a14="http://schemas.microsoft.com/office/drawing/2010/main">
                    <a14:imgLayer r:embed="rId7">
                      <a14:imgEffect>
                        <a14:brightnessContrast contrast="71000"/>
                      </a14:imgEffect>
                    </a14:imgLayer>
                  </a14:imgProps>
                </a:ext>
              </a:extLst>
            </a:blip>
            <a:stretch>
              <a:fillRect/>
            </a:stretch>
          </p:blipFill>
          <p:spPr>
            <a:xfrm>
              <a:off x="653271" y="3429000"/>
              <a:ext cx="3445194" cy="1837184"/>
            </a:xfrm>
            <a:prstGeom prst="rect">
              <a:avLst/>
            </a:prstGeom>
          </p:spPr>
        </p:pic>
        <p:grpSp>
          <p:nvGrpSpPr>
            <p:cNvPr id="21" name="Grupo 20">
              <a:extLst>
                <a:ext uri="{FF2B5EF4-FFF2-40B4-BE49-F238E27FC236}">
                  <a16:creationId xmlns:a16="http://schemas.microsoft.com/office/drawing/2014/main" id="{5CFFC2BD-B900-4AF6-99E8-559478AEB804}"/>
                </a:ext>
              </a:extLst>
            </p:cNvPr>
            <p:cNvGrpSpPr/>
            <p:nvPr/>
          </p:nvGrpSpPr>
          <p:grpSpPr>
            <a:xfrm>
              <a:off x="752475" y="4057650"/>
              <a:ext cx="781050" cy="561975"/>
              <a:chOff x="752475" y="4057650"/>
              <a:chExt cx="781050" cy="561975"/>
            </a:xfrm>
          </p:grpSpPr>
          <p:sp>
            <p:nvSpPr>
              <p:cNvPr id="18" name="Rectángulo 17">
                <a:extLst>
                  <a:ext uri="{FF2B5EF4-FFF2-40B4-BE49-F238E27FC236}">
                    <a16:creationId xmlns:a16="http://schemas.microsoft.com/office/drawing/2014/main" id="{6486C999-F8E1-4CBB-A87C-9E735B2EF869}"/>
                  </a:ext>
                </a:extLst>
              </p:cNvPr>
              <p:cNvSpPr/>
              <p:nvPr/>
            </p:nvSpPr>
            <p:spPr>
              <a:xfrm>
                <a:off x="752475" y="4057650"/>
                <a:ext cx="78105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20" name="Conector recto 19">
                <a:extLst>
                  <a:ext uri="{FF2B5EF4-FFF2-40B4-BE49-F238E27FC236}">
                    <a16:creationId xmlns:a16="http://schemas.microsoft.com/office/drawing/2014/main" id="{AC675E57-3831-49D9-B221-32602FBC0C6B}"/>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4" name="Grupo 23">
            <a:extLst>
              <a:ext uri="{FF2B5EF4-FFF2-40B4-BE49-F238E27FC236}">
                <a16:creationId xmlns:a16="http://schemas.microsoft.com/office/drawing/2014/main" id="{2AD12CE8-A2C9-4CB5-9FFD-59EA196A8C50}"/>
              </a:ext>
            </a:extLst>
          </p:cNvPr>
          <p:cNvGrpSpPr/>
          <p:nvPr/>
        </p:nvGrpSpPr>
        <p:grpSpPr>
          <a:xfrm>
            <a:off x="3951514" y="3988709"/>
            <a:ext cx="1923395" cy="1549373"/>
            <a:chOff x="5268686" y="4175279"/>
            <a:chExt cx="2564526" cy="2065830"/>
          </a:xfrm>
        </p:grpSpPr>
        <p:pic>
          <p:nvPicPr>
            <p:cNvPr id="26" name="Imagen 25">
              <a:extLst>
                <a:ext uri="{FF2B5EF4-FFF2-40B4-BE49-F238E27FC236}">
                  <a16:creationId xmlns:a16="http://schemas.microsoft.com/office/drawing/2014/main" id="{1E06FF9F-6B53-4F10-A129-95F9F2262C20}"/>
                </a:ext>
              </a:extLst>
            </p:cNvPr>
            <p:cNvPicPr/>
            <p:nvPr/>
          </p:nvPicPr>
          <p:blipFill>
            <a:blip r:embed="rId8">
              <a:extLst>
                <a:ext uri="{BEBA8EAE-BF5A-486C-A8C5-ECC9F3942E4B}">
                  <a14:imgProps xmlns:a14="http://schemas.microsoft.com/office/drawing/2010/main">
                    <a14:imgLayer r:embed="rId9">
                      <a14:imgEffect>
                        <a14:brightnessContrast contrast="71000"/>
                      </a14:imgEffect>
                    </a14:imgLayer>
                  </a14:imgProps>
                </a:ext>
              </a:extLst>
            </a:blip>
            <a:stretch>
              <a:fillRect/>
            </a:stretch>
          </p:blipFill>
          <p:spPr>
            <a:xfrm>
              <a:off x="5268686" y="4175279"/>
              <a:ext cx="2564526" cy="2065830"/>
            </a:xfrm>
            <a:prstGeom prst="rect">
              <a:avLst/>
            </a:prstGeom>
          </p:spPr>
        </p:pic>
        <p:grpSp>
          <p:nvGrpSpPr>
            <p:cNvPr id="32" name="Grupo 31">
              <a:extLst>
                <a:ext uri="{FF2B5EF4-FFF2-40B4-BE49-F238E27FC236}">
                  <a16:creationId xmlns:a16="http://schemas.microsoft.com/office/drawing/2014/main" id="{D2F3D0D0-07AB-4D4D-94BE-CB2689D93867}"/>
                </a:ext>
              </a:extLst>
            </p:cNvPr>
            <p:cNvGrpSpPr/>
            <p:nvPr/>
          </p:nvGrpSpPr>
          <p:grpSpPr>
            <a:xfrm>
              <a:off x="5463540" y="4871323"/>
              <a:ext cx="914399" cy="561975"/>
              <a:chOff x="701040" y="4057650"/>
              <a:chExt cx="914399" cy="561975"/>
            </a:xfrm>
          </p:grpSpPr>
          <p:sp>
            <p:nvSpPr>
              <p:cNvPr id="33" name="Rectángulo 32">
                <a:extLst>
                  <a:ext uri="{FF2B5EF4-FFF2-40B4-BE49-F238E27FC236}">
                    <a16:creationId xmlns:a16="http://schemas.microsoft.com/office/drawing/2014/main" id="{3DA130CA-297F-45D8-814A-E4E986EC316B}"/>
                  </a:ext>
                </a:extLst>
              </p:cNvPr>
              <p:cNvSpPr/>
              <p:nvPr/>
            </p:nvSpPr>
            <p:spPr>
              <a:xfrm>
                <a:off x="701040" y="4057650"/>
                <a:ext cx="914399"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34" name="Conector recto 33">
                <a:extLst>
                  <a:ext uri="{FF2B5EF4-FFF2-40B4-BE49-F238E27FC236}">
                    <a16:creationId xmlns:a16="http://schemas.microsoft.com/office/drawing/2014/main" id="{3B8201A4-3B28-4AED-9D9A-FD29C05A4062}"/>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 name="Marcador de número de diapositiva 1">
            <a:extLst>
              <a:ext uri="{FF2B5EF4-FFF2-40B4-BE49-F238E27FC236}">
                <a16:creationId xmlns:a16="http://schemas.microsoft.com/office/drawing/2014/main" id="{41E6C03F-0D9C-4276-9E25-F02BF1956CCB}"/>
              </a:ext>
            </a:extLst>
          </p:cNvPr>
          <p:cNvSpPr>
            <a:spLocks noGrp="1"/>
          </p:cNvSpPr>
          <p:nvPr>
            <p:ph type="sldNum" sz="quarter" idx="12"/>
          </p:nvPr>
        </p:nvSpPr>
        <p:spPr/>
        <p:txBody>
          <a:bodyPr/>
          <a:lstStyle/>
          <a:p>
            <a:fld id="{78733FC4-8689-4CA5-A153-34ADD6EFE592}" type="slidenum">
              <a:rPr lang="es-ES" smtClean="0"/>
              <a:t>19</a:t>
            </a:fld>
            <a:endParaRPr lang="es-ES"/>
          </a:p>
        </p:txBody>
      </p:sp>
    </p:spTree>
    <p:custDataLst>
      <p:tags r:id="rId1"/>
    </p:custDataLst>
    <p:extLst>
      <p:ext uri="{BB962C8B-B14F-4D97-AF65-F5344CB8AC3E}">
        <p14:creationId xmlns:p14="http://schemas.microsoft.com/office/powerpoint/2010/main" val="38213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0" y="3276720"/>
            <a:ext cx="2819520" cy="6858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98" name="CustomShape 2"/>
          <p:cNvSpPr/>
          <p:nvPr/>
        </p:nvSpPr>
        <p:spPr>
          <a:xfrm>
            <a:off x="0" y="2205000"/>
            <a:ext cx="228600" cy="287964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101" name="CustomShape 5"/>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70BB04AF-0C8D-442C-BDFF-536785ECA8A4}" type="slidenum">
              <a:rPr lang="es-ES" sz="1400" spc="-1">
                <a:solidFill>
                  <a:srgbClr val="FFFFFF"/>
                </a:solidFill>
                <a:uFill>
                  <a:solidFill>
                    <a:srgbClr val="FFFFFF"/>
                  </a:solidFill>
                </a:uFill>
                <a:latin typeface="Arial"/>
                <a:ea typeface="Arial"/>
              </a:rPr>
              <a:t>2</a:t>
            </a:fld>
            <a:endParaRPr lang="es-ES" sz="2400" spc="-1" dirty="0">
              <a:solidFill>
                <a:srgbClr val="000000"/>
              </a:solidFill>
              <a:uFill>
                <a:solidFill>
                  <a:srgbClr val="FFFFFF"/>
                </a:solidFill>
              </a:uFill>
              <a:latin typeface="Arial"/>
            </a:endParaRPr>
          </a:p>
        </p:txBody>
      </p:sp>
      <p:sp>
        <p:nvSpPr>
          <p:cNvPr id="2" name="Rectangle 7">
            <a:extLst>
              <a:ext uri="{FF2B5EF4-FFF2-40B4-BE49-F238E27FC236}">
                <a16:creationId xmlns:a16="http://schemas.microsoft.com/office/drawing/2014/main" id="{E80AA63C-614F-2488-B3C8-E9FA6BF286F3}"/>
              </a:ext>
            </a:extLst>
          </p:cNvPr>
          <p:cNvSpPr>
            <a:spLocks noChangeArrowheads="1"/>
          </p:cNvSpPr>
          <p:nvPr/>
        </p:nvSpPr>
        <p:spPr bwMode="auto">
          <a:xfrm>
            <a:off x="2700338" y="1943062"/>
            <a:ext cx="476305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 sz="2800" b="1" noProof="1">
                <a:solidFill>
                  <a:srgbClr val="0096C8"/>
                </a:solidFill>
                <a:latin typeface="Helvetica" panose="020B0604020202020204" pitchFamily="34" charset="0"/>
              </a:rPr>
              <a:t>Problemas</a:t>
            </a:r>
            <a:endParaRPr lang="es-ES" altLang="es-ES" sz="1100" b="1" dirty="0">
              <a:solidFill>
                <a:srgbClr val="0096C8"/>
              </a:solidFill>
              <a:latin typeface="Helvetica" panose="020B0604020202020204" pitchFamily="34" charset="0"/>
            </a:endParaRPr>
          </a:p>
        </p:txBody>
      </p:sp>
      <p:sp>
        <p:nvSpPr>
          <p:cNvPr id="3" name="Rectangle 3">
            <a:extLst>
              <a:ext uri="{FF2B5EF4-FFF2-40B4-BE49-F238E27FC236}">
                <a16:creationId xmlns:a16="http://schemas.microsoft.com/office/drawing/2014/main" id="{34412FFA-91A8-46AA-5584-72E48AAEF44B}"/>
              </a:ext>
            </a:extLst>
          </p:cNvPr>
          <p:cNvSpPr>
            <a:spLocks noChangeArrowheads="1"/>
          </p:cNvSpPr>
          <p:nvPr/>
        </p:nvSpPr>
        <p:spPr bwMode="auto">
          <a:xfrm>
            <a:off x="2713708" y="2445630"/>
            <a:ext cx="4887242" cy="1965994"/>
          </a:xfrm>
          <a:prstGeom prst="rect">
            <a:avLst/>
          </a:prstGeom>
          <a:noFill/>
          <a:ln w="9525">
            <a:noFill/>
            <a:miter lim="800000"/>
            <a:headEnd/>
            <a:tailEnd/>
          </a:ln>
        </p:spPr>
        <p:txBody>
          <a:bodyPr/>
          <a:lstStyle/>
          <a:p>
            <a:endParaRPr lang="es-ES" sz="700" noProof="1">
              <a:latin typeface="Times" charset="0"/>
            </a:endParaRPr>
          </a:p>
          <a:p>
            <a:endParaRPr lang="es-ES" sz="700" i="1" kern="0" noProof="1">
              <a:latin typeface="Times" charset="0"/>
              <a:cs typeface="Helvetica" pitchFamily="34" charset="0"/>
            </a:endParaRPr>
          </a:p>
          <a:p>
            <a:r>
              <a:rPr lang="es-ES" sz="1800" b="1" i="1" kern="0" noProof="1">
                <a:solidFill>
                  <a:srgbClr val="0096C8"/>
                </a:solidFill>
                <a:latin typeface="Helvetica" panose="020B0604020202020204" pitchFamily="34" charset="0"/>
                <a:cs typeface="Helvetica" pitchFamily="34" charset="0"/>
              </a:rPr>
              <a:t>Tema 1</a:t>
            </a:r>
            <a:r>
              <a:rPr lang="es-ES" sz="1800" kern="0" noProof="1">
                <a:solidFill>
                  <a:srgbClr val="0096C8"/>
                </a:solidFill>
                <a:latin typeface="Helvetica" panose="020B0604020202020204" pitchFamily="34" charset="0"/>
                <a:cs typeface="Helvetica" pitchFamily="34" charset="0"/>
              </a:rPr>
              <a:t>.</a:t>
            </a:r>
            <a:r>
              <a:rPr lang="es-ES" sz="1800" kern="0" noProof="1">
                <a:latin typeface="Helvetica" panose="020B0604020202020204" pitchFamily="34" charset="0"/>
                <a:cs typeface="Helvetica" pitchFamily="34" charset="0"/>
              </a:rPr>
              <a:t> </a:t>
            </a:r>
            <a:r>
              <a:rPr lang="es-ES" sz="1800" b="1" i="0" u="none" strike="noStrike" baseline="0" dirty="0">
                <a:latin typeface="Helvetica" panose="020B0604020202020204" pitchFamily="34" charset="0"/>
                <a:cs typeface="Helvetica" panose="020B0604020202020204" pitchFamily="34" charset="0"/>
              </a:rPr>
              <a:t>Amplificador Operacional. </a:t>
            </a:r>
            <a:endParaRPr lang="es-ES" sz="1800" b="1" kern="0" noProof="1">
              <a:latin typeface="Helvetica" panose="020B0604020202020204" pitchFamily="34" charset="0"/>
              <a:cs typeface="Helvetica" panose="020B0604020202020204" pitchFamily="34" charset="0"/>
            </a:endParaRPr>
          </a:p>
          <a:p>
            <a:r>
              <a:rPr lang="es-ES" sz="1800" b="1" i="1" kern="0" noProof="1">
                <a:solidFill>
                  <a:srgbClr val="0096C8"/>
                </a:solidFill>
                <a:latin typeface="Helvetica" panose="020B0604020202020204" pitchFamily="34" charset="0"/>
                <a:cs typeface="Helvetica" pitchFamily="34" charset="0"/>
              </a:rPr>
              <a:t>Tema 2</a:t>
            </a:r>
            <a:r>
              <a:rPr lang="es-ES" sz="1800" kern="0" noProof="1">
                <a:latin typeface="Helvetica" panose="020B0604020202020204" pitchFamily="34" charset="0"/>
                <a:cs typeface="Helvetica" pitchFamily="34" charset="0"/>
              </a:rPr>
              <a:t>. </a:t>
            </a:r>
            <a:r>
              <a:rPr lang="es-ES" sz="1800" b="1" i="0" u="none" strike="noStrike" baseline="0" dirty="0">
                <a:latin typeface="Helvetica" panose="020B0604020202020204" pitchFamily="34" charset="0"/>
                <a:cs typeface="Helvetica" panose="020B0604020202020204" pitchFamily="34" charset="0"/>
              </a:rPr>
              <a:t>Diodo y rectificación</a:t>
            </a:r>
            <a:r>
              <a:rPr lang="es-ES" sz="1800" dirty="0">
                <a:latin typeface="Helvetica" panose="020B0604020202020204" pitchFamily="34" charset="0"/>
                <a:cs typeface="Helvetica" panose="020B0604020202020204" pitchFamily="34" charset="0"/>
              </a:rPr>
              <a:t>. </a:t>
            </a:r>
            <a:endParaRPr lang="es-ES" sz="1800" kern="0" noProof="1">
              <a:latin typeface="Helvetica" panose="020B0604020202020204" pitchFamily="34" charset="0"/>
              <a:cs typeface="Helvetica" panose="020B0604020202020204" pitchFamily="34" charset="0"/>
            </a:endParaRPr>
          </a:p>
          <a:p>
            <a:r>
              <a:rPr lang="es-ES" sz="1800" b="1" i="1" kern="0" noProof="1">
                <a:solidFill>
                  <a:srgbClr val="0096C8"/>
                </a:solidFill>
                <a:latin typeface="Helvetica" panose="020B0604020202020204" pitchFamily="34" charset="0"/>
                <a:cs typeface="Helvetica" pitchFamily="34" charset="0"/>
              </a:rPr>
              <a:t>Tema 3</a:t>
            </a:r>
            <a:r>
              <a:rPr lang="es-ES" sz="1800" kern="0" noProof="1">
                <a:solidFill>
                  <a:srgbClr val="0096C8"/>
                </a:solidFill>
                <a:latin typeface="Helvetica" panose="020B0604020202020204" pitchFamily="34" charset="0"/>
                <a:cs typeface="Helvetica" pitchFamily="34" charset="0"/>
              </a:rPr>
              <a:t>.</a:t>
            </a:r>
            <a:r>
              <a:rPr lang="es-ES" sz="1800" kern="0" noProof="1">
                <a:latin typeface="Helvetica" panose="020B0604020202020204" pitchFamily="34" charset="0"/>
                <a:cs typeface="Helvetica" pitchFamily="34" charset="0"/>
              </a:rPr>
              <a:t> </a:t>
            </a:r>
            <a:r>
              <a:rPr lang="es-ES" sz="1800" b="1" i="0" u="none" strike="noStrike" baseline="0" dirty="0">
                <a:latin typeface="Helvetica" panose="020B0604020202020204" pitchFamily="34" charset="0"/>
                <a:cs typeface="Helvetica" panose="020B0604020202020204" pitchFamily="34" charset="0"/>
              </a:rPr>
              <a:t>Transistor</a:t>
            </a:r>
            <a:r>
              <a:rPr lang="es-ES" b="1" dirty="0">
                <a:latin typeface="Helvetica" panose="020B0604020202020204" pitchFamily="34" charset="0"/>
                <a:cs typeface="Helvetica" panose="020B0604020202020204" pitchFamily="34" charset="0"/>
              </a:rPr>
              <a:t> BJT y FET.</a:t>
            </a:r>
            <a:endParaRPr lang="es-ES" sz="1800" b="1" kern="0" noProof="1">
              <a:latin typeface="Helvetica" panose="020B0604020202020204" pitchFamily="34" charset="0"/>
              <a:cs typeface="Helvetica" panose="020B0604020202020204" pitchFamily="34" charset="0"/>
            </a:endParaRPr>
          </a:p>
          <a:p>
            <a:r>
              <a:rPr lang="es-ES" sz="1800" b="1" i="1" kern="0" noProof="1">
                <a:solidFill>
                  <a:srgbClr val="0096C8"/>
                </a:solidFill>
                <a:latin typeface="Helvetica" panose="020B0604020202020204" pitchFamily="34" charset="0"/>
                <a:cs typeface="Helvetica" pitchFamily="34" charset="0"/>
              </a:rPr>
              <a:t>Tema 4</a:t>
            </a:r>
            <a:r>
              <a:rPr lang="es-ES" sz="1800" kern="0" noProof="1">
                <a:solidFill>
                  <a:srgbClr val="0096C8"/>
                </a:solidFill>
                <a:latin typeface="Helvetica" panose="020B0604020202020204" pitchFamily="34" charset="0"/>
                <a:cs typeface="Helvetica" pitchFamily="34" charset="0"/>
              </a:rPr>
              <a:t>.</a:t>
            </a:r>
            <a:r>
              <a:rPr lang="es-ES" sz="1800" kern="0" noProof="1">
                <a:latin typeface="Helvetica" panose="020B0604020202020204" pitchFamily="34" charset="0"/>
                <a:cs typeface="Helvetica" pitchFamily="34" charset="0"/>
              </a:rPr>
              <a:t> </a:t>
            </a:r>
            <a:r>
              <a:rPr lang="es-ES" sz="1800" b="1" i="0" u="none" strike="noStrike" baseline="0" dirty="0">
                <a:latin typeface="Helvetica" panose="020B0604020202020204" pitchFamily="34" charset="0"/>
                <a:cs typeface="Helvetica" panose="020B0604020202020204" pitchFamily="34" charset="0"/>
              </a:rPr>
              <a:t>Amplificación con transistores</a:t>
            </a:r>
            <a:r>
              <a:rPr lang="es-ES" sz="1800" b="0" i="0" u="none" strike="noStrike" baseline="0" dirty="0">
                <a:latin typeface="Helvetica" panose="020B0604020202020204" pitchFamily="34" charset="0"/>
                <a:cs typeface="Helvetica" panose="020B0604020202020204" pitchFamily="34" charset="0"/>
              </a:rPr>
              <a:t>.</a:t>
            </a:r>
            <a:endParaRPr lang="es-ES" sz="1800" b="1" kern="0" noProof="1">
              <a:latin typeface="Helvetica" panose="020B0604020202020204" pitchFamily="34" charset="0"/>
              <a:cs typeface="Helvetica" panose="020B0604020202020204" pitchFamily="34" charset="0"/>
            </a:endParaRPr>
          </a:p>
          <a:p>
            <a:r>
              <a:rPr lang="es-ES" sz="1800" b="1" i="1" kern="0" noProof="1">
                <a:solidFill>
                  <a:srgbClr val="0096C8"/>
                </a:solidFill>
                <a:latin typeface="Helvetica" panose="020B0604020202020204" pitchFamily="34" charset="0"/>
                <a:cs typeface="Helvetica" pitchFamily="34" charset="0"/>
              </a:rPr>
              <a:t>Tema 5</a:t>
            </a:r>
            <a:r>
              <a:rPr lang="es-ES" sz="1800" b="1" kern="0" noProof="1">
                <a:solidFill>
                  <a:srgbClr val="0096C8"/>
                </a:solidFill>
                <a:latin typeface="Helvetica" panose="020B0604020202020204" pitchFamily="34" charset="0"/>
                <a:cs typeface="Helvetica" pitchFamily="34" charset="0"/>
              </a:rPr>
              <a:t>.</a:t>
            </a:r>
            <a:r>
              <a:rPr lang="es-ES" sz="1800" kern="0" noProof="1">
                <a:latin typeface="Helvetica" panose="020B0604020202020204" pitchFamily="34" charset="0"/>
                <a:cs typeface="Helvetica" pitchFamily="34" charset="0"/>
              </a:rPr>
              <a:t> </a:t>
            </a:r>
            <a:r>
              <a:rPr lang="es-ES" sz="1800" b="1" i="0" u="none" strike="noStrike" baseline="0" dirty="0">
                <a:latin typeface="Helvetica" panose="020B0604020202020204" pitchFamily="34" charset="0"/>
                <a:cs typeface="Helvetica" panose="020B0604020202020204" pitchFamily="34" charset="0"/>
              </a:rPr>
              <a:t>Respuesta en frecuen</a:t>
            </a:r>
            <a:r>
              <a:rPr lang="es-ES" sz="1800" b="0" i="0" u="none" strike="noStrike" baseline="0" dirty="0">
                <a:latin typeface="Helvetica" panose="020B0604020202020204" pitchFamily="34" charset="0"/>
                <a:cs typeface="Helvetica" panose="020B0604020202020204" pitchFamily="34" charset="0"/>
              </a:rPr>
              <a:t>c</a:t>
            </a:r>
            <a:r>
              <a:rPr lang="es-ES" sz="1800" b="1" i="0" u="none" strike="noStrike" baseline="0" dirty="0">
                <a:latin typeface="Helvetica" panose="020B0604020202020204" pitchFamily="34" charset="0"/>
                <a:cs typeface="Helvetica" panose="020B0604020202020204" pitchFamily="34" charset="0"/>
              </a:rPr>
              <a:t>ia</a:t>
            </a:r>
            <a:r>
              <a:rPr lang="es-ES" sz="1800" kern="0" noProof="1">
                <a:latin typeface="Helvetica" panose="020B0604020202020204" pitchFamily="34" charset="0"/>
                <a:cs typeface="Helvetica" pitchFamily="34" charset="0"/>
              </a:rPr>
              <a:t>. </a:t>
            </a:r>
            <a:endParaRPr lang="es-ES" sz="1800" kern="0" noProof="1">
              <a:solidFill>
                <a:srgbClr val="0096C8"/>
              </a:solidFill>
              <a:latin typeface="Helvetica" panose="020B0604020202020204" pitchFamily="34" charset="0"/>
              <a:cs typeface="Helvetica" pitchFamily="34" charset="0"/>
            </a:endParaRPr>
          </a:p>
        </p:txBody>
      </p:sp>
    </p:spTree>
    <p:extLst>
      <p:ext uri="{BB962C8B-B14F-4D97-AF65-F5344CB8AC3E}">
        <p14:creationId xmlns:p14="http://schemas.microsoft.com/office/powerpoint/2010/main" val="141442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3A3886E-E03D-4EB8-9371-B5FCF0E14012}"/>
              </a:ext>
            </a:extLst>
          </p:cNvPr>
          <p:cNvSpPr>
            <a:spLocks noChangeArrowheads="1"/>
          </p:cNvSpPr>
          <p:nvPr/>
        </p:nvSpPr>
        <p:spPr bwMode="auto">
          <a:xfrm>
            <a:off x="2236290" y="1332458"/>
            <a:ext cx="308065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cs typeface="Arial" panose="020B0604020202020204" pitchFamily="34" charset="0"/>
              </a:rPr>
              <a:t>Aquí la resistencia total será el paralelo de R1 con Re. </a:t>
            </a:r>
            <a:endParaRPr lang="es-ES" altLang="es-ES" sz="750" dirty="0"/>
          </a:p>
          <a:p>
            <a:pPr defTabSz="685800" eaLnBrk="0" fontAlgn="base" hangingPunct="0">
              <a:spcBef>
                <a:spcPct val="0"/>
              </a:spcBef>
              <a:spcAft>
                <a:spcPct val="0"/>
              </a:spcAft>
            </a:pPr>
            <a:endParaRPr lang="es-ES" altLang="es-ES" dirty="0">
              <a:latin typeface="Arial" panose="020B0604020202020204" pitchFamily="34" charset="0"/>
            </a:endParaRPr>
          </a:p>
        </p:txBody>
      </p:sp>
      <p:sp>
        <p:nvSpPr>
          <p:cNvPr id="5" name="Rectangle 3">
            <a:extLst>
              <a:ext uri="{FF2B5EF4-FFF2-40B4-BE49-F238E27FC236}">
                <a16:creationId xmlns:a16="http://schemas.microsoft.com/office/drawing/2014/main" id="{8C216E3D-D67E-4A60-AE7C-F63DC121342E}"/>
              </a:ext>
            </a:extLst>
          </p:cNvPr>
          <p:cNvSpPr>
            <a:spLocks noChangeArrowheads="1"/>
          </p:cNvSpPr>
          <p:nvPr/>
        </p:nvSpPr>
        <p:spPr bwMode="auto">
          <a:xfrm>
            <a:off x="1" y="19474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grpSp>
        <p:nvGrpSpPr>
          <p:cNvPr id="16" name="Grupo 15">
            <a:extLst>
              <a:ext uri="{FF2B5EF4-FFF2-40B4-BE49-F238E27FC236}">
                <a16:creationId xmlns:a16="http://schemas.microsoft.com/office/drawing/2014/main" id="{0D068258-1CAB-4519-A40F-37E7429029ED}"/>
              </a:ext>
            </a:extLst>
          </p:cNvPr>
          <p:cNvGrpSpPr/>
          <p:nvPr/>
        </p:nvGrpSpPr>
        <p:grpSpPr>
          <a:xfrm>
            <a:off x="135366" y="932329"/>
            <a:ext cx="1923395" cy="1549373"/>
            <a:chOff x="180488" y="100106"/>
            <a:chExt cx="2564526" cy="2065830"/>
          </a:xfrm>
        </p:grpSpPr>
        <p:pic>
          <p:nvPicPr>
            <p:cNvPr id="7" name="Imagen 6">
              <a:extLst>
                <a:ext uri="{FF2B5EF4-FFF2-40B4-BE49-F238E27FC236}">
                  <a16:creationId xmlns:a16="http://schemas.microsoft.com/office/drawing/2014/main" id="{53855695-258A-4C92-BFC2-CE154FAF915E}"/>
                </a:ext>
              </a:extLst>
            </p:cNvPr>
            <p:cNvPicPr/>
            <p:nvPr/>
          </p:nvPicPr>
          <p:blipFill>
            <a:blip r:embed="rId3">
              <a:extLst>
                <a:ext uri="{BEBA8EAE-BF5A-486C-A8C5-ECC9F3942E4B}">
                  <a14:imgProps xmlns:a14="http://schemas.microsoft.com/office/drawing/2010/main">
                    <a14:imgLayer r:embed="rId4">
                      <a14:imgEffect>
                        <a14:brightnessContrast contrast="71000"/>
                      </a14:imgEffect>
                    </a14:imgLayer>
                  </a14:imgProps>
                </a:ext>
              </a:extLst>
            </a:blip>
            <a:stretch>
              <a:fillRect/>
            </a:stretch>
          </p:blipFill>
          <p:spPr>
            <a:xfrm>
              <a:off x="180488" y="100106"/>
              <a:ext cx="2564526" cy="2065830"/>
            </a:xfrm>
            <a:prstGeom prst="rect">
              <a:avLst/>
            </a:prstGeom>
          </p:spPr>
        </p:pic>
        <p:grpSp>
          <p:nvGrpSpPr>
            <p:cNvPr id="8" name="Grupo 7">
              <a:extLst>
                <a:ext uri="{FF2B5EF4-FFF2-40B4-BE49-F238E27FC236}">
                  <a16:creationId xmlns:a16="http://schemas.microsoft.com/office/drawing/2014/main" id="{49D64AF6-95D4-4414-B554-846445AFBB8E}"/>
                </a:ext>
              </a:extLst>
            </p:cNvPr>
            <p:cNvGrpSpPr/>
            <p:nvPr/>
          </p:nvGrpSpPr>
          <p:grpSpPr>
            <a:xfrm>
              <a:off x="417194" y="726411"/>
              <a:ext cx="870585" cy="665242"/>
              <a:chOff x="744854" y="4057649"/>
              <a:chExt cx="870585" cy="561976"/>
            </a:xfrm>
          </p:grpSpPr>
          <p:sp>
            <p:nvSpPr>
              <p:cNvPr id="9" name="Rectángulo 8">
                <a:extLst>
                  <a:ext uri="{FF2B5EF4-FFF2-40B4-BE49-F238E27FC236}">
                    <a16:creationId xmlns:a16="http://schemas.microsoft.com/office/drawing/2014/main" id="{976150DE-2F89-4AAE-BAAC-A12A0DC29FDC}"/>
                  </a:ext>
                </a:extLst>
              </p:cNvPr>
              <p:cNvSpPr/>
              <p:nvPr/>
            </p:nvSpPr>
            <p:spPr>
              <a:xfrm>
                <a:off x="744854" y="4057649"/>
                <a:ext cx="870585" cy="56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10" name="Conector recto 9">
                <a:extLst>
                  <a:ext uri="{FF2B5EF4-FFF2-40B4-BE49-F238E27FC236}">
                    <a16:creationId xmlns:a16="http://schemas.microsoft.com/office/drawing/2014/main" id="{E6FA251A-9A35-4028-ACDB-6947E63B0E8A}"/>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60024B70-1AF6-4A55-9EEA-EA2451EED238}"/>
                  </a:ext>
                </a:extLst>
              </p:cNvPr>
              <p:cNvSpPr/>
              <p:nvPr/>
            </p:nvSpPr>
            <p:spPr>
              <a:xfrm>
                <a:off x="135366" y="2518847"/>
                <a:ext cx="4572000" cy="151721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r>
                        <a:rPr lang="es-ES" sz="1350" i="1">
                          <a:latin typeface="Cambria Math" panose="02040503050406030204" pitchFamily="18" charset="0"/>
                        </a:rPr>
                        <m:t>)=5 //150=</m:t>
                      </m:r>
                      <m:f>
                        <m:fPr>
                          <m:ctrlPr>
                            <a:rPr lang="es-ES" sz="1350" i="1">
                              <a:latin typeface="Cambria Math" panose="02040503050406030204" pitchFamily="18" charset="0"/>
                            </a:rPr>
                          </m:ctrlPr>
                        </m:fPr>
                        <m:num>
                          <m:r>
                            <a:rPr lang="es-ES" sz="1350" i="1">
                              <a:latin typeface="Cambria Math" panose="02040503050406030204" pitchFamily="18" charset="0"/>
                            </a:rPr>
                            <m:t>5∗150</m:t>
                          </m:r>
                        </m:num>
                        <m:den>
                          <m:r>
                            <a:rPr lang="es-ES" sz="1350" i="1">
                              <a:latin typeface="Cambria Math" panose="02040503050406030204" pitchFamily="18" charset="0"/>
                            </a:rPr>
                            <m:t>5+150</m:t>
                          </m:r>
                        </m:den>
                      </m:f>
                      <m:r>
                        <a:rPr lang="es-ES" sz="1350" i="1">
                          <a:latin typeface="Cambria Math" panose="02040503050406030204" pitchFamily="18" charset="0"/>
                        </a:rPr>
                        <m:t>=4.84 </m:t>
                      </m:r>
                      <m:r>
                        <a:rPr lang="es-ES" sz="1350" i="1">
                          <a:latin typeface="Cambria Math" panose="02040503050406030204" pitchFamily="18" charset="0"/>
                        </a:rPr>
                        <m:t>𝑘</m:t>
                      </m:r>
                      <m:r>
                        <m:rPr>
                          <m:sty m:val="p"/>
                        </m:rPr>
                        <a:rPr lang="es-ES" sz="1350">
                          <a:latin typeface="Cambria Math" panose="02040503050406030204" pitchFamily="18" charset="0"/>
                        </a:rPr>
                        <m:t>Ω</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10∗4.84</m:t>
                          </m:r>
                        </m:num>
                        <m:den>
                          <m:r>
                            <a:rPr lang="es-ES" sz="1350" i="1">
                              <a:latin typeface="Cambria Math" panose="02040503050406030204" pitchFamily="18" charset="0"/>
                            </a:rPr>
                            <m:t>10+4.84</m:t>
                          </m:r>
                        </m:den>
                      </m:f>
                      <m:r>
                        <a:rPr lang="es-ES" sz="1350" i="1">
                          <a:latin typeface="Cambria Math" panose="02040503050406030204" pitchFamily="18" charset="0"/>
                        </a:rPr>
                        <m:t>=3.27 </m:t>
                      </m:r>
                      <m:r>
                        <a:rPr lang="es-ES" sz="1350" i="1">
                          <a:latin typeface="Cambria Math" panose="02040503050406030204" pitchFamily="18" charset="0"/>
                        </a:rPr>
                        <m:t>𝑘</m:t>
                      </m:r>
                      <m:r>
                        <m:rPr>
                          <m:sty m:val="p"/>
                        </m:rPr>
                        <a:rPr lang="es-ES" sz="1350">
                          <a:latin typeface="Cambria Math" panose="02040503050406030204" pitchFamily="18" charset="0"/>
                        </a:rPr>
                        <m:t>Ω</m:t>
                      </m:r>
                      <m:r>
                        <a:rPr lang="es-ES" sz="1350" i="1">
                          <a:latin typeface="Cambria Math" panose="02040503050406030204" pitchFamily="18" charset="0"/>
                        </a:rPr>
                        <m:t> </m:t>
                      </m:r>
                    </m:oMath>
                  </m:oMathPara>
                </a14:m>
                <a:endParaRPr lang="es-ES" sz="1350" dirty="0"/>
              </a:p>
              <a:p>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den>
                      </m:f>
                      <m:r>
                        <a:rPr lang="es-ES" sz="1350" i="1">
                          <a:latin typeface="Cambria Math" panose="02040503050406030204" pitchFamily="18" charset="0"/>
                        </a:rPr>
                        <m:t>=12</m:t>
                      </m:r>
                      <m:f>
                        <m:fPr>
                          <m:ctrlPr>
                            <a:rPr lang="es-ES" sz="1350" i="1">
                              <a:latin typeface="Cambria Math" panose="02040503050406030204" pitchFamily="18" charset="0"/>
                            </a:rPr>
                          </m:ctrlPr>
                        </m:fPr>
                        <m:num>
                          <m:r>
                            <a:rPr lang="es-ES" sz="1350" i="1">
                              <a:latin typeface="Cambria Math" panose="02040503050406030204" pitchFamily="18" charset="0"/>
                            </a:rPr>
                            <m:t>4.84</m:t>
                          </m:r>
                        </m:num>
                        <m:den>
                          <m:r>
                            <a:rPr lang="es-ES" sz="1350" i="1">
                              <a:latin typeface="Cambria Math" panose="02040503050406030204" pitchFamily="18" charset="0"/>
                            </a:rPr>
                            <m:t>14.84</m:t>
                          </m:r>
                        </m:den>
                      </m:f>
                      <m:r>
                        <a:rPr lang="es-ES" sz="1350" i="1">
                          <a:latin typeface="Cambria Math" panose="02040503050406030204" pitchFamily="18" charset="0"/>
                        </a:rPr>
                        <m:t>=3.91 </m:t>
                      </m:r>
                      <m:r>
                        <a:rPr lang="es-ES" sz="1350" i="1">
                          <a:latin typeface="Cambria Math" panose="02040503050406030204" pitchFamily="18" charset="0"/>
                        </a:rPr>
                        <m:t>𝑉</m:t>
                      </m:r>
                    </m:oMath>
                  </m:oMathPara>
                </a14:m>
                <a:endParaRPr lang="es-ES" sz="1350" dirty="0"/>
              </a:p>
            </p:txBody>
          </p:sp>
        </mc:Choice>
        <mc:Fallback xmlns="">
          <p:sp>
            <p:nvSpPr>
              <p:cNvPr id="12" name="Rectángulo 11">
                <a:extLst>
                  <a:ext uri="{FF2B5EF4-FFF2-40B4-BE49-F238E27FC236}">
                    <a16:creationId xmlns:a16="http://schemas.microsoft.com/office/drawing/2014/main" id="{60024B70-1AF6-4A55-9EEA-EA2451EED238}"/>
                  </a:ext>
                </a:extLst>
              </p:cNvPr>
              <p:cNvSpPr>
                <a:spLocks noRot="1" noChangeAspect="1" noMove="1" noResize="1" noEditPoints="1" noAdjustHandles="1" noChangeArrowheads="1" noChangeShapeType="1" noTextEdit="1"/>
              </p:cNvSpPr>
              <p:nvPr/>
            </p:nvSpPr>
            <p:spPr>
              <a:xfrm>
                <a:off x="135366" y="2518847"/>
                <a:ext cx="4572000" cy="1517210"/>
              </a:xfrm>
              <a:prstGeom prst="rect">
                <a:avLst/>
              </a:prstGeom>
              <a:blipFill>
                <a:blip r:embed="rId5"/>
                <a:stretch>
                  <a:fillRect/>
                </a:stretch>
              </a:blipFill>
            </p:spPr>
            <p:txBody>
              <a:bodyPr/>
              <a:lstStyle/>
              <a:p>
                <a:r>
                  <a:rPr lang="es-ES">
                    <a:noFill/>
                  </a:rPr>
                  <a:t> </a:t>
                </a:r>
              </a:p>
            </p:txBody>
          </p:sp>
        </mc:Fallback>
      </mc:AlternateContent>
      <p:pic>
        <p:nvPicPr>
          <p:cNvPr id="15" name="Imagen 14">
            <a:extLst>
              <a:ext uri="{FF2B5EF4-FFF2-40B4-BE49-F238E27FC236}">
                <a16:creationId xmlns:a16="http://schemas.microsoft.com/office/drawing/2014/main" id="{66CE3A70-75C0-45BE-A3F0-872A7EF6CDEA}"/>
              </a:ext>
            </a:extLst>
          </p:cNvPr>
          <p:cNvPicPr/>
          <p:nvPr/>
        </p:nvPicPr>
        <p:blipFill>
          <a:blip r:embed="rId6">
            <a:extLst>
              <a:ext uri="{BEBA8EAE-BF5A-486C-A8C5-ECC9F3942E4B}">
                <a14:imgProps xmlns:a14="http://schemas.microsoft.com/office/drawing/2010/main">
                  <a14:imgLayer r:embed="rId7">
                    <a14:imgEffect>
                      <a14:brightnessContrast contrast="71000"/>
                    </a14:imgEffect>
                  </a14:imgLayer>
                </a14:imgProps>
              </a:ext>
            </a:extLst>
          </a:blip>
          <a:stretch>
            <a:fillRect/>
          </a:stretch>
        </p:blipFill>
        <p:spPr>
          <a:xfrm>
            <a:off x="422909" y="4049959"/>
            <a:ext cx="1763078" cy="1691936"/>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F41EE2D-A66D-47B8-A31A-7B276C8E543F}"/>
                  </a:ext>
                </a:extLst>
              </p:cNvPr>
              <p:cNvSpPr txBox="1"/>
              <p:nvPr/>
            </p:nvSpPr>
            <p:spPr>
              <a:xfrm>
                <a:off x="2600325" y="4357688"/>
                <a:ext cx="4838312" cy="1521379"/>
              </a:xfrm>
              <a:prstGeom prst="rect">
                <a:avLst/>
              </a:prstGeom>
              <a:noFill/>
            </p:spPr>
            <p:txBody>
              <a:bodyPr wrap="none" rtlCol="0">
                <a:spAutoFit/>
              </a:bodyPr>
              <a:lstStyle/>
              <a:p>
                <a:r>
                  <a:rPr lang="es-ES" sz="1350" dirty="0"/>
                  <a:t>¿Conducirá el diodo? </a:t>
                </a:r>
                <a:r>
                  <a:rPr lang="es-ES" sz="1350" dirty="0" err="1"/>
                  <a:t>Vth</a:t>
                </a:r>
                <a:r>
                  <a:rPr lang="es-ES" sz="1350" dirty="0"/>
                  <a:t>&gt;0.7V</a:t>
                </a:r>
                <a:r>
                  <a:rPr lang="es-ES" sz="1350" dirty="0">
                    <a:sym typeface="Wingdings" panose="05000000000000000000" pitchFamily="2" charset="2"/>
                  </a:rPr>
                  <a:t>Suponemos que sí:</a:t>
                </a:r>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=0=3.91−</m:t>
                      </m:r>
                      <m:r>
                        <a:rPr lang="es-ES" sz="1350" i="1">
                          <a:latin typeface="Cambria Math" panose="02040503050406030204" pitchFamily="18" charset="0"/>
                        </a:rPr>
                        <m:t>𝑖</m:t>
                      </m:r>
                      <m:r>
                        <a:rPr lang="es-ES" sz="1350" i="1">
                          <a:latin typeface="Cambria Math" panose="02040503050406030204" pitchFamily="18" charset="0"/>
                        </a:rPr>
                        <m:t>∗3.27−</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3.91−</m:t>
                      </m:r>
                      <m:r>
                        <a:rPr lang="es-ES" sz="1350" i="1">
                          <a:latin typeface="Cambria Math" panose="02040503050406030204" pitchFamily="18" charset="0"/>
                        </a:rPr>
                        <m:t>𝑖</m:t>
                      </m:r>
                      <m:r>
                        <a:rPr lang="es-ES" sz="1350" i="1">
                          <a:latin typeface="Cambria Math" panose="02040503050406030204" pitchFamily="18" charset="0"/>
                        </a:rPr>
                        <m:t>∗3.27−0.7=0→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3.91−0.7</m:t>
                          </m:r>
                        </m:num>
                        <m:den>
                          <m:r>
                            <a:rPr lang="es-ES" sz="1350" i="1">
                              <a:latin typeface="Cambria Math" panose="02040503050406030204" pitchFamily="18" charset="0"/>
                            </a:rPr>
                            <m:t>3.27</m:t>
                          </m:r>
                        </m:den>
                      </m:f>
                      <m:r>
                        <a:rPr lang="es-ES" sz="1350" i="1">
                          <a:latin typeface="Cambria Math" panose="02040503050406030204" pitchFamily="18" charset="0"/>
                        </a:rPr>
                        <m:t>=0.982 </m:t>
                      </m:r>
                      <m:r>
                        <a:rPr lang="es-ES" sz="1350" i="1">
                          <a:latin typeface="Cambria Math" panose="02040503050406030204" pitchFamily="18" charset="0"/>
                        </a:rPr>
                        <m:t>𝑚𝐴</m:t>
                      </m:r>
                    </m:oMath>
                  </m:oMathPara>
                </a14:m>
                <a:endParaRPr lang="es-ES" sz="1350" dirty="0"/>
              </a:p>
              <a:p>
                <a:r>
                  <a:rPr lang="es-ES" sz="1350" i="1" dirty="0"/>
                  <a:t>i</a:t>
                </a:r>
                <a:r>
                  <a:rPr lang="es-ES" sz="1350" dirty="0"/>
                  <a:t>&gt;0</a:t>
                </a:r>
                <a:r>
                  <a:rPr lang="es-ES" sz="1350" dirty="0">
                    <a:sym typeface="Wingdings" panose="05000000000000000000" pitchFamily="2" charset="2"/>
                  </a:rPr>
                  <a:t> Estábamos en lo correcto. </a:t>
                </a:r>
              </a:p>
              <a:p>
                <a:r>
                  <a:rPr lang="es-ES" sz="1350" dirty="0"/>
                  <a:t>Punto de operación del diodo es Q=(</a:t>
                </a:r>
                <a:r>
                  <a:rPr lang="es-ES" sz="1350" dirty="0" err="1"/>
                  <a:t>Vd</a:t>
                </a:r>
                <a:r>
                  <a:rPr lang="es-ES" sz="1350" dirty="0"/>
                  <a:t>=0.7 V, id=0.982mA).</a:t>
                </a:r>
              </a:p>
              <a:p>
                <a:endParaRPr lang="es-ES" sz="1350" dirty="0"/>
              </a:p>
            </p:txBody>
          </p:sp>
        </mc:Choice>
        <mc:Fallback xmlns="">
          <p:sp>
            <p:nvSpPr>
              <p:cNvPr id="14" name="CuadroTexto 13">
                <a:extLst>
                  <a:ext uri="{FF2B5EF4-FFF2-40B4-BE49-F238E27FC236}">
                    <a16:creationId xmlns:a16="http://schemas.microsoft.com/office/drawing/2014/main" id="{2F41EE2D-A66D-47B8-A31A-7B276C8E543F}"/>
                  </a:ext>
                </a:extLst>
              </p:cNvPr>
              <p:cNvSpPr txBox="1">
                <a:spLocks noRot="1" noChangeAspect="1" noMove="1" noResize="1" noEditPoints="1" noAdjustHandles="1" noChangeArrowheads="1" noChangeShapeType="1" noTextEdit="1"/>
              </p:cNvSpPr>
              <p:nvPr/>
            </p:nvSpPr>
            <p:spPr>
              <a:xfrm>
                <a:off x="2600325" y="4357688"/>
                <a:ext cx="4838312" cy="1521379"/>
              </a:xfrm>
              <a:prstGeom prst="rect">
                <a:avLst/>
              </a:prstGeom>
              <a:blipFill>
                <a:blip r:embed="rId8"/>
                <a:stretch>
                  <a:fillRect l="-378" t="-803"/>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A4DAD701-5272-4CCC-B7B0-4540200519EA}"/>
              </a:ext>
            </a:extLst>
          </p:cNvPr>
          <p:cNvSpPr>
            <a:spLocks noGrp="1"/>
          </p:cNvSpPr>
          <p:nvPr>
            <p:ph type="sldNum" sz="quarter" idx="12"/>
          </p:nvPr>
        </p:nvSpPr>
        <p:spPr/>
        <p:txBody>
          <a:bodyPr/>
          <a:lstStyle/>
          <a:p>
            <a:fld id="{78733FC4-8689-4CA5-A153-34ADD6EFE592}" type="slidenum">
              <a:rPr lang="es-ES" smtClean="0"/>
              <a:t>20</a:t>
            </a:fld>
            <a:endParaRPr lang="es-ES"/>
          </a:p>
        </p:txBody>
      </p:sp>
    </p:spTree>
    <p:custDataLst>
      <p:tags r:id="rId1"/>
    </p:custDataLst>
    <p:extLst>
      <p:ext uri="{BB962C8B-B14F-4D97-AF65-F5344CB8AC3E}">
        <p14:creationId xmlns:p14="http://schemas.microsoft.com/office/powerpoint/2010/main" val="248904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C732579-AE2E-416B-93BE-048BD3A7DD9D}"/>
              </a:ext>
            </a:extLst>
          </p:cNvPr>
          <p:cNvSpPr>
            <a:spLocks noChangeArrowheads="1"/>
          </p:cNvSpPr>
          <p:nvPr/>
        </p:nvSpPr>
        <p:spPr bwMode="auto">
          <a:xfrm>
            <a:off x="0" y="830650"/>
            <a:ext cx="856297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5.</a:t>
            </a:r>
            <a:r>
              <a:rPr lang="es-ES" altLang="es-ES" sz="1600" dirty="0">
                <a:latin typeface="Arial" panose="020B0604020202020204" pitchFamily="34" charset="0"/>
                <a:ea typeface="Times New Roman" panose="02020603050405020304" pitchFamily="18" charset="0"/>
                <a:cs typeface="Arial" panose="020B0604020202020204" pitchFamily="34" charset="0"/>
              </a:rPr>
              <a:t> Encontrar el punto de operación del diodo de la figura.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600" dirty="0">
                <a:latin typeface="Arial" panose="020B0604020202020204" pitchFamily="34" charset="0"/>
                <a:ea typeface="Times New Roman" panose="02020603050405020304" pitchFamily="18" charset="0"/>
                <a:cs typeface="Arial" panose="020B0604020202020204" pitchFamily="34" charset="0"/>
              </a:rPr>
              <a:t> = 12 V,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600" dirty="0">
                <a:latin typeface="Arial" panose="020B0604020202020204" pitchFamily="34" charset="0"/>
                <a:ea typeface="Times New Roman" panose="02020603050405020304" pitchFamily="18" charset="0"/>
                <a:cs typeface="Arial" panose="020B0604020202020204" pitchFamily="34" charset="0"/>
              </a:rPr>
              <a:t>= 10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2 </a:t>
            </a:r>
            <a:r>
              <a:rPr lang="es-ES" altLang="es-ES" sz="1600" dirty="0">
                <a:latin typeface="Arial" panose="020B0604020202020204" pitchFamily="34" charset="0"/>
                <a:ea typeface="Times New Roman" panose="02020603050405020304" pitchFamily="18" charset="0"/>
                <a:cs typeface="Arial" panose="020B0604020202020204" pitchFamily="34" charset="0"/>
              </a:rPr>
              <a:t>= 5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3 </a:t>
            </a:r>
            <a:r>
              <a:rPr lang="es-ES" altLang="es-ES" sz="1600" dirty="0">
                <a:latin typeface="Arial" panose="020B0604020202020204" pitchFamily="34" charset="0"/>
                <a:ea typeface="Times New Roman" panose="02020603050405020304" pitchFamily="18" charset="0"/>
                <a:cs typeface="Arial" panose="020B0604020202020204" pitchFamily="34" charset="0"/>
              </a:rPr>
              <a:t>= 100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y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4 </a:t>
            </a:r>
            <a:r>
              <a:rPr lang="es-ES" altLang="es-ES" sz="1600" dirty="0">
                <a:latin typeface="Arial" panose="020B0604020202020204" pitchFamily="34" charset="0"/>
                <a:ea typeface="Times New Roman" panose="02020603050405020304" pitchFamily="18" charset="0"/>
                <a:cs typeface="Arial" panose="020B0604020202020204" pitchFamily="34" charset="0"/>
              </a:rPr>
              <a:t>= 50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a:t>
            </a:r>
            <a:endParaRPr lang="es-ES" altLang="es-ES" sz="1600" dirty="0"/>
          </a:p>
          <a:p>
            <a:pPr defTabSz="685800" eaLnBrk="0" fontAlgn="base" hangingPunct="0">
              <a:spcBef>
                <a:spcPct val="0"/>
              </a:spcBef>
              <a:spcAft>
                <a:spcPct val="0"/>
              </a:spcAft>
            </a:pPr>
            <a:endParaRPr lang="es-ES" altLang="es-ES" sz="1600" dirty="0">
              <a:latin typeface="Arial" panose="020B0604020202020204" pitchFamily="34" charset="0"/>
            </a:endParaRPr>
          </a:p>
        </p:txBody>
      </p:sp>
      <p:sp>
        <p:nvSpPr>
          <p:cNvPr id="5" name="Rectangle 3">
            <a:extLst>
              <a:ext uri="{FF2B5EF4-FFF2-40B4-BE49-F238E27FC236}">
                <a16:creationId xmlns:a16="http://schemas.microsoft.com/office/drawing/2014/main" id="{7C42E7E4-B18D-48E8-A1CC-3018E25C1631}"/>
              </a:ext>
            </a:extLst>
          </p:cNvPr>
          <p:cNvSpPr>
            <a:spLocks noChangeArrowheads="1"/>
          </p:cNvSpPr>
          <p:nvPr/>
        </p:nvSpPr>
        <p:spPr bwMode="auto">
          <a:xfrm>
            <a:off x="235744" y="294522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pic>
        <p:nvPicPr>
          <p:cNvPr id="2" name="Imagen 1">
            <a:extLst>
              <a:ext uri="{FF2B5EF4-FFF2-40B4-BE49-F238E27FC236}">
                <a16:creationId xmlns:a16="http://schemas.microsoft.com/office/drawing/2014/main" id="{74AEB97B-D90E-4EB3-AAC3-2E17AA56C4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70000"/>
                    </a14:imgEffect>
                  </a14:imgLayer>
                </a14:imgProps>
              </a:ext>
            </a:extLst>
          </a:blip>
          <a:stretch>
            <a:fillRect/>
          </a:stretch>
        </p:blipFill>
        <p:spPr>
          <a:xfrm>
            <a:off x="167164" y="1380666"/>
            <a:ext cx="2736056" cy="1814315"/>
          </a:xfrm>
          <a:prstGeom prst="rect">
            <a:avLst/>
          </a:prstGeom>
        </p:spPr>
      </p:pic>
      <p:pic>
        <p:nvPicPr>
          <p:cNvPr id="7" name="Imagen 6">
            <a:extLst>
              <a:ext uri="{FF2B5EF4-FFF2-40B4-BE49-F238E27FC236}">
                <a16:creationId xmlns:a16="http://schemas.microsoft.com/office/drawing/2014/main" id="{1412CE5D-B6EA-481F-A0B3-851E3E2D280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70000"/>
                    </a14:imgEffect>
                  </a14:imgLayer>
                </a14:imgProps>
              </a:ext>
            </a:extLst>
          </a:blip>
          <a:stretch>
            <a:fillRect/>
          </a:stretch>
        </p:blipFill>
        <p:spPr>
          <a:xfrm>
            <a:off x="3482585" y="3194980"/>
            <a:ext cx="1789736" cy="1463372"/>
          </a:xfrm>
          <a:prstGeom prst="rect">
            <a:avLst/>
          </a:prstGeom>
        </p:spPr>
      </p:pic>
      <p:pic>
        <p:nvPicPr>
          <p:cNvPr id="9" name="Imagen 8">
            <a:extLst>
              <a:ext uri="{FF2B5EF4-FFF2-40B4-BE49-F238E27FC236}">
                <a16:creationId xmlns:a16="http://schemas.microsoft.com/office/drawing/2014/main" id="{2921AAF3-8491-4B1D-9D22-4B432D6C816F}"/>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3482586" y="1638563"/>
            <a:ext cx="2428876" cy="1445156"/>
          </a:xfrm>
          <a:prstGeom prst="rect">
            <a:avLst/>
          </a:prstGeom>
        </p:spPr>
      </p:pic>
      <p:pic>
        <p:nvPicPr>
          <p:cNvPr id="10" name="Imagen 9">
            <a:extLst>
              <a:ext uri="{FF2B5EF4-FFF2-40B4-BE49-F238E27FC236}">
                <a16:creationId xmlns:a16="http://schemas.microsoft.com/office/drawing/2014/main" id="{57347A93-6633-4831-842F-FBE4F695D4C2}"/>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70000"/>
                    </a14:imgEffect>
                  </a14:imgLayer>
                </a14:imgProps>
              </a:ext>
            </a:extLst>
          </a:blip>
          <a:stretch>
            <a:fillRect/>
          </a:stretch>
        </p:blipFill>
        <p:spPr>
          <a:xfrm>
            <a:off x="167164" y="3355013"/>
            <a:ext cx="2462057" cy="1482208"/>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E57416DE-C788-42BA-9592-3532FB554B81}"/>
                  </a:ext>
                </a:extLst>
              </p:cNvPr>
              <p:cNvSpPr txBox="1"/>
              <p:nvPr/>
            </p:nvSpPr>
            <p:spPr>
              <a:xfrm>
                <a:off x="5415355" y="3566532"/>
                <a:ext cx="1613199" cy="415498"/>
              </a:xfrm>
              <a:prstGeom prst="rect">
                <a:avLst/>
              </a:prstGeom>
              <a:noFill/>
            </p:spPr>
            <p:txBody>
              <a:bodyPr wrap="none" lIns="0" tIns="0" rIns="0" bIns="0" rtlCol="0">
                <a:spAutoFit/>
              </a:bodyPr>
              <a:lstStyle/>
              <a:p>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𝑅𝑒</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3+(</m:t>
                      </m:r>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oMath>
                  </m:oMathPara>
                </a14:m>
                <a:endParaRPr lang="es-ES" sz="1350" dirty="0"/>
              </a:p>
            </p:txBody>
          </p:sp>
        </mc:Choice>
        <mc:Fallback xmlns="">
          <p:sp>
            <p:nvSpPr>
              <p:cNvPr id="11" name="CuadroTexto 10">
                <a:extLst>
                  <a:ext uri="{FF2B5EF4-FFF2-40B4-BE49-F238E27FC236}">
                    <a16:creationId xmlns:a16="http://schemas.microsoft.com/office/drawing/2014/main" id="{E57416DE-C788-42BA-9592-3532FB554B81}"/>
                  </a:ext>
                </a:extLst>
              </p:cNvPr>
              <p:cNvSpPr txBox="1">
                <a:spLocks noRot="1" noChangeAspect="1" noMove="1" noResize="1" noEditPoints="1" noAdjustHandles="1" noChangeArrowheads="1" noChangeShapeType="1" noTextEdit="1"/>
              </p:cNvSpPr>
              <p:nvPr/>
            </p:nvSpPr>
            <p:spPr>
              <a:xfrm>
                <a:off x="5415355" y="3566532"/>
                <a:ext cx="1613199" cy="415498"/>
              </a:xfrm>
              <a:prstGeom prst="rect">
                <a:avLst/>
              </a:prstGeom>
              <a:blipFill>
                <a:blip r:embed="rId11"/>
                <a:stretch>
                  <a:fillRect l="-1887" r="-3396" b="-191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673717DD-7C28-4EDD-86C7-FA434BE340BF}"/>
                  </a:ext>
                </a:extLst>
              </p:cNvPr>
              <p:cNvSpPr/>
              <p:nvPr/>
            </p:nvSpPr>
            <p:spPr>
              <a:xfrm>
                <a:off x="2491840" y="3753541"/>
                <a:ext cx="813043"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oMath>
                  </m:oMathPara>
                </a14:m>
                <a:endParaRPr lang="es-ES" sz="1350" dirty="0"/>
              </a:p>
            </p:txBody>
          </p:sp>
        </mc:Choice>
        <mc:Fallback xmlns="">
          <p:sp>
            <p:nvSpPr>
              <p:cNvPr id="8" name="Rectángulo 7">
                <a:extLst>
                  <a:ext uri="{FF2B5EF4-FFF2-40B4-BE49-F238E27FC236}">
                    <a16:creationId xmlns:a16="http://schemas.microsoft.com/office/drawing/2014/main" id="{673717DD-7C28-4EDD-86C7-FA434BE340BF}"/>
                  </a:ext>
                </a:extLst>
              </p:cNvPr>
              <p:cNvSpPr>
                <a:spLocks noRot="1" noChangeAspect="1" noMove="1" noResize="1" noEditPoints="1" noAdjustHandles="1" noChangeArrowheads="1" noChangeShapeType="1" noTextEdit="1"/>
              </p:cNvSpPr>
              <p:nvPr/>
            </p:nvSpPr>
            <p:spPr>
              <a:xfrm>
                <a:off x="2491840" y="3753541"/>
                <a:ext cx="813043" cy="300082"/>
              </a:xfrm>
              <a:prstGeom prst="rect">
                <a:avLst/>
              </a:prstGeom>
              <a:blipFill>
                <a:blip r:embed="rId12"/>
                <a:stretch>
                  <a:fillRect b="-10204"/>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3EC9A5D0-05B6-452A-A215-58DE9358260C}"/>
              </a:ext>
            </a:extLst>
          </p:cNvPr>
          <p:cNvSpPr>
            <a:spLocks noGrp="1"/>
          </p:cNvSpPr>
          <p:nvPr>
            <p:ph type="sldNum" sz="quarter" idx="12"/>
          </p:nvPr>
        </p:nvSpPr>
        <p:spPr/>
        <p:txBody>
          <a:bodyPr/>
          <a:lstStyle/>
          <a:p>
            <a:fld id="{78733FC4-8689-4CA5-A153-34ADD6EFE592}" type="slidenum">
              <a:rPr lang="es-ES" smtClean="0"/>
              <a:t>21</a:t>
            </a:fld>
            <a:endParaRPr lang="es-ES"/>
          </a:p>
        </p:txBody>
      </p:sp>
    </p:spTree>
    <p:custDataLst>
      <p:tags r:id="rId1"/>
    </p:custDataLst>
    <p:extLst>
      <p:ext uri="{BB962C8B-B14F-4D97-AF65-F5344CB8AC3E}">
        <p14:creationId xmlns:p14="http://schemas.microsoft.com/office/powerpoint/2010/main" val="149336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D658092-4529-454A-B21E-7C0EB67BE59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70000"/>
                    </a14:imgEffect>
                  </a14:imgLayer>
                </a14:imgProps>
              </a:ext>
            </a:extLst>
          </a:blip>
          <a:stretch>
            <a:fillRect/>
          </a:stretch>
        </p:blipFill>
        <p:spPr>
          <a:xfrm>
            <a:off x="445771" y="1128366"/>
            <a:ext cx="1751301" cy="1314775"/>
          </a:xfrm>
          <a:prstGeom prst="rect">
            <a:avLst/>
          </a:prstGeom>
        </p:spPr>
      </p:pic>
      <p:sp>
        <p:nvSpPr>
          <p:cNvPr id="5" name="Rectangle 2">
            <a:extLst>
              <a:ext uri="{FF2B5EF4-FFF2-40B4-BE49-F238E27FC236}">
                <a16:creationId xmlns:a16="http://schemas.microsoft.com/office/drawing/2014/main" id="{09FCFCB7-FA0C-48A3-BC6D-919CD9933E46}"/>
              </a:ext>
            </a:extLst>
          </p:cNvPr>
          <p:cNvSpPr>
            <a:spLocks noChangeArrowheads="1"/>
          </p:cNvSpPr>
          <p:nvPr/>
        </p:nvSpPr>
        <p:spPr bwMode="auto">
          <a:xfrm>
            <a:off x="503959" y="3150439"/>
            <a:ext cx="96875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s-ES" sz="1350"/>
          </a:p>
        </p:txBody>
      </p:sp>
      <p:grpSp>
        <p:nvGrpSpPr>
          <p:cNvPr id="24" name="Grupo 23">
            <a:extLst>
              <a:ext uri="{FF2B5EF4-FFF2-40B4-BE49-F238E27FC236}">
                <a16:creationId xmlns:a16="http://schemas.microsoft.com/office/drawing/2014/main" id="{34159A8D-9B01-4CB6-9A1B-0D11A7F485FA}"/>
              </a:ext>
            </a:extLst>
          </p:cNvPr>
          <p:cNvGrpSpPr/>
          <p:nvPr/>
        </p:nvGrpSpPr>
        <p:grpSpPr>
          <a:xfrm>
            <a:off x="289863" y="2753025"/>
            <a:ext cx="2428876" cy="1467417"/>
            <a:chOff x="386484" y="2527700"/>
            <a:chExt cx="3238501" cy="1956556"/>
          </a:xfrm>
        </p:grpSpPr>
        <p:pic>
          <p:nvPicPr>
            <p:cNvPr id="8" name="Imagen 7">
              <a:extLst>
                <a:ext uri="{FF2B5EF4-FFF2-40B4-BE49-F238E27FC236}">
                  <a16:creationId xmlns:a16="http://schemas.microsoft.com/office/drawing/2014/main" id="{60C4D67B-645D-4250-B3E8-62CA621393A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70000"/>
                      </a14:imgEffect>
                    </a14:imgLayer>
                  </a14:imgProps>
                </a:ext>
              </a:extLst>
            </a:blip>
            <a:stretch>
              <a:fillRect/>
            </a:stretch>
          </p:blipFill>
          <p:spPr>
            <a:xfrm>
              <a:off x="386484" y="2557382"/>
              <a:ext cx="3238501" cy="1926874"/>
            </a:xfrm>
            <a:prstGeom prst="rect">
              <a:avLst/>
            </a:prstGeom>
          </p:spPr>
        </p:pic>
        <p:cxnSp>
          <p:nvCxnSpPr>
            <p:cNvPr id="12" name="Conector recto de flecha 11">
              <a:extLst>
                <a:ext uri="{FF2B5EF4-FFF2-40B4-BE49-F238E27FC236}">
                  <a16:creationId xmlns:a16="http://schemas.microsoft.com/office/drawing/2014/main" id="{D10ADDB9-6C3C-43EB-9B5D-528B7843620B}"/>
                </a:ext>
              </a:extLst>
            </p:cNvPr>
            <p:cNvCxnSpPr/>
            <p:nvPr/>
          </p:nvCxnSpPr>
          <p:spPr>
            <a:xfrm>
              <a:off x="838200" y="2829071"/>
              <a:ext cx="6781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30E8450-10A5-424E-A7CC-FFE6FE5603CD}"/>
                </a:ext>
              </a:extLst>
            </p:cNvPr>
            <p:cNvCxnSpPr/>
            <p:nvPr/>
          </p:nvCxnSpPr>
          <p:spPr>
            <a:xfrm>
              <a:off x="1882140" y="2829071"/>
              <a:ext cx="830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F61BA95A-9274-4D1B-B3E5-62E0BD631B08}"/>
                </a:ext>
              </a:extLst>
            </p:cNvPr>
            <p:cNvSpPr txBox="1"/>
            <p:nvPr/>
          </p:nvSpPr>
          <p:spPr>
            <a:xfrm>
              <a:off x="758979" y="2551813"/>
              <a:ext cx="425757" cy="400109"/>
            </a:xfrm>
            <a:prstGeom prst="rect">
              <a:avLst/>
            </a:prstGeom>
            <a:noFill/>
          </p:spPr>
          <p:txBody>
            <a:bodyPr wrap="none" rtlCol="0">
              <a:spAutoFit/>
            </a:bodyPr>
            <a:lstStyle/>
            <a:p>
              <a:r>
                <a:rPr lang="es-ES" sz="1350" dirty="0"/>
                <a:t>i1</a:t>
              </a:r>
            </a:p>
          </p:txBody>
        </p:sp>
        <p:sp>
          <p:nvSpPr>
            <p:cNvPr id="16" name="CuadroTexto 15">
              <a:extLst>
                <a:ext uri="{FF2B5EF4-FFF2-40B4-BE49-F238E27FC236}">
                  <a16:creationId xmlns:a16="http://schemas.microsoft.com/office/drawing/2014/main" id="{813B0B4C-7CBE-4F72-AB64-367DB9B57D8D}"/>
                </a:ext>
              </a:extLst>
            </p:cNvPr>
            <p:cNvSpPr txBox="1"/>
            <p:nvPr/>
          </p:nvSpPr>
          <p:spPr>
            <a:xfrm>
              <a:off x="1241703" y="3587471"/>
              <a:ext cx="425757" cy="400109"/>
            </a:xfrm>
            <a:prstGeom prst="rect">
              <a:avLst/>
            </a:prstGeom>
            <a:noFill/>
          </p:spPr>
          <p:txBody>
            <a:bodyPr wrap="none" rtlCol="0">
              <a:spAutoFit/>
            </a:bodyPr>
            <a:lstStyle/>
            <a:p>
              <a:r>
                <a:rPr lang="es-ES" sz="1350" dirty="0"/>
                <a:t>i2</a:t>
              </a:r>
            </a:p>
          </p:txBody>
        </p:sp>
        <p:sp>
          <p:nvSpPr>
            <p:cNvPr id="17" name="CuadroTexto 16">
              <a:extLst>
                <a:ext uri="{FF2B5EF4-FFF2-40B4-BE49-F238E27FC236}">
                  <a16:creationId xmlns:a16="http://schemas.microsoft.com/office/drawing/2014/main" id="{EF03FDB1-CBC2-465C-AF65-55C626EC6811}"/>
                </a:ext>
              </a:extLst>
            </p:cNvPr>
            <p:cNvSpPr txBox="1"/>
            <p:nvPr/>
          </p:nvSpPr>
          <p:spPr>
            <a:xfrm>
              <a:off x="2297430" y="2527700"/>
              <a:ext cx="425757" cy="400109"/>
            </a:xfrm>
            <a:prstGeom prst="rect">
              <a:avLst/>
            </a:prstGeom>
            <a:noFill/>
          </p:spPr>
          <p:txBody>
            <a:bodyPr wrap="none" rtlCol="0">
              <a:spAutoFit/>
            </a:bodyPr>
            <a:lstStyle/>
            <a:p>
              <a:r>
                <a:rPr lang="es-ES" sz="1350" dirty="0"/>
                <a:t>i3</a:t>
              </a:r>
            </a:p>
          </p:txBody>
        </p:sp>
        <p:cxnSp>
          <p:nvCxnSpPr>
            <p:cNvPr id="18" name="Conector recto de flecha 17">
              <a:extLst>
                <a:ext uri="{FF2B5EF4-FFF2-40B4-BE49-F238E27FC236}">
                  <a16:creationId xmlns:a16="http://schemas.microsoft.com/office/drawing/2014/main" id="{1C560B2A-11FF-43EC-A7A9-D95D74EFA8D4}"/>
                </a:ext>
              </a:extLst>
            </p:cNvPr>
            <p:cNvCxnSpPr>
              <a:cxnSpLocks/>
            </p:cNvCxnSpPr>
            <p:nvPr/>
          </p:nvCxnSpPr>
          <p:spPr>
            <a:xfrm flipH="1">
              <a:off x="1516380" y="3218070"/>
              <a:ext cx="0" cy="75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EB611247-60FA-40D6-910F-105CEFBB9163}"/>
                  </a:ext>
                </a:extLst>
              </p:cNvPr>
              <p:cNvSpPr/>
              <p:nvPr/>
            </p:nvSpPr>
            <p:spPr>
              <a:xfrm>
                <a:off x="2876911" y="2832514"/>
                <a:ext cx="3639907" cy="7596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e>
                      </m:d>
                    </m:oMath>
                  </m:oMathPara>
                </a14:m>
                <a:endParaRPr lang="es-ES" sz="1350" dirty="0"/>
              </a:p>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3</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oMath>
                </a14:m>
                <a:r>
                  <a:rPr lang="es-ES" sz="1350" dirty="0"/>
                  <a:t>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𝑅</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oMath>
                </a14:m>
                <a:endParaRPr lang="es-ES" sz="1350" dirty="0"/>
              </a:p>
              <a:p>
                <a:pPr/>
                <a14:m>
                  <m:oMathPara xmlns:m="http://schemas.openxmlformats.org/officeDocument/2006/math">
                    <m:oMathParaPr>
                      <m:jc m:val="left"/>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oMath>
                  </m:oMathPara>
                </a14:m>
                <a:endParaRPr lang="es-ES" sz="1350" dirty="0"/>
              </a:p>
            </p:txBody>
          </p:sp>
        </mc:Choice>
        <mc:Fallback xmlns="">
          <p:sp>
            <p:nvSpPr>
              <p:cNvPr id="20" name="Rectángulo 19">
                <a:extLst>
                  <a:ext uri="{FF2B5EF4-FFF2-40B4-BE49-F238E27FC236}">
                    <a16:creationId xmlns:a16="http://schemas.microsoft.com/office/drawing/2014/main" id="{EB611247-60FA-40D6-910F-105CEFBB9163}"/>
                  </a:ext>
                </a:extLst>
              </p:cNvPr>
              <p:cNvSpPr>
                <a:spLocks noRot="1" noChangeAspect="1" noMove="1" noResize="1" noEditPoints="1" noAdjustHandles="1" noChangeArrowheads="1" noChangeShapeType="1" noTextEdit="1"/>
              </p:cNvSpPr>
              <p:nvPr/>
            </p:nvSpPr>
            <p:spPr>
              <a:xfrm>
                <a:off x="2876911" y="2832514"/>
                <a:ext cx="3639907" cy="759632"/>
              </a:xfrm>
              <a:prstGeom prst="rect">
                <a:avLst/>
              </a:prstGeom>
              <a:blipFill>
                <a:blip r:embed="rId7"/>
                <a:stretch>
                  <a:fillRect t="-59677" b="-362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4BE2977B-3AA3-43CE-A1C8-EAC230D45AAC}"/>
                  </a:ext>
                </a:extLst>
              </p:cNvPr>
              <p:cNvSpPr/>
              <p:nvPr/>
            </p:nvSpPr>
            <p:spPr>
              <a:xfrm>
                <a:off x="2856168" y="3741318"/>
                <a:ext cx="3659143" cy="114993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ctrlPr>
                            <a:rPr lang="es-ES" sz="1350" i="1">
                              <a:latin typeface="Cambria Math" panose="02040503050406030204" pitchFamily="18" charset="0"/>
                            </a:rPr>
                          </m:ctrlPr>
                        </m:dPr>
                        <m:e>
                          <m:r>
                            <a:rPr lang="es-ES" sz="1350" i="1">
                              <a:latin typeface="Cambria Math" panose="02040503050406030204" pitchFamily="18" charset="0"/>
                            </a:rPr>
                            <m:t>12</m:t>
                          </m:r>
                          <m:r>
                            <a:rPr lang="es-ES" sz="1350">
                              <a:latin typeface="Cambria Math" panose="02040503050406030204" pitchFamily="18" charset="0"/>
                            </a:rPr>
                            <m:t>=</m:t>
                          </m:r>
                          <m:r>
                            <a:rPr lang="es-ES" sz="1350" i="1">
                              <a:latin typeface="Cambria Math" panose="02040503050406030204" pitchFamily="18" charset="0"/>
                            </a:rPr>
                            <m:t>10</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r>
                            <a:rPr lang="es-ES" sz="1350" i="1">
                              <a:latin typeface="Cambria Math" panose="02040503050406030204" pitchFamily="18" charset="0"/>
                            </a:rPr>
                            <m:t>5</m:t>
                          </m:r>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e>
                      </m:d>
                      <m:r>
                        <a:rPr lang="es-ES" sz="1350" i="1">
                          <a:latin typeface="Cambria Math" panose="02040503050406030204" pitchFamily="18" charset="0"/>
                        </a:rPr>
                        <m:t>=15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oMath>
                  </m:oMathPara>
                </a14:m>
                <a:endParaRPr lang="es-ES" sz="1350" dirty="0"/>
              </a:p>
              <a:p>
                <a:pPr/>
                <a14:m>
                  <m:oMathPara xmlns:m="http://schemas.openxmlformats.org/officeDocument/2006/math">
                    <m:oMathParaPr>
                      <m:jc m:val="left"/>
                    </m:oMathParaPr>
                    <m:oMath xmlns:m="http://schemas.openxmlformats.org/officeDocument/2006/math">
                      <m:r>
                        <a:rPr lang="es-ES" sz="1350" i="1">
                          <a:latin typeface="Cambria Math" panose="02040503050406030204" pitchFamily="18" charset="0"/>
                        </a:rPr>
                        <m:t>5</m:t>
                      </m:r>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)=150</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r>
                        <a:rPr lang="es-ES" sz="1350" i="1">
                          <a:latin typeface="Cambria Math" panose="02040503050406030204" pitchFamily="18" charset="0"/>
                        </a:rPr>
                        <m:t>=155/5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r>
                        <a:rPr lang="es-ES" sz="1350" i="1">
                          <a:latin typeface="Cambria Math" panose="02040503050406030204" pitchFamily="18" charset="0"/>
                        </a:rPr>
                        <m:t>=31</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oMath>
                  </m:oMathPara>
                </a14:m>
                <a:endParaRPr lang="es-ES" sz="1350" dirty="0"/>
              </a:p>
              <a:p>
                <a:pPr/>
                <a14:m>
                  <m:oMathPara xmlns:m="http://schemas.openxmlformats.org/officeDocument/2006/math">
                    <m:oMathParaPr>
                      <m:jc m:val="left"/>
                    </m:oMathParaPr>
                    <m:oMath xmlns:m="http://schemas.openxmlformats.org/officeDocument/2006/math">
                      <m:r>
                        <a:rPr lang="es-ES" sz="1350" i="1">
                          <a:latin typeface="Cambria Math" panose="02040503050406030204" pitchFamily="18" charset="0"/>
                        </a:rPr>
                        <m:t>12=15</m:t>
                      </m:r>
                      <m:sSub>
                        <m:sSubPr>
                          <m:ctrlPr>
                            <a:rPr lang="es-ES" sz="1350" i="1">
                              <a:latin typeface="Cambria Math" panose="02040503050406030204" pitchFamily="18" charset="0"/>
                            </a:rPr>
                          </m:ctrlPr>
                        </m:sSubPr>
                        <m:e>
                          <m:r>
                            <a:rPr lang="es-ES" sz="1350" i="1">
                              <a:latin typeface="Cambria Math" panose="02040503050406030204" pitchFamily="18" charset="0"/>
                            </a:rPr>
                            <m:t>∗31</m:t>
                          </m:r>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12</m:t>
                          </m:r>
                        </m:num>
                        <m:den>
                          <m:r>
                            <a:rPr lang="es-ES" sz="1350" i="1">
                              <a:latin typeface="Cambria Math" panose="02040503050406030204" pitchFamily="18" charset="0"/>
                            </a:rPr>
                            <m:t>460</m:t>
                          </m:r>
                        </m:den>
                      </m:f>
                      <m:r>
                        <a:rPr lang="es-ES" sz="1350" i="1">
                          <a:latin typeface="Cambria Math" panose="02040503050406030204" pitchFamily="18" charset="0"/>
                        </a:rPr>
                        <m:t>=0.0261 </m:t>
                      </m:r>
                      <m:r>
                        <a:rPr lang="es-ES" sz="1350" i="1">
                          <a:latin typeface="Cambria Math" panose="02040503050406030204" pitchFamily="18" charset="0"/>
                        </a:rPr>
                        <m:t>𝑚𝐴</m:t>
                      </m:r>
                    </m:oMath>
                  </m:oMathPara>
                </a14:m>
                <a:endParaRPr lang="es-ES" sz="1350" dirty="0"/>
              </a:p>
              <a:p>
                <a:pPr/>
                <a14:m>
                  <m:oMathPara xmlns:m="http://schemas.openxmlformats.org/officeDocument/2006/math">
                    <m:oMathParaPr>
                      <m:jc m:val="left"/>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=50∗0.0261=1.3 </m:t>
                      </m:r>
                      <m:r>
                        <a:rPr lang="es-ES" sz="1350" i="1">
                          <a:latin typeface="Cambria Math" panose="02040503050406030204" pitchFamily="18" charset="0"/>
                        </a:rPr>
                        <m:t>𝑉</m:t>
                      </m:r>
                    </m:oMath>
                  </m:oMathPara>
                </a14:m>
                <a:endParaRPr lang="es-ES" sz="1350" dirty="0"/>
              </a:p>
            </p:txBody>
          </p:sp>
        </mc:Choice>
        <mc:Fallback xmlns="">
          <p:sp>
            <p:nvSpPr>
              <p:cNvPr id="23" name="Rectángulo 22">
                <a:extLst>
                  <a:ext uri="{FF2B5EF4-FFF2-40B4-BE49-F238E27FC236}">
                    <a16:creationId xmlns:a16="http://schemas.microsoft.com/office/drawing/2014/main" id="{4BE2977B-3AA3-43CE-A1C8-EAC230D45AAC}"/>
                  </a:ext>
                </a:extLst>
              </p:cNvPr>
              <p:cNvSpPr>
                <a:spLocks noRot="1" noChangeAspect="1" noMove="1" noResize="1" noEditPoints="1" noAdjustHandles="1" noChangeArrowheads="1" noChangeShapeType="1" noTextEdit="1"/>
              </p:cNvSpPr>
              <p:nvPr/>
            </p:nvSpPr>
            <p:spPr>
              <a:xfrm>
                <a:off x="2856168" y="3741318"/>
                <a:ext cx="3659143" cy="1149930"/>
              </a:xfrm>
              <a:prstGeom prst="rect">
                <a:avLst/>
              </a:prstGeom>
              <a:blipFill>
                <a:blip r:embed="rId8"/>
                <a:stretch>
                  <a:fillRect l="-3667" t="-3936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C71240C-3BF0-4AFA-B231-A89F7D6CC358}"/>
                  </a:ext>
                </a:extLst>
              </p:cNvPr>
              <p:cNvSpPr txBox="1"/>
              <p:nvPr/>
            </p:nvSpPr>
            <p:spPr>
              <a:xfrm>
                <a:off x="2663190" y="1308735"/>
                <a:ext cx="5401030" cy="724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𝑅𝑡h</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m:t>
                      </m:r>
                      <m:r>
                        <m:rPr>
                          <m:sty m:val="p"/>
                        </m:rPr>
                        <a:rPr lang="es-ES" sz="1350" i="1">
                          <a:latin typeface="Cambria Math" panose="02040503050406030204" pitchFamily="18" charset="0"/>
                        </a:rPr>
                        <m:t>R</m:t>
                      </m:r>
                      <m:r>
                        <a:rPr lang="es-ES" sz="1350" i="1">
                          <a:latin typeface="Cambria Math" panose="02040503050406030204" pitchFamily="18" charset="0"/>
                        </a:rPr>
                        <m:t>4</m:t>
                      </m:r>
                    </m:oMath>
                  </m:oMathPara>
                </a14:m>
                <a:endParaRPr lang="es-ES" sz="1350" dirty="0"/>
              </a:p>
              <a:p>
                <a:endParaRPr lang="es-ES" sz="1350" dirty="0"/>
              </a:p>
              <a:p>
                <a14:m>
                  <m:oMath xmlns:m="http://schemas.openxmlformats.org/officeDocument/2006/math">
                    <m:r>
                      <a:rPr lang="es-ES" sz="1350" i="1">
                        <a:latin typeface="Cambria Math" panose="02040503050406030204" pitchFamily="18" charset="0"/>
                      </a:rPr>
                      <m:t>𝑅𝑡h</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4\\</m:t>
                    </m:r>
                  </m:oMath>
                </a14:m>
                <a:r>
                  <a:rPr lang="es-ES" sz="1350" dirty="0"/>
                  <a:t> </a:t>
                </a:r>
                <a14:m>
                  <m:oMath xmlns:m="http://schemas.openxmlformats.org/officeDocument/2006/math">
                    <m:d>
                      <m:dPr>
                        <m:begChr m:val="["/>
                        <m:endChr m:val="]"/>
                        <m:ctrlPr>
                          <a:rPr lang="es-ES" sz="1350" i="1">
                            <a:latin typeface="Cambria Math" panose="02040503050406030204" pitchFamily="18" charset="0"/>
                          </a:rPr>
                        </m:ctrlPr>
                      </m:dPr>
                      <m:e>
                        <m:r>
                          <a:rPr lang="es-ES" sz="1350" i="1">
                            <a:latin typeface="Cambria Math" panose="02040503050406030204" pitchFamily="18" charset="0"/>
                          </a:rPr>
                          <m:t>𝑅</m:t>
                        </m:r>
                        <m:r>
                          <a:rPr lang="es-ES" sz="1350" i="1">
                            <a:latin typeface="Cambria Math" panose="02040503050406030204" pitchFamily="18" charset="0"/>
                          </a:rPr>
                          <m:t>3+(</m:t>
                        </m:r>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e>
                    </m:d>
                    <m:r>
                      <a:rPr lang="es-ES" sz="1350" i="1">
                        <a:latin typeface="Cambria Math" panose="02040503050406030204" pitchFamily="18" charset="0"/>
                      </a:rPr>
                      <m:t>=50\\</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100+</m:t>
                        </m:r>
                        <m:f>
                          <m:fPr>
                            <m:ctrlPr>
                              <a:rPr lang="es-ES" sz="1350" i="1">
                                <a:latin typeface="Cambria Math" panose="02040503050406030204" pitchFamily="18" charset="0"/>
                              </a:rPr>
                            </m:ctrlPr>
                          </m:fPr>
                          <m:num>
                            <m:r>
                              <a:rPr lang="es-ES" sz="1350" i="1">
                                <a:latin typeface="Cambria Math" panose="02040503050406030204" pitchFamily="18" charset="0"/>
                              </a:rPr>
                              <m:t>10∗5</m:t>
                            </m:r>
                          </m:num>
                          <m:den>
                            <m:r>
                              <a:rPr lang="es-ES" sz="1350" i="1">
                                <a:latin typeface="Cambria Math" panose="02040503050406030204" pitchFamily="18" charset="0"/>
                              </a:rPr>
                              <m:t>10+5</m:t>
                            </m:r>
                          </m:den>
                        </m:f>
                      </m:e>
                    </m:d>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50∗103.33</m:t>
                        </m:r>
                      </m:num>
                      <m:den>
                        <m:r>
                          <a:rPr lang="es-ES" sz="1350" i="1">
                            <a:latin typeface="Cambria Math" panose="02040503050406030204" pitchFamily="18" charset="0"/>
                          </a:rPr>
                          <m:t>50+103.33</m:t>
                        </m:r>
                      </m:den>
                    </m:f>
                    <m:r>
                      <a:rPr lang="es-ES" sz="1350" i="1">
                        <a:latin typeface="Cambria Math" panose="02040503050406030204" pitchFamily="18" charset="0"/>
                      </a:rPr>
                      <m:t>=33.7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a14:m>
                <a:endParaRPr lang="es-ES" sz="1350" dirty="0"/>
              </a:p>
            </p:txBody>
          </p:sp>
        </mc:Choice>
        <mc:Fallback xmlns="">
          <p:sp>
            <p:nvSpPr>
              <p:cNvPr id="25" name="CuadroTexto 24">
                <a:extLst>
                  <a:ext uri="{FF2B5EF4-FFF2-40B4-BE49-F238E27FC236}">
                    <a16:creationId xmlns:a16="http://schemas.microsoft.com/office/drawing/2014/main" id="{9C71240C-3BF0-4AFA-B231-A89F7D6CC358}"/>
                  </a:ext>
                </a:extLst>
              </p:cNvPr>
              <p:cNvSpPr txBox="1">
                <a:spLocks noRot="1" noChangeAspect="1" noMove="1" noResize="1" noEditPoints="1" noAdjustHandles="1" noChangeArrowheads="1" noChangeShapeType="1" noTextEdit="1"/>
              </p:cNvSpPr>
              <p:nvPr/>
            </p:nvSpPr>
            <p:spPr>
              <a:xfrm>
                <a:off x="2663190" y="1308735"/>
                <a:ext cx="5401030" cy="724942"/>
              </a:xfrm>
              <a:prstGeom prst="rect">
                <a:avLst/>
              </a:prstGeom>
              <a:blipFill>
                <a:blip r:embed="rId9"/>
                <a:stretch>
                  <a:fillRect l="-1242" r="-226" b="-4202"/>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7B23BAC3-0FE2-4B3B-A708-CE354E062D47}"/>
              </a:ext>
            </a:extLst>
          </p:cNvPr>
          <p:cNvSpPr>
            <a:spLocks noGrp="1"/>
          </p:cNvSpPr>
          <p:nvPr>
            <p:ph type="sldNum" sz="quarter" idx="12"/>
          </p:nvPr>
        </p:nvSpPr>
        <p:spPr/>
        <p:txBody>
          <a:bodyPr/>
          <a:lstStyle/>
          <a:p>
            <a:fld id="{78733FC4-8689-4CA5-A153-34ADD6EFE592}" type="slidenum">
              <a:rPr lang="es-ES" smtClean="0"/>
              <a:t>22</a:t>
            </a:fld>
            <a:endParaRPr lang="es-ES"/>
          </a:p>
        </p:txBody>
      </p:sp>
    </p:spTree>
    <p:custDataLst>
      <p:tags r:id="rId1"/>
    </p:custDataLst>
    <p:extLst>
      <p:ext uri="{BB962C8B-B14F-4D97-AF65-F5344CB8AC3E}">
        <p14:creationId xmlns:p14="http://schemas.microsoft.com/office/powerpoint/2010/main" val="33816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C216E3D-D67E-4A60-AE7C-F63DC121342E}"/>
              </a:ext>
            </a:extLst>
          </p:cNvPr>
          <p:cNvSpPr>
            <a:spLocks noChangeArrowheads="1"/>
          </p:cNvSpPr>
          <p:nvPr/>
        </p:nvSpPr>
        <p:spPr bwMode="auto">
          <a:xfrm>
            <a:off x="1" y="19474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pic>
        <p:nvPicPr>
          <p:cNvPr id="15" name="Imagen 14">
            <a:extLst>
              <a:ext uri="{FF2B5EF4-FFF2-40B4-BE49-F238E27FC236}">
                <a16:creationId xmlns:a16="http://schemas.microsoft.com/office/drawing/2014/main" id="{66CE3A70-75C0-45BE-A3F0-872A7EF6CDEA}"/>
              </a:ext>
            </a:extLst>
          </p:cNvPr>
          <p:cNvPicPr/>
          <p:nvPr/>
        </p:nvPicPr>
        <p:blipFill>
          <a:blip r:embed="rId3">
            <a:extLst>
              <a:ext uri="{BEBA8EAE-BF5A-486C-A8C5-ECC9F3942E4B}">
                <a14:imgProps xmlns:a14="http://schemas.microsoft.com/office/drawing/2010/main">
                  <a14:imgLayer r:embed="rId4">
                    <a14:imgEffect>
                      <a14:brightnessContrast contrast="71000"/>
                    </a14:imgEffect>
                  </a14:imgLayer>
                </a14:imgProps>
              </a:ext>
            </a:extLst>
          </a:blip>
          <a:stretch>
            <a:fillRect/>
          </a:stretch>
        </p:blipFill>
        <p:spPr>
          <a:xfrm>
            <a:off x="207169" y="1443919"/>
            <a:ext cx="1763078" cy="1691936"/>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F41EE2D-A66D-47B8-A31A-7B276C8E543F}"/>
                  </a:ext>
                </a:extLst>
              </p:cNvPr>
              <p:cNvSpPr txBox="1"/>
              <p:nvPr/>
            </p:nvSpPr>
            <p:spPr>
              <a:xfrm>
                <a:off x="2177416" y="1540740"/>
                <a:ext cx="5017849" cy="1521379"/>
              </a:xfrm>
              <a:prstGeom prst="rect">
                <a:avLst/>
              </a:prstGeom>
              <a:noFill/>
            </p:spPr>
            <p:txBody>
              <a:bodyPr wrap="none" rtlCol="0">
                <a:spAutoFit/>
              </a:bodyPr>
              <a:lstStyle/>
              <a:p>
                <a:r>
                  <a:rPr lang="es-ES" sz="1350" dirty="0"/>
                  <a:t>¿Conducirá el diodo? </a:t>
                </a:r>
                <a:r>
                  <a:rPr lang="es-ES" sz="1350" dirty="0" err="1"/>
                  <a:t>Vth</a:t>
                </a:r>
                <a:r>
                  <a:rPr lang="es-ES" sz="1350" dirty="0"/>
                  <a:t>&gt;0.7V</a:t>
                </a:r>
                <a:r>
                  <a:rPr lang="es-ES" sz="1350" dirty="0">
                    <a:sym typeface="Wingdings" panose="05000000000000000000" pitchFamily="2" charset="2"/>
                  </a:rPr>
                  <a:t>Suponemos que sí:</a:t>
                </a:r>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=0=1.3−</m:t>
                      </m:r>
                      <m:r>
                        <a:rPr lang="es-ES" sz="1350" i="1">
                          <a:latin typeface="Cambria Math" panose="02040503050406030204" pitchFamily="18" charset="0"/>
                        </a:rPr>
                        <m:t>𝑖</m:t>
                      </m:r>
                      <m:r>
                        <a:rPr lang="es-ES" sz="1350" i="1">
                          <a:latin typeface="Cambria Math" panose="02040503050406030204" pitchFamily="18" charset="0"/>
                        </a:rPr>
                        <m:t>∗33.69−</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1.3−</m:t>
                      </m:r>
                      <m:r>
                        <a:rPr lang="es-ES" sz="1350" i="1">
                          <a:latin typeface="Cambria Math" panose="02040503050406030204" pitchFamily="18" charset="0"/>
                        </a:rPr>
                        <m:t>𝑖</m:t>
                      </m:r>
                      <m:r>
                        <a:rPr lang="es-ES" sz="1350" i="1">
                          <a:latin typeface="Cambria Math" panose="02040503050406030204" pitchFamily="18" charset="0"/>
                        </a:rPr>
                        <m:t>∗33.69−0.7=0→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1.3−0.7</m:t>
                          </m:r>
                        </m:num>
                        <m:den>
                          <m:r>
                            <a:rPr lang="es-ES" sz="1350" i="1">
                              <a:latin typeface="Cambria Math" panose="02040503050406030204" pitchFamily="18" charset="0"/>
                            </a:rPr>
                            <m:t>33.69</m:t>
                          </m:r>
                        </m:den>
                      </m:f>
                      <m:r>
                        <a:rPr lang="es-ES" sz="1350" i="1">
                          <a:latin typeface="Cambria Math" panose="02040503050406030204" pitchFamily="18" charset="0"/>
                        </a:rPr>
                        <m:t>=0.0178 </m:t>
                      </m:r>
                      <m:r>
                        <a:rPr lang="es-ES" sz="1350" i="1">
                          <a:latin typeface="Cambria Math" panose="02040503050406030204" pitchFamily="18" charset="0"/>
                        </a:rPr>
                        <m:t>𝑚𝐴</m:t>
                      </m:r>
                    </m:oMath>
                  </m:oMathPara>
                </a14:m>
                <a:endParaRPr lang="es-ES" sz="1350" dirty="0"/>
              </a:p>
              <a:p>
                <a:r>
                  <a:rPr lang="es-ES" sz="1350" i="1" dirty="0"/>
                  <a:t>i</a:t>
                </a:r>
                <a:r>
                  <a:rPr lang="es-ES" sz="1350" dirty="0"/>
                  <a:t>&gt;0</a:t>
                </a:r>
                <a:r>
                  <a:rPr lang="es-ES" sz="1350" dirty="0">
                    <a:sym typeface="Wingdings" panose="05000000000000000000" pitchFamily="2" charset="2"/>
                  </a:rPr>
                  <a:t> Estábamos en lo correcto. </a:t>
                </a:r>
              </a:p>
              <a:p>
                <a:r>
                  <a:rPr lang="es-ES" sz="1350" dirty="0"/>
                  <a:t>Punto de operación del diodo es Q=(</a:t>
                </a:r>
                <a:r>
                  <a:rPr lang="es-ES" sz="1350" dirty="0" err="1"/>
                  <a:t>Vd</a:t>
                </a:r>
                <a:r>
                  <a:rPr lang="es-ES" sz="1350" dirty="0"/>
                  <a:t>=0.7 V, id= </a:t>
                </a:r>
                <a14:m>
                  <m:oMath xmlns:m="http://schemas.openxmlformats.org/officeDocument/2006/math">
                    <m:r>
                      <a:rPr lang="es-ES" sz="1350" i="1">
                        <a:latin typeface="Cambria Math" panose="02040503050406030204" pitchFamily="18" charset="0"/>
                      </a:rPr>
                      <m:t>0.0178</m:t>
                    </m:r>
                  </m:oMath>
                </a14:m>
                <a:r>
                  <a:rPr lang="es-ES" sz="1350" dirty="0"/>
                  <a:t> mA).</a:t>
                </a:r>
              </a:p>
              <a:p>
                <a:endParaRPr lang="es-ES" sz="1350" dirty="0"/>
              </a:p>
            </p:txBody>
          </p:sp>
        </mc:Choice>
        <mc:Fallback xmlns="">
          <p:sp>
            <p:nvSpPr>
              <p:cNvPr id="14" name="CuadroTexto 13">
                <a:extLst>
                  <a:ext uri="{FF2B5EF4-FFF2-40B4-BE49-F238E27FC236}">
                    <a16:creationId xmlns:a16="http://schemas.microsoft.com/office/drawing/2014/main" id="{2F41EE2D-A66D-47B8-A31A-7B276C8E543F}"/>
                  </a:ext>
                </a:extLst>
              </p:cNvPr>
              <p:cNvSpPr txBox="1">
                <a:spLocks noRot="1" noChangeAspect="1" noMove="1" noResize="1" noEditPoints="1" noAdjustHandles="1" noChangeArrowheads="1" noChangeShapeType="1" noTextEdit="1"/>
              </p:cNvSpPr>
              <p:nvPr/>
            </p:nvSpPr>
            <p:spPr>
              <a:xfrm>
                <a:off x="2177416" y="1540740"/>
                <a:ext cx="5017849" cy="1521379"/>
              </a:xfrm>
              <a:prstGeom prst="rect">
                <a:avLst/>
              </a:prstGeom>
              <a:blipFill>
                <a:blip r:embed="rId5"/>
                <a:stretch>
                  <a:fillRect l="-243" t="-803"/>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6AF15B25-7B67-4130-8FFA-33FECA7EB8DC}"/>
              </a:ext>
            </a:extLst>
          </p:cNvPr>
          <p:cNvSpPr>
            <a:spLocks noGrp="1"/>
          </p:cNvSpPr>
          <p:nvPr>
            <p:ph type="sldNum" sz="quarter" idx="12"/>
          </p:nvPr>
        </p:nvSpPr>
        <p:spPr/>
        <p:txBody>
          <a:bodyPr/>
          <a:lstStyle/>
          <a:p>
            <a:fld id="{78733FC4-8689-4CA5-A153-34ADD6EFE592}" type="slidenum">
              <a:rPr lang="es-ES" smtClean="0"/>
              <a:t>23</a:t>
            </a:fld>
            <a:endParaRPr lang="es-ES"/>
          </a:p>
        </p:txBody>
      </p:sp>
    </p:spTree>
    <p:custDataLst>
      <p:tags r:id="rId1"/>
    </p:custDataLst>
    <p:extLst>
      <p:ext uri="{BB962C8B-B14F-4D97-AF65-F5344CB8AC3E}">
        <p14:creationId xmlns:p14="http://schemas.microsoft.com/office/powerpoint/2010/main" val="38365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557540-1BE7-42CE-B7ED-95AC24D2EFCA}"/>
              </a:ext>
            </a:extLst>
          </p:cNvPr>
          <p:cNvSpPr>
            <a:spLocks noChangeArrowheads="1"/>
          </p:cNvSpPr>
          <p:nvPr/>
        </p:nvSpPr>
        <p:spPr bwMode="auto">
          <a:xfrm>
            <a:off x="0" y="804002"/>
            <a:ext cx="8963873"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6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y dibujar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out</a:t>
            </a:r>
            <a:r>
              <a:rPr lang="es-ES" altLang="es-ES" sz="1600" dirty="0">
                <a:latin typeface="Arial" panose="020B0604020202020204" pitchFamily="34" charset="0"/>
                <a:ea typeface="Times New Roman" panose="02020603050405020304" pitchFamily="18" charset="0"/>
                <a:cs typeface="Arial" panose="020B0604020202020204" pitchFamily="34" charset="0"/>
              </a:rPr>
              <a:t> vs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600" dirty="0">
                <a:latin typeface="Arial" panose="020B0604020202020204" pitchFamily="34" charset="0"/>
                <a:ea typeface="Times New Roman" panose="02020603050405020304" pitchFamily="18" charset="0"/>
                <a:cs typeface="Arial" panose="020B0604020202020204" pitchFamily="34" charset="0"/>
              </a:rPr>
              <a:t> = 10 k</a:t>
            </a:r>
            <a:r>
              <a:rPr lang="el-GR" altLang="es-ES" sz="1600" dirty="0">
                <a:latin typeface="Arial" panose="020B0604020202020204" pitchFamily="34" charset="0"/>
                <a:ea typeface="Times New Roman" panose="02020603050405020304" pitchFamily="18" charset="0"/>
                <a:cs typeface="Arial" panose="020B0604020202020204" pitchFamily="34" charset="0"/>
              </a:rPr>
              <a:t>Ω</a:t>
            </a:r>
            <a:r>
              <a:rPr lang="es-ES" altLang="es-ES" sz="1600" dirty="0">
                <a:latin typeface="Arial" panose="020B0604020202020204" pitchFamily="34" charset="0"/>
                <a:ea typeface="Times New Roman" panose="02020603050405020304" pitchFamily="18" charset="0"/>
                <a:cs typeface="Arial" panose="020B0604020202020204" pitchFamily="34" charset="0"/>
              </a:rPr>
              <a:t> y V</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r</a:t>
            </a:r>
            <a:r>
              <a:rPr lang="es-ES" altLang="es-ES" sz="1600" dirty="0">
                <a:latin typeface="Arial" panose="020B0604020202020204" pitchFamily="34" charset="0"/>
                <a:ea typeface="Times New Roman" panose="02020603050405020304" pitchFamily="18" charset="0"/>
                <a:cs typeface="Arial" panose="020B0604020202020204" pitchFamily="34" charset="0"/>
              </a:rPr>
              <a:t> = 3V, el voltaje de activación del diodo es 0,7 V).</a:t>
            </a:r>
            <a:endParaRPr lang="es-ES" altLang="es-ES" sz="2800" dirty="0">
              <a:latin typeface="Arial" panose="020B0604020202020204" pitchFamily="34" charset="0"/>
            </a:endParaRPr>
          </a:p>
        </p:txBody>
      </p:sp>
      <p:pic>
        <p:nvPicPr>
          <p:cNvPr id="4097" name="Imagen 83">
            <a:extLst>
              <a:ext uri="{FF2B5EF4-FFF2-40B4-BE49-F238E27FC236}">
                <a16:creationId xmlns:a16="http://schemas.microsoft.com/office/drawing/2014/main" id="{613F859B-C8B5-4C4F-9873-195B7CB4F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6" y="1389527"/>
            <a:ext cx="2035969" cy="1809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3623EC-EB25-4BC4-B84B-59E7DE391ECB}"/>
              </a:ext>
            </a:extLst>
          </p:cNvPr>
          <p:cNvSpPr>
            <a:spLocks noChangeArrowheads="1"/>
          </p:cNvSpPr>
          <p:nvPr/>
        </p:nvSpPr>
        <p:spPr bwMode="auto">
          <a:xfrm>
            <a:off x="2591657" y="1459099"/>
            <a:ext cx="5466493" cy="11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Una sola malla </a:t>
            </a:r>
            <a:r>
              <a:rPr lang="es-ES" altLang="es-ES" sz="10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no hacemos Thévenin</a:t>
            </a:r>
            <a:r>
              <a:rPr lang="es-ES" altLang="es-ES" sz="1000" dirty="0">
                <a:latin typeface="Arial" panose="020B0604020202020204" pitchFamily="34" charset="0"/>
                <a:ea typeface="Times New Roman" panose="02020603050405020304" pitchFamily="18" charset="0"/>
                <a:cs typeface="Arial" panose="020B0604020202020204" pitchFamily="34" charset="0"/>
              </a:rPr>
              <a:t>. </a:t>
            </a:r>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Comprobamos los distintos casos en función de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Vin</a:t>
            </a:r>
            <a:r>
              <a:rPr lang="es-ES" altLang="es-ES" sz="1000" dirty="0">
                <a:latin typeface="Arial" panose="020B0604020202020204" pitchFamily="34" charset="0"/>
                <a:ea typeface="Times New Roman" panose="02020603050405020304" pitchFamily="18" charset="0"/>
                <a:cs typeface="Arial" panose="020B0604020202020204" pitchFamily="34" charset="0"/>
              </a:rPr>
              <a:t>.</a:t>
            </a:r>
          </a:p>
          <a:p>
            <a:pPr defTabSz="685800" eaLnBrk="0" fontAlgn="base" hangingPunct="0">
              <a:spcBef>
                <a:spcPct val="0"/>
              </a:spcBef>
              <a:spcAft>
                <a:spcPct val="0"/>
              </a:spcAft>
            </a:pPr>
            <a:endParaRPr lang="es-ES" altLang="es-ES" sz="1000" dirty="0">
              <a:latin typeface="Arial" panose="020B0604020202020204" pitchFamily="34" charset="0"/>
              <a:ea typeface="Times New Roman" panose="02020603050405020304" pitchFamily="18" charset="0"/>
              <a:cs typeface="Arial" panose="020B0604020202020204" pitchFamily="34" charset="0"/>
            </a:endParaRPr>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a) Diodo está en zona de conducción</a:t>
            </a:r>
            <a:r>
              <a:rPr lang="es-ES" altLang="es-ES" sz="10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000" dirty="0">
                <a:latin typeface="Arial" panose="020B0604020202020204" pitchFamily="34" charset="0"/>
                <a:ea typeface="Times New Roman" panose="02020603050405020304" pitchFamily="18" charset="0"/>
                <a:cs typeface="Arial" panose="020B0604020202020204" pitchFamily="34" charset="0"/>
              </a:rPr>
              <a:t> la corriente atraviesa R</a:t>
            </a:r>
            <a:r>
              <a:rPr lang="es-ES" altLang="es-ES" sz="10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000" dirty="0">
                <a:latin typeface="Arial" panose="020B0604020202020204" pitchFamily="34" charset="0"/>
                <a:ea typeface="Times New Roman" panose="02020603050405020304" pitchFamily="18" charset="0"/>
                <a:cs typeface="Arial" panose="020B0604020202020204" pitchFamily="34" charset="0"/>
              </a:rPr>
              <a:t> de derecha a izquierda. </a:t>
            </a:r>
          </a:p>
          <a:p>
            <a:pPr defTabSz="685800" eaLnBrk="0" fontAlgn="base" hangingPunct="0">
              <a:spcBef>
                <a:spcPct val="0"/>
              </a:spcBef>
              <a:spcAft>
                <a:spcPct val="0"/>
              </a:spcAft>
            </a:pP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a:p>
            <a:pPr defTabSz="685800" eaLnBrk="0" fontAlgn="base" hangingPunct="0">
              <a:spcBef>
                <a:spcPct val="0"/>
              </a:spcBef>
              <a:spcAft>
                <a:spcPct val="0"/>
              </a:spcAft>
            </a:pPr>
            <a:endParaRPr lang="es-ES" altLang="es-ES" sz="1000" dirty="0">
              <a:latin typeface="Arial" panose="020B0604020202020204" pitchFamily="34" charset="0"/>
            </a:endParaRPr>
          </a:p>
        </p:txBody>
      </p:sp>
      <p:graphicFrame>
        <p:nvGraphicFramePr>
          <p:cNvPr id="9" name="Objeto 8">
            <a:extLst>
              <a:ext uri="{FF2B5EF4-FFF2-40B4-BE49-F238E27FC236}">
                <a16:creationId xmlns:a16="http://schemas.microsoft.com/office/drawing/2014/main" id="{E88404DF-E952-4CD0-838B-C3E486ECDC91}"/>
              </a:ext>
            </a:extLst>
          </p:cNvPr>
          <p:cNvGraphicFramePr>
            <a:graphicFrameLocks noChangeAspect="1"/>
          </p:cNvGraphicFramePr>
          <p:nvPr/>
        </p:nvGraphicFramePr>
        <p:xfrm>
          <a:off x="2807494" y="2210360"/>
          <a:ext cx="1484471" cy="207389"/>
        </p:xfrm>
        <a:graphic>
          <a:graphicData uri="http://schemas.openxmlformats.org/presentationml/2006/ole">
            <mc:AlternateContent xmlns:mc="http://schemas.openxmlformats.org/markup-compatibility/2006">
              <mc:Choice xmlns:v="urn:schemas-microsoft-com:vml" Requires="v">
                <p:oleObj r:id="rId4" imgW="1295400" imgH="177800" progId="Equation.3">
                  <p:embed/>
                </p:oleObj>
              </mc:Choice>
              <mc:Fallback>
                <p:oleObj r:id="rId4" imgW="1295400" imgH="177800" progId="Equation.3">
                  <p:embed/>
                  <p:pic>
                    <p:nvPicPr>
                      <p:cNvPr id="9" name="Objeto 8">
                        <a:extLst>
                          <a:ext uri="{FF2B5EF4-FFF2-40B4-BE49-F238E27FC236}">
                            <a16:creationId xmlns:a16="http://schemas.microsoft.com/office/drawing/2014/main" id="{E88404DF-E952-4CD0-838B-C3E486ECDC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494" y="2210360"/>
                        <a:ext cx="1484471" cy="207389"/>
                      </a:xfrm>
                      <a:prstGeom prst="rect">
                        <a:avLst/>
                      </a:prstGeom>
                      <a:noFill/>
                    </p:spPr>
                  </p:pic>
                </p:oleObj>
              </mc:Fallback>
            </mc:AlternateContent>
          </a:graphicData>
        </a:graphic>
      </p:graphicFrame>
      <p:graphicFrame>
        <p:nvGraphicFramePr>
          <p:cNvPr id="10" name="Objeto 9">
            <a:extLst>
              <a:ext uri="{FF2B5EF4-FFF2-40B4-BE49-F238E27FC236}">
                <a16:creationId xmlns:a16="http://schemas.microsoft.com/office/drawing/2014/main" id="{F8FD032F-D692-4C16-9B10-ECF67C90E7E1}"/>
              </a:ext>
            </a:extLst>
          </p:cNvPr>
          <p:cNvGraphicFramePr>
            <a:graphicFrameLocks noChangeAspect="1"/>
          </p:cNvGraphicFramePr>
          <p:nvPr/>
        </p:nvGraphicFramePr>
        <p:xfrm>
          <a:off x="2473536" y="3321859"/>
          <a:ext cx="2457314" cy="589393"/>
        </p:xfrm>
        <a:graphic>
          <a:graphicData uri="http://schemas.openxmlformats.org/presentationml/2006/ole">
            <mc:AlternateContent xmlns:mc="http://schemas.openxmlformats.org/markup-compatibility/2006">
              <mc:Choice xmlns:v="urn:schemas-microsoft-com:vml" Requires="v">
                <p:oleObj r:id="rId6" imgW="2578100" imgH="622300" progId="Equation.3">
                  <p:embed/>
                </p:oleObj>
              </mc:Choice>
              <mc:Fallback>
                <p:oleObj r:id="rId6" imgW="2578100" imgH="622300" progId="Equation.3">
                  <p:embed/>
                  <p:pic>
                    <p:nvPicPr>
                      <p:cNvPr id="10" name="Objeto 9">
                        <a:extLst>
                          <a:ext uri="{FF2B5EF4-FFF2-40B4-BE49-F238E27FC236}">
                            <a16:creationId xmlns:a16="http://schemas.microsoft.com/office/drawing/2014/main" id="{F8FD032F-D692-4C16-9B10-ECF67C90E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3536" y="3321859"/>
                        <a:ext cx="2457314" cy="589393"/>
                      </a:xfrm>
                      <a:prstGeom prst="rect">
                        <a:avLst/>
                      </a:prstGeom>
                      <a:noFill/>
                    </p:spPr>
                  </p:pic>
                </p:oleObj>
              </mc:Fallback>
            </mc:AlternateContent>
          </a:graphicData>
        </a:graphic>
      </p:graphicFrame>
      <p:sp>
        <p:nvSpPr>
          <p:cNvPr id="13" name="Rectangle 11">
            <a:extLst>
              <a:ext uri="{FF2B5EF4-FFF2-40B4-BE49-F238E27FC236}">
                <a16:creationId xmlns:a16="http://schemas.microsoft.com/office/drawing/2014/main" id="{F6D991F7-32D1-4163-916F-0E8982E970E4}"/>
              </a:ext>
            </a:extLst>
          </p:cNvPr>
          <p:cNvSpPr>
            <a:spLocks noChangeArrowheads="1"/>
          </p:cNvSpPr>
          <p:nvPr/>
        </p:nvSpPr>
        <p:spPr bwMode="auto">
          <a:xfrm>
            <a:off x="2591657" y="2505700"/>
            <a:ext cx="389113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Si el diodo está en ON, el voltaje en él es 0,7 V aproximadamente:</a:t>
            </a:r>
          </a:p>
          <a:p>
            <a:pPr defTabSz="685800" eaLnBrk="0" fontAlgn="base" hangingPunct="0">
              <a:spcBef>
                <a:spcPct val="0"/>
              </a:spcBef>
              <a:spcAft>
                <a:spcPct val="0"/>
              </a:spcAft>
            </a:pP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p:txBody>
      </p:sp>
      <p:sp>
        <p:nvSpPr>
          <p:cNvPr id="14" name="Rectangle 12">
            <a:extLst>
              <a:ext uri="{FF2B5EF4-FFF2-40B4-BE49-F238E27FC236}">
                <a16:creationId xmlns:a16="http://schemas.microsoft.com/office/drawing/2014/main" id="{614AEE7F-6F9B-4FE2-BD7C-3073D2B6A390}"/>
              </a:ext>
            </a:extLst>
          </p:cNvPr>
          <p:cNvSpPr>
            <a:spLocks noChangeArrowheads="1"/>
          </p:cNvSpPr>
          <p:nvPr/>
        </p:nvSpPr>
        <p:spPr bwMode="auto">
          <a:xfrm>
            <a:off x="107157" y="4026083"/>
            <a:ext cx="8963882"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b) Si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a:t>
            </a:r>
            <a:r>
              <a:rPr lang="es-ES" altLang="es-ES" sz="10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00" dirty="0">
                <a:latin typeface="Arial" panose="020B0604020202020204" pitchFamily="34" charset="0"/>
                <a:ea typeface="Times New Roman" panose="02020603050405020304" pitchFamily="18" charset="0"/>
                <a:cs typeface="Arial" panose="020B0604020202020204" pitchFamily="34" charset="0"/>
              </a:rPr>
              <a:t> &gt;2,3 el diodo estará en OFF.</a:t>
            </a:r>
            <a:endParaRPr lang="es-ES" altLang="es-ES" sz="1000" dirty="0"/>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Cuando el diodo no conduce no hay corriente por el circuito, no hay caída de tensión en la resistencia y el voltaje en un borne (V</a:t>
            </a:r>
            <a:r>
              <a:rPr lang="es-ES" altLang="es-ES" sz="10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000" dirty="0">
                <a:latin typeface="Arial" panose="020B0604020202020204" pitchFamily="34" charset="0"/>
                <a:ea typeface="Times New Roman" panose="02020603050405020304" pitchFamily="18" charset="0"/>
                <a:cs typeface="Arial" panose="020B0604020202020204" pitchFamily="34" charset="0"/>
              </a:rPr>
              <a:t>) es igual al voltaje en el otro borne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a:t>
            </a:r>
            <a:r>
              <a:rPr lang="es-ES" altLang="es-ES" sz="10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00" dirty="0">
                <a:latin typeface="Arial" panose="020B0604020202020204" pitchFamily="34" charset="0"/>
                <a:ea typeface="Times New Roman" panose="02020603050405020304" pitchFamily="18" charset="0"/>
                <a:cs typeface="Arial" panose="020B0604020202020204" pitchFamily="34" charset="0"/>
              </a:rPr>
              <a:t>).</a:t>
            </a: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p:txBody>
      </p:sp>
      <p:grpSp>
        <p:nvGrpSpPr>
          <p:cNvPr id="22" name="Grupo 21">
            <a:extLst>
              <a:ext uri="{FF2B5EF4-FFF2-40B4-BE49-F238E27FC236}">
                <a16:creationId xmlns:a16="http://schemas.microsoft.com/office/drawing/2014/main" id="{49E6D2C2-E833-45E4-B8EE-62C5FADC1C76}"/>
              </a:ext>
            </a:extLst>
          </p:cNvPr>
          <p:cNvGrpSpPr/>
          <p:nvPr/>
        </p:nvGrpSpPr>
        <p:grpSpPr>
          <a:xfrm>
            <a:off x="148278" y="4617967"/>
            <a:ext cx="1940921" cy="850506"/>
            <a:chOff x="3599649" y="4978806"/>
            <a:chExt cx="3680688" cy="1134008"/>
          </a:xfrm>
        </p:grpSpPr>
        <p:graphicFrame>
          <p:nvGraphicFramePr>
            <p:cNvPr id="12" name="Objeto 11">
              <a:extLst>
                <a:ext uri="{FF2B5EF4-FFF2-40B4-BE49-F238E27FC236}">
                  <a16:creationId xmlns:a16="http://schemas.microsoft.com/office/drawing/2014/main" id="{080F3891-FD85-42D3-85B0-BF67E6213162}"/>
                </a:ext>
              </a:extLst>
            </p:cNvPr>
            <p:cNvGraphicFramePr>
              <a:graphicFrameLocks noChangeAspect="1"/>
            </p:cNvGraphicFramePr>
            <p:nvPr/>
          </p:nvGraphicFramePr>
          <p:xfrm>
            <a:off x="3668535" y="5237620"/>
            <a:ext cx="3611802" cy="875194"/>
          </p:xfrm>
          <a:graphic>
            <a:graphicData uri="http://schemas.openxmlformats.org/presentationml/2006/ole">
              <mc:AlternateContent xmlns:mc="http://schemas.openxmlformats.org/markup-compatibility/2006">
                <mc:Choice xmlns:v="urn:schemas-microsoft-com:vml" Requires="v">
                  <p:oleObj r:id="rId8" imgW="1549400" imgH="419100" progId="Equation.3">
                    <p:embed/>
                  </p:oleObj>
                </mc:Choice>
                <mc:Fallback>
                  <p:oleObj r:id="rId8" imgW="1549400" imgH="419100" progId="Equation.3">
                    <p:embed/>
                    <p:pic>
                      <p:nvPicPr>
                        <p:cNvPr id="12" name="Objeto 11">
                          <a:extLst>
                            <a:ext uri="{FF2B5EF4-FFF2-40B4-BE49-F238E27FC236}">
                              <a16:creationId xmlns:a16="http://schemas.microsoft.com/office/drawing/2014/main" id="{080F3891-FD85-42D3-85B0-BF67E62131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8535" y="5237620"/>
                          <a:ext cx="3611802" cy="875194"/>
                        </a:xfrm>
                        <a:prstGeom prst="rect">
                          <a:avLst/>
                        </a:prstGeom>
                        <a:noFill/>
                      </p:spPr>
                    </p:pic>
                  </p:oleObj>
                </mc:Fallback>
              </mc:AlternateContent>
            </a:graphicData>
          </a:graphic>
        </p:graphicFrame>
        <p:sp>
          <p:nvSpPr>
            <p:cNvPr id="15" name="Rectangle 13">
              <a:extLst>
                <a:ext uri="{FF2B5EF4-FFF2-40B4-BE49-F238E27FC236}">
                  <a16:creationId xmlns:a16="http://schemas.microsoft.com/office/drawing/2014/main" id="{0999B617-B736-4025-A974-512AD84A3ABA}"/>
                </a:ext>
              </a:extLst>
            </p:cNvPr>
            <p:cNvSpPr>
              <a:spLocks noChangeArrowheads="1"/>
            </p:cNvSpPr>
            <p:nvPr/>
          </p:nvSpPr>
          <p:spPr bwMode="auto">
            <a:xfrm>
              <a:off x="3599649" y="4978806"/>
              <a:ext cx="3625807" cy="55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cs typeface="Arial" panose="020B0604020202020204" pitchFamily="34" charset="0"/>
                </a:rPr>
                <a:t>En resumen:</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p:grpSp>
      <p:cxnSp>
        <p:nvCxnSpPr>
          <p:cNvPr id="16" name="Conector recto de flecha 15">
            <a:extLst>
              <a:ext uri="{FF2B5EF4-FFF2-40B4-BE49-F238E27FC236}">
                <a16:creationId xmlns:a16="http://schemas.microsoft.com/office/drawing/2014/main" id="{8544C14D-5352-428B-A060-47A68904044B}"/>
              </a:ext>
            </a:extLst>
          </p:cNvPr>
          <p:cNvCxnSpPr>
            <a:cxnSpLocks/>
          </p:cNvCxnSpPr>
          <p:nvPr/>
        </p:nvCxnSpPr>
        <p:spPr>
          <a:xfrm flipH="1">
            <a:off x="722948" y="1793165"/>
            <a:ext cx="2621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E55782B6-1AA2-4B97-B1C0-300C517BBCC0}"/>
              </a:ext>
            </a:extLst>
          </p:cNvPr>
          <p:cNvGrpSpPr/>
          <p:nvPr/>
        </p:nvGrpSpPr>
        <p:grpSpPr>
          <a:xfrm>
            <a:off x="568665" y="1590514"/>
            <a:ext cx="872618" cy="822728"/>
            <a:chOff x="758219" y="977686"/>
            <a:chExt cx="1163491" cy="1096970"/>
          </a:xfrm>
        </p:grpSpPr>
        <p:cxnSp>
          <p:nvCxnSpPr>
            <p:cNvPr id="3" name="Conector recto de flecha 2">
              <a:extLst>
                <a:ext uri="{FF2B5EF4-FFF2-40B4-BE49-F238E27FC236}">
                  <a16:creationId xmlns:a16="http://schemas.microsoft.com/office/drawing/2014/main" id="{59639F82-EB91-441D-AD3F-CA9AA216DF7A}"/>
                </a:ext>
              </a:extLst>
            </p:cNvPr>
            <p:cNvCxnSpPr/>
            <p:nvPr/>
          </p:nvCxnSpPr>
          <p:spPr>
            <a:xfrm flipV="1">
              <a:off x="1901190" y="1533636"/>
              <a:ext cx="0" cy="541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2C5C8FCC-0416-4B6B-9BB3-3ADA3332D176}"/>
                </a:ext>
              </a:extLst>
            </p:cNvPr>
            <p:cNvSpPr txBox="1"/>
            <p:nvPr/>
          </p:nvSpPr>
          <p:spPr>
            <a:xfrm>
              <a:off x="1540835" y="1103621"/>
              <a:ext cx="323165" cy="400109"/>
            </a:xfrm>
            <a:prstGeom prst="rect">
              <a:avLst/>
            </a:prstGeom>
            <a:noFill/>
          </p:spPr>
          <p:txBody>
            <a:bodyPr wrap="none" rtlCol="0">
              <a:spAutoFit/>
            </a:bodyPr>
            <a:lstStyle/>
            <a:p>
              <a:r>
                <a:rPr lang="es-ES" sz="1350" dirty="0"/>
                <a:t>-</a:t>
              </a:r>
            </a:p>
          </p:txBody>
        </p:sp>
        <p:sp>
          <p:nvSpPr>
            <p:cNvPr id="17" name="CuadroTexto 16">
              <a:extLst>
                <a:ext uri="{FF2B5EF4-FFF2-40B4-BE49-F238E27FC236}">
                  <a16:creationId xmlns:a16="http://schemas.microsoft.com/office/drawing/2014/main" id="{A5B8715C-9C50-4556-A9EF-8F6141E80B21}"/>
                </a:ext>
              </a:extLst>
            </p:cNvPr>
            <p:cNvSpPr txBox="1"/>
            <p:nvPr/>
          </p:nvSpPr>
          <p:spPr>
            <a:xfrm>
              <a:off x="1540835" y="1514136"/>
              <a:ext cx="380875" cy="400109"/>
            </a:xfrm>
            <a:prstGeom prst="rect">
              <a:avLst/>
            </a:prstGeom>
            <a:noFill/>
          </p:spPr>
          <p:txBody>
            <a:bodyPr wrap="none" rtlCol="0">
              <a:spAutoFit/>
            </a:bodyPr>
            <a:lstStyle/>
            <a:p>
              <a:r>
                <a:rPr lang="es-ES" sz="1350" dirty="0"/>
                <a:t>+</a:t>
              </a:r>
            </a:p>
          </p:txBody>
        </p:sp>
        <p:sp>
          <p:nvSpPr>
            <p:cNvPr id="18" name="CuadroTexto 17">
              <a:extLst>
                <a:ext uri="{FF2B5EF4-FFF2-40B4-BE49-F238E27FC236}">
                  <a16:creationId xmlns:a16="http://schemas.microsoft.com/office/drawing/2014/main" id="{A7530E98-127F-4194-A412-295B185CB9C3}"/>
                </a:ext>
              </a:extLst>
            </p:cNvPr>
            <p:cNvSpPr txBox="1"/>
            <p:nvPr/>
          </p:nvSpPr>
          <p:spPr>
            <a:xfrm>
              <a:off x="1277126" y="977686"/>
              <a:ext cx="380875" cy="400109"/>
            </a:xfrm>
            <a:prstGeom prst="rect">
              <a:avLst/>
            </a:prstGeom>
            <a:noFill/>
          </p:spPr>
          <p:txBody>
            <a:bodyPr wrap="none" rtlCol="0">
              <a:spAutoFit/>
            </a:bodyPr>
            <a:lstStyle/>
            <a:p>
              <a:r>
                <a:rPr lang="es-ES" sz="1350" dirty="0"/>
                <a:t>+</a:t>
              </a:r>
            </a:p>
          </p:txBody>
        </p:sp>
        <p:sp>
          <p:nvSpPr>
            <p:cNvPr id="19" name="CuadroTexto 18">
              <a:extLst>
                <a:ext uri="{FF2B5EF4-FFF2-40B4-BE49-F238E27FC236}">
                  <a16:creationId xmlns:a16="http://schemas.microsoft.com/office/drawing/2014/main" id="{14FC0262-18AF-4875-B27A-513A965BB562}"/>
                </a:ext>
              </a:extLst>
            </p:cNvPr>
            <p:cNvSpPr txBox="1"/>
            <p:nvPr/>
          </p:nvSpPr>
          <p:spPr>
            <a:xfrm>
              <a:off x="758219" y="977686"/>
              <a:ext cx="323165" cy="400109"/>
            </a:xfrm>
            <a:prstGeom prst="rect">
              <a:avLst/>
            </a:prstGeom>
            <a:noFill/>
          </p:spPr>
          <p:txBody>
            <a:bodyPr wrap="none" rtlCol="0">
              <a:spAutoFit/>
            </a:bodyPr>
            <a:lstStyle/>
            <a:p>
              <a:r>
                <a:rPr lang="es-ES" sz="1350" dirty="0"/>
                <a:t>-</a:t>
              </a:r>
            </a:p>
          </p:txBody>
        </p:sp>
      </p:gr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57D0733-684C-4148-B5DC-0C22F70635F7}"/>
                  </a:ext>
                </a:extLst>
              </p:cNvPr>
              <p:cNvSpPr txBox="1"/>
              <p:nvPr/>
            </p:nvSpPr>
            <p:spPr>
              <a:xfrm>
                <a:off x="2699735" y="2769244"/>
                <a:ext cx="256236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r>
                        <a:rPr lang="es-ES" sz="1350" i="1">
                          <a:latin typeface="Cambria Math" panose="02040503050406030204" pitchFamily="18" charset="0"/>
                        </a:rPr>
                        <m:t>𝑉𝑟</m:t>
                      </m:r>
                      <m:r>
                        <a:rPr lang="es-ES" sz="1350" i="1">
                          <a:latin typeface="Cambria Math" panose="02040503050406030204" pitchFamily="18" charset="0"/>
                        </a:rPr>
                        <m:t>−</m:t>
                      </m:r>
                      <m:r>
                        <a:rPr lang="es-ES" sz="1350" i="1">
                          <a:latin typeface="Cambria Math" panose="02040503050406030204" pitchFamily="18" charset="0"/>
                        </a:rPr>
                        <m:t>𝑉𝑑</m:t>
                      </m:r>
                      <m:r>
                        <a:rPr lang="es-ES" sz="1350" i="1">
                          <a:latin typeface="Cambria Math" panose="02040503050406030204" pitchFamily="18" charset="0"/>
                        </a:rPr>
                        <m:t>=3−0.7=2.3 </m:t>
                      </m:r>
                      <m:r>
                        <a:rPr lang="es-ES" sz="1350" i="1">
                          <a:latin typeface="Cambria Math" panose="02040503050406030204" pitchFamily="18" charset="0"/>
                        </a:rPr>
                        <m:t>𝑉</m:t>
                      </m:r>
                    </m:oMath>
                  </m:oMathPara>
                </a14:m>
                <a:endParaRPr lang="es-ES" sz="1350" dirty="0"/>
              </a:p>
            </p:txBody>
          </p:sp>
        </mc:Choice>
        <mc:Fallback xmlns="">
          <p:sp>
            <p:nvSpPr>
              <p:cNvPr id="20" name="CuadroTexto 19">
                <a:extLst>
                  <a:ext uri="{FF2B5EF4-FFF2-40B4-BE49-F238E27FC236}">
                    <a16:creationId xmlns:a16="http://schemas.microsoft.com/office/drawing/2014/main" id="{B57D0733-684C-4148-B5DC-0C22F70635F7}"/>
                  </a:ext>
                </a:extLst>
              </p:cNvPr>
              <p:cNvSpPr txBox="1">
                <a:spLocks noRot="1" noChangeAspect="1" noMove="1" noResize="1" noEditPoints="1" noAdjustHandles="1" noChangeArrowheads="1" noChangeShapeType="1" noTextEdit="1"/>
              </p:cNvSpPr>
              <p:nvPr/>
            </p:nvSpPr>
            <p:spPr>
              <a:xfrm>
                <a:off x="2699735" y="2769244"/>
                <a:ext cx="2562368" cy="207749"/>
              </a:xfrm>
              <a:prstGeom prst="rect">
                <a:avLst/>
              </a:prstGeom>
              <a:blipFill>
                <a:blip r:embed="rId10"/>
                <a:stretch>
                  <a:fillRect l="-952" r="-952" b="-17647"/>
                </a:stretch>
              </a:blipFill>
            </p:spPr>
            <p:txBody>
              <a:bodyPr/>
              <a:lstStyle/>
              <a:p>
                <a:r>
                  <a:rPr lang="es-ES">
                    <a:noFill/>
                  </a:rPr>
                  <a:t> </a:t>
                </a:r>
              </a:p>
            </p:txBody>
          </p:sp>
        </mc:Fallback>
      </mc:AlternateContent>
      <p:sp>
        <p:nvSpPr>
          <p:cNvPr id="21" name="CuadroTexto 20">
            <a:extLst>
              <a:ext uri="{FF2B5EF4-FFF2-40B4-BE49-F238E27FC236}">
                <a16:creationId xmlns:a16="http://schemas.microsoft.com/office/drawing/2014/main" id="{D076655D-2B67-4BBA-AA84-9FE6B325FE0E}"/>
              </a:ext>
            </a:extLst>
          </p:cNvPr>
          <p:cNvSpPr txBox="1"/>
          <p:nvPr/>
        </p:nvSpPr>
        <p:spPr>
          <a:xfrm>
            <a:off x="2481282" y="3091119"/>
            <a:ext cx="2140330" cy="246221"/>
          </a:xfrm>
          <a:prstGeom prst="rect">
            <a:avLst/>
          </a:prstGeom>
          <a:noFill/>
        </p:spPr>
        <p:txBody>
          <a:bodyPr wrap="none" rtlCol="0">
            <a:spAutoFit/>
          </a:bodyPr>
          <a:lstStyle/>
          <a:p>
            <a:r>
              <a:rPr lang="es-ES" sz="1000" dirty="0">
                <a:latin typeface="Arial" panose="020B0604020202020204" pitchFamily="34" charset="0"/>
                <a:cs typeface="Arial" panose="020B0604020202020204" pitchFamily="34" charset="0"/>
              </a:rPr>
              <a:t>Condición para diodo en </a:t>
            </a:r>
            <a:r>
              <a:rPr lang="es-ES" sz="1000" dirty="0" err="1">
                <a:latin typeface="Arial" panose="020B0604020202020204" pitchFamily="34" charset="0"/>
                <a:cs typeface="Arial" panose="020B0604020202020204" pitchFamily="34" charset="0"/>
              </a:rPr>
              <a:t>On</a:t>
            </a:r>
            <a:r>
              <a:rPr lang="es-ES" sz="1000" dirty="0">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sym typeface="Wingdings" panose="05000000000000000000" pitchFamily="2" charset="2"/>
              </a:rPr>
              <a:t> </a:t>
            </a:r>
            <a:r>
              <a:rPr lang="es-ES" sz="1000" i="1" dirty="0">
                <a:latin typeface="Arial" panose="020B0604020202020204" pitchFamily="34" charset="0"/>
                <a:cs typeface="Arial" panose="020B0604020202020204" pitchFamily="34" charset="0"/>
                <a:sym typeface="Wingdings" panose="05000000000000000000" pitchFamily="2" charset="2"/>
              </a:rPr>
              <a:t>i</a:t>
            </a:r>
            <a:r>
              <a:rPr lang="es-ES" sz="1000" dirty="0">
                <a:latin typeface="Arial" panose="020B0604020202020204" pitchFamily="34" charset="0"/>
                <a:cs typeface="Arial" panose="020B0604020202020204" pitchFamily="34" charset="0"/>
                <a:sym typeface="Wingdings" panose="05000000000000000000" pitchFamily="2" charset="2"/>
              </a:rPr>
              <a:t>&gt;0</a:t>
            </a:r>
            <a:endParaRPr lang="es-ES" sz="1000" dirty="0">
              <a:latin typeface="Arial" panose="020B0604020202020204" pitchFamily="34" charset="0"/>
              <a:cs typeface="Arial" panose="020B0604020202020204" pitchFamily="34" charset="0"/>
            </a:endParaRPr>
          </a:p>
        </p:txBody>
      </p:sp>
      <p:graphicFrame>
        <p:nvGraphicFramePr>
          <p:cNvPr id="23" name="Gráfico 22">
            <a:extLst>
              <a:ext uri="{FF2B5EF4-FFF2-40B4-BE49-F238E27FC236}">
                <a16:creationId xmlns:a16="http://schemas.microsoft.com/office/drawing/2014/main" id="{A75EFEAC-9560-48B0-AF53-51821DD6080B}"/>
              </a:ext>
            </a:extLst>
          </p:cNvPr>
          <p:cNvGraphicFramePr>
            <a:graphicFrameLocks/>
          </p:cNvGraphicFramePr>
          <p:nvPr/>
        </p:nvGraphicFramePr>
        <p:xfrm>
          <a:off x="3116723" y="4432174"/>
          <a:ext cx="2617922" cy="1593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4" name="Gráfico 23">
            <a:extLst>
              <a:ext uri="{FF2B5EF4-FFF2-40B4-BE49-F238E27FC236}">
                <a16:creationId xmlns:a16="http://schemas.microsoft.com/office/drawing/2014/main" id="{CCCE5158-6719-48A8-9BC6-4125FB93A31C}"/>
              </a:ext>
            </a:extLst>
          </p:cNvPr>
          <p:cNvGraphicFramePr>
            <a:graphicFrameLocks/>
          </p:cNvGraphicFramePr>
          <p:nvPr>
            <p:extLst>
              <p:ext uri="{D42A27DB-BD31-4B8C-83A1-F6EECF244321}">
                <p14:modId xmlns:p14="http://schemas.microsoft.com/office/powerpoint/2010/main" val="1981252022"/>
              </p:ext>
            </p:extLst>
          </p:nvPr>
        </p:nvGraphicFramePr>
        <p:xfrm>
          <a:off x="5612979" y="4501076"/>
          <a:ext cx="2619000" cy="1529760"/>
        </p:xfrm>
        <a:graphic>
          <a:graphicData uri="http://schemas.openxmlformats.org/drawingml/2006/chart">
            <c:chart xmlns:c="http://schemas.openxmlformats.org/drawingml/2006/chart" xmlns:r="http://schemas.openxmlformats.org/officeDocument/2006/relationships" r:id="rId12"/>
          </a:graphicData>
        </a:graphic>
      </p:graphicFrame>
      <p:sp>
        <p:nvSpPr>
          <p:cNvPr id="2" name="Marcador de número de diapositiva 1">
            <a:extLst>
              <a:ext uri="{FF2B5EF4-FFF2-40B4-BE49-F238E27FC236}">
                <a16:creationId xmlns:a16="http://schemas.microsoft.com/office/drawing/2014/main" id="{7A750B30-ECEC-4081-9786-2190E6D6342A}"/>
              </a:ext>
            </a:extLst>
          </p:cNvPr>
          <p:cNvSpPr>
            <a:spLocks noGrp="1"/>
          </p:cNvSpPr>
          <p:nvPr>
            <p:ph type="sldNum" sz="quarter" idx="12"/>
          </p:nvPr>
        </p:nvSpPr>
        <p:spPr/>
        <p:txBody>
          <a:bodyPr/>
          <a:lstStyle/>
          <a:p>
            <a:fld id="{78733FC4-8689-4CA5-A153-34ADD6EFE592}" type="slidenum">
              <a:rPr lang="es-ES" smtClean="0"/>
              <a:t>24</a:t>
            </a:fld>
            <a:endParaRPr lang="es-ES"/>
          </a:p>
        </p:txBody>
      </p:sp>
    </p:spTree>
    <p:custDataLst>
      <p:tags r:id="rId1"/>
    </p:custDataLst>
    <p:extLst>
      <p:ext uri="{BB962C8B-B14F-4D97-AF65-F5344CB8AC3E}">
        <p14:creationId xmlns:p14="http://schemas.microsoft.com/office/powerpoint/2010/main" val="220413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20" grpId="0"/>
      <p:bldP spid="21" grpId="0"/>
      <p:bldGraphic spid="23" grpId="0">
        <p:bldAsOne/>
      </p:bldGraphic>
      <p:bldGraphic spid="23" grpId="1">
        <p:bldAsOne/>
      </p:bldGraphic>
      <p:bldGraphic spid="2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253822D-A041-4F7A-8F56-68B5BD6600BF}"/>
              </a:ext>
            </a:extLst>
          </p:cNvPr>
          <p:cNvSpPr/>
          <p:nvPr/>
        </p:nvSpPr>
        <p:spPr>
          <a:xfrm>
            <a:off x="0" y="790210"/>
            <a:ext cx="8884664" cy="584775"/>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y dibujar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600" dirty="0">
                <a:latin typeface="Arial" panose="020B0604020202020204" pitchFamily="34" charset="0"/>
                <a:ea typeface="Times New Roman" panose="02020603050405020304" pitchFamily="18" charset="0"/>
                <a:cs typeface="Times New Roman" panose="02020603050405020304" pitchFamily="18" charset="0"/>
              </a:rPr>
              <a:t> (R</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 10 k</a:t>
            </a:r>
            <a:r>
              <a:rPr lang="es-ES" sz="1600" dirty="0">
                <a:latin typeface="Symbol" panose="05050102010706020507" pitchFamily="18" charset="2"/>
                <a:ea typeface="Times New Roman" panose="02020603050405020304" pitchFamily="18" charset="0"/>
              </a:rPr>
              <a:t>W</a:t>
            </a:r>
            <a:r>
              <a:rPr lang="es-ES" sz="1600" dirty="0">
                <a:latin typeface="Arial" panose="020B0604020202020204" pitchFamily="34" charset="0"/>
                <a:ea typeface="Times New Roman" panose="02020603050405020304" pitchFamily="18" charset="0"/>
                <a:cs typeface="Times New Roman" panose="02020603050405020304" pitchFamily="18" charset="0"/>
              </a:rPr>
              <a:t> y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r</a:t>
            </a:r>
            <a:r>
              <a:rPr lang="es-ES" sz="1600" dirty="0">
                <a:latin typeface="Arial" panose="020B0604020202020204" pitchFamily="34" charset="0"/>
                <a:ea typeface="Times New Roman" panose="02020603050405020304" pitchFamily="18" charset="0"/>
                <a:cs typeface="Times New Roman" panose="02020603050405020304" pitchFamily="18" charset="0"/>
              </a:rPr>
              <a:t> = 5V, el voltaje de activación de los diodos es 0,7 V).</a:t>
            </a:r>
            <a:endParaRPr lang="es-ES" sz="16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60B5BDF5-2A6E-4820-BB9A-6320793239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7181" y="1514475"/>
            <a:ext cx="1928348" cy="1469218"/>
          </a:xfrm>
          <a:prstGeom prst="rect">
            <a:avLst/>
          </a:prstGeom>
          <a:noFill/>
          <a:ln>
            <a:noFill/>
          </a:ln>
        </p:spPr>
      </p:pic>
      <p:sp>
        <p:nvSpPr>
          <p:cNvPr id="6" name="Rectángulo 5">
            <a:extLst>
              <a:ext uri="{FF2B5EF4-FFF2-40B4-BE49-F238E27FC236}">
                <a16:creationId xmlns:a16="http://schemas.microsoft.com/office/drawing/2014/main" id="{9429DCC4-D8AD-45FD-9195-95B7E0F7E9C7}"/>
              </a:ext>
            </a:extLst>
          </p:cNvPr>
          <p:cNvSpPr/>
          <p:nvPr/>
        </p:nvSpPr>
        <p:spPr>
          <a:xfrm>
            <a:off x="3130061" y="1514474"/>
            <a:ext cx="5521569" cy="1338828"/>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¿Cuándo están en ON y en OFF?</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este caso, si conduce uno de ellos el otro no puede conducir. </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Se darán 3 casos: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D1 en ON y D2 en OFF.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D2 en ON y D1 en OFF.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D1 OFF D2 en OFF</a:t>
            </a:r>
            <a:endParaRPr lang="es-ES" sz="1350" dirty="0">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a16="http://schemas.microsoft.com/office/drawing/2014/main" id="{FD8E419B-FF3E-4F02-8676-8D3A074AA3F4}"/>
              </a:ext>
            </a:extLst>
          </p:cNvPr>
          <p:cNvSpPr/>
          <p:nvPr/>
        </p:nvSpPr>
        <p:spPr>
          <a:xfrm>
            <a:off x="3023885" y="2933046"/>
            <a:ext cx="4572000" cy="923330"/>
          </a:xfrm>
          <a:prstGeom prst="rect">
            <a:avLst/>
          </a:prstGeom>
        </p:spPr>
        <p:txBody>
          <a:bodyPr>
            <a:spAutoFit/>
          </a:bodyPr>
          <a:lstStyle/>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Si la corriente i que atraviesa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circula de izda. a dcha. </a:t>
            </a:r>
            <a:endParaRPr lang="es-ES" sz="1350" dirty="0">
              <a:latin typeface="Times New Roman" panose="02020603050405020304" pitchFamily="18" charset="0"/>
              <a:ea typeface="Times New Roman" panose="02020603050405020304" pitchFamily="18" charset="0"/>
            </a:endParaRPr>
          </a:p>
          <a:p>
            <a:pPr marL="342900" algn="just"/>
            <a:r>
              <a:rPr lang="es-ES" sz="1350" dirty="0">
                <a:latin typeface="Arial" panose="020B0604020202020204" pitchFamily="34" charset="0"/>
                <a:ea typeface="Times New Roman" panose="02020603050405020304" pitchFamily="18" charset="0"/>
                <a:cs typeface="Times New Roman" panose="02020603050405020304" pitchFamily="18" charset="0"/>
              </a:rPr>
              <a:t>El diodo que conduce es D1, mientras D2 estará en OFF. Aplicando Kirchhoff en la malla:</a:t>
            </a:r>
            <a:endParaRPr lang="es-ES" sz="1350" dirty="0">
              <a:latin typeface="Times New Roman" panose="02020603050405020304" pitchFamily="18" charset="0"/>
              <a:ea typeface="Times New Roman" panose="02020603050405020304" pitchFamily="18" charset="0"/>
            </a:endParaRPr>
          </a:p>
        </p:txBody>
      </p:sp>
      <p:sp>
        <p:nvSpPr>
          <p:cNvPr id="8" name="Rectangle 2">
            <a:extLst>
              <a:ext uri="{FF2B5EF4-FFF2-40B4-BE49-F238E27FC236}">
                <a16:creationId xmlns:a16="http://schemas.microsoft.com/office/drawing/2014/main" id="{2B270FB8-7029-4ACD-A0A1-7FB5CDD71825}"/>
              </a:ext>
            </a:extLst>
          </p:cNvPr>
          <p:cNvSpPr>
            <a:spLocks noChangeArrowheads="1"/>
          </p:cNvSpPr>
          <p:nvPr/>
        </p:nvSpPr>
        <p:spPr bwMode="auto">
          <a:xfrm>
            <a:off x="3764757" y="49049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graphicFrame>
        <p:nvGraphicFramePr>
          <p:cNvPr id="9" name="Objeto 8">
            <a:extLst>
              <a:ext uri="{FF2B5EF4-FFF2-40B4-BE49-F238E27FC236}">
                <a16:creationId xmlns:a16="http://schemas.microsoft.com/office/drawing/2014/main" id="{9660FB2A-145C-44FC-8696-DB137E9A2202}"/>
              </a:ext>
            </a:extLst>
          </p:cNvPr>
          <p:cNvGraphicFramePr>
            <a:graphicFrameLocks noChangeAspect="1"/>
          </p:cNvGraphicFramePr>
          <p:nvPr/>
        </p:nvGraphicFramePr>
        <p:xfrm>
          <a:off x="3497491" y="3927092"/>
          <a:ext cx="1417409" cy="1066193"/>
        </p:xfrm>
        <a:graphic>
          <a:graphicData uri="http://schemas.openxmlformats.org/presentationml/2006/ole">
            <mc:AlternateContent xmlns:mc="http://schemas.openxmlformats.org/markup-compatibility/2006">
              <mc:Choice xmlns:v="urn:schemas-microsoft-com:vml" Requires="v">
                <p:oleObj r:id="rId4" imgW="1079500" imgH="812800" progId="Equation.3">
                  <p:embed/>
                </p:oleObj>
              </mc:Choice>
              <mc:Fallback>
                <p:oleObj r:id="rId4" imgW="1079500" imgH="812800" progId="Equation.3">
                  <p:embed/>
                  <p:pic>
                    <p:nvPicPr>
                      <p:cNvPr id="9" name="Objeto 8">
                        <a:extLst>
                          <a:ext uri="{FF2B5EF4-FFF2-40B4-BE49-F238E27FC236}">
                            <a16:creationId xmlns:a16="http://schemas.microsoft.com/office/drawing/2014/main" id="{9660FB2A-145C-44FC-8696-DB137E9A2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491" y="3927092"/>
                        <a:ext cx="1417409" cy="1066193"/>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3546C91F-4797-4638-8E8D-C1A5E97D98FA}"/>
              </a:ext>
            </a:extLst>
          </p:cNvPr>
          <p:cNvSpPr>
            <a:spLocks noChangeArrowheads="1"/>
          </p:cNvSpPr>
          <p:nvPr/>
        </p:nvSpPr>
        <p:spPr bwMode="auto">
          <a:xfrm>
            <a:off x="3248794" y="4947120"/>
            <a:ext cx="563587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Times New Roman" panose="02020603050405020304" pitchFamily="18" charset="0"/>
              </a:rPr>
              <a:t>Imponiendo esta condición nos queda que </a:t>
            </a:r>
            <a:r>
              <a:rPr lang="es-ES" altLang="es-ES" sz="1350" dirty="0" err="1">
                <a:latin typeface="Arial" panose="020B0604020202020204" pitchFamily="34" charset="0"/>
                <a:ea typeface="Times New Roman" panose="02020603050405020304" pitchFamily="18" charset="0"/>
                <a:cs typeface="Times New Roman" panose="02020603050405020304" pitchFamily="18" charset="0"/>
              </a:rPr>
              <a:t>Vin</a:t>
            </a:r>
            <a:r>
              <a:rPr lang="es-ES" altLang="es-ES" sz="1350" dirty="0">
                <a:latin typeface="Arial" panose="020B0604020202020204" pitchFamily="34" charset="0"/>
                <a:ea typeface="Times New Roman" panose="02020603050405020304" pitchFamily="18" charset="0"/>
                <a:cs typeface="Times New Roman" panose="02020603050405020304" pitchFamily="18" charset="0"/>
              </a:rPr>
              <a:t> &gt; 5,7 V. </a:t>
            </a:r>
          </a:p>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Times New Roman" panose="02020603050405020304" pitchFamily="18" charset="0"/>
              </a:rPr>
              <a:t>En este caso el voltaje de salida viene dado por</a:t>
            </a:r>
            <a:r>
              <a:rPr lang="es-ES" altLang="es-ES" sz="1050" dirty="0">
                <a:latin typeface="Arial" panose="020B0604020202020204" pitchFamily="34" charset="0"/>
                <a:ea typeface="Times New Roman" panose="02020603050405020304" pitchFamily="18" charset="0"/>
                <a:cs typeface="Arial" panose="020B0604020202020204" pitchFamily="34" charset="0"/>
              </a:rPr>
              <a:t>:</a:t>
            </a:r>
            <a:endParaRPr lang="es-ES" altLang="es-ES" sz="1500" dirty="0">
              <a:latin typeface="Arial" panose="020B0604020202020204" pitchFamily="34" charset="0"/>
            </a:endParaRPr>
          </a:p>
        </p:txBody>
      </p:sp>
      <p:graphicFrame>
        <p:nvGraphicFramePr>
          <p:cNvPr id="11" name="Objeto 10">
            <a:extLst>
              <a:ext uri="{FF2B5EF4-FFF2-40B4-BE49-F238E27FC236}">
                <a16:creationId xmlns:a16="http://schemas.microsoft.com/office/drawing/2014/main" id="{AEC109EE-7A26-4BF8-BAEC-D098F8F10D46}"/>
              </a:ext>
            </a:extLst>
          </p:cNvPr>
          <p:cNvGraphicFramePr>
            <a:graphicFrameLocks noChangeAspect="1"/>
          </p:cNvGraphicFramePr>
          <p:nvPr/>
        </p:nvGraphicFramePr>
        <p:xfrm>
          <a:off x="3305821" y="5506948"/>
          <a:ext cx="2760908" cy="271799"/>
        </p:xfrm>
        <a:graphic>
          <a:graphicData uri="http://schemas.openxmlformats.org/presentationml/2006/ole">
            <mc:AlternateContent xmlns:mc="http://schemas.openxmlformats.org/markup-compatibility/2006">
              <mc:Choice xmlns:v="urn:schemas-microsoft-com:vml" Requires="v">
                <p:oleObj r:id="rId6" imgW="1841500" imgH="177800" progId="Equation.3">
                  <p:embed/>
                </p:oleObj>
              </mc:Choice>
              <mc:Fallback>
                <p:oleObj r:id="rId6" imgW="1841500" imgH="177800" progId="Equation.3">
                  <p:embed/>
                  <p:pic>
                    <p:nvPicPr>
                      <p:cNvPr id="11" name="Objeto 10">
                        <a:extLst>
                          <a:ext uri="{FF2B5EF4-FFF2-40B4-BE49-F238E27FC236}">
                            <a16:creationId xmlns:a16="http://schemas.microsoft.com/office/drawing/2014/main" id="{AEC109EE-7A26-4BF8-BAEC-D098F8F10D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821" y="5506948"/>
                        <a:ext cx="2760908" cy="271799"/>
                      </a:xfrm>
                      <a:prstGeom prst="rect">
                        <a:avLst/>
                      </a:prstGeom>
                      <a:noFill/>
                    </p:spPr>
                  </p:pic>
                </p:oleObj>
              </mc:Fallback>
            </mc:AlternateContent>
          </a:graphicData>
        </a:graphic>
      </p:graphicFrame>
      <p:cxnSp>
        <p:nvCxnSpPr>
          <p:cNvPr id="22" name="Conector recto de flecha 21">
            <a:extLst>
              <a:ext uri="{FF2B5EF4-FFF2-40B4-BE49-F238E27FC236}">
                <a16:creationId xmlns:a16="http://schemas.microsoft.com/office/drawing/2014/main" id="{32336B7E-1075-4F0A-8A73-12FC46127A61}"/>
              </a:ext>
            </a:extLst>
          </p:cNvPr>
          <p:cNvCxnSpPr/>
          <p:nvPr/>
        </p:nvCxnSpPr>
        <p:spPr>
          <a:xfrm>
            <a:off x="785812" y="1814513"/>
            <a:ext cx="3448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CD14E96-A769-4429-8213-14374E1792D0}"/>
              </a:ext>
            </a:extLst>
          </p:cNvPr>
          <p:cNvCxnSpPr>
            <a:cxnSpLocks/>
          </p:cNvCxnSpPr>
          <p:nvPr/>
        </p:nvCxnSpPr>
        <p:spPr>
          <a:xfrm>
            <a:off x="1140189" y="1886597"/>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 name="Grupo 28">
            <a:extLst>
              <a:ext uri="{FF2B5EF4-FFF2-40B4-BE49-F238E27FC236}">
                <a16:creationId xmlns:a16="http://schemas.microsoft.com/office/drawing/2014/main" id="{31C15F22-2C74-4AD2-9618-416B8E57A945}"/>
              </a:ext>
            </a:extLst>
          </p:cNvPr>
          <p:cNvGrpSpPr/>
          <p:nvPr/>
        </p:nvGrpSpPr>
        <p:grpSpPr>
          <a:xfrm>
            <a:off x="364835" y="2980900"/>
            <a:ext cx="2387783" cy="1456553"/>
            <a:chOff x="486446" y="2831533"/>
            <a:chExt cx="3183711" cy="1942070"/>
          </a:xfrm>
        </p:grpSpPr>
        <p:pic>
          <p:nvPicPr>
            <p:cNvPr id="27" name="Imagen 26">
              <a:extLst>
                <a:ext uri="{FF2B5EF4-FFF2-40B4-BE49-F238E27FC236}">
                  <a16:creationId xmlns:a16="http://schemas.microsoft.com/office/drawing/2014/main" id="{7E793FD1-198A-48B5-A4A9-4CD9CE8ACB4D}"/>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70000"/>
                      </a14:imgEffect>
                    </a14:imgLayer>
                  </a14:imgProps>
                </a:ext>
              </a:extLst>
            </a:blip>
            <a:stretch>
              <a:fillRect/>
            </a:stretch>
          </p:blipFill>
          <p:spPr>
            <a:xfrm>
              <a:off x="486446" y="3352013"/>
              <a:ext cx="2207312" cy="1421590"/>
            </a:xfrm>
            <a:prstGeom prst="rect">
              <a:avLst/>
            </a:prstGeom>
          </p:spPr>
        </p:pic>
        <p:grpSp>
          <p:nvGrpSpPr>
            <p:cNvPr id="19" name="Grupo 18">
              <a:extLst>
                <a:ext uri="{FF2B5EF4-FFF2-40B4-BE49-F238E27FC236}">
                  <a16:creationId xmlns:a16="http://schemas.microsoft.com/office/drawing/2014/main" id="{C72DAD28-80D3-4D1F-BB64-9ED718F5EE3D}"/>
                </a:ext>
              </a:extLst>
            </p:cNvPr>
            <p:cNvGrpSpPr/>
            <p:nvPr/>
          </p:nvGrpSpPr>
          <p:grpSpPr>
            <a:xfrm>
              <a:off x="1443757" y="2831533"/>
              <a:ext cx="2226400" cy="675114"/>
              <a:chOff x="1540907" y="2741078"/>
              <a:chExt cx="2346389" cy="711498"/>
            </a:xfrm>
          </p:grpSpPr>
          <p:cxnSp>
            <p:nvCxnSpPr>
              <p:cNvPr id="12" name="Conector recto de flecha 11">
                <a:extLst>
                  <a:ext uri="{FF2B5EF4-FFF2-40B4-BE49-F238E27FC236}">
                    <a16:creationId xmlns:a16="http://schemas.microsoft.com/office/drawing/2014/main" id="{115166DF-A7A5-4B5B-8769-9FEF53F308AB}"/>
                  </a:ext>
                </a:extLst>
              </p:cNvPr>
              <p:cNvCxnSpPr>
                <a:cxnSpLocks/>
                <a:stCxn id="13" idx="2"/>
              </p:cNvCxnSpPr>
              <p:nvPr/>
            </p:nvCxnSpPr>
            <p:spPr>
              <a:xfrm flipH="1">
                <a:off x="2495553" y="3232150"/>
                <a:ext cx="937634" cy="22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D1A14821-A505-4BA0-BE88-D2C2D53F0BC7}"/>
                  </a:ext>
                </a:extLst>
              </p:cNvPr>
              <p:cNvSpPr txBox="1"/>
              <p:nvPr/>
            </p:nvSpPr>
            <p:spPr>
              <a:xfrm>
                <a:off x="2979077" y="2810477"/>
                <a:ext cx="908219" cy="421672"/>
              </a:xfrm>
              <a:prstGeom prst="rect">
                <a:avLst/>
              </a:prstGeom>
              <a:noFill/>
            </p:spPr>
            <p:txBody>
              <a:bodyPr wrap="none" rtlCol="0">
                <a:spAutoFit/>
              </a:bodyPr>
              <a:lstStyle/>
              <a:p>
                <a:r>
                  <a:rPr lang="es-ES" sz="1350" dirty="0"/>
                  <a:t>-0.7 V</a:t>
                </a:r>
              </a:p>
            </p:txBody>
          </p:sp>
          <p:sp>
            <p:nvSpPr>
              <p:cNvPr id="14" name="CuadroTexto 13">
                <a:extLst>
                  <a:ext uri="{FF2B5EF4-FFF2-40B4-BE49-F238E27FC236}">
                    <a16:creationId xmlns:a16="http://schemas.microsoft.com/office/drawing/2014/main" id="{8C8CC429-0E06-47A3-81DD-D947B001A0CC}"/>
                  </a:ext>
                </a:extLst>
              </p:cNvPr>
              <p:cNvSpPr txBox="1"/>
              <p:nvPr/>
            </p:nvSpPr>
            <p:spPr>
              <a:xfrm>
                <a:off x="1540907" y="2741078"/>
                <a:ext cx="827128" cy="421672"/>
              </a:xfrm>
              <a:prstGeom prst="rect">
                <a:avLst/>
              </a:prstGeom>
              <a:noFill/>
            </p:spPr>
            <p:txBody>
              <a:bodyPr wrap="none" rtlCol="0">
                <a:spAutoFit/>
              </a:bodyPr>
              <a:lstStyle/>
              <a:p>
                <a:r>
                  <a:rPr lang="es-ES" sz="1350" dirty="0"/>
                  <a:t>5.7 V</a:t>
                </a:r>
              </a:p>
            </p:txBody>
          </p:sp>
          <p:cxnSp>
            <p:nvCxnSpPr>
              <p:cNvPr id="15" name="Conector recto de flecha 14">
                <a:extLst>
                  <a:ext uri="{FF2B5EF4-FFF2-40B4-BE49-F238E27FC236}">
                    <a16:creationId xmlns:a16="http://schemas.microsoft.com/office/drawing/2014/main" id="{D75593E6-E42C-419D-9507-8EC0B5A98855}"/>
                  </a:ext>
                </a:extLst>
              </p:cNvPr>
              <p:cNvCxnSpPr>
                <a:cxnSpLocks/>
                <a:stCxn id="14" idx="2"/>
              </p:cNvCxnSpPr>
              <p:nvPr/>
            </p:nvCxnSpPr>
            <p:spPr>
              <a:xfrm flipH="1">
                <a:off x="1695142" y="3162750"/>
                <a:ext cx="259330" cy="289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pic>
        <p:nvPicPr>
          <p:cNvPr id="28" name="Imagen 27">
            <a:extLst>
              <a:ext uri="{FF2B5EF4-FFF2-40B4-BE49-F238E27FC236}">
                <a16:creationId xmlns:a16="http://schemas.microsoft.com/office/drawing/2014/main" id="{B1EF5DB7-E841-4808-97F6-99569641E5B0}"/>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70000"/>
                    </a14:imgEffect>
                  </a14:imgLayer>
                </a14:imgProps>
              </a:ext>
            </a:extLst>
          </a:blip>
          <a:stretch>
            <a:fillRect/>
          </a:stretch>
        </p:blipFill>
        <p:spPr>
          <a:xfrm>
            <a:off x="205559" y="3236468"/>
            <a:ext cx="1873805" cy="1347155"/>
          </a:xfrm>
          <a:prstGeom prst="rect">
            <a:avLst/>
          </a:prstGeom>
        </p:spPr>
      </p:pic>
      <p:sp>
        <p:nvSpPr>
          <p:cNvPr id="2" name="Marcador de número de diapositiva 1">
            <a:extLst>
              <a:ext uri="{FF2B5EF4-FFF2-40B4-BE49-F238E27FC236}">
                <a16:creationId xmlns:a16="http://schemas.microsoft.com/office/drawing/2014/main" id="{88E0B4EE-3A22-4322-9596-CBBF5A01BC3B}"/>
              </a:ext>
            </a:extLst>
          </p:cNvPr>
          <p:cNvSpPr>
            <a:spLocks noGrp="1"/>
          </p:cNvSpPr>
          <p:nvPr>
            <p:ph type="sldNum" sz="quarter" idx="12"/>
          </p:nvPr>
        </p:nvSpPr>
        <p:spPr/>
        <p:txBody>
          <a:bodyPr/>
          <a:lstStyle/>
          <a:p>
            <a:fld id="{78733FC4-8689-4CA5-A153-34ADD6EFE592}" type="slidenum">
              <a:rPr lang="es-ES" smtClean="0"/>
              <a:t>25</a:t>
            </a:fld>
            <a:endParaRPr lang="es-ES"/>
          </a:p>
        </p:txBody>
      </p:sp>
    </p:spTree>
    <p:custDataLst>
      <p:tags r:id="rId1"/>
    </p:custDataLst>
    <p:extLst>
      <p:ext uri="{BB962C8B-B14F-4D97-AF65-F5344CB8AC3E}">
        <p14:creationId xmlns:p14="http://schemas.microsoft.com/office/powerpoint/2010/main" val="1041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a:extLst>
              <a:ext uri="{FF2B5EF4-FFF2-40B4-BE49-F238E27FC236}">
                <a16:creationId xmlns:a16="http://schemas.microsoft.com/office/drawing/2014/main" id="{95B6846F-3F9B-42AF-88EA-BB68C3EB2018}"/>
              </a:ext>
            </a:extLst>
          </p:cNvPr>
          <p:cNvGraphicFramePr>
            <a:graphicFrameLocks noChangeAspect="1"/>
          </p:cNvGraphicFramePr>
          <p:nvPr/>
        </p:nvGraphicFramePr>
        <p:xfrm>
          <a:off x="2315225" y="2728790"/>
          <a:ext cx="1785288" cy="271364"/>
        </p:xfrm>
        <a:graphic>
          <a:graphicData uri="http://schemas.openxmlformats.org/presentationml/2006/ole">
            <mc:AlternateContent xmlns:mc="http://schemas.openxmlformats.org/markup-compatibility/2006">
              <mc:Choice xmlns:v="urn:schemas-microsoft-com:vml" Requires="v">
                <p:oleObj r:id="rId3" imgW="1193800" imgH="177800" progId="Equation.3">
                  <p:embed/>
                </p:oleObj>
              </mc:Choice>
              <mc:Fallback>
                <p:oleObj r:id="rId3" imgW="1193800" imgH="177800" progId="Equation.3">
                  <p:embed/>
                  <p:pic>
                    <p:nvPicPr>
                      <p:cNvPr id="6" name="Objeto 5">
                        <a:extLst>
                          <a:ext uri="{FF2B5EF4-FFF2-40B4-BE49-F238E27FC236}">
                            <a16:creationId xmlns:a16="http://schemas.microsoft.com/office/drawing/2014/main" id="{95B6846F-3F9B-42AF-88EA-BB68C3EB2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225" y="2728790"/>
                        <a:ext cx="1785288" cy="271364"/>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B88845FC-5942-4DB5-BA43-EAB5246A2474}"/>
              </a:ext>
            </a:extLst>
          </p:cNvPr>
          <p:cNvSpPr>
            <a:spLocks noChangeArrowheads="1"/>
          </p:cNvSpPr>
          <p:nvPr/>
        </p:nvSpPr>
        <p:spPr bwMode="auto">
          <a:xfrm>
            <a:off x="2265218" y="1058730"/>
            <a:ext cx="652846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b) Corriente</a:t>
            </a:r>
            <a:r>
              <a:rPr lang="es-ES" altLang="es-ES" sz="900" dirty="0">
                <a:latin typeface="Arial" panose="020B0604020202020204" pitchFamily="34" charset="0"/>
                <a:ea typeface="Times New Roman" panose="02020603050405020304" pitchFamily="18" charset="0"/>
                <a:cs typeface="Arial" panose="020B0604020202020204" pitchFamily="34" charset="0"/>
              </a:rPr>
              <a:t> </a:t>
            </a:r>
            <a:r>
              <a:rPr lang="es-ES" altLang="es-ES" sz="1350" dirty="0">
                <a:latin typeface="Arial" panose="020B0604020202020204" pitchFamily="34" charset="0"/>
                <a:cs typeface="Times New Roman" panose="02020603050405020304" pitchFamily="18" charset="0"/>
              </a:rPr>
              <a:t>i de </a:t>
            </a:r>
            <a:r>
              <a:rPr lang="es-ES" altLang="es-ES" sz="1350" dirty="0" err="1">
                <a:latin typeface="Arial" panose="020B0604020202020204" pitchFamily="34" charset="0"/>
                <a:cs typeface="Times New Roman" panose="02020603050405020304" pitchFamily="18" charset="0"/>
              </a:rPr>
              <a:t>dcha</a:t>
            </a:r>
            <a:r>
              <a:rPr lang="es-ES" altLang="es-ES" sz="1350" dirty="0">
                <a:latin typeface="Arial" panose="020B0604020202020204" pitchFamily="34" charset="0"/>
                <a:cs typeface="Times New Roman" panose="02020603050405020304" pitchFamily="18" charset="0"/>
              </a:rPr>
              <a:t> a </a:t>
            </a:r>
            <a:r>
              <a:rPr lang="es-ES" altLang="es-ES" sz="1350" dirty="0" err="1">
                <a:latin typeface="Arial" panose="020B0604020202020204" pitchFamily="34" charset="0"/>
                <a:cs typeface="Times New Roman" panose="02020603050405020304" pitchFamily="18" charset="0"/>
              </a:rPr>
              <a:t>izda</a:t>
            </a:r>
            <a:r>
              <a:rPr lang="es-ES" altLang="es-ES" sz="1350" dirty="0">
                <a:latin typeface="Arial" panose="020B0604020202020204" pitchFamily="34" charset="0"/>
                <a:cs typeface="Times New Roman" panose="02020603050405020304" pitchFamily="18" charset="0"/>
              </a:rPr>
              <a:t>, el diodo 1 está en OFF y el diodo 2 está en ON. </a:t>
            </a:r>
          </a:p>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La ecuación de la malla en este caso nos queda:</a:t>
            </a:r>
            <a:endParaRPr lang="es-ES" altLang="es-ES" sz="1350" dirty="0">
              <a:latin typeface="Arial" panose="020B0604020202020204" pitchFamily="34" charset="0"/>
            </a:endParaRPr>
          </a:p>
        </p:txBody>
      </p:sp>
      <p:sp>
        <p:nvSpPr>
          <p:cNvPr id="8" name="Rectangle 4">
            <a:extLst>
              <a:ext uri="{FF2B5EF4-FFF2-40B4-BE49-F238E27FC236}">
                <a16:creationId xmlns:a16="http://schemas.microsoft.com/office/drawing/2014/main" id="{FB0107B4-DE10-457A-B1EF-F9E16D2EE799}"/>
              </a:ext>
            </a:extLst>
          </p:cNvPr>
          <p:cNvSpPr>
            <a:spLocks noChangeArrowheads="1"/>
          </p:cNvSpPr>
          <p:nvPr/>
        </p:nvSpPr>
        <p:spPr bwMode="auto">
          <a:xfrm>
            <a:off x="2284514" y="2245094"/>
            <a:ext cx="3378345"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Corriente es positiva </a:t>
            </a:r>
            <a:r>
              <a:rPr lang="es-ES" altLang="es-ES" sz="10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050" dirty="0">
                <a:latin typeface="Arial" panose="020B0604020202020204" pitchFamily="34" charset="0"/>
                <a:ea typeface="Times New Roman" panose="02020603050405020304" pitchFamily="18" charset="0"/>
                <a:cs typeface="Arial" panose="020B0604020202020204" pitchFamily="34" charset="0"/>
              </a:rPr>
              <a:t> </a:t>
            </a:r>
            <a:r>
              <a:rPr lang="es-ES" altLang="es-ES" sz="1050" dirty="0" err="1">
                <a:latin typeface="Arial" panose="020B0604020202020204" pitchFamily="34" charset="0"/>
                <a:ea typeface="Times New Roman" panose="02020603050405020304" pitchFamily="18" charset="0"/>
                <a:cs typeface="Arial" panose="020B0604020202020204" pitchFamily="34" charset="0"/>
              </a:rPr>
              <a:t>V</a:t>
            </a:r>
            <a:r>
              <a:rPr lang="es-ES" altLang="es-ES" sz="105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50">
                <a:latin typeface="Arial" panose="020B0604020202020204" pitchFamily="34" charset="0"/>
                <a:ea typeface="Times New Roman" panose="02020603050405020304" pitchFamily="18" charset="0"/>
                <a:cs typeface="Arial" panose="020B0604020202020204" pitchFamily="34" charset="0"/>
              </a:rPr>
              <a:t>&lt; -0,7 </a:t>
            </a:r>
            <a:r>
              <a:rPr lang="es-ES" altLang="es-ES" sz="1050" dirty="0">
                <a:latin typeface="Arial" panose="020B0604020202020204" pitchFamily="34" charset="0"/>
                <a:ea typeface="Times New Roman" panose="02020603050405020304" pitchFamily="18" charset="0"/>
                <a:cs typeface="Arial" panose="020B0604020202020204" pitchFamily="34" charset="0"/>
              </a:rPr>
              <a:t>V. </a:t>
            </a:r>
          </a:p>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En este caso el voltaje de salida viene dado por:</a:t>
            </a:r>
            <a:endParaRPr lang="es-ES" altLang="es-ES" sz="1500" dirty="0">
              <a:latin typeface="Arial" panose="020B0604020202020204" pitchFamily="34" charset="0"/>
            </a:endParaRPr>
          </a:p>
        </p:txBody>
      </p:sp>
      <p:sp>
        <p:nvSpPr>
          <p:cNvPr id="9" name="Rectángulo 8">
            <a:extLst>
              <a:ext uri="{FF2B5EF4-FFF2-40B4-BE49-F238E27FC236}">
                <a16:creationId xmlns:a16="http://schemas.microsoft.com/office/drawing/2014/main" id="{44276A4D-FA31-45D7-82FB-D03672F0DEA3}"/>
              </a:ext>
            </a:extLst>
          </p:cNvPr>
          <p:cNvSpPr/>
          <p:nvPr/>
        </p:nvSpPr>
        <p:spPr>
          <a:xfrm>
            <a:off x="2161309" y="3182138"/>
            <a:ext cx="6736278"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 Para valores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entre -0,7 V y 5,7 V tendremos a los dos diodos en OFF, la corriente que circula por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será nula y por tanto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350" dirty="0">
                <a:latin typeface="Arial" panose="020B0604020202020204" pitchFamily="34" charset="0"/>
                <a:ea typeface="Times New Roman" panose="02020603050405020304" pitchFamily="18" charset="0"/>
                <a:cs typeface="Times New Roman" panose="02020603050405020304" pitchFamily="18" charset="0"/>
              </a:rPr>
              <a:t> =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sp>
        <p:nvSpPr>
          <p:cNvPr id="10" name="Rectangle 6">
            <a:extLst>
              <a:ext uri="{FF2B5EF4-FFF2-40B4-BE49-F238E27FC236}">
                <a16:creationId xmlns:a16="http://schemas.microsoft.com/office/drawing/2014/main" id="{15484708-0118-409B-B83E-64B0F5B3D584}"/>
              </a:ext>
            </a:extLst>
          </p:cNvPr>
          <p:cNvSpPr>
            <a:spLocks noChangeArrowheads="1"/>
          </p:cNvSpPr>
          <p:nvPr/>
        </p:nvSpPr>
        <p:spPr bwMode="auto">
          <a:xfrm>
            <a:off x="2263456" y="3896984"/>
            <a:ext cx="3480491"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En resumen, el voltaje de salida es</a:t>
            </a:r>
            <a:r>
              <a:rPr lang="es-ES" altLang="es-ES" sz="900" dirty="0">
                <a:latin typeface="Arial" panose="020B0604020202020204" pitchFamily="34" charset="0"/>
                <a:ea typeface="Times New Roman" panose="02020603050405020304" pitchFamily="18" charset="0"/>
                <a:cs typeface="Arial" panose="020B0604020202020204" pitchFamily="34" charset="0"/>
              </a:rPr>
              <a:t>:</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p:graphicFrame>
        <p:nvGraphicFramePr>
          <p:cNvPr id="11" name="Objeto 10">
            <a:extLst>
              <a:ext uri="{FF2B5EF4-FFF2-40B4-BE49-F238E27FC236}">
                <a16:creationId xmlns:a16="http://schemas.microsoft.com/office/drawing/2014/main" id="{3A64FA2B-7F5D-4866-8850-323061C69834}"/>
              </a:ext>
            </a:extLst>
          </p:cNvPr>
          <p:cNvGraphicFramePr>
            <a:graphicFrameLocks noChangeAspect="1"/>
          </p:cNvGraphicFramePr>
          <p:nvPr/>
        </p:nvGraphicFramePr>
        <p:xfrm>
          <a:off x="2284514" y="4362082"/>
          <a:ext cx="3068681" cy="993245"/>
        </p:xfrm>
        <a:graphic>
          <a:graphicData uri="http://schemas.openxmlformats.org/presentationml/2006/ole">
            <mc:AlternateContent xmlns:mc="http://schemas.openxmlformats.org/markup-compatibility/2006">
              <mc:Choice xmlns:v="urn:schemas-microsoft-com:vml" Requires="v">
                <p:oleObj r:id="rId5" imgW="1968500" imgH="635000" progId="Equation.3">
                  <p:embed/>
                </p:oleObj>
              </mc:Choice>
              <mc:Fallback>
                <p:oleObj r:id="rId5" imgW="1968500" imgH="635000" progId="Equation.3">
                  <p:embed/>
                  <p:pic>
                    <p:nvPicPr>
                      <p:cNvPr id="11" name="Objeto 10">
                        <a:extLst>
                          <a:ext uri="{FF2B5EF4-FFF2-40B4-BE49-F238E27FC236}">
                            <a16:creationId xmlns:a16="http://schemas.microsoft.com/office/drawing/2014/main" id="{3A64FA2B-7F5D-4866-8850-323061C698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4514" y="4362082"/>
                        <a:ext cx="3068681" cy="993245"/>
                      </a:xfrm>
                      <a:prstGeom prst="rect">
                        <a:avLst/>
                      </a:prstGeom>
                      <a:noFill/>
                    </p:spPr>
                  </p:pic>
                </p:oleObj>
              </mc:Fallback>
            </mc:AlternateContent>
          </a:graphicData>
        </a:graphic>
      </p:graphicFrame>
      <p:cxnSp>
        <p:nvCxnSpPr>
          <p:cNvPr id="3" name="Conector recto de flecha 2">
            <a:extLst>
              <a:ext uri="{FF2B5EF4-FFF2-40B4-BE49-F238E27FC236}">
                <a16:creationId xmlns:a16="http://schemas.microsoft.com/office/drawing/2014/main" id="{C9C23391-347B-474D-9FE7-EAAB584EA644}"/>
              </a:ext>
            </a:extLst>
          </p:cNvPr>
          <p:cNvCxnSpPr/>
          <p:nvPr/>
        </p:nvCxnSpPr>
        <p:spPr>
          <a:xfrm flipV="1">
            <a:off x="1564481" y="1376687"/>
            <a:ext cx="0" cy="531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AADE4F86-C2F9-44A6-B3A7-8963135A01DB}"/>
              </a:ext>
            </a:extLst>
          </p:cNvPr>
          <p:cNvCxnSpPr>
            <a:cxnSpLocks/>
          </p:cNvCxnSpPr>
          <p:nvPr/>
        </p:nvCxnSpPr>
        <p:spPr>
          <a:xfrm flipH="1">
            <a:off x="814388" y="1100138"/>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EEE36928-E349-4CD5-B3A0-ADA2BB576AC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204290" y="2946237"/>
            <a:ext cx="1719513" cy="1415846"/>
          </a:xfrm>
          <a:prstGeom prst="rect">
            <a:avLst/>
          </a:prstGeom>
        </p:spPr>
      </p:pic>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BDC9EE28-A964-4E00-9ABC-3AE054474B52}"/>
                  </a:ext>
                </a:extLst>
              </p:cNvPr>
              <p:cNvSpPr/>
              <p:nvPr/>
            </p:nvSpPr>
            <p:spPr>
              <a:xfrm>
                <a:off x="2263456" y="1524106"/>
                <a:ext cx="2394269" cy="690382"/>
              </a:xfrm>
              <a:prstGeom prst="rect">
                <a:avLst/>
              </a:prstGeom>
            </p:spPr>
            <p:txBody>
              <a:bodyPr wrap="square">
                <a:spAutoFit/>
              </a:bodyPr>
              <a:lstStyle/>
              <a:p>
                <a:pPr marL="342900" algn="just"/>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𝑉</m:t>
                          </m:r>
                        </m:e>
                        <m:sub>
                          <m:r>
                            <a:rPr lang="es-ES" sz="1350" i="1">
                              <a:latin typeface="Cambria Math" panose="02040503050406030204" pitchFamily="18" charset="0"/>
                              <a:ea typeface="Times New Roman" panose="02020603050405020304" pitchFamily="18" charset="0"/>
                            </a:rPr>
                            <m:t>𝑖𝑛</m:t>
                          </m:r>
                        </m:sub>
                      </m:sSub>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𝑅</m:t>
                          </m:r>
                        </m:e>
                        <m:sub>
                          <m:r>
                            <a:rPr lang="es-ES" sz="1350" i="1">
                              <a:latin typeface="Cambria Math" panose="02040503050406030204" pitchFamily="18" charset="0"/>
                              <a:ea typeface="Times New Roman" panose="02020603050405020304" pitchFamily="18" charset="0"/>
                            </a:rPr>
                            <m:t>1</m:t>
                          </m:r>
                        </m:sub>
                      </m:sSub>
                      <m:r>
                        <a:rPr lang="es-ES" sz="1350" i="1">
                          <a:latin typeface="Cambria Math" panose="02040503050406030204" pitchFamily="18" charset="0"/>
                          <a:ea typeface="Times New Roman" panose="02020603050405020304" pitchFamily="18" charset="0"/>
                        </a:rPr>
                        <m:t>𝑖</m:t>
                      </m:r>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𝑣</m:t>
                          </m:r>
                        </m:e>
                        <m:sub>
                          <m:r>
                            <a:rPr lang="es-ES" sz="1350" i="1">
                              <a:latin typeface="Cambria Math" panose="02040503050406030204" pitchFamily="18" charset="0"/>
                              <a:ea typeface="Times New Roman" panose="02020603050405020304" pitchFamily="18" charset="0"/>
                            </a:rPr>
                            <m:t>𝑑</m:t>
                          </m:r>
                        </m:sub>
                      </m:sSub>
                      <m:r>
                        <a:rPr lang="es-ES" sz="1350" i="1">
                          <a:latin typeface="Cambria Math" panose="02040503050406030204" pitchFamily="18" charset="0"/>
                          <a:ea typeface="Times New Roman" panose="02020603050405020304" pitchFamily="18" charset="0"/>
                        </a:rPr>
                        <m:t>=0</m:t>
                      </m:r>
                    </m:oMath>
                  </m:oMathPara>
                </a14:m>
                <a:endParaRPr lang="es-ES" sz="1350" dirty="0">
                  <a:latin typeface="Times New Roman" panose="02020603050405020304" pitchFamily="18" charset="0"/>
                  <a:ea typeface="Times New Roman" panose="02020603050405020304" pitchFamily="18" charset="0"/>
                </a:endParaRPr>
              </a:p>
              <a:p>
                <a:pPr marL="342900" algn="just"/>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Times New Roman" panose="02020603050405020304" pitchFamily="18" charset="0"/>
                        </a:rPr>
                        <m:t>𝑖</m:t>
                      </m:r>
                      <m:r>
                        <a:rPr lang="es-ES" sz="1350" i="1">
                          <a:latin typeface="Cambria Math" panose="02040503050406030204" pitchFamily="18" charset="0"/>
                          <a:ea typeface="Times New Roman" panose="02020603050405020304" pitchFamily="18" charset="0"/>
                        </a:rPr>
                        <m:t>=</m:t>
                      </m:r>
                      <m:f>
                        <m:fPr>
                          <m:ctrlPr>
                            <a:rPr lang="es-ES" sz="1350" i="1">
                              <a:latin typeface="Cambria Math" panose="02040503050406030204" pitchFamily="18" charset="0"/>
                              <a:ea typeface="Times New Roman" panose="02020603050405020304" pitchFamily="18" charset="0"/>
                            </a:rPr>
                          </m:ctrlPr>
                        </m:fPr>
                        <m:num>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𝑉</m:t>
                              </m:r>
                            </m:e>
                            <m:sub>
                              <m:r>
                                <a:rPr lang="es-ES" sz="1350" i="1">
                                  <a:latin typeface="Cambria Math" panose="02040503050406030204" pitchFamily="18" charset="0"/>
                                  <a:ea typeface="Times New Roman" panose="02020603050405020304" pitchFamily="18" charset="0"/>
                                </a:rPr>
                                <m:t>𝑖𝑛</m:t>
                              </m:r>
                            </m:sub>
                          </m:sSub>
                          <m:r>
                            <a:rPr lang="es-ES" sz="1350" i="1">
                              <a:latin typeface="Cambria Math" panose="02040503050406030204" pitchFamily="18" charset="0"/>
                              <a:ea typeface="Times New Roman" panose="02020603050405020304" pitchFamily="18" charset="0"/>
                            </a:rPr>
                            <m:t>−0.7</m:t>
                          </m:r>
                        </m:num>
                        <m:den>
                          <m:r>
                            <a:rPr lang="es-ES" sz="1350" i="1">
                              <a:latin typeface="Cambria Math" panose="02040503050406030204" pitchFamily="18" charset="0"/>
                              <a:ea typeface="Times New Roman" panose="02020603050405020304" pitchFamily="18" charset="0"/>
                            </a:rPr>
                            <m:t>10</m:t>
                          </m:r>
                        </m:den>
                      </m:f>
                    </m:oMath>
                  </m:oMathPara>
                </a14:m>
                <a:endParaRPr lang="es-ES" sz="1350" dirty="0">
                  <a:latin typeface="Times New Roman" panose="02020603050405020304" pitchFamily="18" charset="0"/>
                  <a:ea typeface="Times New Roman" panose="02020603050405020304" pitchFamily="18" charset="0"/>
                </a:endParaRPr>
              </a:p>
            </p:txBody>
          </p:sp>
        </mc:Choice>
        <mc:Fallback xmlns="">
          <p:sp>
            <p:nvSpPr>
              <p:cNvPr id="17" name="Rectángulo 16">
                <a:extLst>
                  <a:ext uri="{FF2B5EF4-FFF2-40B4-BE49-F238E27FC236}">
                    <a16:creationId xmlns:a16="http://schemas.microsoft.com/office/drawing/2014/main" id="{BDC9EE28-A964-4E00-9ABC-3AE054474B52}"/>
                  </a:ext>
                </a:extLst>
              </p:cNvPr>
              <p:cNvSpPr>
                <a:spLocks noRot="1" noChangeAspect="1" noMove="1" noResize="1" noEditPoints="1" noAdjustHandles="1" noChangeArrowheads="1" noChangeShapeType="1" noTextEdit="1"/>
              </p:cNvSpPr>
              <p:nvPr/>
            </p:nvSpPr>
            <p:spPr>
              <a:xfrm>
                <a:off x="2263456" y="1524106"/>
                <a:ext cx="2394269" cy="690382"/>
              </a:xfrm>
              <a:prstGeom prst="rect">
                <a:avLst/>
              </a:prstGeom>
              <a:blipFill>
                <a:blip r:embed="rId9"/>
                <a:stretch>
                  <a:fillRect b="-1770"/>
                </a:stretch>
              </a:blipFill>
            </p:spPr>
            <p:txBody>
              <a:bodyPr/>
              <a:lstStyle/>
              <a:p>
                <a:r>
                  <a:rPr lang="es-ES">
                    <a:noFill/>
                  </a:rPr>
                  <a:t> </a:t>
                </a:r>
              </a:p>
            </p:txBody>
          </p:sp>
        </mc:Fallback>
      </mc:AlternateContent>
      <p:graphicFrame>
        <p:nvGraphicFramePr>
          <p:cNvPr id="13" name="Gráfico 12">
            <a:extLst>
              <a:ext uri="{FF2B5EF4-FFF2-40B4-BE49-F238E27FC236}">
                <a16:creationId xmlns:a16="http://schemas.microsoft.com/office/drawing/2014/main" id="{E1DEB2BB-8675-4983-AEE2-5BDDD9DBC473}"/>
              </a:ext>
            </a:extLst>
          </p:cNvPr>
          <p:cNvGraphicFramePr>
            <a:graphicFrameLocks/>
          </p:cNvGraphicFramePr>
          <p:nvPr>
            <p:extLst>
              <p:ext uri="{D42A27DB-BD31-4B8C-83A1-F6EECF244321}">
                <p14:modId xmlns:p14="http://schemas.microsoft.com/office/powerpoint/2010/main" val="1165415332"/>
              </p:ext>
            </p:extLst>
          </p:nvPr>
        </p:nvGraphicFramePr>
        <p:xfrm>
          <a:off x="5505304" y="3656146"/>
          <a:ext cx="3068682" cy="184120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Gráfico 13">
            <a:extLst>
              <a:ext uri="{FF2B5EF4-FFF2-40B4-BE49-F238E27FC236}">
                <a16:creationId xmlns:a16="http://schemas.microsoft.com/office/drawing/2014/main" id="{735DC209-4C27-4854-984B-C666CFB58EB3}"/>
              </a:ext>
            </a:extLst>
          </p:cNvPr>
          <p:cNvGraphicFramePr>
            <a:graphicFrameLocks/>
          </p:cNvGraphicFramePr>
          <p:nvPr>
            <p:extLst>
              <p:ext uri="{D42A27DB-BD31-4B8C-83A1-F6EECF244321}">
                <p14:modId xmlns:p14="http://schemas.microsoft.com/office/powerpoint/2010/main" val="3635867422"/>
              </p:ext>
            </p:extLst>
          </p:nvPr>
        </p:nvGraphicFramePr>
        <p:xfrm>
          <a:off x="5638775" y="5241027"/>
          <a:ext cx="2839840" cy="1703904"/>
        </p:xfrm>
        <a:graphic>
          <a:graphicData uri="http://schemas.openxmlformats.org/drawingml/2006/chart">
            <c:chart xmlns:c="http://schemas.openxmlformats.org/drawingml/2006/chart" xmlns:r="http://schemas.openxmlformats.org/officeDocument/2006/relationships" r:id="rId11"/>
          </a:graphicData>
        </a:graphic>
      </p:graphicFrame>
      <p:grpSp>
        <p:nvGrpSpPr>
          <p:cNvPr id="5" name="Grupo 4">
            <a:extLst>
              <a:ext uri="{FF2B5EF4-FFF2-40B4-BE49-F238E27FC236}">
                <a16:creationId xmlns:a16="http://schemas.microsoft.com/office/drawing/2014/main" id="{47DFA75E-0D7D-466B-8292-E9DEA1EB7EA1}"/>
              </a:ext>
            </a:extLst>
          </p:cNvPr>
          <p:cNvGrpSpPr/>
          <p:nvPr/>
        </p:nvGrpSpPr>
        <p:grpSpPr>
          <a:xfrm>
            <a:off x="-3896" y="989372"/>
            <a:ext cx="2279505" cy="1736766"/>
            <a:chOff x="-5195" y="176163"/>
            <a:chExt cx="3039340" cy="2315688"/>
          </a:xfrm>
        </p:grpSpPr>
        <p:pic>
          <p:nvPicPr>
            <p:cNvPr id="4" name="Imagen 3">
              <a:extLst>
                <a:ext uri="{FF2B5EF4-FFF2-40B4-BE49-F238E27FC236}">
                  <a16:creationId xmlns:a16="http://schemas.microsoft.com/office/drawing/2014/main" id="{AD3D094A-03AF-41FD-8BD4-DFB0F0AE568F}"/>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195" y="176163"/>
              <a:ext cx="3039340" cy="2315688"/>
            </a:xfrm>
            <a:prstGeom prst="rect">
              <a:avLst/>
            </a:prstGeom>
            <a:noFill/>
            <a:ln>
              <a:noFill/>
            </a:ln>
          </p:spPr>
        </p:pic>
        <p:sp>
          <p:nvSpPr>
            <p:cNvPr id="2" name="CuadroTexto 1">
              <a:extLst>
                <a:ext uri="{FF2B5EF4-FFF2-40B4-BE49-F238E27FC236}">
                  <a16:creationId xmlns:a16="http://schemas.microsoft.com/office/drawing/2014/main" id="{78A66174-ED37-4C0A-B4EC-6F78BC584C5F}"/>
                </a:ext>
              </a:extLst>
            </p:cNvPr>
            <p:cNvSpPr txBox="1"/>
            <p:nvPr/>
          </p:nvSpPr>
          <p:spPr>
            <a:xfrm>
              <a:off x="821194" y="519810"/>
              <a:ext cx="650179" cy="400109"/>
            </a:xfrm>
            <a:prstGeom prst="rect">
              <a:avLst/>
            </a:prstGeom>
            <a:noFill/>
          </p:spPr>
          <p:txBody>
            <a:bodyPr wrap="none" rtlCol="0">
              <a:spAutoFit/>
            </a:bodyPr>
            <a:lstStyle/>
            <a:p>
              <a:r>
                <a:rPr lang="es-ES" sz="1350" dirty="0"/>
                <a:t>-   +</a:t>
              </a:r>
            </a:p>
          </p:txBody>
        </p:sp>
        <p:sp>
          <p:nvSpPr>
            <p:cNvPr id="16" name="CuadroTexto 15">
              <a:extLst>
                <a:ext uri="{FF2B5EF4-FFF2-40B4-BE49-F238E27FC236}">
                  <a16:creationId xmlns:a16="http://schemas.microsoft.com/office/drawing/2014/main" id="{2E663220-5789-4F2F-8485-4F692E3C9239}"/>
                </a:ext>
              </a:extLst>
            </p:cNvPr>
            <p:cNvSpPr txBox="1"/>
            <p:nvPr/>
          </p:nvSpPr>
          <p:spPr>
            <a:xfrm>
              <a:off x="1712965" y="499462"/>
              <a:ext cx="438581" cy="954108"/>
            </a:xfrm>
            <a:prstGeom prst="rect">
              <a:avLst/>
            </a:prstGeom>
            <a:noFill/>
          </p:spPr>
          <p:txBody>
            <a:bodyPr wrap="none" rtlCol="0">
              <a:spAutoFit/>
            </a:bodyPr>
            <a:lstStyle/>
            <a:p>
              <a:r>
                <a:rPr lang="es-ES" sz="1350" dirty="0"/>
                <a:t>-</a:t>
              </a:r>
            </a:p>
            <a:p>
              <a:r>
                <a:rPr lang="es-ES" sz="1350" dirty="0"/>
                <a:t>   </a:t>
              </a:r>
            </a:p>
            <a:p>
              <a:r>
                <a:rPr lang="es-ES" sz="1350" dirty="0"/>
                <a:t>+</a:t>
              </a:r>
            </a:p>
          </p:txBody>
        </p:sp>
      </p:grpSp>
      <p:sp>
        <p:nvSpPr>
          <p:cNvPr id="18" name="Marcador de número de diapositiva 17">
            <a:extLst>
              <a:ext uri="{FF2B5EF4-FFF2-40B4-BE49-F238E27FC236}">
                <a16:creationId xmlns:a16="http://schemas.microsoft.com/office/drawing/2014/main" id="{2F00AC17-2199-4FB7-B06E-A5313E61E39A}"/>
              </a:ext>
            </a:extLst>
          </p:cNvPr>
          <p:cNvSpPr>
            <a:spLocks noGrp="1"/>
          </p:cNvSpPr>
          <p:nvPr>
            <p:ph type="sldNum" sz="quarter" idx="12"/>
          </p:nvPr>
        </p:nvSpPr>
        <p:spPr/>
        <p:txBody>
          <a:bodyPr/>
          <a:lstStyle/>
          <a:p>
            <a:fld id="{78733FC4-8689-4CA5-A153-34ADD6EFE592}" type="slidenum">
              <a:rPr lang="es-ES" smtClean="0"/>
              <a:t>26</a:t>
            </a:fld>
            <a:endParaRPr lang="es-ES"/>
          </a:p>
        </p:txBody>
      </p:sp>
    </p:spTree>
    <p:custDataLst>
      <p:tags r:id="rId1"/>
    </p:custDataLst>
    <p:extLst>
      <p:ext uri="{BB962C8B-B14F-4D97-AF65-F5344CB8AC3E}">
        <p14:creationId xmlns:p14="http://schemas.microsoft.com/office/powerpoint/2010/main" val="38651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7" grpId="0"/>
      <p:bldGraphic spid="13" grpId="0">
        <p:bldAsOne/>
      </p:bldGraphic>
      <p:bldGraphic spid="13" grpId="1">
        <p:bldAsOne/>
      </p:bldGraphic>
      <p:bldGraphic spid="1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FDEE1C-CC0C-40BF-B9C1-79412A390A0F}"/>
              </a:ext>
            </a:extLst>
          </p:cNvPr>
          <p:cNvSpPr/>
          <p:nvPr/>
        </p:nvSpPr>
        <p:spPr>
          <a:xfrm>
            <a:off x="-1" y="800503"/>
            <a:ext cx="8776982" cy="830997"/>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y dibujar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600" dirty="0">
                <a:latin typeface="Arial" panose="020B0604020202020204" pitchFamily="34" charset="0"/>
                <a:ea typeface="Times New Roman" panose="02020603050405020304" pitchFamily="18" charset="0"/>
                <a:cs typeface="Times New Roman" panose="02020603050405020304" pitchFamily="18" charset="0"/>
              </a:rPr>
              <a:t>. El voltaje de activación es 0,7 V y la fuente de referencia es 3 V.</a:t>
            </a:r>
            <a:endParaRPr lang="es-ES" sz="1600" dirty="0">
              <a:latin typeface="Times New Roman" panose="02020603050405020304" pitchFamily="18" charset="0"/>
              <a:ea typeface="Times New Roman" panose="02020603050405020304" pitchFamily="18" charset="0"/>
            </a:endParaRPr>
          </a:p>
          <a:p>
            <a:pPr algn="just">
              <a:tabLst>
                <a:tab pos="2914650" algn="l"/>
              </a:tabLst>
            </a:pPr>
            <a:r>
              <a:rPr lang="es-ES" sz="1600" dirty="0">
                <a:latin typeface="Arial" panose="020B0604020202020204" pitchFamily="34" charset="0"/>
                <a:ea typeface="Times New Roman" panose="02020603050405020304" pitchFamily="18" charset="0"/>
                <a:cs typeface="Times New Roman" panose="02020603050405020304" pitchFamily="18" charset="0"/>
              </a:rPr>
              <a:t> </a:t>
            </a:r>
            <a:endParaRPr lang="es-ES" sz="16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3201345F-1F59-4D51-9231-09794CB190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539" y="1379614"/>
            <a:ext cx="2149220" cy="1344389"/>
          </a:xfrm>
          <a:prstGeom prst="rect">
            <a:avLst/>
          </a:prstGeom>
          <a:noFill/>
          <a:ln>
            <a:noFill/>
          </a:ln>
        </p:spPr>
      </p:pic>
      <p:sp>
        <p:nvSpPr>
          <p:cNvPr id="6" name="Rectángulo 5">
            <a:extLst>
              <a:ext uri="{FF2B5EF4-FFF2-40B4-BE49-F238E27FC236}">
                <a16:creationId xmlns:a16="http://schemas.microsoft.com/office/drawing/2014/main" id="{3A6D4E73-7C83-4C61-9210-C3F11B475D04}"/>
              </a:ext>
            </a:extLst>
          </p:cNvPr>
          <p:cNvSpPr/>
          <p:nvPr/>
        </p:nvSpPr>
        <p:spPr>
          <a:xfrm>
            <a:off x="2378297" y="1407075"/>
            <a:ext cx="6406089" cy="923330"/>
          </a:xfrm>
          <a:prstGeom prst="rect">
            <a:avLst/>
          </a:prstGeom>
        </p:spPr>
        <p:txBody>
          <a:bodyPr wrap="square">
            <a:spAutoFit/>
          </a:bodyPr>
          <a:lstStyle/>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Condición que ha de cumplir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para que el diodo conduzca:</a:t>
            </a:r>
          </a:p>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Diodo está en ON </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s-ES" sz="1350" dirty="0">
                <a:latin typeface="Arial" panose="020B0604020202020204" pitchFamily="34" charset="0"/>
                <a:ea typeface="Times New Roman" panose="02020603050405020304" pitchFamily="18" charset="0"/>
                <a:cs typeface="Times New Roman" panose="02020603050405020304" pitchFamily="18" charset="0"/>
              </a:rPr>
              <a:t>la corriente que genera la fuente circula por R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izda</a:t>
            </a:r>
            <a:r>
              <a:rPr lang="es-ES" sz="1350" dirty="0">
                <a:latin typeface="Arial" panose="020B0604020202020204" pitchFamily="34" charset="0"/>
                <a:ea typeface="Times New Roman" panose="02020603050405020304" pitchFamily="18" charset="0"/>
                <a:cs typeface="Times New Roman" panose="02020603050405020304" pitchFamily="18" charset="0"/>
              </a:rPr>
              <a:t> a derecha. </a:t>
            </a:r>
          </a:p>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Aplicando las leyes de las mallas tenemos que:</a:t>
            </a:r>
            <a:endParaRPr lang="es-ES" sz="1350" dirty="0">
              <a:latin typeface="Times New Roman" panose="02020603050405020304" pitchFamily="18" charset="0"/>
              <a:ea typeface="Times New Roman" panose="02020603050405020304" pitchFamily="18" charset="0"/>
            </a:endParaRPr>
          </a:p>
        </p:txBody>
      </p:sp>
      <p:graphicFrame>
        <p:nvGraphicFramePr>
          <p:cNvPr id="8" name="Objeto 7">
            <a:extLst>
              <a:ext uri="{FF2B5EF4-FFF2-40B4-BE49-F238E27FC236}">
                <a16:creationId xmlns:a16="http://schemas.microsoft.com/office/drawing/2014/main" id="{9930A4FC-1F42-4E54-976B-586F51A6C4DC}"/>
              </a:ext>
            </a:extLst>
          </p:cNvPr>
          <p:cNvGraphicFramePr>
            <a:graphicFrameLocks noChangeAspect="1"/>
          </p:cNvGraphicFramePr>
          <p:nvPr/>
        </p:nvGraphicFramePr>
        <p:xfrm>
          <a:off x="2462875" y="2349249"/>
          <a:ext cx="1326257" cy="540327"/>
        </p:xfrm>
        <a:graphic>
          <a:graphicData uri="http://schemas.openxmlformats.org/presentationml/2006/ole">
            <mc:AlternateContent xmlns:mc="http://schemas.openxmlformats.org/markup-compatibility/2006">
              <mc:Choice xmlns:v="urn:schemas-microsoft-com:vml" Requires="v">
                <p:oleObj r:id="rId4" imgW="1130300" imgH="419100" progId="Equation.3">
                  <p:embed/>
                </p:oleObj>
              </mc:Choice>
              <mc:Fallback>
                <p:oleObj r:id="rId4" imgW="1130300" imgH="419100" progId="Equation.3">
                  <p:embed/>
                  <p:pic>
                    <p:nvPicPr>
                      <p:cNvPr id="8" name="Objeto 7">
                        <a:extLst>
                          <a:ext uri="{FF2B5EF4-FFF2-40B4-BE49-F238E27FC236}">
                            <a16:creationId xmlns:a16="http://schemas.microsoft.com/office/drawing/2014/main" id="{9930A4FC-1F42-4E54-976B-586F51A6C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875" y="2349249"/>
                        <a:ext cx="1326257" cy="540327"/>
                      </a:xfrm>
                      <a:prstGeom prst="rect">
                        <a:avLst/>
                      </a:prstGeom>
                      <a:noFill/>
                    </p:spPr>
                  </p:pic>
                </p:oleObj>
              </mc:Fallback>
            </mc:AlternateContent>
          </a:graphicData>
        </a:graphic>
      </p:graphicFrame>
      <p:graphicFrame>
        <p:nvGraphicFramePr>
          <p:cNvPr id="10" name="Objeto 9">
            <a:extLst>
              <a:ext uri="{FF2B5EF4-FFF2-40B4-BE49-F238E27FC236}">
                <a16:creationId xmlns:a16="http://schemas.microsoft.com/office/drawing/2014/main" id="{341CB83E-15D8-4ADB-B53A-4CBD5CC70706}"/>
              </a:ext>
            </a:extLst>
          </p:cNvPr>
          <p:cNvGraphicFramePr>
            <a:graphicFrameLocks noChangeAspect="1"/>
          </p:cNvGraphicFramePr>
          <p:nvPr/>
        </p:nvGraphicFramePr>
        <p:xfrm>
          <a:off x="276882" y="3409828"/>
          <a:ext cx="4126325" cy="755144"/>
        </p:xfrm>
        <a:graphic>
          <a:graphicData uri="http://schemas.openxmlformats.org/presentationml/2006/ole">
            <mc:AlternateContent xmlns:mc="http://schemas.openxmlformats.org/markup-compatibility/2006">
              <mc:Choice xmlns:v="urn:schemas-microsoft-com:vml" Requires="v">
                <p:oleObj r:id="rId6" imgW="4368800" imgH="800100" progId="Equation.3">
                  <p:embed/>
                </p:oleObj>
              </mc:Choice>
              <mc:Fallback>
                <p:oleObj r:id="rId6" imgW="4368800" imgH="800100" progId="Equation.3">
                  <p:embed/>
                  <p:pic>
                    <p:nvPicPr>
                      <p:cNvPr id="10" name="Objeto 9">
                        <a:extLst>
                          <a:ext uri="{FF2B5EF4-FFF2-40B4-BE49-F238E27FC236}">
                            <a16:creationId xmlns:a16="http://schemas.microsoft.com/office/drawing/2014/main" id="{341CB83E-15D8-4ADB-B53A-4CBD5CC707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882" y="3409828"/>
                        <a:ext cx="4126325" cy="755144"/>
                      </a:xfrm>
                      <a:prstGeom prst="rect">
                        <a:avLst/>
                      </a:prstGeom>
                      <a:noFill/>
                    </p:spPr>
                  </p:pic>
                </p:oleObj>
              </mc:Fallback>
            </mc:AlternateContent>
          </a:graphicData>
        </a:graphic>
      </p:graphicFrame>
      <p:sp>
        <p:nvSpPr>
          <p:cNvPr id="11" name="Rectángulo 10">
            <a:extLst>
              <a:ext uri="{FF2B5EF4-FFF2-40B4-BE49-F238E27FC236}">
                <a16:creationId xmlns:a16="http://schemas.microsoft.com/office/drawing/2014/main" id="{B047BA7B-4E02-4B5C-BB8E-531ECC1D628D}"/>
              </a:ext>
            </a:extLst>
          </p:cNvPr>
          <p:cNvSpPr/>
          <p:nvPr/>
        </p:nvSpPr>
        <p:spPr>
          <a:xfrm>
            <a:off x="187117" y="3100854"/>
            <a:ext cx="3781805" cy="300082"/>
          </a:xfrm>
          <a:prstGeom prst="rect">
            <a:avLst/>
          </a:prstGeom>
        </p:spPr>
        <p:txBody>
          <a:bodyPr wrap="none">
            <a:spAutoFit/>
          </a:bodyPr>
          <a:lstStyle/>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Metiendo los datos del problema tenemos que:</a:t>
            </a:r>
            <a:endParaRPr lang="es-ES" sz="1350" dirty="0">
              <a:latin typeface="Times New Roman" panose="02020603050405020304" pitchFamily="18" charset="0"/>
              <a:ea typeface="Times New Roman" panose="02020603050405020304" pitchFamily="18" charset="0"/>
            </a:endParaRPr>
          </a:p>
        </p:txBody>
      </p:sp>
      <p:sp>
        <p:nvSpPr>
          <p:cNvPr id="12" name="Rectángulo 11">
            <a:extLst>
              <a:ext uri="{FF2B5EF4-FFF2-40B4-BE49-F238E27FC236}">
                <a16:creationId xmlns:a16="http://schemas.microsoft.com/office/drawing/2014/main" id="{32AADC33-C427-4E96-883F-EA17CF07A455}"/>
              </a:ext>
            </a:extLst>
          </p:cNvPr>
          <p:cNvSpPr/>
          <p:nvPr/>
        </p:nvSpPr>
        <p:spPr>
          <a:xfrm>
            <a:off x="136779" y="4265787"/>
            <a:ext cx="8640202"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Para que id&gt;0</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&gt; 7,4 V. Ambas corrientes quedan positivas.</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este caso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350" dirty="0">
                <a:latin typeface="Arial" panose="020B0604020202020204" pitchFamily="34" charset="0"/>
                <a:ea typeface="Times New Roman" panose="02020603050405020304" pitchFamily="18" charset="0"/>
                <a:cs typeface="Times New Roman" panose="02020603050405020304" pitchFamily="18" charset="0"/>
              </a:rPr>
              <a:t> viene dado por:</a:t>
            </a:r>
            <a:endParaRPr lang="es-ES" sz="1350" dirty="0">
              <a:latin typeface="Times New Roman" panose="02020603050405020304" pitchFamily="18" charset="0"/>
              <a:ea typeface="Times New Roman" panose="02020603050405020304" pitchFamily="18" charset="0"/>
            </a:endParaRPr>
          </a:p>
        </p:txBody>
      </p:sp>
      <p:graphicFrame>
        <p:nvGraphicFramePr>
          <p:cNvPr id="14" name="Objeto 13">
            <a:extLst>
              <a:ext uri="{FF2B5EF4-FFF2-40B4-BE49-F238E27FC236}">
                <a16:creationId xmlns:a16="http://schemas.microsoft.com/office/drawing/2014/main" id="{085B7988-E441-4EB3-94A0-758CB0CD7E98}"/>
              </a:ext>
            </a:extLst>
          </p:cNvPr>
          <p:cNvGraphicFramePr>
            <a:graphicFrameLocks noChangeAspect="1"/>
          </p:cNvGraphicFramePr>
          <p:nvPr/>
        </p:nvGraphicFramePr>
        <p:xfrm>
          <a:off x="210200" y="4851349"/>
          <a:ext cx="2915804" cy="792646"/>
        </p:xfrm>
        <a:graphic>
          <a:graphicData uri="http://schemas.openxmlformats.org/presentationml/2006/ole">
            <mc:AlternateContent xmlns:mc="http://schemas.openxmlformats.org/markup-compatibility/2006">
              <mc:Choice xmlns:v="urn:schemas-microsoft-com:vml" Requires="v">
                <p:oleObj r:id="rId8" imgW="2946400" imgH="800100" progId="Equation.3">
                  <p:embed/>
                </p:oleObj>
              </mc:Choice>
              <mc:Fallback>
                <p:oleObj r:id="rId8" imgW="2946400" imgH="800100" progId="Equation.3">
                  <p:embed/>
                  <p:pic>
                    <p:nvPicPr>
                      <p:cNvPr id="14" name="Objeto 13">
                        <a:extLst>
                          <a:ext uri="{FF2B5EF4-FFF2-40B4-BE49-F238E27FC236}">
                            <a16:creationId xmlns:a16="http://schemas.microsoft.com/office/drawing/2014/main" id="{085B7988-E441-4EB3-94A0-758CB0CD7E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200" y="4851349"/>
                        <a:ext cx="2915804" cy="792646"/>
                      </a:xfrm>
                      <a:prstGeom prst="rect">
                        <a:avLst/>
                      </a:prstGeom>
                      <a:noFill/>
                    </p:spPr>
                  </p:pic>
                </p:oleObj>
              </mc:Fallback>
            </mc:AlternateContent>
          </a:graphicData>
        </a:graphic>
      </p:graphicFrame>
      <p:grpSp>
        <p:nvGrpSpPr>
          <p:cNvPr id="24" name="Grupo 23">
            <a:extLst>
              <a:ext uri="{FF2B5EF4-FFF2-40B4-BE49-F238E27FC236}">
                <a16:creationId xmlns:a16="http://schemas.microsoft.com/office/drawing/2014/main" id="{8133E17D-79DE-4656-9FE2-131AD5A4187A}"/>
              </a:ext>
            </a:extLst>
          </p:cNvPr>
          <p:cNvGrpSpPr/>
          <p:nvPr/>
        </p:nvGrpSpPr>
        <p:grpSpPr>
          <a:xfrm>
            <a:off x="485744" y="1696787"/>
            <a:ext cx="1182357" cy="594915"/>
            <a:chOff x="897271" y="1522089"/>
            <a:chExt cx="1576476" cy="793220"/>
          </a:xfrm>
        </p:grpSpPr>
        <p:cxnSp>
          <p:nvCxnSpPr>
            <p:cNvPr id="17" name="Conector recto de flecha 16">
              <a:extLst>
                <a:ext uri="{FF2B5EF4-FFF2-40B4-BE49-F238E27FC236}">
                  <a16:creationId xmlns:a16="http://schemas.microsoft.com/office/drawing/2014/main" id="{3A647CE3-98AD-4668-9FDE-C88399844424}"/>
                </a:ext>
              </a:extLst>
            </p:cNvPr>
            <p:cNvCxnSpPr/>
            <p:nvPr/>
          </p:nvCxnSpPr>
          <p:spPr>
            <a:xfrm>
              <a:off x="1598735" y="1522089"/>
              <a:ext cx="452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upo 22">
              <a:extLst>
                <a:ext uri="{FF2B5EF4-FFF2-40B4-BE49-F238E27FC236}">
                  <a16:creationId xmlns:a16="http://schemas.microsoft.com/office/drawing/2014/main" id="{B7101115-0E47-4742-894F-B1E67918EAFE}"/>
                </a:ext>
              </a:extLst>
            </p:cNvPr>
            <p:cNvGrpSpPr/>
            <p:nvPr/>
          </p:nvGrpSpPr>
          <p:grpSpPr>
            <a:xfrm>
              <a:off x="897271" y="1522089"/>
              <a:ext cx="1576476" cy="793220"/>
              <a:chOff x="711200" y="1116411"/>
              <a:chExt cx="1576476" cy="793220"/>
            </a:xfrm>
          </p:grpSpPr>
          <p:cxnSp>
            <p:nvCxnSpPr>
              <p:cNvPr id="16" name="Conector recto de flecha 15">
                <a:extLst>
                  <a:ext uri="{FF2B5EF4-FFF2-40B4-BE49-F238E27FC236}">
                    <a16:creationId xmlns:a16="http://schemas.microsoft.com/office/drawing/2014/main" id="{9A2ACF87-EEDA-4D27-BCCB-FD3380EA08A5}"/>
                  </a:ext>
                </a:extLst>
              </p:cNvPr>
              <p:cNvCxnSpPr/>
              <p:nvPr/>
            </p:nvCxnSpPr>
            <p:spPr>
              <a:xfrm>
                <a:off x="711200" y="1163782"/>
                <a:ext cx="452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9D2BFCEC-2E81-4045-BB50-58F459BC134D}"/>
                  </a:ext>
                </a:extLst>
              </p:cNvPr>
              <p:cNvSpPr txBox="1"/>
              <p:nvPr/>
            </p:nvSpPr>
            <p:spPr>
              <a:xfrm>
                <a:off x="1526349" y="1116411"/>
                <a:ext cx="425757" cy="400110"/>
              </a:xfrm>
              <a:prstGeom prst="rect">
                <a:avLst/>
              </a:prstGeom>
              <a:noFill/>
            </p:spPr>
            <p:txBody>
              <a:bodyPr wrap="none" rtlCol="0">
                <a:spAutoFit/>
              </a:bodyPr>
              <a:lstStyle/>
              <a:p>
                <a:r>
                  <a:rPr lang="es-ES" sz="1350" dirty="0"/>
                  <a:t>id</a:t>
                </a:r>
              </a:p>
            </p:txBody>
          </p:sp>
          <p:sp>
            <p:nvSpPr>
              <p:cNvPr id="19" name="CuadroTexto 18">
                <a:extLst>
                  <a:ext uri="{FF2B5EF4-FFF2-40B4-BE49-F238E27FC236}">
                    <a16:creationId xmlns:a16="http://schemas.microsoft.com/office/drawing/2014/main" id="{4E094083-3227-44B6-BACE-6896ED42AB74}"/>
                  </a:ext>
                </a:extLst>
              </p:cNvPr>
              <p:cNvSpPr txBox="1"/>
              <p:nvPr/>
            </p:nvSpPr>
            <p:spPr>
              <a:xfrm>
                <a:off x="1044999" y="1509521"/>
                <a:ext cx="297517" cy="400110"/>
              </a:xfrm>
              <a:prstGeom prst="rect">
                <a:avLst/>
              </a:prstGeom>
              <a:noFill/>
            </p:spPr>
            <p:txBody>
              <a:bodyPr wrap="none" rtlCol="0">
                <a:spAutoFit/>
              </a:bodyPr>
              <a:lstStyle/>
              <a:p>
                <a:r>
                  <a:rPr lang="es-ES" sz="1350" dirty="0"/>
                  <a:t>i</a:t>
                </a:r>
              </a:p>
            </p:txBody>
          </p:sp>
          <p:cxnSp>
            <p:nvCxnSpPr>
              <p:cNvPr id="20" name="Conector recto de flecha 19">
                <a:extLst>
                  <a:ext uri="{FF2B5EF4-FFF2-40B4-BE49-F238E27FC236}">
                    <a16:creationId xmlns:a16="http://schemas.microsoft.com/office/drawing/2014/main" id="{5CAE5E00-C739-4115-BC15-A328FD4DF597}"/>
                  </a:ext>
                </a:extLst>
              </p:cNvPr>
              <p:cNvCxnSpPr>
                <a:cxnSpLocks/>
              </p:cNvCxnSpPr>
              <p:nvPr/>
            </p:nvCxnSpPr>
            <p:spPr>
              <a:xfrm>
                <a:off x="1262821" y="1207998"/>
                <a:ext cx="0" cy="52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05BBEFDD-86CE-429E-A3B7-28E28C31565C}"/>
                  </a:ext>
                </a:extLst>
              </p:cNvPr>
              <p:cNvCxnSpPr>
                <a:cxnSpLocks/>
              </p:cNvCxnSpPr>
              <p:nvPr/>
            </p:nvCxnSpPr>
            <p:spPr>
              <a:xfrm>
                <a:off x="2287676" y="1116411"/>
                <a:ext cx="0" cy="52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2" name="Marcador de número de diapositiva 1">
            <a:extLst>
              <a:ext uri="{FF2B5EF4-FFF2-40B4-BE49-F238E27FC236}">
                <a16:creationId xmlns:a16="http://schemas.microsoft.com/office/drawing/2014/main" id="{472FD87E-66B5-4206-BBC3-65888E8894C1}"/>
              </a:ext>
            </a:extLst>
          </p:cNvPr>
          <p:cNvSpPr>
            <a:spLocks noGrp="1"/>
          </p:cNvSpPr>
          <p:nvPr>
            <p:ph type="sldNum" sz="quarter" idx="12"/>
          </p:nvPr>
        </p:nvSpPr>
        <p:spPr/>
        <p:txBody>
          <a:bodyPr/>
          <a:lstStyle/>
          <a:p>
            <a:fld id="{78733FC4-8689-4CA5-A153-34ADD6EFE592}" type="slidenum">
              <a:rPr lang="es-ES" smtClean="0"/>
              <a:t>27</a:t>
            </a:fld>
            <a:endParaRPr lang="es-ES"/>
          </a:p>
        </p:txBody>
      </p:sp>
    </p:spTree>
    <p:custDataLst>
      <p:tags r:id="rId1"/>
    </p:custDataLst>
    <p:extLst>
      <p:ext uri="{BB962C8B-B14F-4D97-AF65-F5344CB8AC3E}">
        <p14:creationId xmlns:p14="http://schemas.microsoft.com/office/powerpoint/2010/main" val="21299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DAFF3B-F142-4F1D-8FB8-1F66F5AF8CD8}"/>
              </a:ext>
            </a:extLst>
          </p:cNvPr>
          <p:cNvSpPr>
            <a:spLocks noChangeArrowheads="1"/>
          </p:cNvSpPr>
          <p:nvPr/>
        </p:nvSpPr>
        <p:spPr bwMode="auto">
          <a:xfrm>
            <a:off x="1" y="915691"/>
            <a:ext cx="714894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rPr>
              <a:t>Si </a:t>
            </a:r>
            <a:r>
              <a:rPr lang="es-ES" altLang="es-ES" sz="1350" dirty="0" err="1">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350" dirty="0">
                <a:latin typeface="Arial" panose="020B0604020202020204" pitchFamily="34" charset="0"/>
                <a:ea typeface="Times New Roman" panose="02020603050405020304" pitchFamily="18" charset="0"/>
                <a:cs typeface="Arial" panose="020B0604020202020204" pitchFamily="34" charset="0"/>
              </a:rPr>
              <a:t> no supera el valor 7,4 V el diodo estará en OFF y por tanto 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350" dirty="0">
                <a:latin typeface="Arial" panose="020B0604020202020204" pitchFamily="34" charset="0"/>
                <a:ea typeface="Times New Roman" panose="02020603050405020304" pitchFamily="18" charset="0"/>
                <a:cs typeface="Arial" panose="020B0604020202020204" pitchFamily="34" charset="0"/>
              </a:rPr>
              <a:t>=</a:t>
            </a:r>
            <a:r>
              <a:rPr lang="es-ES" altLang="es-ES" sz="1350" dirty="0" err="1">
                <a:latin typeface="Arial" panose="020B0604020202020204" pitchFamily="34" charset="0"/>
                <a:ea typeface="Times New Roman" panose="02020603050405020304" pitchFamily="18" charset="0"/>
                <a:cs typeface="Arial" panose="020B0604020202020204" pitchFamily="34" charset="0"/>
              </a:rPr>
              <a:t>Ri</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d</a:t>
            </a:r>
            <a:r>
              <a:rPr lang="es-ES" altLang="es-ES" sz="1350" dirty="0" err="1">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r</a:t>
            </a:r>
            <a:r>
              <a:rPr lang="es-ES" altLang="es-ES" sz="1350" dirty="0">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rPr>
              <a:t>r</a:t>
            </a:r>
            <a:r>
              <a:rPr lang="es-ES" altLang="es-ES" sz="1350" dirty="0">
                <a:latin typeface="Arial" panose="020B0604020202020204" pitchFamily="34" charset="0"/>
                <a:ea typeface="Times New Roman" panose="02020603050405020304" pitchFamily="18" charset="0"/>
                <a:cs typeface="Arial" panose="020B0604020202020204" pitchFamily="34" charset="0"/>
              </a:rPr>
              <a:t>=3 V. </a:t>
            </a:r>
          </a:p>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rPr>
              <a:t>En resumen tenemos:</a:t>
            </a:r>
            <a:endParaRPr lang="es-ES" altLang="es-ES" sz="788" dirty="0"/>
          </a:p>
          <a:p>
            <a:pPr defTabSz="685800" eaLnBrk="0" fontAlgn="base" hangingPunct="0">
              <a:spcBef>
                <a:spcPct val="0"/>
              </a:spcBef>
              <a:spcAft>
                <a:spcPct val="0"/>
              </a:spcAft>
            </a:pPr>
            <a:endParaRPr lang="es-ES" altLang="es-ES" sz="2100" dirty="0">
              <a:latin typeface="Arial" panose="020B0604020202020204" pitchFamily="34" charset="0"/>
            </a:endParaRPr>
          </a:p>
        </p:txBody>
      </p:sp>
      <p:graphicFrame>
        <p:nvGraphicFramePr>
          <p:cNvPr id="5" name="Objeto 4">
            <a:extLst>
              <a:ext uri="{FF2B5EF4-FFF2-40B4-BE49-F238E27FC236}">
                <a16:creationId xmlns:a16="http://schemas.microsoft.com/office/drawing/2014/main" id="{A64BC7FC-7ED6-404B-889C-4E793DB8E1FA}"/>
              </a:ext>
            </a:extLst>
          </p:cNvPr>
          <p:cNvGraphicFramePr>
            <a:graphicFrameLocks noChangeAspect="1"/>
          </p:cNvGraphicFramePr>
          <p:nvPr/>
        </p:nvGraphicFramePr>
        <p:xfrm>
          <a:off x="2832106" y="1589958"/>
          <a:ext cx="2173184" cy="633845"/>
        </p:xfrm>
        <a:graphic>
          <a:graphicData uri="http://schemas.openxmlformats.org/presentationml/2006/ole">
            <mc:AlternateContent xmlns:mc="http://schemas.openxmlformats.org/markup-compatibility/2006">
              <mc:Choice xmlns:v="urn:schemas-microsoft-com:vml" Requires="v">
                <p:oleObj r:id="rId3" imgW="2057400" imgH="596900" progId="Equation.3">
                  <p:embed/>
                </p:oleObj>
              </mc:Choice>
              <mc:Fallback>
                <p:oleObj r:id="rId3" imgW="2057400" imgH="596900" progId="Equation.3">
                  <p:embed/>
                  <p:pic>
                    <p:nvPicPr>
                      <p:cNvPr id="5" name="Objeto 4">
                        <a:extLst>
                          <a:ext uri="{FF2B5EF4-FFF2-40B4-BE49-F238E27FC236}">
                            <a16:creationId xmlns:a16="http://schemas.microsoft.com/office/drawing/2014/main" id="{A64BC7FC-7ED6-404B-889C-4E793DB8E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6" y="1589958"/>
                        <a:ext cx="2173184" cy="633845"/>
                      </a:xfrm>
                      <a:prstGeom prst="rect">
                        <a:avLst/>
                      </a:prstGeom>
                      <a:noFill/>
                    </p:spPr>
                  </p:pic>
                </p:oleObj>
              </mc:Fallback>
            </mc:AlternateContent>
          </a:graphicData>
        </a:graphic>
      </p:graphicFrame>
      <p:pic>
        <p:nvPicPr>
          <p:cNvPr id="6" name="Imagen 5">
            <a:extLst>
              <a:ext uri="{FF2B5EF4-FFF2-40B4-BE49-F238E27FC236}">
                <a16:creationId xmlns:a16="http://schemas.microsoft.com/office/drawing/2014/main" id="{DBE85A05-F75F-4A91-9A41-92247393340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4539" y="1379614"/>
            <a:ext cx="2149220" cy="1344389"/>
          </a:xfrm>
          <a:prstGeom prst="rect">
            <a:avLst/>
          </a:prstGeom>
          <a:noFill/>
          <a:ln>
            <a:noFill/>
          </a:ln>
        </p:spPr>
      </p:pic>
      <p:graphicFrame>
        <p:nvGraphicFramePr>
          <p:cNvPr id="7" name="Gráfico 6">
            <a:extLst>
              <a:ext uri="{FF2B5EF4-FFF2-40B4-BE49-F238E27FC236}">
                <a16:creationId xmlns:a16="http://schemas.microsoft.com/office/drawing/2014/main" id="{E38236F2-8670-44D3-BE99-948EECFFBF24}"/>
              </a:ext>
            </a:extLst>
          </p:cNvPr>
          <p:cNvGraphicFramePr>
            <a:graphicFrameLocks/>
          </p:cNvGraphicFramePr>
          <p:nvPr>
            <p:extLst>
              <p:ext uri="{D42A27DB-BD31-4B8C-83A1-F6EECF244321}">
                <p14:modId xmlns:p14="http://schemas.microsoft.com/office/powerpoint/2010/main" val="2005056877"/>
              </p:ext>
            </p:extLst>
          </p:nvPr>
        </p:nvGraphicFramePr>
        <p:xfrm>
          <a:off x="114539" y="2966837"/>
          <a:ext cx="4050000" cy="243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áfico 7">
            <a:extLst>
              <a:ext uri="{FF2B5EF4-FFF2-40B4-BE49-F238E27FC236}">
                <a16:creationId xmlns:a16="http://schemas.microsoft.com/office/drawing/2014/main" id="{A6FF7743-B00A-4D38-895A-DA54A9FE0FA1}"/>
              </a:ext>
            </a:extLst>
          </p:cNvPr>
          <p:cNvGraphicFramePr>
            <a:graphicFrameLocks/>
          </p:cNvGraphicFramePr>
          <p:nvPr>
            <p:extLst>
              <p:ext uri="{D42A27DB-BD31-4B8C-83A1-F6EECF244321}">
                <p14:modId xmlns:p14="http://schemas.microsoft.com/office/powerpoint/2010/main" val="1701264338"/>
              </p:ext>
            </p:extLst>
          </p:nvPr>
        </p:nvGraphicFramePr>
        <p:xfrm>
          <a:off x="4164539" y="3067138"/>
          <a:ext cx="4050000" cy="2430000"/>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ángulo 1">
            <a:extLst>
              <a:ext uri="{FF2B5EF4-FFF2-40B4-BE49-F238E27FC236}">
                <a16:creationId xmlns:a16="http://schemas.microsoft.com/office/drawing/2014/main" id="{0DFEEA7F-587C-440E-894F-0C1075FA9297}"/>
              </a:ext>
            </a:extLst>
          </p:cNvPr>
          <p:cNvSpPr/>
          <p:nvPr/>
        </p:nvSpPr>
        <p:spPr>
          <a:xfrm>
            <a:off x="1182848" y="1473841"/>
            <a:ext cx="245378" cy="24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 name="Marcador de número de diapositiva 2">
            <a:extLst>
              <a:ext uri="{FF2B5EF4-FFF2-40B4-BE49-F238E27FC236}">
                <a16:creationId xmlns:a16="http://schemas.microsoft.com/office/drawing/2014/main" id="{E7A346F6-BFA5-4968-B140-451A3E1CDA0E}"/>
              </a:ext>
            </a:extLst>
          </p:cNvPr>
          <p:cNvSpPr>
            <a:spLocks noGrp="1"/>
          </p:cNvSpPr>
          <p:nvPr>
            <p:ph type="sldNum" sz="quarter" idx="12"/>
          </p:nvPr>
        </p:nvSpPr>
        <p:spPr/>
        <p:txBody>
          <a:bodyPr/>
          <a:lstStyle/>
          <a:p>
            <a:fld id="{78733FC4-8689-4CA5-A153-34ADD6EFE592}" type="slidenum">
              <a:rPr lang="es-ES" smtClean="0"/>
              <a:t>28</a:t>
            </a:fld>
            <a:endParaRPr lang="es-ES"/>
          </a:p>
        </p:txBody>
      </p:sp>
    </p:spTree>
    <p:custDataLst>
      <p:tags r:id="rId1"/>
    </p:custDataLst>
    <p:extLst>
      <p:ext uri="{BB962C8B-B14F-4D97-AF65-F5344CB8AC3E}">
        <p14:creationId xmlns:p14="http://schemas.microsoft.com/office/powerpoint/2010/main" val="212881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8" grpId="0">
        <p:bldAsOne/>
      </p:bldGraphic>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3</a:t>
            </a:r>
            <a:r>
              <a:rPr lang="es-ES" sz="2600" b="0" strike="noStrike" spc="-1" dirty="0">
                <a:solidFill>
                  <a:srgbClr val="FFFFFF"/>
                </a:solidFill>
                <a:uFill>
                  <a:solidFill>
                    <a:srgbClr val="FFFFFF"/>
                  </a:solidFill>
                </a:uFill>
                <a:latin typeface="45 Helvetica Light"/>
              </a:rPr>
              <a:t>.1. </a:t>
            </a:r>
            <a:r>
              <a:rPr lang="es-ES" altLang="es-ES" sz="2800" dirty="0">
                <a:solidFill>
                  <a:schemeClr val="bg1"/>
                </a:solidFill>
                <a:latin typeface="45 Helvetica Light" charset="0"/>
              </a:rPr>
              <a:t>Transistores BJT</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29</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5911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1. </a:t>
            </a:r>
            <a:r>
              <a:rPr lang="es-ES" altLang="es-ES" sz="2800" dirty="0">
                <a:solidFill>
                  <a:schemeClr val="bg1"/>
                </a:solidFill>
                <a:latin typeface="45 Helvetica Light" charset="0"/>
              </a:rPr>
              <a:t>Amplificador Operacional (A.O.)</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3</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06674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F0E60D12-E6BA-48E9-ACCF-4086E94A9FFF}"/>
              </a:ext>
            </a:extLst>
          </p:cNvPr>
          <p:cNvGrpSpPr/>
          <p:nvPr/>
        </p:nvGrpSpPr>
        <p:grpSpPr>
          <a:xfrm>
            <a:off x="107502" y="1425931"/>
            <a:ext cx="3423827" cy="1790723"/>
            <a:chOff x="143336" y="758242"/>
            <a:chExt cx="4565102" cy="2387630"/>
          </a:xfrm>
        </p:grpSpPr>
        <p:grpSp>
          <p:nvGrpSpPr>
            <p:cNvPr id="27" name="Grupo 26">
              <a:extLst>
                <a:ext uri="{FF2B5EF4-FFF2-40B4-BE49-F238E27FC236}">
                  <a16:creationId xmlns:a16="http://schemas.microsoft.com/office/drawing/2014/main" id="{CA158A68-B845-4528-898D-62FD172D931E}"/>
                </a:ext>
              </a:extLst>
            </p:cNvPr>
            <p:cNvGrpSpPr/>
            <p:nvPr/>
          </p:nvGrpSpPr>
          <p:grpSpPr>
            <a:xfrm>
              <a:off x="143336" y="758242"/>
              <a:ext cx="4565102" cy="2387630"/>
              <a:chOff x="143336" y="758242"/>
              <a:chExt cx="4565102" cy="2387630"/>
            </a:xfrm>
          </p:grpSpPr>
          <p:pic>
            <p:nvPicPr>
              <p:cNvPr id="4" name="Imagen 3">
                <a:extLst>
                  <a:ext uri="{FF2B5EF4-FFF2-40B4-BE49-F238E27FC236}">
                    <a16:creationId xmlns:a16="http://schemas.microsoft.com/office/drawing/2014/main" id="{C2F54866-BE37-452A-A579-21F90ABCE10D}"/>
                  </a:ext>
                </a:extLst>
              </p:cNvPr>
              <p:cNvPicPr>
                <a:picLocks noChangeAspect="1"/>
              </p:cNvPicPr>
              <p:nvPr/>
            </p:nvPicPr>
            <p:blipFill>
              <a:blip r:embed="rId3"/>
              <a:stretch>
                <a:fillRect/>
              </a:stretch>
            </p:blipFill>
            <p:spPr>
              <a:xfrm>
                <a:off x="143336" y="758242"/>
                <a:ext cx="4565102" cy="2387630"/>
              </a:xfrm>
              <a:prstGeom prst="rect">
                <a:avLst/>
              </a:prstGeom>
            </p:spPr>
          </p:pic>
          <p:sp>
            <p:nvSpPr>
              <p:cNvPr id="25" name="Rectángulo 24">
                <a:extLst>
                  <a:ext uri="{FF2B5EF4-FFF2-40B4-BE49-F238E27FC236}">
                    <a16:creationId xmlns:a16="http://schemas.microsoft.com/office/drawing/2014/main" id="{129E353C-078E-4C82-B839-A517802AE7FE}"/>
                  </a:ext>
                </a:extLst>
              </p:cNvPr>
              <p:cNvSpPr/>
              <p:nvPr/>
            </p:nvSpPr>
            <p:spPr>
              <a:xfrm>
                <a:off x="2665303" y="1499734"/>
                <a:ext cx="707071" cy="36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6" name="Rectángulo 25">
                <a:extLst>
                  <a:ext uri="{FF2B5EF4-FFF2-40B4-BE49-F238E27FC236}">
                    <a16:creationId xmlns:a16="http://schemas.microsoft.com/office/drawing/2014/main" id="{29525443-238C-49AE-9D66-732CF46B3630}"/>
                  </a:ext>
                </a:extLst>
              </p:cNvPr>
              <p:cNvSpPr/>
              <p:nvPr/>
            </p:nvSpPr>
            <p:spPr>
              <a:xfrm>
                <a:off x="2143125" y="1111352"/>
                <a:ext cx="242832" cy="291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28" name="Rectángulo 27">
              <a:extLst>
                <a:ext uri="{FF2B5EF4-FFF2-40B4-BE49-F238E27FC236}">
                  <a16:creationId xmlns:a16="http://schemas.microsoft.com/office/drawing/2014/main" id="{2303D8FC-9F4A-4D02-AD5C-6C6DED55783D}"/>
                </a:ext>
              </a:extLst>
            </p:cNvPr>
            <p:cNvSpPr/>
            <p:nvPr/>
          </p:nvSpPr>
          <p:spPr>
            <a:xfrm>
              <a:off x="1614488" y="1720380"/>
              <a:ext cx="135340" cy="127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5" name="Rectángulo 4">
            <a:extLst>
              <a:ext uri="{FF2B5EF4-FFF2-40B4-BE49-F238E27FC236}">
                <a16:creationId xmlns:a16="http://schemas.microsoft.com/office/drawing/2014/main" id="{BFA0181F-940B-49DF-BF9B-4EA7A7AEA3D9}"/>
              </a:ext>
            </a:extLst>
          </p:cNvPr>
          <p:cNvSpPr/>
          <p:nvPr/>
        </p:nvSpPr>
        <p:spPr>
          <a:xfrm>
            <a:off x="0" y="809450"/>
            <a:ext cx="8515350" cy="584775"/>
          </a:xfrm>
          <a:prstGeom prst="rect">
            <a:avLst/>
          </a:prstGeom>
        </p:spPr>
        <p:txBody>
          <a:bodyPr wrap="square">
            <a:spAutoFit/>
          </a:bodyPr>
          <a:lstStyle/>
          <a:p>
            <a:pPr algn="just"/>
            <a:r>
              <a:rPr lang="es-ES" sz="1600" b="1" dirty="0"/>
              <a:t>Problema 1.</a:t>
            </a:r>
            <a:r>
              <a:rPr lang="es-ES" sz="1600" dirty="0"/>
              <a:t> Hallar el punto de operación del transistor de la figura (</a:t>
            </a:r>
            <a:r>
              <a:rPr lang="es-ES" sz="1600" dirty="0" err="1"/>
              <a:t>Vf</a:t>
            </a:r>
            <a:r>
              <a:rPr lang="es-ES" sz="1600" dirty="0"/>
              <a:t> = 0,7V y </a:t>
            </a:r>
            <a:r>
              <a:rPr lang="el-GR" sz="1600" dirty="0"/>
              <a:t>β</a:t>
            </a:r>
            <a:r>
              <a:rPr lang="es-ES" sz="1600" dirty="0"/>
              <a:t> = 100). Rb = 100 k</a:t>
            </a:r>
            <a:r>
              <a:rPr lang="el-GR" sz="1600" dirty="0"/>
              <a:t>Ω</a:t>
            </a:r>
            <a:r>
              <a:rPr lang="es-ES" sz="1600" dirty="0"/>
              <a:t>, </a:t>
            </a:r>
            <a:r>
              <a:rPr lang="es-ES" sz="1600" dirty="0" err="1"/>
              <a:t>Rc</a:t>
            </a:r>
            <a:r>
              <a:rPr lang="es-ES" sz="1600" dirty="0"/>
              <a:t> = 1k</a:t>
            </a:r>
            <a:r>
              <a:rPr lang="el-GR" sz="1600" dirty="0"/>
              <a:t>Ω</a:t>
            </a:r>
            <a:r>
              <a:rPr lang="es-ES" sz="1600" dirty="0"/>
              <a:t>, </a:t>
            </a:r>
            <a:r>
              <a:rPr lang="es-ES" sz="1600" dirty="0" err="1"/>
              <a:t>Vb</a:t>
            </a:r>
            <a:r>
              <a:rPr lang="es-ES" sz="1600" dirty="0"/>
              <a:t> = 5V, </a:t>
            </a:r>
            <a:r>
              <a:rPr lang="es-ES" sz="1600" dirty="0" err="1"/>
              <a:t>Vc</a:t>
            </a:r>
            <a:r>
              <a:rPr lang="es-ES" sz="1600" dirty="0"/>
              <a:t> =10V</a:t>
            </a: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9C96A85-5B5B-4355-9905-91087409795B}"/>
                  </a:ext>
                </a:extLst>
              </p:cNvPr>
              <p:cNvSpPr txBox="1"/>
              <p:nvPr/>
            </p:nvSpPr>
            <p:spPr>
              <a:xfrm>
                <a:off x="3728307" y="1632708"/>
                <a:ext cx="24297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09C96A85-5B5B-4355-9905-91087409795B}"/>
                  </a:ext>
                </a:extLst>
              </p:cNvPr>
              <p:cNvSpPr txBox="1">
                <a:spLocks noRot="1" noChangeAspect="1" noMove="1" noResize="1" noEditPoints="1" noAdjustHandles="1" noChangeArrowheads="1" noChangeShapeType="1" noTextEdit="1"/>
              </p:cNvSpPr>
              <p:nvPr/>
            </p:nvSpPr>
            <p:spPr>
              <a:xfrm>
                <a:off x="3728307" y="1632708"/>
                <a:ext cx="2429704" cy="207749"/>
              </a:xfrm>
              <a:prstGeom prst="rect">
                <a:avLst/>
              </a:prstGeom>
              <a:blipFill>
                <a:blip r:embed="rId4"/>
                <a:stretch>
                  <a:fillRect l="-1256"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495C040-3342-436D-B57B-960272D9F9F1}"/>
                  </a:ext>
                </a:extLst>
              </p:cNvPr>
              <p:cNvSpPr txBox="1"/>
              <p:nvPr/>
            </p:nvSpPr>
            <p:spPr>
              <a:xfrm>
                <a:off x="3728307" y="1943358"/>
                <a:ext cx="2374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m:oMathPara>
                </a14:m>
                <a:endParaRPr lang="es-ES" sz="1350" dirty="0"/>
              </a:p>
            </p:txBody>
          </p:sp>
        </mc:Choice>
        <mc:Fallback xmlns="">
          <p:sp>
            <p:nvSpPr>
              <p:cNvPr id="9" name="CuadroTexto 8">
                <a:extLst>
                  <a:ext uri="{FF2B5EF4-FFF2-40B4-BE49-F238E27FC236}">
                    <a16:creationId xmlns:a16="http://schemas.microsoft.com/office/drawing/2014/main" id="{A495C040-3342-436D-B57B-960272D9F9F1}"/>
                  </a:ext>
                </a:extLst>
              </p:cNvPr>
              <p:cNvSpPr txBox="1">
                <a:spLocks noRot="1" noChangeAspect="1" noMove="1" noResize="1" noEditPoints="1" noAdjustHandles="1" noChangeArrowheads="1" noChangeShapeType="1" noTextEdit="1"/>
              </p:cNvSpPr>
              <p:nvPr/>
            </p:nvSpPr>
            <p:spPr>
              <a:xfrm>
                <a:off x="3728307" y="1943358"/>
                <a:ext cx="2374561" cy="207749"/>
              </a:xfrm>
              <a:prstGeom prst="rect">
                <a:avLst/>
              </a:prstGeom>
              <a:blipFill>
                <a:blip r:embed="rId5"/>
                <a:stretch>
                  <a:fillRect l="-102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DCE022D-09AA-4DA1-8B7A-9C5276F54C5E}"/>
                  </a:ext>
                </a:extLst>
              </p:cNvPr>
              <p:cNvSpPr txBox="1"/>
              <p:nvPr/>
            </p:nvSpPr>
            <p:spPr>
              <a:xfrm>
                <a:off x="3728307" y="2360977"/>
                <a:ext cx="4184672"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−0.7→</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5−0.7</m:t>
                          </m:r>
                        </m:num>
                        <m:den>
                          <m:r>
                            <a:rPr lang="es-ES" sz="1350" i="1">
                              <a:latin typeface="Cambria Math" panose="02040503050406030204" pitchFamily="18" charset="0"/>
                            </a:rPr>
                            <m:t>100</m:t>
                          </m:r>
                        </m:den>
                      </m:f>
                      <m:r>
                        <a:rPr lang="es-ES" sz="1350" i="1">
                          <a:latin typeface="Cambria Math" panose="02040503050406030204" pitchFamily="18" charset="0"/>
                        </a:rPr>
                        <m:t>=0.043 </m:t>
                      </m:r>
                      <m:r>
                        <a:rPr lang="es-ES" sz="1350" i="1">
                          <a:latin typeface="Cambria Math" panose="02040503050406030204" pitchFamily="18" charset="0"/>
                        </a:rPr>
                        <m:t>𝑚𝐴</m:t>
                      </m:r>
                      <m:r>
                        <a:rPr lang="es-ES" sz="1350" i="1">
                          <a:latin typeface="Cambria Math" panose="02040503050406030204" pitchFamily="18" charset="0"/>
                        </a:rPr>
                        <m:t>=43 </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0" name="CuadroTexto 9">
                <a:extLst>
                  <a:ext uri="{FF2B5EF4-FFF2-40B4-BE49-F238E27FC236}">
                    <a16:creationId xmlns:a16="http://schemas.microsoft.com/office/drawing/2014/main" id="{DDCE022D-09AA-4DA1-8B7A-9C5276F54C5E}"/>
                  </a:ext>
                </a:extLst>
              </p:cNvPr>
              <p:cNvSpPr txBox="1">
                <a:spLocks noRot="1" noChangeAspect="1" noMove="1" noResize="1" noEditPoints="1" noAdjustHandles="1" noChangeArrowheads="1" noChangeShapeType="1" noTextEdit="1"/>
              </p:cNvSpPr>
              <p:nvPr/>
            </p:nvSpPr>
            <p:spPr>
              <a:xfrm>
                <a:off x="3728307" y="2360977"/>
                <a:ext cx="4184672" cy="394532"/>
              </a:xfrm>
              <a:prstGeom prst="rect">
                <a:avLst/>
              </a:prstGeom>
              <a:blipFill>
                <a:blip r:embed="rId6"/>
                <a:stretch>
                  <a:fillRect l="-583" t="-1538" r="-729"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81D421C-5E25-4CFB-B318-DF1848F53C88}"/>
                  </a:ext>
                </a:extLst>
              </p:cNvPr>
              <p:cNvSpPr txBox="1"/>
              <p:nvPr/>
            </p:nvSpPr>
            <p:spPr>
              <a:xfrm>
                <a:off x="3728307" y="3419118"/>
                <a:ext cx="476329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=10−4.3∗1=5.7 </m:t>
                      </m:r>
                      <m:r>
                        <a:rPr lang="es-ES" sz="1350" i="1">
                          <a:latin typeface="Cambria Math" panose="02040503050406030204" pitchFamily="18" charset="0"/>
                        </a:rPr>
                        <m:t>𝑉</m:t>
                      </m:r>
                    </m:oMath>
                  </m:oMathPara>
                </a14:m>
                <a:endParaRPr lang="es-ES" sz="1350" dirty="0"/>
              </a:p>
            </p:txBody>
          </p:sp>
        </mc:Choice>
        <mc:Fallback xmlns="">
          <p:sp>
            <p:nvSpPr>
              <p:cNvPr id="11" name="CuadroTexto 10">
                <a:extLst>
                  <a:ext uri="{FF2B5EF4-FFF2-40B4-BE49-F238E27FC236}">
                    <a16:creationId xmlns:a16="http://schemas.microsoft.com/office/drawing/2014/main" id="{D81D421C-5E25-4CFB-B318-DF1848F53C88}"/>
                  </a:ext>
                </a:extLst>
              </p:cNvPr>
              <p:cNvSpPr txBox="1">
                <a:spLocks noRot="1" noChangeAspect="1" noMove="1" noResize="1" noEditPoints="1" noAdjustHandles="1" noChangeArrowheads="1" noChangeShapeType="1" noTextEdit="1"/>
              </p:cNvSpPr>
              <p:nvPr/>
            </p:nvSpPr>
            <p:spPr>
              <a:xfrm>
                <a:off x="3728307" y="3419118"/>
                <a:ext cx="4763292" cy="207749"/>
              </a:xfrm>
              <a:prstGeom prst="rect">
                <a:avLst/>
              </a:prstGeom>
              <a:blipFill>
                <a:blip r:embed="rId7"/>
                <a:stretch>
                  <a:fillRect l="-256" r="-384"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9E89756-D425-4F35-9571-844B2EF096A6}"/>
                  </a:ext>
                </a:extLst>
              </p:cNvPr>
              <p:cNvSpPr txBox="1"/>
              <p:nvPr/>
            </p:nvSpPr>
            <p:spPr>
              <a:xfrm>
                <a:off x="3728307" y="2921867"/>
                <a:ext cx="251472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rPr>
                        <m:t>=0.043∗100=4.3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09E89756-D425-4F35-9571-844B2EF096A6}"/>
                  </a:ext>
                </a:extLst>
              </p:cNvPr>
              <p:cNvSpPr txBox="1">
                <a:spLocks noRot="1" noChangeAspect="1" noMove="1" noResize="1" noEditPoints="1" noAdjustHandles="1" noChangeArrowheads="1" noChangeShapeType="1" noTextEdit="1"/>
              </p:cNvSpPr>
              <p:nvPr/>
            </p:nvSpPr>
            <p:spPr>
              <a:xfrm>
                <a:off x="3728307" y="2921867"/>
                <a:ext cx="2514727" cy="207749"/>
              </a:xfrm>
              <a:prstGeom prst="rect">
                <a:avLst/>
              </a:prstGeom>
              <a:blipFill>
                <a:blip r:embed="rId8"/>
                <a:stretch>
                  <a:fillRect l="-971" r="-1214" b="-38235"/>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0ABEEF34-F1DE-4ED4-B458-F636DE346DD5}"/>
              </a:ext>
            </a:extLst>
          </p:cNvPr>
          <p:cNvSpPr txBox="1"/>
          <p:nvPr/>
        </p:nvSpPr>
        <p:spPr>
          <a:xfrm>
            <a:off x="471881" y="3765767"/>
            <a:ext cx="6076215" cy="715581"/>
          </a:xfrm>
          <a:prstGeom prst="rect">
            <a:avLst/>
          </a:prstGeom>
          <a:noFill/>
        </p:spPr>
        <p:txBody>
          <a:bodyPr wrap="none" rtlCol="0">
            <a:spAutoFit/>
          </a:bodyPr>
          <a:lstStyle/>
          <a:p>
            <a:r>
              <a:rPr lang="es-ES" sz="1350" dirty="0"/>
              <a:t>V</a:t>
            </a:r>
            <a:r>
              <a:rPr lang="es-ES" sz="1350" baseline="-25000" dirty="0"/>
              <a:t>CE</a:t>
            </a:r>
            <a:r>
              <a:rPr lang="es-ES" sz="1350" dirty="0"/>
              <a:t>&gt;V</a:t>
            </a:r>
            <a:r>
              <a:rPr lang="es-ES" sz="1350" baseline="-25000" dirty="0"/>
              <a:t>SAT</a:t>
            </a:r>
            <a:r>
              <a:rPr lang="es-ES" sz="1350" dirty="0"/>
              <a:t> (=0-0.2 V)</a:t>
            </a:r>
            <a:r>
              <a:rPr lang="es-ES" sz="1350" dirty="0">
                <a:sym typeface="Wingdings" panose="05000000000000000000" pitchFamily="2" charset="2"/>
              </a:rPr>
              <a:t> El transistor está en la zona de funcionamiento activa.</a:t>
            </a:r>
          </a:p>
          <a:p>
            <a:r>
              <a:rPr lang="es-ES" sz="1350" dirty="0">
                <a:sym typeface="Wingdings" panose="05000000000000000000" pitchFamily="2" charset="2"/>
              </a:rPr>
              <a:t>El punto de funcionamiento es:</a:t>
            </a:r>
          </a:p>
          <a:p>
            <a:endParaRPr lang="es-ES" sz="1350" dirty="0"/>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3B8AC5C-04A6-48DD-B257-C476F50A0DA5}"/>
                  </a:ext>
                </a:extLst>
              </p:cNvPr>
              <p:cNvSpPr txBox="1"/>
              <p:nvPr/>
            </p:nvSpPr>
            <p:spPr>
              <a:xfrm>
                <a:off x="471881" y="4389414"/>
                <a:ext cx="2199961"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,0.043 </m:t>
                          </m:r>
                          <m:r>
                            <a:rPr lang="es-ES" sz="1350" i="1">
                              <a:latin typeface="Cambria Math" panose="02040503050406030204" pitchFamily="18" charset="0"/>
                            </a:rPr>
                            <m:t>𝑚𝐴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5.7 </m:t>
                          </m:r>
                          <m:r>
                            <a:rPr lang="es-ES" sz="1350" i="1">
                              <a:latin typeface="Cambria Math" panose="02040503050406030204" pitchFamily="18" charset="0"/>
                            </a:rPr>
                            <m:t>𝑉</m:t>
                          </m:r>
                          <m:r>
                            <a:rPr lang="es-ES" sz="1350" i="1">
                              <a:latin typeface="Cambria Math" panose="02040503050406030204" pitchFamily="18" charset="0"/>
                            </a:rPr>
                            <m:t>,4.3 </m:t>
                          </m:r>
                          <m:r>
                            <a:rPr lang="es-ES" sz="1350" i="1">
                              <a:latin typeface="Cambria Math" panose="02040503050406030204" pitchFamily="18" charset="0"/>
                            </a:rPr>
                            <m:t>𝑚𝐴</m:t>
                          </m:r>
                        </m:e>
                      </m:d>
                    </m:oMath>
                  </m:oMathPara>
                </a14:m>
                <a:endParaRPr lang="es-ES" sz="1350" dirty="0"/>
              </a:p>
            </p:txBody>
          </p:sp>
        </mc:Choice>
        <mc:Fallback xmlns="">
          <p:sp>
            <p:nvSpPr>
              <p:cNvPr id="14" name="CuadroTexto 13">
                <a:extLst>
                  <a:ext uri="{FF2B5EF4-FFF2-40B4-BE49-F238E27FC236}">
                    <a16:creationId xmlns:a16="http://schemas.microsoft.com/office/drawing/2014/main" id="{23B8AC5C-04A6-48DD-B257-C476F50A0DA5}"/>
                  </a:ext>
                </a:extLst>
              </p:cNvPr>
              <p:cNvSpPr txBox="1">
                <a:spLocks noRot="1" noChangeAspect="1" noMove="1" noResize="1" noEditPoints="1" noAdjustHandles="1" noChangeArrowheads="1" noChangeShapeType="1" noTextEdit="1"/>
              </p:cNvSpPr>
              <p:nvPr/>
            </p:nvSpPr>
            <p:spPr>
              <a:xfrm>
                <a:off x="471881" y="4389414"/>
                <a:ext cx="2199961" cy="415498"/>
              </a:xfrm>
              <a:prstGeom prst="rect">
                <a:avLst/>
              </a:prstGeom>
              <a:blipFill>
                <a:blip r:embed="rId9"/>
                <a:stretch>
                  <a:fillRect b="-8824"/>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6ED42EF8-C33C-4C94-9530-4D122E509075}"/>
              </a:ext>
            </a:extLst>
          </p:cNvPr>
          <p:cNvSpPr txBox="1"/>
          <p:nvPr/>
        </p:nvSpPr>
        <p:spPr>
          <a:xfrm>
            <a:off x="6348977" y="1635802"/>
            <a:ext cx="2185214" cy="507831"/>
          </a:xfrm>
          <a:prstGeom prst="rect">
            <a:avLst/>
          </a:prstGeom>
          <a:noFill/>
        </p:spPr>
        <p:txBody>
          <a:bodyPr wrap="none" rtlCol="0">
            <a:spAutoFit/>
          </a:bodyPr>
          <a:lstStyle/>
          <a:p>
            <a:r>
              <a:rPr lang="es-ES" sz="1350" dirty="0" err="1"/>
              <a:t>Vb</a:t>
            </a:r>
            <a:r>
              <a:rPr lang="es-ES" sz="1350" dirty="0"/>
              <a:t>&gt;</a:t>
            </a:r>
            <a:r>
              <a:rPr lang="es-ES" sz="1350" dirty="0" err="1"/>
              <a:t>Vf</a:t>
            </a:r>
            <a:r>
              <a:rPr lang="es-ES" sz="1350" dirty="0"/>
              <a:t>=0.7 V.</a:t>
            </a:r>
          </a:p>
          <a:p>
            <a:r>
              <a:rPr lang="es-ES" sz="1350" dirty="0"/>
              <a:t>Suponemos región activa.</a:t>
            </a:r>
          </a:p>
        </p:txBody>
      </p:sp>
      <p:grpSp>
        <p:nvGrpSpPr>
          <p:cNvPr id="30" name="Grupo 29">
            <a:extLst>
              <a:ext uri="{FF2B5EF4-FFF2-40B4-BE49-F238E27FC236}">
                <a16:creationId xmlns:a16="http://schemas.microsoft.com/office/drawing/2014/main" id="{E0C82A63-BA6F-4641-AA19-FB978BF6D087}"/>
              </a:ext>
            </a:extLst>
          </p:cNvPr>
          <p:cNvGrpSpPr/>
          <p:nvPr/>
        </p:nvGrpSpPr>
        <p:grpSpPr>
          <a:xfrm>
            <a:off x="604008" y="1632707"/>
            <a:ext cx="2563006" cy="1099199"/>
            <a:chOff x="805343" y="1033943"/>
            <a:chExt cx="3417341" cy="1465598"/>
          </a:xfrm>
        </p:grpSpPr>
        <p:sp>
          <p:nvSpPr>
            <p:cNvPr id="7" name="Flecha: curvada hacia abajo 6">
              <a:extLst>
                <a:ext uri="{FF2B5EF4-FFF2-40B4-BE49-F238E27FC236}">
                  <a16:creationId xmlns:a16="http://schemas.microsoft.com/office/drawing/2014/main" id="{2F2AFFAD-CA5E-4EAC-87AD-F39021FFDB3B}"/>
                </a:ext>
              </a:extLst>
            </p:cNvPr>
            <p:cNvSpPr/>
            <p:nvPr/>
          </p:nvSpPr>
          <p:spPr>
            <a:xfrm>
              <a:off x="1469363" y="2004969"/>
              <a:ext cx="511729" cy="494572"/>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sp>
          <p:nvSpPr>
            <p:cNvPr id="8" name="Flecha: curvada hacia abajo 7">
              <a:extLst>
                <a:ext uri="{FF2B5EF4-FFF2-40B4-BE49-F238E27FC236}">
                  <a16:creationId xmlns:a16="http://schemas.microsoft.com/office/drawing/2014/main" id="{B210A8CB-8F9C-4A51-926A-99E2A38BEFA5}"/>
                </a:ext>
              </a:extLst>
            </p:cNvPr>
            <p:cNvSpPr/>
            <p:nvPr/>
          </p:nvSpPr>
          <p:spPr>
            <a:xfrm flipH="1">
              <a:off x="3041417" y="1952057"/>
              <a:ext cx="606695" cy="494572"/>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cxnSp>
          <p:nvCxnSpPr>
            <p:cNvPr id="3" name="Conector recto de flecha 2">
              <a:extLst>
                <a:ext uri="{FF2B5EF4-FFF2-40B4-BE49-F238E27FC236}">
                  <a16:creationId xmlns:a16="http://schemas.microsoft.com/office/drawing/2014/main" id="{3CE8C03E-FA12-4964-93CA-20FD25E00C92}"/>
                </a:ext>
              </a:extLst>
            </p:cNvPr>
            <p:cNvCxnSpPr/>
            <p:nvPr/>
          </p:nvCxnSpPr>
          <p:spPr>
            <a:xfrm flipH="1">
              <a:off x="3154261" y="1132514"/>
              <a:ext cx="8556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B93C0AEF-54CA-4847-AD58-1F3FC571C301}"/>
                </a:ext>
              </a:extLst>
            </p:cNvPr>
            <p:cNvCxnSpPr/>
            <p:nvPr/>
          </p:nvCxnSpPr>
          <p:spPr>
            <a:xfrm>
              <a:off x="998290" y="1684400"/>
              <a:ext cx="6543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A3E01DC1-98C6-4DB7-B9ED-C5CEDBAAC46B}"/>
                </a:ext>
              </a:extLst>
            </p:cNvPr>
            <p:cNvSpPr txBox="1"/>
            <p:nvPr/>
          </p:nvSpPr>
          <p:spPr>
            <a:xfrm>
              <a:off x="3836791" y="1033943"/>
              <a:ext cx="385893" cy="400109"/>
            </a:xfrm>
            <a:prstGeom prst="rect">
              <a:avLst/>
            </a:prstGeom>
            <a:noFill/>
          </p:spPr>
          <p:txBody>
            <a:bodyPr wrap="square" rtlCol="0">
              <a:spAutoFit/>
            </a:bodyPr>
            <a:lstStyle/>
            <a:p>
              <a:r>
                <a:rPr lang="es-ES" sz="1350" dirty="0"/>
                <a:t>+</a:t>
              </a:r>
            </a:p>
          </p:txBody>
        </p:sp>
        <p:sp>
          <p:nvSpPr>
            <p:cNvPr id="19" name="CuadroTexto 18">
              <a:extLst>
                <a:ext uri="{FF2B5EF4-FFF2-40B4-BE49-F238E27FC236}">
                  <a16:creationId xmlns:a16="http://schemas.microsoft.com/office/drawing/2014/main" id="{67F189B4-94DD-4867-88E5-DE9877E3492F}"/>
                </a:ext>
              </a:extLst>
            </p:cNvPr>
            <p:cNvSpPr txBox="1"/>
            <p:nvPr/>
          </p:nvSpPr>
          <p:spPr>
            <a:xfrm>
              <a:off x="3278703" y="1033943"/>
              <a:ext cx="385893" cy="400109"/>
            </a:xfrm>
            <a:prstGeom prst="rect">
              <a:avLst/>
            </a:prstGeom>
            <a:noFill/>
          </p:spPr>
          <p:txBody>
            <a:bodyPr wrap="square" rtlCol="0">
              <a:spAutoFit/>
            </a:bodyPr>
            <a:lstStyle/>
            <a:p>
              <a:r>
                <a:rPr lang="es-ES" sz="1350" dirty="0"/>
                <a:t>-</a:t>
              </a:r>
            </a:p>
          </p:txBody>
        </p:sp>
        <p:sp>
          <p:nvSpPr>
            <p:cNvPr id="20" name="CuadroTexto 19">
              <a:extLst>
                <a:ext uri="{FF2B5EF4-FFF2-40B4-BE49-F238E27FC236}">
                  <a16:creationId xmlns:a16="http://schemas.microsoft.com/office/drawing/2014/main" id="{6D6A0534-7BFA-4B59-A61F-7AC3AA27D269}"/>
                </a:ext>
              </a:extLst>
            </p:cNvPr>
            <p:cNvSpPr txBox="1"/>
            <p:nvPr/>
          </p:nvSpPr>
          <p:spPr>
            <a:xfrm>
              <a:off x="805343" y="1578749"/>
              <a:ext cx="385893" cy="400109"/>
            </a:xfrm>
            <a:prstGeom prst="rect">
              <a:avLst/>
            </a:prstGeom>
            <a:noFill/>
          </p:spPr>
          <p:txBody>
            <a:bodyPr wrap="square" rtlCol="0">
              <a:spAutoFit/>
            </a:bodyPr>
            <a:lstStyle/>
            <a:p>
              <a:r>
                <a:rPr lang="es-ES" sz="1350" dirty="0"/>
                <a:t>+</a:t>
              </a:r>
            </a:p>
          </p:txBody>
        </p:sp>
        <p:sp>
          <p:nvSpPr>
            <p:cNvPr id="21" name="CuadroTexto 20">
              <a:extLst>
                <a:ext uri="{FF2B5EF4-FFF2-40B4-BE49-F238E27FC236}">
                  <a16:creationId xmlns:a16="http://schemas.microsoft.com/office/drawing/2014/main" id="{0387CF04-61B0-409D-80E4-A0B72B1D0225}"/>
                </a:ext>
              </a:extLst>
            </p:cNvPr>
            <p:cNvSpPr txBox="1"/>
            <p:nvPr/>
          </p:nvSpPr>
          <p:spPr>
            <a:xfrm>
              <a:off x="1363934" y="1560689"/>
              <a:ext cx="385893" cy="400109"/>
            </a:xfrm>
            <a:prstGeom prst="rect">
              <a:avLst/>
            </a:prstGeom>
            <a:noFill/>
          </p:spPr>
          <p:txBody>
            <a:bodyPr wrap="square" rtlCol="0">
              <a:spAutoFit/>
            </a:bodyPr>
            <a:lstStyle/>
            <a:p>
              <a:r>
                <a:rPr lang="es-ES" sz="1350" dirty="0"/>
                <a:t>-</a:t>
              </a:r>
            </a:p>
          </p:txBody>
        </p:sp>
      </p:grpSp>
      <p:sp>
        <p:nvSpPr>
          <p:cNvPr id="22" name="CuadroTexto 21">
            <a:extLst>
              <a:ext uri="{FF2B5EF4-FFF2-40B4-BE49-F238E27FC236}">
                <a16:creationId xmlns:a16="http://schemas.microsoft.com/office/drawing/2014/main" id="{E6D824D7-D226-4183-B764-0C5D962FEE58}"/>
              </a:ext>
            </a:extLst>
          </p:cNvPr>
          <p:cNvSpPr txBox="1"/>
          <p:nvPr/>
        </p:nvSpPr>
        <p:spPr>
          <a:xfrm>
            <a:off x="1588342" y="1843551"/>
            <a:ext cx="309700" cy="300082"/>
          </a:xfrm>
          <a:prstGeom prst="rect">
            <a:avLst/>
          </a:prstGeom>
          <a:noFill/>
        </p:spPr>
        <p:txBody>
          <a:bodyPr wrap="none" rtlCol="0">
            <a:spAutoFit/>
          </a:bodyPr>
          <a:lstStyle/>
          <a:p>
            <a:r>
              <a:rPr lang="es-ES" sz="1350" dirty="0"/>
              <a:t>C</a:t>
            </a:r>
          </a:p>
        </p:txBody>
      </p:sp>
      <p:sp>
        <p:nvSpPr>
          <p:cNvPr id="23" name="CuadroTexto 22">
            <a:extLst>
              <a:ext uri="{FF2B5EF4-FFF2-40B4-BE49-F238E27FC236}">
                <a16:creationId xmlns:a16="http://schemas.microsoft.com/office/drawing/2014/main" id="{321AC2FD-1BA3-47DC-96C8-AD8FBE2C0D59}"/>
              </a:ext>
            </a:extLst>
          </p:cNvPr>
          <p:cNvSpPr txBox="1"/>
          <p:nvPr/>
        </p:nvSpPr>
        <p:spPr>
          <a:xfrm>
            <a:off x="1767904" y="2391603"/>
            <a:ext cx="300082" cy="300082"/>
          </a:xfrm>
          <a:prstGeom prst="rect">
            <a:avLst/>
          </a:prstGeom>
          <a:noFill/>
        </p:spPr>
        <p:txBody>
          <a:bodyPr wrap="none" rtlCol="0">
            <a:spAutoFit/>
          </a:bodyPr>
          <a:lstStyle/>
          <a:p>
            <a:r>
              <a:rPr lang="es-ES" sz="1350" dirty="0"/>
              <a:t>E</a:t>
            </a:r>
          </a:p>
        </p:txBody>
      </p:sp>
      <p:sp>
        <p:nvSpPr>
          <p:cNvPr id="24" name="CuadroTexto 23">
            <a:extLst>
              <a:ext uri="{FF2B5EF4-FFF2-40B4-BE49-F238E27FC236}">
                <a16:creationId xmlns:a16="http://schemas.microsoft.com/office/drawing/2014/main" id="{5E25B1B6-C262-4029-8639-CA43C706B1EE}"/>
              </a:ext>
            </a:extLst>
          </p:cNvPr>
          <p:cNvSpPr txBox="1"/>
          <p:nvPr/>
        </p:nvSpPr>
        <p:spPr>
          <a:xfrm>
            <a:off x="1356171" y="2041312"/>
            <a:ext cx="300082" cy="300082"/>
          </a:xfrm>
          <a:prstGeom prst="rect">
            <a:avLst/>
          </a:prstGeom>
          <a:noFill/>
        </p:spPr>
        <p:txBody>
          <a:bodyPr wrap="none" rtlCol="0">
            <a:spAutoFit/>
          </a:bodyPr>
          <a:lstStyle/>
          <a:p>
            <a:r>
              <a:rPr lang="es-ES" sz="1350" dirty="0"/>
              <a:t>B</a:t>
            </a:r>
          </a:p>
        </p:txBody>
      </p:sp>
      <p:grpSp>
        <p:nvGrpSpPr>
          <p:cNvPr id="33" name="Grupo 32">
            <a:extLst>
              <a:ext uri="{FF2B5EF4-FFF2-40B4-BE49-F238E27FC236}">
                <a16:creationId xmlns:a16="http://schemas.microsoft.com/office/drawing/2014/main" id="{F1A0A904-A560-4447-8B7C-5B2DD36901EA}"/>
              </a:ext>
            </a:extLst>
          </p:cNvPr>
          <p:cNvGrpSpPr/>
          <p:nvPr/>
        </p:nvGrpSpPr>
        <p:grpSpPr>
          <a:xfrm>
            <a:off x="5361046" y="4110401"/>
            <a:ext cx="3106005" cy="1776049"/>
            <a:chOff x="5079326" y="4262371"/>
            <a:chExt cx="3166940" cy="1810892"/>
          </a:xfrm>
        </p:grpSpPr>
        <p:pic>
          <p:nvPicPr>
            <p:cNvPr id="31" name="Imagen 30">
              <a:extLst>
                <a:ext uri="{FF2B5EF4-FFF2-40B4-BE49-F238E27FC236}">
                  <a16:creationId xmlns:a16="http://schemas.microsoft.com/office/drawing/2014/main" id="{67D6FFDE-BB04-4315-9619-21FCE5090B2C}"/>
                </a:ext>
              </a:extLst>
            </p:cNvPr>
            <p:cNvPicPr>
              <a:picLocks noChangeAspect="1"/>
            </p:cNvPicPr>
            <p:nvPr/>
          </p:nvPicPr>
          <p:blipFill>
            <a:blip r:embed="rId10"/>
            <a:stretch>
              <a:fillRect/>
            </a:stretch>
          </p:blipFill>
          <p:spPr>
            <a:xfrm>
              <a:off x="5079326" y="4262371"/>
              <a:ext cx="2515128" cy="1810892"/>
            </a:xfrm>
            <a:prstGeom prst="rect">
              <a:avLst/>
            </a:prstGeom>
          </p:spPr>
        </p:pic>
        <p:sp>
          <p:nvSpPr>
            <p:cNvPr id="32" name="CuadroTexto 31">
              <a:extLst>
                <a:ext uri="{FF2B5EF4-FFF2-40B4-BE49-F238E27FC236}">
                  <a16:creationId xmlns:a16="http://schemas.microsoft.com/office/drawing/2014/main" id="{DCCEE606-D32F-414C-8923-541C22BDB841}"/>
                </a:ext>
              </a:extLst>
            </p:cNvPr>
            <p:cNvSpPr txBox="1"/>
            <p:nvPr/>
          </p:nvSpPr>
          <p:spPr>
            <a:xfrm>
              <a:off x="7200681" y="4970507"/>
              <a:ext cx="1045585" cy="292388"/>
            </a:xfrm>
            <a:prstGeom prst="rect">
              <a:avLst/>
            </a:prstGeom>
            <a:noFill/>
          </p:spPr>
          <p:txBody>
            <a:bodyPr wrap="none" rtlCol="0">
              <a:spAutoFit/>
            </a:bodyPr>
            <a:lstStyle/>
            <a:p>
              <a:r>
                <a:rPr lang="es-ES" sz="825" dirty="0" err="1"/>
                <a:t>ib</a:t>
              </a:r>
              <a:r>
                <a:rPr lang="es-ES" sz="825" dirty="0"/>
                <a:t>=0.043 mA</a:t>
              </a:r>
            </a:p>
          </p:txBody>
        </p:sp>
      </p:grpSp>
      <p:pic>
        <p:nvPicPr>
          <p:cNvPr id="34" name="Imagen 33">
            <a:extLst>
              <a:ext uri="{FF2B5EF4-FFF2-40B4-BE49-F238E27FC236}">
                <a16:creationId xmlns:a16="http://schemas.microsoft.com/office/drawing/2014/main" id="{87B35924-CAB4-4D14-A8E8-598AF52D3D32}"/>
              </a:ext>
            </a:extLst>
          </p:cNvPr>
          <p:cNvPicPr>
            <a:picLocks noChangeAspect="1"/>
          </p:cNvPicPr>
          <p:nvPr/>
        </p:nvPicPr>
        <p:blipFill>
          <a:blip r:embed="rId11"/>
          <a:stretch>
            <a:fillRect/>
          </a:stretch>
        </p:blipFill>
        <p:spPr>
          <a:xfrm>
            <a:off x="2971112" y="4110402"/>
            <a:ext cx="2199960" cy="1863381"/>
          </a:xfrm>
          <a:prstGeom prst="rect">
            <a:avLst/>
          </a:prstGeom>
        </p:spPr>
      </p:pic>
      <p:sp>
        <p:nvSpPr>
          <p:cNvPr id="2" name="Marcador de número de diapositiva 1">
            <a:extLst>
              <a:ext uri="{FF2B5EF4-FFF2-40B4-BE49-F238E27FC236}">
                <a16:creationId xmlns:a16="http://schemas.microsoft.com/office/drawing/2014/main" id="{687DFF94-468F-4A7F-9A44-A508AEA4B2F6}"/>
              </a:ext>
            </a:extLst>
          </p:cNvPr>
          <p:cNvSpPr>
            <a:spLocks noGrp="1"/>
          </p:cNvSpPr>
          <p:nvPr>
            <p:ph type="sldNum" sz="quarter" idx="12"/>
          </p:nvPr>
        </p:nvSpPr>
        <p:spPr/>
        <p:txBody>
          <a:bodyPr/>
          <a:lstStyle/>
          <a:p>
            <a:fld id="{78733FC4-8689-4CA5-A153-34ADD6EFE592}" type="slidenum">
              <a:rPr lang="es-ES" smtClean="0"/>
              <a:t>30</a:t>
            </a:fld>
            <a:endParaRPr lang="es-ES"/>
          </a:p>
        </p:txBody>
      </p:sp>
    </p:spTree>
    <p:custDataLst>
      <p:tags r:id="rId1"/>
    </p:custDataLst>
    <p:extLst>
      <p:ext uri="{BB962C8B-B14F-4D97-AF65-F5344CB8AC3E}">
        <p14:creationId xmlns:p14="http://schemas.microsoft.com/office/powerpoint/2010/main" val="20708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F54866-BE37-452A-A579-21F90ABCE10D}"/>
              </a:ext>
            </a:extLst>
          </p:cNvPr>
          <p:cNvPicPr>
            <a:picLocks noChangeAspect="1"/>
          </p:cNvPicPr>
          <p:nvPr/>
        </p:nvPicPr>
        <p:blipFill>
          <a:blip r:embed="rId3"/>
          <a:stretch>
            <a:fillRect/>
          </a:stretch>
        </p:blipFill>
        <p:spPr>
          <a:xfrm>
            <a:off x="107502" y="1425931"/>
            <a:ext cx="3423827" cy="1790723"/>
          </a:xfrm>
          <a:prstGeom prst="rect">
            <a:avLst/>
          </a:prstGeom>
        </p:spPr>
      </p:pic>
      <p:sp>
        <p:nvSpPr>
          <p:cNvPr id="5" name="Rectángulo 4">
            <a:extLst>
              <a:ext uri="{FF2B5EF4-FFF2-40B4-BE49-F238E27FC236}">
                <a16:creationId xmlns:a16="http://schemas.microsoft.com/office/drawing/2014/main" id="{BFA0181F-940B-49DF-BF9B-4EA7A7AEA3D9}"/>
              </a:ext>
            </a:extLst>
          </p:cNvPr>
          <p:cNvSpPr/>
          <p:nvPr/>
        </p:nvSpPr>
        <p:spPr>
          <a:xfrm>
            <a:off x="0" y="855131"/>
            <a:ext cx="8515350" cy="338554"/>
          </a:xfrm>
          <a:prstGeom prst="rect">
            <a:avLst/>
          </a:prstGeom>
        </p:spPr>
        <p:txBody>
          <a:bodyPr wrap="square">
            <a:spAutoFit/>
          </a:bodyPr>
          <a:lstStyle/>
          <a:p>
            <a:r>
              <a:rPr lang="es-ES" sz="1600" b="1" dirty="0"/>
              <a:t>Problema 2.</a:t>
            </a:r>
            <a:r>
              <a:rPr lang="es-ES" sz="1600" dirty="0"/>
              <a:t> Hallar el punto de operación del transistor del problema 1 si </a:t>
            </a:r>
            <a:r>
              <a:rPr lang="es-ES" sz="1600" dirty="0" err="1"/>
              <a:t>Vb</a:t>
            </a:r>
            <a:r>
              <a:rPr lang="es-ES" sz="1600" dirty="0"/>
              <a:t> =15V. </a:t>
            </a: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9C96A85-5B5B-4355-9905-91087409795B}"/>
                  </a:ext>
                </a:extLst>
              </p:cNvPr>
              <p:cNvSpPr txBox="1"/>
              <p:nvPr/>
            </p:nvSpPr>
            <p:spPr>
              <a:xfrm>
                <a:off x="3728307" y="1632708"/>
                <a:ext cx="24297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09C96A85-5B5B-4355-9905-91087409795B}"/>
                  </a:ext>
                </a:extLst>
              </p:cNvPr>
              <p:cNvSpPr txBox="1">
                <a:spLocks noRot="1" noChangeAspect="1" noMove="1" noResize="1" noEditPoints="1" noAdjustHandles="1" noChangeArrowheads="1" noChangeShapeType="1" noTextEdit="1"/>
              </p:cNvSpPr>
              <p:nvPr/>
            </p:nvSpPr>
            <p:spPr>
              <a:xfrm>
                <a:off x="3728307" y="1632708"/>
                <a:ext cx="2429704" cy="207749"/>
              </a:xfrm>
              <a:prstGeom prst="rect">
                <a:avLst/>
              </a:prstGeom>
              <a:blipFill>
                <a:blip r:embed="rId4"/>
                <a:stretch>
                  <a:fillRect l="-1256" b="-17647"/>
                </a:stretch>
              </a:blipFill>
            </p:spPr>
            <p:txBody>
              <a:bodyPr/>
              <a:lstStyle/>
              <a:p>
                <a:r>
                  <a:rPr lang="es-ES">
                    <a:noFill/>
                  </a:rPr>
                  <a:t> </a:t>
                </a:r>
              </a:p>
            </p:txBody>
          </p:sp>
        </mc:Fallback>
      </mc:AlternateContent>
      <p:sp>
        <p:nvSpPr>
          <p:cNvPr id="7" name="Flecha: curvada hacia abajo 6">
            <a:extLst>
              <a:ext uri="{FF2B5EF4-FFF2-40B4-BE49-F238E27FC236}">
                <a16:creationId xmlns:a16="http://schemas.microsoft.com/office/drawing/2014/main" id="{2F2AFFAD-CA5E-4EAC-87AD-F39021FFDB3B}"/>
              </a:ext>
            </a:extLst>
          </p:cNvPr>
          <p:cNvSpPr/>
          <p:nvPr/>
        </p:nvSpPr>
        <p:spPr>
          <a:xfrm>
            <a:off x="1102023" y="2360977"/>
            <a:ext cx="383797" cy="370929"/>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sp>
        <p:nvSpPr>
          <p:cNvPr id="8" name="Flecha: curvada hacia abajo 7">
            <a:extLst>
              <a:ext uri="{FF2B5EF4-FFF2-40B4-BE49-F238E27FC236}">
                <a16:creationId xmlns:a16="http://schemas.microsoft.com/office/drawing/2014/main" id="{B210A8CB-8F9C-4A51-926A-99E2A38BEFA5}"/>
              </a:ext>
            </a:extLst>
          </p:cNvPr>
          <p:cNvSpPr/>
          <p:nvPr/>
        </p:nvSpPr>
        <p:spPr>
          <a:xfrm flipH="1">
            <a:off x="2281063" y="2321293"/>
            <a:ext cx="455021" cy="370929"/>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495C040-3342-436D-B57B-960272D9F9F1}"/>
                  </a:ext>
                </a:extLst>
              </p:cNvPr>
              <p:cNvSpPr txBox="1"/>
              <p:nvPr/>
            </p:nvSpPr>
            <p:spPr>
              <a:xfrm>
                <a:off x="3728307" y="1943358"/>
                <a:ext cx="2374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m:oMathPara>
                </a14:m>
                <a:endParaRPr lang="es-ES" sz="1350" dirty="0"/>
              </a:p>
            </p:txBody>
          </p:sp>
        </mc:Choice>
        <mc:Fallback xmlns="">
          <p:sp>
            <p:nvSpPr>
              <p:cNvPr id="9" name="CuadroTexto 8">
                <a:extLst>
                  <a:ext uri="{FF2B5EF4-FFF2-40B4-BE49-F238E27FC236}">
                    <a16:creationId xmlns:a16="http://schemas.microsoft.com/office/drawing/2014/main" id="{A495C040-3342-436D-B57B-960272D9F9F1}"/>
                  </a:ext>
                </a:extLst>
              </p:cNvPr>
              <p:cNvSpPr txBox="1">
                <a:spLocks noRot="1" noChangeAspect="1" noMove="1" noResize="1" noEditPoints="1" noAdjustHandles="1" noChangeArrowheads="1" noChangeShapeType="1" noTextEdit="1"/>
              </p:cNvSpPr>
              <p:nvPr/>
            </p:nvSpPr>
            <p:spPr>
              <a:xfrm>
                <a:off x="3728307" y="1943358"/>
                <a:ext cx="2374561" cy="207749"/>
              </a:xfrm>
              <a:prstGeom prst="rect">
                <a:avLst/>
              </a:prstGeom>
              <a:blipFill>
                <a:blip r:embed="rId5"/>
                <a:stretch>
                  <a:fillRect l="-102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DCE022D-09AA-4DA1-8B7A-9C5276F54C5E}"/>
                  </a:ext>
                </a:extLst>
              </p:cNvPr>
              <p:cNvSpPr txBox="1"/>
              <p:nvPr/>
            </p:nvSpPr>
            <p:spPr>
              <a:xfrm>
                <a:off x="3728306" y="2360977"/>
                <a:ext cx="4377032"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+0.7→</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15−0.7</m:t>
                          </m:r>
                        </m:num>
                        <m:den>
                          <m:r>
                            <a:rPr lang="es-ES" sz="1350" i="1">
                              <a:latin typeface="Cambria Math" panose="02040503050406030204" pitchFamily="18" charset="0"/>
                            </a:rPr>
                            <m:t>100</m:t>
                          </m:r>
                        </m:den>
                      </m:f>
                      <m:r>
                        <a:rPr lang="es-ES" sz="1350" i="1">
                          <a:latin typeface="Cambria Math" panose="02040503050406030204" pitchFamily="18" charset="0"/>
                        </a:rPr>
                        <m:t>=0.143 </m:t>
                      </m:r>
                      <m:r>
                        <a:rPr lang="es-ES" sz="1350" i="1">
                          <a:latin typeface="Cambria Math" panose="02040503050406030204" pitchFamily="18" charset="0"/>
                        </a:rPr>
                        <m:t>𝑚𝐴</m:t>
                      </m:r>
                      <m:r>
                        <a:rPr lang="es-ES" sz="1350" i="1">
                          <a:latin typeface="Cambria Math" panose="02040503050406030204" pitchFamily="18" charset="0"/>
                        </a:rPr>
                        <m:t>=143 </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0" name="CuadroTexto 9">
                <a:extLst>
                  <a:ext uri="{FF2B5EF4-FFF2-40B4-BE49-F238E27FC236}">
                    <a16:creationId xmlns:a16="http://schemas.microsoft.com/office/drawing/2014/main" id="{DDCE022D-09AA-4DA1-8B7A-9C5276F54C5E}"/>
                  </a:ext>
                </a:extLst>
              </p:cNvPr>
              <p:cNvSpPr txBox="1">
                <a:spLocks noRot="1" noChangeAspect="1" noMove="1" noResize="1" noEditPoints="1" noAdjustHandles="1" noChangeArrowheads="1" noChangeShapeType="1" noTextEdit="1"/>
              </p:cNvSpPr>
              <p:nvPr/>
            </p:nvSpPr>
            <p:spPr>
              <a:xfrm>
                <a:off x="3728306" y="2360977"/>
                <a:ext cx="4377032" cy="394532"/>
              </a:xfrm>
              <a:prstGeom prst="rect">
                <a:avLst/>
              </a:prstGeom>
              <a:blipFill>
                <a:blip r:embed="rId6"/>
                <a:stretch>
                  <a:fillRect l="-557" t="-1538" r="-696"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81D421C-5E25-4CFB-B318-DF1848F53C88}"/>
                  </a:ext>
                </a:extLst>
              </p:cNvPr>
              <p:cNvSpPr txBox="1"/>
              <p:nvPr/>
            </p:nvSpPr>
            <p:spPr>
              <a:xfrm>
                <a:off x="3728308" y="3419118"/>
                <a:ext cx="498931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=10−14.3∗1=−4.3 </m:t>
                      </m:r>
                      <m:r>
                        <a:rPr lang="es-ES" sz="1350" i="1">
                          <a:latin typeface="Cambria Math" panose="02040503050406030204" pitchFamily="18" charset="0"/>
                        </a:rPr>
                        <m:t>𝑉</m:t>
                      </m:r>
                    </m:oMath>
                  </m:oMathPara>
                </a14:m>
                <a:endParaRPr lang="es-ES" sz="1350" dirty="0"/>
              </a:p>
            </p:txBody>
          </p:sp>
        </mc:Choice>
        <mc:Fallback xmlns="">
          <p:sp>
            <p:nvSpPr>
              <p:cNvPr id="11" name="CuadroTexto 10">
                <a:extLst>
                  <a:ext uri="{FF2B5EF4-FFF2-40B4-BE49-F238E27FC236}">
                    <a16:creationId xmlns:a16="http://schemas.microsoft.com/office/drawing/2014/main" id="{D81D421C-5E25-4CFB-B318-DF1848F53C88}"/>
                  </a:ext>
                </a:extLst>
              </p:cNvPr>
              <p:cNvSpPr txBox="1">
                <a:spLocks noRot="1" noChangeAspect="1" noMove="1" noResize="1" noEditPoints="1" noAdjustHandles="1" noChangeArrowheads="1" noChangeShapeType="1" noTextEdit="1"/>
              </p:cNvSpPr>
              <p:nvPr/>
            </p:nvSpPr>
            <p:spPr>
              <a:xfrm>
                <a:off x="3728308" y="3419118"/>
                <a:ext cx="4989315" cy="207749"/>
              </a:xfrm>
              <a:prstGeom prst="rect">
                <a:avLst/>
              </a:prstGeom>
              <a:blipFill>
                <a:blip r:embed="rId7"/>
                <a:stretch>
                  <a:fillRect l="-244" r="-367"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9E89756-D425-4F35-9571-844B2EF096A6}"/>
                  </a:ext>
                </a:extLst>
              </p:cNvPr>
              <p:cNvSpPr txBox="1"/>
              <p:nvPr/>
            </p:nvSpPr>
            <p:spPr>
              <a:xfrm>
                <a:off x="3728307" y="2921867"/>
                <a:ext cx="261090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rPr>
                        <m:t>=0.143∗100=14.3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09E89756-D425-4F35-9571-844B2EF096A6}"/>
                  </a:ext>
                </a:extLst>
              </p:cNvPr>
              <p:cNvSpPr txBox="1">
                <a:spLocks noRot="1" noChangeAspect="1" noMove="1" noResize="1" noEditPoints="1" noAdjustHandles="1" noChangeArrowheads="1" noChangeShapeType="1" noTextEdit="1"/>
              </p:cNvSpPr>
              <p:nvPr/>
            </p:nvSpPr>
            <p:spPr>
              <a:xfrm>
                <a:off x="3728307" y="2921867"/>
                <a:ext cx="2610908" cy="207749"/>
              </a:xfrm>
              <a:prstGeom prst="rect">
                <a:avLst/>
              </a:prstGeom>
              <a:blipFill>
                <a:blip r:embed="rId8"/>
                <a:stretch>
                  <a:fillRect l="-935" r="-935" b="-38235"/>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0ABEEF34-F1DE-4ED4-B458-F636DE346DD5}"/>
              </a:ext>
            </a:extLst>
          </p:cNvPr>
          <p:cNvSpPr txBox="1"/>
          <p:nvPr/>
        </p:nvSpPr>
        <p:spPr>
          <a:xfrm>
            <a:off x="692357" y="3765767"/>
            <a:ext cx="5200976" cy="507831"/>
          </a:xfrm>
          <a:prstGeom prst="rect">
            <a:avLst/>
          </a:prstGeom>
          <a:noFill/>
        </p:spPr>
        <p:txBody>
          <a:bodyPr wrap="none" rtlCol="0">
            <a:spAutoFit/>
          </a:bodyPr>
          <a:lstStyle/>
          <a:p>
            <a:r>
              <a:rPr lang="es-ES" sz="1350" dirty="0"/>
              <a:t>V</a:t>
            </a:r>
            <a:r>
              <a:rPr lang="es-ES" sz="1350" baseline="-25000" dirty="0"/>
              <a:t>CE</a:t>
            </a:r>
            <a:r>
              <a:rPr lang="es-ES" sz="1350" dirty="0"/>
              <a:t>&lt;V</a:t>
            </a:r>
            <a:r>
              <a:rPr lang="es-ES" sz="1350" baseline="-25000" dirty="0"/>
              <a:t>SAT</a:t>
            </a:r>
            <a:r>
              <a:rPr lang="es-ES" sz="1350" dirty="0"/>
              <a:t> (=0-0.2 V)</a:t>
            </a:r>
            <a:r>
              <a:rPr lang="es-ES" sz="1350" dirty="0">
                <a:sym typeface="Wingdings" panose="05000000000000000000" pitchFamily="2" charset="2"/>
              </a:rPr>
              <a:t> El transistor está en la zona de saturación.</a:t>
            </a:r>
          </a:p>
          <a:p>
            <a:r>
              <a:rPr lang="es-ES" sz="1350" dirty="0">
                <a:sym typeface="Wingdings" panose="05000000000000000000" pitchFamily="2" charset="2"/>
              </a:rPr>
              <a:t>Replanteamos el problema V</a:t>
            </a:r>
            <a:r>
              <a:rPr lang="es-ES" sz="1350" baseline="-25000" dirty="0">
                <a:sym typeface="Wingdings" panose="05000000000000000000" pitchFamily="2" charset="2"/>
              </a:rPr>
              <a:t>CE</a:t>
            </a:r>
            <a:r>
              <a:rPr lang="es-ES" sz="1350" dirty="0">
                <a:sym typeface="Wingdings" panose="05000000000000000000" pitchFamily="2" charset="2"/>
              </a:rPr>
              <a:t>=V</a:t>
            </a:r>
            <a:r>
              <a:rPr lang="es-ES" sz="1350" baseline="-25000" dirty="0">
                <a:sym typeface="Wingdings" panose="05000000000000000000" pitchFamily="2" charset="2"/>
              </a:rPr>
              <a:t>SAT</a:t>
            </a:r>
            <a:r>
              <a:rPr lang="es-ES" sz="1350" dirty="0">
                <a:sym typeface="Wingdings" panose="05000000000000000000" pitchFamily="2" charset="2"/>
              </a:rPr>
              <a:t>=0.2V. </a:t>
            </a:r>
            <a:endParaRPr lang="es-ES" sz="1350" dirty="0"/>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3B8AC5C-04A6-48DD-B257-C476F50A0DA5}"/>
                  </a:ext>
                </a:extLst>
              </p:cNvPr>
              <p:cNvSpPr txBox="1"/>
              <p:nvPr/>
            </p:nvSpPr>
            <p:spPr>
              <a:xfrm>
                <a:off x="1532897" y="5060929"/>
                <a:ext cx="270304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,0.143 </m:t>
                          </m:r>
                          <m:r>
                            <a:rPr lang="es-ES" sz="1350" i="1">
                              <a:latin typeface="Cambria Math" panose="02040503050406030204" pitchFamily="18" charset="0"/>
                            </a:rPr>
                            <m:t>𝑚𝐴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𝑖𝑐</m:t>
                              </m:r>
                            </m:e>
                            <m:sub>
                              <m:r>
                                <a:rPr lang="es-ES" sz="1350" i="1">
                                  <a:latin typeface="Cambria Math" panose="02040503050406030204" pitchFamily="18" charset="0"/>
                                </a:rPr>
                                <m:t>𝑠𝑎𝑡</m:t>
                              </m:r>
                            </m:sub>
                          </m:sSub>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0.2 </m:t>
                          </m:r>
                          <m:r>
                            <a:rPr lang="es-ES" sz="1350" i="1">
                              <a:latin typeface="Cambria Math" panose="02040503050406030204" pitchFamily="18" charset="0"/>
                            </a:rPr>
                            <m:t>𝑉</m:t>
                          </m:r>
                          <m:r>
                            <a:rPr lang="es-ES" sz="1350" i="1">
                              <a:latin typeface="Cambria Math" panose="02040503050406030204" pitchFamily="18" charset="0"/>
                            </a:rPr>
                            <m:t>,9.8 </m:t>
                          </m:r>
                          <m:r>
                            <a:rPr lang="es-ES" sz="1350" i="1">
                              <a:latin typeface="Cambria Math" panose="02040503050406030204" pitchFamily="18" charset="0"/>
                            </a:rPr>
                            <m:t>𝑚𝐴</m:t>
                          </m:r>
                        </m:e>
                      </m:d>
                    </m:oMath>
                  </m:oMathPara>
                </a14:m>
                <a:endParaRPr lang="es-ES" sz="1350" dirty="0"/>
              </a:p>
            </p:txBody>
          </p:sp>
        </mc:Choice>
        <mc:Fallback xmlns="">
          <p:sp>
            <p:nvSpPr>
              <p:cNvPr id="14" name="CuadroTexto 13">
                <a:extLst>
                  <a:ext uri="{FF2B5EF4-FFF2-40B4-BE49-F238E27FC236}">
                    <a16:creationId xmlns:a16="http://schemas.microsoft.com/office/drawing/2014/main" id="{23B8AC5C-04A6-48DD-B257-C476F50A0DA5}"/>
                  </a:ext>
                </a:extLst>
              </p:cNvPr>
              <p:cNvSpPr txBox="1">
                <a:spLocks noRot="1" noChangeAspect="1" noMove="1" noResize="1" noEditPoints="1" noAdjustHandles="1" noChangeArrowheads="1" noChangeShapeType="1" noTextEdit="1"/>
              </p:cNvSpPr>
              <p:nvPr/>
            </p:nvSpPr>
            <p:spPr>
              <a:xfrm>
                <a:off x="1532897" y="5060929"/>
                <a:ext cx="2703048" cy="415498"/>
              </a:xfrm>
              <a:prstGeom prst="rect">
                <a:avLst/>
              </a:prstGeom>
              <a:blipFill>
                <a:blip r:embed="rId9"/>
                <a:stretch>
                  <a:fillRect b="-8824"/>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6ED42EF8-C33C-4C94-9530-4D122E509075}"/>
              </a:ext>
            </a:extLst>
          </p:cNvPr>
          <p:cNvSpPr txBox="1"/>
          <p:nvPr/>
        </p:nvSpPr>
        <p:spPr>
          <a:xfrm>
            <a:off x="6348977" y="1635802"/>
            <a:ext cx="2185214" cy="507831"/>
          </a:xfrm>
          <a:prstGeom prst="rect">
            <a:avLst/>
          </a:prstGeom>
          <a:noFill/>
        </p:spPr>
        <p:txBody>
          <a:bodyPr wrap="none" rtlCol="0">
            <a:spAutoFit/>
          </a:bodyPr>
          <a:lstStyle/>
          <a:p>
            <a:r>
              <a:rPr lang="es-ES" sz="1350" dirty="0" err="1"/>
              <a:t>Vb</a:t>
            </a:r>
            <a:r>
              <a:rPr lang="es-ES" sz="1350" dirty="0"/>
              <a:t>&gt;</a:t>
            </a:r>
            <a:r>
              <a:rPr lang="es-ES" sz="1350" dirty="0" err="1"/>
              <a:t>Vf</a:t>
            </a:r>
            <a:r>
              <a:rPr lang="es-ES" sz="1350" dirty="0"/>
              <a:t>=0.7 V.</a:t>
            </a:r>
          </a:p>
          <a:p>
            <a:r>
              <a:rPr lang="es-ES" sz="1350" dirty="0"/>
              <a:t>Suponemos región activa.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A556058-50B5-4E82-BC9F-447330D5629A}"/>
                  </a:ext>
                </a:extLst>
              </p:cNvPr>
              <p:cNvSpPr txBox="1"/>
              <p:nvPr/>
            </p:nvSpPr>
            <p:spPr>
              <a:xfrm>
                <a:off x="692357" y="4304243"/>
                <a:ext cx="4292265" cy="390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𝑅𝑐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10−0.2</m:t>
                          </m:r>
                        </m:num>
                        <m:den>
                          <m:r>
                            <a:rPr lang="es-ES" sz="1350" i="1">
                              <a:latin typeface="Cambria Math" panose="02040503050406030204" pitchFamily="18" charset="0"/>
                            </a:rPr>
                            <m:t>1</m:t>
                          </m:r>
                        </m:den>
                      </m:f>
                      <m:r>
                        <a:rPr lang="es-ES" sz="1350" i="1">
                          <a:latin typeface="Cambria Math" panose="02040503050406030204" pitchFamily="18" charset="0"/>
                        </a:rPr>
                        <m:t>=9.8 </m:t>
                      </m:r>
                      <m:r>
                        <a:rPr lang="es-ES" sz="1350" i="1">
                          <a:latin typeface="Cambria Math" panose="02040503050406030204" pitchFamily="18" charset="0"/>
                        </a:rPr>
                        <m:t>𝑚𝐴</m:t>
                      </m:r>
                    </m:oMath>
                  </m:oMathPara>
                </a14:m>
                <a:endParaRPr lang="es-ES" sz="1350" dirty="0"/>
              </a:p>
            </p:txBody>
          </p:sp>
        </mc:Choice>
        <mc:Fallback xmlns="">
          <p:sp>
            <p:nvSpPr>
              <p:cNvPr id="16" name="CuadroTexto 15">
                <a:extLst>
                  <a:ext uri="{FF2B5EF4-FFF2-40B4-BE49-F238E27FC236}">
                    <a16:creationId xmlns:a16="http://schemas.microsoft.com/office/drawing/2014/main" id="{FA556058-50B5-4E82-BC9F-447330D5629A}"/>
                  </a:ext>
                </a:extLst>
              </p:cNvPr>
              <p:cNvSpPr txBox="1">
                <a:spLocks noRot="1" noChangeAspect="1" noMove="1" noResize="1" noEditPoints="1" noAdjustHandles="1" noChangeArrowheads="1" noChangeShapeType="1" noTextEdit="1"/>
              </p:cNvSpPr>
              <p:nvPr/>
            </p:nvSpPr>
            <p:spPr>
              <a:xfrm>
                <a:off x="692357" y="4304243"/>
                <a:ext cx="4292265" cy="390428"/>
              </a:xfrm>
              <a:prstGeom prst="rect">
                <a:avLst/>
              </a:prstGeom>
              <a:blipFill>
                <a:blip r:embed="rId10"/>
                <a:stretch>
                  <a:fillRect l="-426" t="-1563" r="-426" b="-14063"/>
                </a:stretch>
              </a:blipFill>
            </p:spPr>
            <p:txBody>
              <a:bodyPr/>
              <a:lstStyle/>
              <a:p>
                <a:r>
                  <a:rPr lang="es-ES">
                    <a:noFill/>
                  </a:rPr>
                  <a:t> </a:t>
                </a:r>
              </a:p>
            </p:txBody>
          </p:sp>
        </mc:Fallback>
      </mc:AlternateContent>
      <p:sp>
        <p:nvSpPr>
          <p:cNvPr id="2" name="CuadroTexto 1">
            <a:extLst>
              <a:ext uri="{FF2B5EF4-FFF2-40B4-BE49-F238E27FC236}">
                <a16:creationId xmlns:a16="http://schemas.microsoft.com/office/drawing/2014/main" id="{99CE5B5B-508A-4CB5-B9ED-162E11232E71}"/>
              </a:ext>
            </a:extLst>
          </p:cNvPr>
          <p:cNvSpPr txBox="1"/>
          <p:nvPr/>
        </p:nvSpPr>
        <p:spPr>
          <a:xfrm>
            <a:off x="740353" y="4694590"/>
            <a:ext cx="1723549" cy="300082"/>
          </a:xfrm>
          <a:prstGeom prst="rect">
            <a:avLst/>
          </a:prstGeom>
          <a:noFill/>
        </p:spPr>
        <p:txBody>
          <a:bodyPr wrap="none" rtlCol="0">
            <a:spAutoFit/>
          </a:bodyPr>
          <a:lstStyle/>
          <a:p>
            <a:r>
              <a:rPr lang="es-ES" sz="1350" dirty="0"/>
              <a:t>Punto de Operación</a:t>
            </a:r>
          </a:p>
        </p:txBody>
      </p:sp>
      <p:grpSp>
        <p:nvGrpSpPr>
          <p:cNvPr id="17" name="Grupo 16">
            <a:extLst>
              <a:ext uri="{FF2B5EF4-FFF2-40B4-BE49-F238E27FC236}">
                <a16:creationId xmlns:a16="http://schemas.microsoft.com/office/drawing/2014/main" id="{A2081B12-69B8-4DEB-840A-9E567FEF00A1}"/>
              </a:ext>
            </a:extLst>
          </p:cNvPr>
          <p:cNvGrpSpPr/>
          <p:nvPr/>
        </p:nvGrpSpPr>
        <p:grpSpPr>
          <a:xfrm>
            <a:off x="5225653" y="4302858"/>
            <a:ext cx="2792118" cy="1527219"/>
            <a:chOff x="7660956" y="1023046"/>
            <a:chExt cx="3722823" cy="2036291"/>
          </a:xfrm>
        </p:grpSpPr>
        <p:sp>
          <p:nvSpPr>
            <p:cNvPr id="18" name="Elipse 17">
              <a:extLst>
                <a:ext uri="{FF2B5EF4-FFF2-40B4-BE49-F238E27FC236}">
                  <a16:creationId xmlns:a16="http://schemas.microsoft.com/office/drawing/2014/main" id="{63369C07-929C-44FA-BD4D-45EF7FE1267D}"/>
                </a:ext>
              </a:extLst>
            </p:cNvPr>
            <p:cNvSpPr/>
            <p:nvPr/>
          </p:nvSpPr>
          <p:spPr bwMode="auto">
            <a:xfrm>
              <a:off x="8503773" y="1482619"/>
              <a:ext cx="346570" cy="1332896"/>
            </a:xfrm>
            <a:prstGeom prst="ellipse">
              <a:avLst/>
            </a:prstGeom>
            <a:solidFill>
              <a:schemeClr val="accent1">
                <a:alpha val="3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19" name="CuadroTexto 18">
              <a:extLst>
                <a:ext uri="{FF2B5EF4-FFF2-40B4-BE49-F238E27FC236}">
                  <a16:creationId xmlns:a16="http://schemas.microsoft.com/office/drawing/2014/main" id="{3F492D14-A320-4492-BAFF-31ABB1FC47A6}"/>
                </a:ext>
              </a:extLst>
            </p:cNvPr>
            <p:cNvSpPr txBox="1"/>
            <p:nvPr/>
          </p:nvSpPr>
          <p:spPr>
            <a:xfrm>
              <a:off x="10709314" y="1387897"/>
              <a:ext cx="400109" cy="400109"/>
            </a:xfrm>
            <a:prstGeom prst="rect">
              <a:avLst/>
            </a:prstGeom>
            <a:noFill/>
          </p:spPr>
          <p:txBody>
            <a:bodyPr wrap="none" rtlCol="0">
              <a:spAutoFit/>
            </a:bodyPr>
            <a:lstStyle/>
            <a:p>
              <a:r>
                <a:rPr lang="es-ES" sz="1350" dirty="0" err="1"/>
                <a:t>i</a:t>
              </a:r>
              <a:r>
                <a:rPr lang="es-ES" sz="1350" baseline="-25000" dirty="0" err="1"/>
                <a:t>B</a:t>
              </a:r>
              <a:endParaRPr lang="es-ES" sz="1350" baseline="-25000" dirty="0"/>
            </a:p>
          </p:txBody>
        </p:sp>
        <p:grpSp>
          <p:nvGrpSpPr>
            <p:cNvPr id="20" name="Grupo 19">
              <a:extLst>
                <a:ext uri="{FF2B5EF4-FFF2-40B4-BE49-F238E27FC236}">
                  <a16:creationId xmlns:a16="http://schemas.microsoft.com/office/drawing/2014/main" id="{0826622F-BAF7-419F-9C14-D07E99755450}"/>
                </a:ext>
              </a:extLst>
            </p:cNvPr>
            <p:cNvGrpSpPr/>
            <p:nvPr/>
          </p:nvGrpSpPr>
          <p:grpSpPr>
            <a:xfrm>
              <a:off x="7660956" y="1023046"/>
              <a:ext cx="3722823" cy="2036291"/>
              <a:chOff x="7660956" y="1023046"/>
              <a:chExt cx="3722823" cy="2036291"/>
            </a:xfrm>
          </p:grpSpPr>
          <p:grpSp>
            <p:nvGrpSpPr>
              <p:cNvPr id="21" name="Grupo 20">
                <a:extLst>
                  <a:ext uri="{FF2B5EF4-FFF2-40B4-BE49-F238E27FC236}">
                    <a16:creationId xmlns:a16="http://schemas.microsoft.com/office/drawing/2014/main" id="{A71E0695-362B-44A9-A407-DC1684AF829D}"/>
                  </a:ext>
                </a:extLst>
              </p:cNvPr>
              <p:cNvGrpSpPr/>
              <p:nvPr/>
            </p:nvGrpSpPr>
            <p:grpSpPr>
              <a:xfrm>
                <a:off x="8503773" y="1023046"/>
                <a:ext cx="2880006" cy="2036291"/>
                <a:chOff x="4992336" y="3812678"/>
                <a:chExt cx="2880006" cy="2036291"/>
              </a:xfrm>
            </p:grpSpPr>
            <p:grpSp>
              <p:nvGrpSpPr>
                <p:cNvPr id="24" name="Grupo 23">
                  <a:extLst>
                    <a:ext uri="{FF2B5EF4-FFF2-40B4-BE49-F238E27FC236}">
                      <a16:creationId xmlns:a16="http://schemas.microsoft.com/office/drawing/2014/main" id="{79F4957E-8217-4D61-BA5B-69086875A4DE}"/>
                    </a:ext>
                  </a:extLst>
                </p:cNvPr>
                <p:cNvGrpSpPr/>
                <p:nvPr/>
              </p:nvGrpSpPr>
              <p:grpSpPr>
                <a:xfrm>
                  <a:off x="5126993" y="4121855"/>
                  <a:ext cx="2493146" cy="1393794"/>
                  <a:chOff x="5255580" y="4225771"/>
                  <a:chExt cx="2493146" cy="1393794"/>
                </a:xfrm>
              </p:grpSpPr>
              <p:cxnSp>
                <p:nvCxnSpPr>
                  <p:cNvPr id="27" name="Conector recto 26">
                    <a:extLst>
                      <a:ext uri="{FF2B5EF4-FFF2-40B4-BE49-F238E27FC236}">
                        <a16:creationId xmlns:a16="http://schemas.microsoft.com/office/drawing/2014/main" id="{E01DA172-656E-4FE2-ACEC-3C72D09FEE08}"/>
                      </a:ext>
                    </a:extLst>
                  </p:cNvPr>
                  <p:cNvCxnSpPr>
                    <a:cxnSpLocks/>
                  </p:cNvCxnSpPr>
                  <p:nvPr/>
                </p:nvCxnSpPr>
                <p:spPr bwMode="auto">
                  <a:xfrm flipV="1">
                    <a:off x="5264458" y="5510213"/>
                    <a:ext cx="74448" cy="101954"/>
                  </a:xfrm>
                  <a:prstGeom prst="line">
                    <a:avLst/>
                  </a:prstGeom>
                  <a:solidFill>
                    <a:schemeClr val="accent1"/>
                  </a:solidFill>
                  <a:ln w="19050" cap="flat" cmpd="sng" algn="ctr">
                    <a:solidFill>
                      <a:srgbClr val="0070C0"/>
                    </a:solidFill>
                    <a:prstDash val="solid"/>
                    <a:round/>
                    <a:headEnd type="none" w="med" len="med"/>
                    <a:tailEnd type="none" w="med" len="med"/>
                  </a:ln>
                  <a:effectLst/>
                </p:spPr>
              </p:cxnSp>
              <p:grpSp>
                <p:nvGrpSpPr>
                  <p:cNvPr id="28" name="Grupo 27">
                    <a:extLst>
                      <a:ext uri="{FF2B5EF4-FFF2-40B4-BE49-F238E27FC236}">
                        <a16:creationId xmlns:a16="http://schemas.microsoft.com/office/drawing/2014/main" id="{ECBD79A6-231D-4521-B04D-6D16BFE582C1}"/>
                      </a:ext>
                    </a:extLst>
                  </p:cNvPr>
                  <p:cNvGrpSpPr/>
                  <p:nvPr/>
                </p:nvGrpSpPr>
                <p:grpSpPr>
                  <a:xfrm>
                    <a:off x="5255580" y="4225771"/>
                    <a:ext cx="2493146" cy="1393794"/>
                    <a:chOff x="5255580" y="4225771"/>
                    <a:chExt cx="2493146" cy="1393794"/>
                  </a:xfrm>
                </p:grpSpPr>
                <p:cxnSp>
                  <p:nvCxnSpPr>
                    <p:cNvPr id="29" name="Conector recto de flecha 28">
                      <a:extLst>
                        <a:ext uri="{FF2B5EF4-FFF2-40B4-BE49-F238E27FC236}">
                          <a16:creationId xmlns:a16="http://schemas.microsoft.com/office/drawing/2014/main" id="{EC5EB830-CEFD-45B3-9C53-65A70D1FEAAF}"/>
                        </a:ext>
                      </a:extLst>
                    </p:cNvPr>
                    <p:cNvCxnSpPr/>
                    <p:nvPr/>
                  </p:nvCxnSpPr>
                  <p:spPr bwMode="auto">
                    <a:xfrm flipV="1">
                      <a:off x="5264458" y="4225771"/>
                      <a:ext cx="0" cy="1393794"/>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0" name="Conector recto de flecha 29">
                      <a:extLst>
                        <a:ext uri="{FF2B5EF4-FFF2-40B4-BE49-F238E27FC236}">
                          <a16:creationId xmlns:a16="http://schemas.microsoft.com/office/drawing/2014/main" id="{C77BCF25-07F0-4B66-A79B-8DBCBF9C762E}"/>
                        </a:ext>
                      </a:extLst>
                    </p:cNvPr>
                    <p:cNvCxnSpPr>
                      <a:cxnSpLocks/>
                    </p:cNvCxnSpPr>
                    <p:nvPr/>
                  </p:nvCxnSpPr>
                  <p:spPr bwMode="auto">
                    <a:xfrm>
                      <a:off x="5255580" y="5612167"/>
                      <a:ext cx="2493146"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1" name="Conector recto 30">
                      <a:extLst>
                        <a:ext uri="{FF2B5EF4-FFF2-40B4-BE49-F238E27FC236}">
                          <a16:creationId xmlns:a16="http://schemas.microsoft.com/office/drawing/2014/main" id="{EAFD6A00-E101-423A-A7CB-7E62C65100AB}"/>
                        </a:ext>
                      </a:extLst>
                    </p:cNvPr>
                    <p:cNvCxnSpPr>
                      <a:cxnSpLocks/>
                    </p:cNvCxnSpPr>
                    <p:nvPr/>
                  </p:nvCxnSpPr>
                  <p:spPr bwMode="auto">
                    <a:xfrm flipV="1">
                      <a:off x="5264458" y="4492101"/>
                      <a:ext cx="230820" cy="1120066"/>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Conector recto 31">
                      <a:extLst>
                        <a:ext uri="{FF2B5EF4-FFF2-40B4-BE49-F238E27FC236}">
                          <a16:creationId xmlns:a16="http://schemas.microsoft.com/office/drawing/2014/main" id="{E9A9ED10-91FA-472E-AF66-9F47FD1885BE}"/>
                        </a:ext>
                      </a:extLst>
                    </p:cNvPr>
                    <p:cNvCxnSpPr/>
                    <p:nvPr/>
                  </p:nvCxnSpPr>
                  <p:spPr bwMode="auto">
                    <a:xfrm>
                      <a:off x="5495278" y="4502459"/>
                      <a:ext cx="183600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3" name="Conector recto 32">
                      <a:extLst>
                        <a:ext uri="{FF2B5EF4-FFF2-40B4-BE49-F238E27FC236}">
                          <a16:creationId xmlns:a16="http://schemas.microsoft.com/office/drawing/2014/main" id="{3894D140-2D14-49C3-A672-216D51AFCB0E}"/>
                        </a:ext>
                      </a:extLst>
                    </p:cNvPr>
                    <p:cNvCxnSpPr/>
                    <p:nvPr/>
                  </p:nvCxnSpPr>
                  <p:spPr bwMode="auto">
                    <a:xfrm>
                      <a:off x="5255580" y="4414838"/>
                      <a:ext cx="383220" cy="1204727"/>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34" name="Conector recto 33">
                      <a:extLst>
                        <a:ext uri="{FF2B5EF4-FFF2-40B4-BE49-F238E27FC236}">
                          <a16:creationId xmlns:a16="http://schemas.microsoft.com/office/drawing/2014/main" id="{508B7B6A-7D2C-4A6B-BDE2-F409267D7555}"/>
                        </a:ext>
                      </a:extLst>
                    </p:cNvPr>
                    <p:cNvCxnSpPr/>
                    <p:nvPr/>
                  </p:nvCxnSpPr>
                  <p:spPr bwMode="auto">
                    <a:xfrm>
                      <a:off x="5334143" y="5510213"/>
                      <a:ext cx="198000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grpSp>
            </p:grpSp>
            <p:sp>
              <p:nvSpPr>
                <p:cNvPr id="25" name="CuadroTexto 24">
                  <a:extLst>
                    <a:ext uri="{FF2B5EF4-FFF2-40B4-BE49-F238E27FC236}">
                      <a16:creationId xmlns:a16="http://schemas.microsoft.com/office/drawing/2014/main" id="{14175BEC-FFAC-4661-95DD-5DB0EC292AB1}"/>
                    </a:ext>
                  </a:extLst>
                </p:cNvPr>
                <p:cNvSpPr txBox="1"/>
                <p:nvPr/>
              </p:nvSpPr>
              <p:spPr>
                <a:xfrm>
                  <a:off x="4992336" y="3812678"/>
                  <a:ext cx="408659" cy="400109"/>
                </a:xfrm>
                <a:prstGeom prst="rect">
                  <a:avLst/>
                </a:prstGeom>
                <a:noFill/>
              </p:spPr>
              <p:txBody>
                <a:bodyPr wrap="none" rtlCol="0">
                  <a:spAutoFit/>
                </a:bodyPr>
                <a:lstStyle/>
                <a:p>
                  <a:r>
                    <a:rPr lang="es-ES" sz="1350" dirty="0" err="1"/>
                    <a:t>i</a:t>
                  </a:r>
                  <a:r>
                    <a:rPr lang="es-ES" sz="1350" baseline="-25000" dirty="0" err="1"/>
                    <a:t>C</a:t>
                  </a:r>
                  <a:endParaRPr lang="es-ES" sz="1350" baseline="-25000" dirty="0"/>
                </a:p>
              </p:txBody>
            </p:sp>
            <p:sp>
              <p:nvSpPr>
                <p:cNvPr id="26" name="CuadroTexto 25">
                  <a:extLst>
                    <a:ext uri="{FF2B5EF4-FFF2-40B4-BE49-F238E27FC236}">
                      <a16:creationId xmlns:a16="http://schemas.microsoft.com/office/drawing/2014/main" id="{CD9783C5-E7A4-4A7C-B9F7-B60B2E8AA941}"/>
                    </a:ext>
                  </a:extLst>
                </p:cNvPr>
                <p:cNvSpPr txBox="1"/>
                <p:nvPr/>
              </p:nvSpPr>
              <p:spPr>
                <a:xfrm>
                  <a:off x="7258499" y="5448860"/>
                  <a:ext cx="613843" cy="400109"/>
                </a:xfrm>
                <a:prstGeom prst="rect">
                  <a:avLst/>
                </a:prstGeom>
                <a:noFill/>
              </p:spPr>
              <p:txBody>
                <a:bodyPr wrap="none" rtlCol="0">
                  <a:spAutoFit/>
                </a:bodyPr>
                <a:lstStyle/>
                <a:p>
                  <a:r>
                    <a:rPr lang="es-ES" sz="1350" dirty="0"/>
                    <a:t>V</a:t>
                  </a:r>
                  <a:r>
                    <a:rPr lang="es-ES" sz="1350" baseline="-25000" dirty="0"/>
                    <a:t>CE</a:t>
                  </a:r>
                </a:p>
              </p:txBody>
            </p:sp>
          </p:grpSp>
          <p:sp>
            <p:nvSpPr>
              <p:cNvPr id="22" name="CuadroTexto 21">
                <a:extLst>
                  <a:ext uri="{FF2B5EF4-FFF2-40B4-BE49-F238E27FC236}">
                    <a16:creationId xmlns:a16="http://schemas.microsoft.com/office/drawing/2014/main" id="{A39B0053-18BF-4B8C-9237-231077E4E108}"/>
                  </a:ext>
                </a:extLst>
              </p:cNvPr>
              <p:cNvSpPr txBox="1"/>
              <p:nvPr/>
            </p:nvSpPr>
            <p:spPr>
              <a:xfrm>
                <a:off x="7660956" y="2086499"/>
                <a:ext cx="981465" cy="307776"/>
              </a:xfrm>
              <a:prstGeom prst="rect">
                <a:avLst/>
              </a:prstGeom>
              <a:noFill/>
            </p:spPr>
            <p:txBody>
              <a:bodyPr wrap="none" rtlCol="0">
                <a:spAutoFit/>
              </a:bodyPr>
              <a:lstStyle/>
              <a:p>
                <a:r>
                  <a:rPr lang="es-ES" sz="900" dirty="0"/>
                  <a:t>Saturación</a:t>
                </a:r>
              </a:p>
            </p:txBody>
          </p:sp>
          <p:sp>
            <p:nvSpPr>
              <p:cNvPr id="23" name="CuadroTexto 22">
                <a:extLst>
                  <a:ext uri="{FF2B5EF4-FFF2-40B4-BE49-F238E27FC236}">
                    <a16:creationId xmlns:a16="http://schemas.microsoft.com/office/drawing/2014/main" id="{6BD0FC6B-5356-4BFE-BDEA-623E00294391}"/>
                  </a:ext>
                </a:extLst>
              </p:cNvPr>
              <p:cNvSpPr txBox="1"/>
              <p:nvPr/>
            </p:nvSpPr>
            <p:spPr>
              <a:xfrm>
                <a:off x="9778451" y="2344569"/>
                <a:ext cx="622392" cy="307776"/>
              </a:xfrm>
              <a:prstGeom prst="rect">
                <a:avLst/>
              </a:prstGeom>
              <a:noFill/>
            </p:spPr>
            <p:txBody>
              <a:bodyPr wrap="none" rtlCol="0">
                <a:spAutoFit/>
              </a:bodyPr>
              <a:lstStyle/>
              <a:p>
                <a:r>
                  <a:rPr lang="es-ES" sz="900" dirty="0"/>
                  <a:t>Corte</a:t>
                </a:r>
              </a:p>
            </p:txBody>
          </p:sp>
        </p:grpSp>
      </p:grpSp>
      <p:sp>
        <p:nvSpPr>
          <p:cNvPr id="35" name="Rectángulo 34">
            <a:extLst>
              <a:ext uri="{FF2B5EF4-FFF2-40B4-BE49-F238E27FC236}">
                <a16:creationId xmlns:a16="http://schemas.microsoft.com/office/drawing/2014/main" id="{7217CBF4-D537-47D3-B340-809EC92C5F42}"/>
              </a:ext>
            </a:extLst>
          </p:cNvPr>
          <p:cNvSpPr/>
          <p:nvPr/>
        </p:nvSpPr>
        <p:spPr>
          <a:xfrm>
            <a:off x="1998978" y="1982051"/>
            <a:ext cx="530303" cy="27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 name="Marcador de número de diapositiva 2">
            <a:extLst>
              <a:ext uri="{FF2B5EF4-FFF2-40B4-BE49-F238E27FC236}">
                <a16:creationId xmlns:a16="http://schemas.microsoft.com/office/drawing/2014/main" id="{9A7430CD-88C7-46DE-9814-C9928E1F447D}"/>
              </a:ext>
            </a:extLst>
          </p:cNvPr>
          <p:cNvSpPr>
            <a:spLocks noGrp="1"/>
          </p:cNvSpPr>
          <p:nvPr>
            <p:ph type="sldNum" sz="quarter" idx="12"/>
          </p:nvPr>
        </p:nvSpPr>
        <p:spPr/>
        <p:txBody>
          <a:bodyPr/>
          <a:lstStyle/>
          <a:p>
            <a:fld id="{78733FC4-8689-4CA5-A153-34ADD6EFE592}" type="slidenum">
              <a:rPr lang="es-ES" smtClean="0"/>
              <a:t>31</a:t>
            </a:fld>
            <a:endParaRPr lang="es-ES"/>
          </a:p>
        </p:txBody>
      </p:sp>
    </p:spTree>
    <p:custDataLst>
      <p:tags r:id="rId1"/>
    </p:custDataLst>
    <p:extLst>
      <p:ext uri="{BB962C8B-B14F-4D97-AF65-F5344CB8AC3E}">
        <p14:creationId xmlns:p14="http://schemas.microsoft.com/office/powerpoint/2010/main" val="42288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BE35DEA-38F7-4E0E-BAA6-888E98C58F06}"/>
              </a:ext>
            </a:extLst>
          </p:cNvPr>
          <p:cNvSpPr/>
          <p:nvPr/>
        </p:nvSpPr>
        <p:spPr>
          <a:xfrm>
            <a:off x="0" y="831361"/>
            <a:ext cx="9066998" cy="584775"/>
          </a:xfrm>
          <a:prstGeom prst="rect">
            <a:avLst/>
          </a:prstGeom>
        </p:spPr>
        <p:txBody>
          <a:bodyPr wrap="square">
            <a:spAutoFit/>
          </a:bodyPr>
          <a:lstStyle/>
          <a:p>
            <a:r>
              <a:rPr lang="es-ES" sz="1600" b="1" dirty="0"/>
              <a:t>Problema 3</a:t>
            </a:r>
            <a:r>
              <a:rPr lang="es-ES" sz="1600" dirty="0"/>
              <a:t>. Calcular Rb y </a:t>
            </a:r>
            <a:r>
              <a:rPr lang="es-ES" sz="1600" dirty="0" err="1"/>
              <a:t>Rc</a:t>
            </a:r>
            <a:r>
              <a:rPr lang="es-ES" sz="1600" dirty="0"/>
              <a:t> para que el transistor de la figura opere en el </a:t>
            </a:r>
            <a:r>
              <a:rPr lang="es-ES" sz="1600" dirty="0" err="1"/>
              <a:t>pto</a:t>
            </a:r>
            <a:r>
              <a:rPr lang="es-ES" sz="1600" dirty="0"/>
              <a:t>. Q definido por </a:t>
            </a:r>
            <a:r>
              <a:rPr lang="es-ES" sz="1600" dirty="0" err="1"/>
              <a:t>ic</a:t>
            </a:r>
            <a:r>
              <a:rPr lang="es-ES" sz="1600" dirty="0"/>
              <a:t> = 1mA, </a:t>
            </a:r>
            <a:r>
              <a:rPr lang="es-ES" sz="1600" dirty="0" err="1"/>
              <a:t>ib</a:t>
            </a:r>
            <a:r>
              <a:rPr lang="es-ES" sz="1600" dirty="0"/>
              <a:t> = 10μA y V</a:t>
            </a:r>
            <a:r>
              <a:rPr lang="es-ES" sz="1600" baseline="-25000" dirty="0"/>
              <a:t>CE</a:t>
            </a:r>
            <a:r>
              <a:rPr lang="es-ES" sz="1600" dirty="0"/>
              <a:t> = 7V. Sea V</a:t>
            </a:r>
            <a:r>
              <a:rPr lang="es-ES" sz="1600" baseline="-25000" dirty="0"/>
              <a:t>CC</a:t>
            </a:r>
            <a:r>
              <a:rPr lang="es-ES" sz="1600" dirty="0"/>
              <a:t> =10V y V</a:t>
            </a:r>
            <a:r>
              <a:rPr lang="es-ES" sz="1600" baseline="-25000" dirty="0"/>
              <a:t>BE</a:t>
            </a:r>
            <a:r>
              <a:rPr lang="es-ES" sz="1600" dirty="0"/>
              <a:t> = 0,7V </a:t>
            </a:r>
          </a:p>
        </p:txBody>
      </p:sp>
      <p:pic>
        <p:nvPicPr>
          <p:cNvPr id="5" name="Imagen 4">
            <a:extLst>
              <a:ext uri="{FF2B5EF4-FFF2-40B4-BE49-F238E27FC236}">
                <a16:creationId xmlns:a16="http://schemas.microsoft.com/office/drawing/2014/main" id="{1A223208-3A02-4683-9607-42E399DFEFC1}"/>
              </a:ext>
            </a:extLst>
          </p:cNvPr>
          <p:cNvPicPr>
            <a:picLocks noChangeAspect="1"/>
          </p:cNvPicPr>
          <p:nvPr/>
        </p:nvPicPr>
        <p:blipFill>
          <a:blip r:embed="rId3"/>
          <a:stretch>
            <a:fillRect/>
          </a:stretch>
        </p:blipFill>
        <p:spPr>
          <a:xfrm>
            <a:off x="592555" y="1420430"/>
            <a:ext cx="1109900" cy="172761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F6B4589-F14A-4746-8018-4ABBB9EA2368}"/>
                  </a:ext>
                </a:extLst>
              </p:cNvPr>
              <p:cNvSpPr txBox="1"/>
              <p:nvPr/>
            </p:nvSpPr>
            <p:spPr>
              <a:xfrm>
                <a:off x="2315231" y="2025036"/>
                <a:ext cx="6064096" cy="390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num>
                        <m:den>
                          <m:r>
                            <a:rPr lang="es-ES" sz="1350" i="1">
                              <a:latin typeface="Cambria Math" panose="02040503050406030204" pitchFamily="18" charset="0"/>
                            </a:rPr>
                            <m:t>𝑖𝑏</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10−0.7</m:t>
                          </m:r>
                        </m:num>
                        <m:den>
                          <m:r>
                            <a:rPr lang="es-ES" sz="1350" i="1">
                              <a:latin typeface="Cambria Math" panose="02040503050406030204" pitchFamily="18" charset="0"/>
                            </a:rPr>
                            <m:t>0.01 </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9.3</m:t>
                          </m:r>
                        </m:num>
                        <m:den>
                          <m:r>
                            <a:rPr lang="es-ES" sz="1350" i="1">
                              <a:latin typeface="Cambria Math" panose="02040503050406030204" pitchFamily="18" charset="0"/>
                            </a:rPr>
                            <m:t>0.01</m:t>
                          </m:r>
                        </m:den>
                      </m:f>
                      <m:r>
                        <a:rPr lang="es-ES" sz="1350" i="1">
                          <a:latin typeface="Cambria Math" panose="02040503050406030204" pitchFamily="18" charset="0"/>
                        </a:rPr>
                        <m:t>=930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6" name="CuadroTexto 5">
                <a:extLst>
                  <a:ext uri="{FF2B5EF4-FFF2-40B4-BE49-F238E27FC236}">
                    <a16:creationId xmlns:a16="http://schemas.microsoft.com/office/drawing/2014/main" id="{0F6B4589-F14A-4746-8018-4ABBB9EA2368}"/>
                  </a:ext>
                </a:extLst>
              </p:cNvPr>
              <p:cNvSpPr txBox="1">
                <a:spLocks noRot="1" noChangeAspect="1" noMove="1" noResize="1" noEditPoints="1" noAdjustHandles="1" noChangeArrowheads="1" noChangeShapeType="1" noTextEdit="1"/>
              </p:cNvSpPr>
              <p:nvPr/>
            </p:nvSpPr>
            <p:spPr>
              <a:xfrm>
                <a:off x="2315231" y="2025036"/>
                <a:ext cx="6064096" cy="390300"/>
              </a:xfrm>
              <a:prstGeom prst="rect">
                <a:avLst/>
              </a:prstGeom>
              <a:blipFill>
                <a:blip r:embed="rId4"/>
                <a:stretch>
                  <a:fillRect l="-101" t="-1563" r="-101" b="-1562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706EE56-784E-439C-829B-66D665E8F351}"/>
                  </a:ext>
                </a:extLst>
              </p:cNvPr>
              <p:cNvSpPr txBox="1"/>
              <p:nvPr/>
            </p:nvSpPr>
            <p:spPr>
              <a:xfrm>
                <a:off x="2315232" y="2600893"/>
                <a:ext cx="5127301" cy="390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𝑖𝑐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10−7</m:t>
                          </m:r>
                        </m:num>
                        <m:den>
                          <m:r>
                            <a:rPr lang="es-ES" sz="1350" i="1">
                              <a:latin typeface="Cambria Math" panose="02040503050406030204" pitchFamily="18" charset="0"/>
                            </a:rPr>
                            <m:t>1</m:t>
                          </m:r>
                        </m:den>
                      </m:f>
                      <m:r>
                        <a:rPr lang="es-ES" sz="1350" i="1">
                          <a:latin typeface="Cambria Math" panose="02040503050406030204" pitchFamily="18" charset="0"/>
                        </a:rPr>
                        <m:t>=3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7" name="CuadroTexto 6">
                <a:extLst>
                  <a:ext uri="{FF2B5EF4-FFF2-40B4-BE49-F238E27FC236}">
                    <a16:creationId xmlns:a16="http://schemas.microsoft.com/office/drawing/2014/main" id="{9706EE56-784E-439C-829B-66D665E8F351}"/>
                  </a:ext>
                </a:extLst>
              </p:cNvPr>
              <p:cNvSpPr txBox="1">
                <a:spLocks noRot="1" noChangeAspect="1" noMove="1" noResize="1" noEditPoints="1" noAdjustHandles="1" noChangeArrowheads="1" noChangeShapeType="1" noTextEdit="1"/>
              </p:cNvSpPr>
              <p:nvPr/>
            </p:nvSpPr>
            <p:spPr>
              <a:xfrm>
                <a:off x="2315232" y="2600893"/>
                <a:ext cx="5127301" cy="390428"/>
              </a:xfrm>
              <a:prstGeom prst="rect">
                <a:avLst/>
              </a:prstGeom>
              <a:blipFill>
                <a:blip r:embed="rId5"/>
                <a:stretch>
                  <a:fillRect l="-238" t="-3125" r="-238" b="-14063"/>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F4110028-39C3-483E-AE98-980943D9702F}"/>
              </a:ext>
            </a:extLst>
          </p:cNvPr>
          <p:cNvSpPr txBox="1"/>
          <p:nvPr/>
        </p:nvSpPr>
        <p:spPr>
          <a:xfrm>
            <a:off x="2315231" y="1562479"/>
            <a:ext cx="3585662"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V</a:t>
            </a:r>
            <a:r>
              <a:rPr lang="es-ES" sz="1350" baseline="-25000" dirty="0"/>
              <a:t>CE</a:t>
            </a:r>
            <a:r>
              <a:rPr lang="es-ES" sz="1350" dirty="0"/>
              <a:t>&gt;V</a:t>
            </a:r>
            <a:r>
              <a:rPr lang="es-ES" sz="1350" baseline="-25000" dirty="0"/>
              <a:t>SAT</a:t>
            </a:r>
            <a:r>
              <a:rPr lang="es-ES" sz="1350" dirty="0">
                <a:sym typeface="Wingdings" panose="05000000000000000000" pitchFamily="2" charset="2"/>
              </a:rPr>
              <a:t> Estará en activa</a:t>
            </a:r>
            <a:endParaRPr lang="es-ES" sz="1350" dirty="0"/>
          </a:p>
        </p:txBody>
      </p:sp>
      <p:sp>
        <p:nvSpPr>
          <p:cNvPr id="2" name="Marcador de número de diapositiva 1">
            <a:extLst>
              <a:ext uri="{FF2B5EF4-FFF2-40B4-BE49-F238E27FC236}">
                <a16:creationId xmlns:a16="http://schemas.microsoft.com/office/drawing/2014/main" id="{5635EA16-CFC8-4829-AA46-4CEE06F33677}"/>
              </a:ext>
            </a:extLst>
          </p:cNvPr>
          <p:cNvSpPr>
            <a:spLocks noGrp="1"/>
          </p:cNvSpPr>
          <p:nvPr>
            <p:ph type="sldNum" sz="quarter" idx="12"/>
          </p:nvPr>
        </p:nvSpPr>
        <p:spPr/>
        <p:txBody>
          <a:bodyPr/>
          <a:lstStyle/>
          <a:p>
            <a:fld id="{78733FC4-8689-4CA5-A153-34ADD6EFE592}" type="slidenum">
              <a:rPr lang="es-ES" smtClean="0"/>
              <a:t>32</a:t>
            </a:fld>
            <a:endParaRPr lang="es-ES"/>
          </a:p>
        </p:txBody>
      </p:sp>
    </p:spTree>
    <p:custDataLst>
      <p:tags r:id="rId1"/>
    </p:custDataLst>
    <p:extLst>
      <p:ext uri="{BB962C8B-B14F-4D97-AF65-F5344CB8AC3E}">
        <p14:creationId xmlns:p14="http://schemas.microsoft.com/office/powerpoint/2010/main" val="18197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B913B0C-67E1-4426-95A4-BF023802AE8E}"/>
              </a:ext>
            </a:extLst>
          </p:cNvPr>
          <p:cNvSpPr/>
          <p:nvPr/>
        </p:nvSpPr>
        <p:spPr>
          <a:xfrm>
            <a:off x="-1" y="828675"/>
            <a:ext cx="8791575" cy="584775"/>
          </a:xfrm>
          <a:prstGeom prst="rect">
            <a:avLst/>
          </a:prstGeom>
        </p:spPr>
        <p:txBody>
          <a:bodyPr wrap="square">
            <a:spAutoFit/>
          </a:bodyPr>
          <a:lstStyle/>
          <a:p>
            <a:r>
              <a:rPr lang="es-ES" sz="1600" b="1" dirty="0"/>
              <a:t>Problema 4.</a:t>
            </a:r>
            <a:r>
              <a:rPr lang="es-ES" sz="1600" dirty="0"/>
              <a:t> Calcular Rf y </a:t>
            </a:r>
            <a:r>
              <a:rPr lang="es-ES" sz="1600" dirty="0" err="1"/>
              <a:t>Rc</a:t>
            </a:r>
            <a:r>
              <a:rPr lang="es-ES" sz="1600" dirty="0"/>
              <a:t> para que el transistor de la figura opere en el </a:t>
            </a:r>
            <a:r>
              <a:rPr lang="es-ES" sz="1600" dirty="0" err="1"/>
              <a:t>pto</a:t>
            </a:r>
            <a:r>
              <a:rPr lang="es-ES" sz="1600" dirty="0"/>
              <a:t>. Q definido por V</a:t>
            </a:r>
            <a:r>
              <a:rPr lang="es-ES" sz="1600" baseline="-25000" dirty="0"/>
              <a:t>CE</a:t>
            </a:r>
            <a:r>
              <a:rPr lang="es-ES" sz="1600" dirty="0"/>
              <a:t> = 5V e </a:t>
            </a:r>
            <a:r>
              <a:rPr lang="es-ES" sz="1600" dirty="0" err="1"/>
              <a:t>ic</a:t>
            </a:r>
            <a:r>
              <a:rPr lang="es-ES" sz="1600" dirty="0"/>
              <a:t> = 5mA. Datos V</a:t>
            </a:r>
            <a:r>
              <a:rPr lang="es-ES" sz="1600" baseline="-25000" dirty="0"/>
              <a:t>CC</a:t>
            </a:r>
            <a:r>
              <a:rPr lang="es-ES" sz="1600" dirty="0"/>
              <a:t> = 9V y </a:t>
            </a:r>
            <a:r>
              <a:rPr lang="el-GR" sz="1600" dirty="0"/>
              <a:t>β</a:t>
            </a:r>
            <a:r>
              <a:rPr lang="es-ES" sz="1600" dirty="0"/>
              <a:t>=99. </a:t>
            </a:r>
          </a:p>
        </p:txBody>
      </p:sp>
      <p:pic>
        <p:nvPicPr>
          <p:cNvPr id="5" name="Imagen 4">
            <a:extLst>
              <a:ext uri="{FF2B5EF4-FFF2-40B4-BE49-F238E27FC236}">
                <a16:creationId xmlns:a16="http://schemas.microsoft.com/office/drawing/2014/main" id="{6997C0FC-208C-4056-9466-F9FE8AC67CA7}"/>
              </a:ext>
            </a:extLst>
          </p:cNvPr>
          <p:cNvPicPr>
            <a:picLocks noChangeAspect="1"/>
          </p:cNvPicPr>
          <p:nvPr/>
        </p:nvPicPr>
        <p:blipFill>
          <a:blip r:embed="rId3"/>
          <a:stretch>
            <a:fillRect/>
          </a:stretch>
        </p:blipFill>
        <p:spPr>
          <a:xfrm>
            <a:off x="317709" y="1449203"/>
            <a:ext cx="1241585" cy="215542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834C6403-0690-4D0C-A0E6-CD80441C70E5}"/>
                  </a:ext>
                </a:extLst>
              </p:cNvPr>
              <p:cNvSpPr txBox="1"/>
              <p:nvPr/>
            </p:nvSpPr>
            <p:spPr>
              <a:xfrm>
                <a:off x="2100942" y="2046959"/>
                <a:ext cx="4126643"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834C6403-0690-4D0C-A0E6-CD80441C70E5}"/>
                  </a:ext>
                </a:extLst>
              </p:cNvPr>
              <p:cNvSpPr txBox="1">
                <a:spLocks noRot="1" noChangeAspect="1" noMove="1" noResize="1" noEditPoints="1" noAdjustHandles="1" noChangeArrowheads="1" noChangeShapeType="1" noTextEdit="1"/>
              </p:cNvSpPr>
              <p:nvPr/>
            </p:nvSpPr>
            <p:spPr>
              <a:xfrm>
                <a:off x="2100942" y="2046959"/>
                <a:ext cx="4126643" cy="224357"/>
              </a:xfrm>
              <a:prstGeom prst="rect">
                <a:avLst/>
              </a:prstGeom>
              <a:blipFill>
                <a:blip r:embed="rId4"/>
                <a:stretch>
                  <a:fillRect l="-443" b="-24324"/>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BCAFDB31-D2C5-443E-A414-F4BC3CF26C44}"/>
              </a:ext>
            </a:extLst>
          </p:cNvPr>
          <p:cNvSpPr txBox="1"/>
          <p:nvPr/>
        </p:nvSpPr>
        <p:spPr>
          <a:xfrm>
            <a:off x="2100941" y="1556580"/>
            <a:ext cx="3585662"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V</a:t>
            </a:r>
            <a:r>
              <a:rPr lang="es-ES" sz="1350" baseline="-25000" dirty="0"/>
              <a:t>CE</a:t>
            </a:r>
            <a:r>
              <a:rPr lang="es-ES" sz="1350" dirty="0"/>
              <a:t>&gt;V</a:t>
            </a:r>
            <a:r>
              <a:rPr lang="es-ES" sz="1350" baseline="-25000" dirty="0"/>
              <a:t>SAT</a:t>
            </a:r>
            <a:r>
              <a:rPr lang="es-ES" sz="1350" dirty="0">
                <a:sym typeface="Wingdings" panose="05000000000000000000" pitchFamily="2" charset="2"/>
              </a:rPr>
              <a:t> Estará en activa</a:t>
            </a:r>
            <a:endParaRPr lang="es-ES" sz="1350" dirty="0"/>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0306E5FC-F8F1-4851-93BB-056187F542FE}"/>
                  </a:ext>
                </a:extLst>
              </p:cNvPr>
              <p:cNvSpPr/>
              <p:nvPr/>
            </p:nvSpPr>
            <p:spPr>
              <a:xfrm>
                <a:off x="1559294" y="4230823"/>
                <a:ext cx="6403933" cy="6591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9=</m:t>
                      </m:r>
                      <m:f>
                        <m:fPr>
                          <m:ctrlPr>
                            <a:rPr lang="es-ES" sz="1350" i="1">
                              <a:latin typeface="Cambria Math" panose="02040503050406030204" pitchFamily="18" charset="0"/>
                            </a:rPr>
                          </m:ctrlPr>
                        </m:fPr>
                        <m:num>
                          <m:r>
                            <a:rPr lang="es-ES" sz="1350" i="1">
                              <a:latin typeface="Cambria Math" panose="02040503050406030204" pitchFamily="18" charset="0"/>
                            </a:rPr>
                            <m:t>100</m:t>
                          </m:r>
                        </m:num>
                        <m:den>
                          <m:r>
                            <a:rPr lang="es-ES" sz="1350" i="1">
                              <a:latin typeface="Cambria Math" panose="02040503050406030204" pitchFamily="18" charset="0"/>
                            </a:rPr>
                            <m:t>99</m:t>
                          </m:r>
                        </m:den>
                      </m:f>
                      <m:r>
                        <a:rPr lang="es-ES" sz="1350" i="1">
                          <a:latin typeface="Cambria Math" panose="02040503050406030204" pitchFamily="18" charset="0"/>
                        </a:rPr>
                        <m:t>𝑖𝑐𝑅𝑐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𝑖𝑐𝑅𝑓</m:t>
                          </m:r>
                        </m:num>
                        <m:den>
                          <m:r>
                            <a:rPr lang="es-ES" sz="1350" i="1">
                              <a:latin typeface="Cambria Math" panose="02040503050406030204" pitchFamily="18" charset="0"/>
                            </a:rPr>
                            <m:t>99</m:t>
                          </m:r>
                        </m:den>
                      </m:f>
                      <m:r>
                        <a:rPr lang="es-ES" sz="1350" i="1">
                          <a:latin typeface="Cambria Math" panose="02040503050406030204" pitchFamily="18" charset="0"/>
                        </a:rPr>
                        <m:t>+0.7→</m:t>
                      </m:r>
                      <m:r>
                        <a:rPr lang="es-ES" sz="1350" i="1">
                          <a:latin typeface="Cambria Math" panose="02040503050406030204" pitchFamily="18" charset="0"/>
                        </a:rPr>
                        <m:t>𝑅𝑓</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9−0.7−1.01∗5∗0.792</m:t>
                          </m:r>
                        </m:num>
                        <m:den>
                          <m:f>
                            <m:fPr>
                              <m:ctrlPr>
                                <a:rPr lang="es-ES" sz="1350" i="1">
                                  <a:latin typeface="Cambria Math" panose="02040503050406030204" pitchFamily="18" charset="0"/>
                                </a:rPr>
                              </m:ctrlPr>
                            </m:fPr>
                            <m:num>
                              <m:r>
                                <a:rPr lang="es-ES" sz="1350" i="1">
                                  <a:latin typeface="Cambria Math" panose="02040503050406030204" pitchFamily="18" charset="0"/>
                                </a:rPr>
                                <m:t>5</m:t>
                              </m:r>
                            </m:num>
                            <m:den>
                              <m:r>
                                <a:rPr lang="es-ES" sz="1350" i="1">
                                  <a:latin typeface="Cambria Math" panose="02040503050406030204" pitchFamily="18" charset="0"/>
                                </a:rPr>
                                <m:t>99</m:t>
                              </m:r>
                            </m:den>
                          </m:f>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4.30</m:t>
                          </m:r>
                        </m:num>
                        <m:den>
                          <m:r>
                            <a:rPr lang="es-ES" sz="1350" i="1">
                              <a:latin typeface="Cambria Math" panose="02040503050406030204" pitchFamily="18" charset="0"/>
                            </a:rPr>
                            <m:t>0.5050</m:t>
                          </m:r>
                        </m:den>
                      </m:f>
                      <m:r>
                        <a:rPr lang="es-ES" sz="1350" i="1">
                          <a:latin typeface="Cambria Math" panose="02040503050406030204" pitchFamily="18" charset="0"/>
                        </a:rPr>
                        <m:t>=85.15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9" name="Rectángulo 8">
                <a:extLst>
                  <a:ext uri="{FF2B5EF4-FFF2-40B4-BE49-F238E27FC236}">
                    <a16:creationId xmlns:a16="http://schemas.microsoft.com/office/drawing/2014/main" id="{0306E5FC-F8F1-4851-93BB-056187F542FE}"/>
                  </a:ext>
                </a:extLst>
              </p:cNvPr>
              <p:cNvSpPr>
                <a:spLocks noRot="1" noChangeAspect="1" noMove="1" noResize="1" noEditPoints="1" noAdjustHandles="1" noChangeArrowheads="1" noChangeShapeType="1" noTextEdit="1"/>
              </p:cNvSpPr>
              <p:nvPr/>
            </p:nvSpPr>
            <p:spPr>
              <a:xfrm>
                <a:off x="1559294" y="4230823"/>
                <a:ext cx="6403933" cy="659155"/>
              </a:xfrm>
              <a:prstGeom prst="rect">
                <a:avLst/>
              </a:prstGeom>
              <a:blipFill>
                <a:blip r:embed="rId5"/>
                <a:stretch>
                  <a:fillRect b="-18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FBC6EACE-B047-4D73-8E1A-0F04C5CC0CB1}"/>
                  </a:ext>
                </a:extLst>
              </p:cNvPr>
              <p:cNvSpPr/>
              <p:nvPr/>
            </p:nvSpPr>
            <p:spPr>
              <a:xfrm>
                <a:off x="2100941" y="2480818"/>
                <a:ext cx="6801862" cy="456856"/>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oMath>
                </a14:m>
                <a:r>
                  <a:rPr lang="es-ES" sz="1350" dirty="0"/>
                  <a:t> </a:t>
                </a:r>
                <a14:m>
                  <m:oMath xmlns:m="http://schemas.openxmlformats.org/officeDocument/2006/math">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a14:m>
                <a:r>
                  <a:rPr lang="es-ES" sz="1350" dirty="0"/>
                  <a:t> </a:t>
                </a:r>
                <a14:m>
                  <m:oMath xmlns:m="http://schemas.openxmlformats.org/officeDocument/2006/math">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/99</m:t>
                        </m:r>
                      </m:e>
                    </m:d>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𝑖𝑐</m:t>
                        </m:r>
                        <m:r>
                          <a:rPr lang="es-ES" sz="1350" i="1">
                            <a:latin typeface="Cambria Math" panose="02040503050406030204" pitchFamily="18" charset="0"/>
                          </a:rPr>
                          <m:t>100/99</m:t>
                        </m:r>
                      </m:den>
                    </m:f>
                  </m:oMath>
                </a14:m>
                <a:endParaRPr lang="es-ES" sz="1350" dirty="0"/>
              </a:p>
            </p:txBody>
          </p:sp>
        </mc:Choice>
        <mc:Fallback xmlns="">
          <p:sp>
            <p:nvSpPr>
              <p:cNvPr id="10" name="Rectángulo 9">
                <a:extLst>
                  <a:ext uri="{FF2B5EF4-FFF2-40B4-BE49-F238E27FC236}">
                    <a16:creationId xmlns:a16="http://schemas.microsoft.com/office/drawing/2014/main" id="{FBC6EACE-B047-4D73-8E1A-0F04C5CC0CB1}"/>
                  </a:ext>
                </a:extLst>
              </p:cNvPr>
              <p:cNvSpPr>
                <a:spLocks noRot="1" noChangeAspect="1" noMove="1" noResize="1" noEditPoints="1" noAdjustHandles="1" noChangeArrowheads="1" noChangeShapeType="1" noTextEdit="1"/>
              </p:cNvSpPr>
              <p:nvPr/>
            </p:nvSpPr>
            <p:spPr>
              <a:xfrm>
                <a:off x="2100941" y="2480818"/>
                <a:ext cx="6801862" cy="456856"/>
              </a:xfrm>
              <a:prstGeom prst="rect">
                <a:avLst/>
              </a:prstGeom>
              <a:blipFill>
                <a:blip r:embed="rId6"/>
                <a:stretch>
                  <a:fillRect b="-1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4A888925-710D-4499-A6C8-C1474CFF43B6}"/>
                  </a:ext>
                </a:extLst>
              </p:cNvPr>
              <p:cNvSpPr/>
              <p:nvPr/>
            </p:nvSpPr>
            <p:spPr>
              <a:xfrm>
                <a:off x="2100942" y="2864439"/>
                <a:ext cx="3428952" cy="486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9−5</m:t>
                          </m:r>
                        </m:num>
                        <m:den>
                          <m:r>
                            <a:rPr lang="es-ES" sz="1350" i="1">
                              <a:latin typeface="Cambria Math" panose="02040503050406030204" pitchFamily="18" charset="0"/>
                            </a:rPr>
                            <m:t>1.01</m:t>
                          </m:r>
                          <m:r>
                            <a:rPr lang="es-ES" sz="1350" i="1">
                              <a:latin typeface="Cambria Math" panose="02040503050406030204" pitchFamily="18" charset="0"/>
                            </a:rPr>
                            <m:t>𝑖𝑐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4</m:t>
                          </m:r>
                        </m:num>
                        <m:den>
                          <m:r>
                            <a:rPr lang="es-ES" sz="1350" i="1">
                              <a:latin typeface="Cambria Math" panose="02040503050406030204" pitchFamily="18" charset="0"/>
                            </a:rPr>
                            <m:t>5.05</m:t>
                          </m:r>
                        </m:den>
                      </m:f>
                      <m:r>
                        <a:rPr lang="es-ES" sz="1350" i="1">
                          <a:latin typeface="Cambria Math" panose="02040503050406030204" pitchFamily="18" charset="0"/>
                        </a:rPr>
                        <m:t>=0.792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r>
                        <a:rPr lang="es-ES" sz="1350" i="1">
                          <a:latin typeface="Cambria Math" panose="02040503050406030204" pitchFamily="18" charset="0"/>
                          <a:ea typeface="Cambria Math" panose="02040503050406030204" pitchFamily="18" charset="0"/>
                        </a:rPr>
                        <m:t>=792 </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11" name="Rectángulo 10">
                <a:extLst>
                  <a:ext uri="{FF2B5EF4-FFF2-40B4-BE49-F238E27FC236}">
                    <a16:creationId xmlns:a16="http://schemas.microsoft.com/office/drawing/2014/main" id="{4A888925-710D-4499-A6C8-C1474CFF43B6}"/>
                  </a:ext>
                </a:extLst>
              </p:cNvPr>
              <p:cNvSpPr>
                <a:spLocks noRot="1" noChangeAspect="1" noMove="1" noResize="1" noEditPoints="1" noAdjustHandles="1" noChangeArrowheads="1" noChangeShapeType="1" noTextEdit="1"/>
              </p:cNvSpPr>
              <p:nvPr/>
            </p:nvSpPr>
            <p:spPr>
              <a:xfrm>
                <a:off x="2100942" y="2864439"/>
                <a:ext cx="3428952" cy="486993"/>
              </a:xfrm>
              <a:prstGeom prst="rect">
                <a:avLst/>
              </a:prstGeom>
              <a:blipFill>
                <a:blip r:embed="rId7"/>
                <a:stretch>
                  <a:fillRect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56733CF5-53C4-4CA3-A014-A8A922434192}"/>
                  </a:ext>
                </a:extLst>
              </p:cNvPr>
              <p:cNvSpPr txBox="1"/>
              <p:nvPr/>
            </p:nvSpPr>
            <p:spPr>
              <a:xfrm>
                <a:off x="1559294" y="3562483"/>
                <a:ext cx="7477945" cy="391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𝑖𝑐</m:t>
                              </m:r>
                            </m:num>
                            <m:den>
                              <m:r>
                                <a:rPr lang="es-ES" sz="1350" i="1">
                                  <a:latin typeface="Cambria Math" panose="02040503050406030204" pitchFamily="18" charset="0"/>
                                </a:rPr>
                                <m:t>99</m:t>
                              </m:r>
                            </m:den>
                          </m:f>
                        </m:e>
                      </m:d>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/99∗</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12" name="CuadroTexto 11">
                <a:extLst>
                  <a:ext uri="{FF2B5EF4-FFF2-40B4-BE49-F238E27FC236}">
                    <a16:creationId xmlns:a16="http://schemas.microsoft.com/office/drawing/2014/main" id="{56733CF5-53C4-4CA3-A014-A8A922434192}"/>
                  </a:ext>
                </a:extLst>
              </p:cNvPr>
              <p:cNvSpPr txBox="1">
                <a:spLocks noRot="1" noChangeAspect="1" noMove="1" noResize="1" noEditPoints="1" noAdjustHandles="1" noChangeArrowheads="1" noChangeShapeType="1" noTextEdit="1"/>
              </p:cNvSpPr>
              <p:nvPr/>
            </p:nvSpPr>
            <p:spPr>
              <a:xfrm>
                <a:off x="1559294" y="3562483"/>
                <a:ext cx="7477945" cy="391902"/>
              </a:xfrm>
              <a:prstGeom prst="rect">
                <a:avLst/>
              </a:prstGeom>
              <a:blipFill>
                <a:blip r:embed="rId8"/>
                <a:stretch>
                  <a:fillRect t="-1538" b="-12308"/>
                </a:stretch>
              </a:blipFill>
            </p:spPr>
            <p:txBody>
              <a:bodyPr/>
              <a:lstStyle/>
              <a:p>
                <a:r>
                  <a:rPr lang="es-ES">
                    <a:noFill/>
                  </a:rPr>
                  <a:t> </a:t>
                </a:r>
              </a:p>
            </p:txBody>
          </p:sp>
        </mc:Fallback>
      </mc:AlternateContent>
      <p:cxnSp>
        <p:nvCxnSpPr>
          <p:cNvPr id="14" name="Conector recto de flecha 13">
            <a:extLst>
              <a:ext uri="{FF2B5EF4-FFF2-40B4-BE49-F238E27FC236}">
                <a16:creationId xmlns:a16="http://schemas.microsoft.com/office/drawing/2014/main" id="{EC86C6F9-7613-4885-A42A-D97A31E26134}"/>
              </a:ext>
            </a:extLst>
          </p:cNvPr>
          <p:cNvCxnSpPr/>
          <p:nvPr/>
        </p:nvCxnSpPr>
        <p:spPr>
          <a:xfrm>
            <a:off x="1176689" y="1759619"/>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07E79F9B-BA50-482F-BC84-A48A391529E3}"/>
              </a:ext>
            </a:extLst>
          </p:cNvPr>
          <p:cNvCxnSpPr/>
          <p:nvPr/>
        </p:nvCxnSpPr>
        <p:spPr>
          <a:xfrm>
            <a:off x="323725" y="2346730"/>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CuadroTexto 15">
            <a:extLst>
              <a:ext uri="{FF2B5EF4-FFF2-40B4-BE49-F238E27FC236}">
                <a16:creationId xmlns:a16="http://schemas.microsoft.com/office/drawing/2014/main" id="{366DA27D-9F3B-4701-BD1B-CB7E5A3C5CC5}"/>
              </a:ext>
            </a:extLst>
          </p:cNvPr>
          <p:cNvSpPr txBox="1"/>
          <p:nvPr/>
        </p:nvSpPr>
        <p:spPr>
          <a:xfrm>
            <a:off x="1135471" y="1727546"/>
            <a:ext cx="545342" cy="300082"/>
          </a:xfrm>
          <a:prstGeom prst="rect">
            <a:avLst/>
          </a:prstGeom>
          <a:noFill/>
        </p:spPr>
        <p:txBody>
          <a:bodyPr wrap="none" rtlCol="0">
            <a:spAutoFit/>
          </a:bodyPr>
          <a:lstStyle/>
          <a:p>
            <a:r>
              <a:rPr lang="es-ES" sz="1350" dirty="0" err="1"/>
              <a:t>ic+ib</a:t>
            </a:r>
            <a:endParaRPr lang="es-ES" sz="1350" dirty="0"/>
          </a:p>
        </p:txBody>
      </p:sp>
      <p:sp>
        <p:nvSpPr>
          <p:cNvPr id="17" name="CuadroTexto 16">
            <a:extLst>
              <a:ext uri="{FF2B5EF4-FFF2-40B4-BE49-F238E27FC236}">
                <a16:creationId xmlns:a16="http://schemas.microsoft.com/office/drawing/2014/main" id="{CE3B559B-1A7C-493B-B013-CDCAC40CD23D}"/>
              </a:ext>
            </a:extLst>
          </p:cNvPr>
          <p:cNvSpPr txBox="1"/>
          <p:nvPr/>
        </p:nvSpPr>
        <p:spPr>
          <a:xfrm>
            <a:off x="89165" y="2346729"/>
            <a:ext cx="319318" cy="300082"/>
          </a:xfrm>
          <a:prstGeom prst="rect">
            <a:avLst/>
          </a:prstGeom>
          <a:noFill/>
        </p:spPr>
        <p:txBody>
          <a:bodyPr wrap="none" rtlCol="0">
            <a:spAutoFit/>
          </a:bodyPr>
          <a:lstStyle/>
          <a:p>
            <a:r>
              <a:rPr lang="es-ES" sz="1350" dirty="0" err="1"/>
              <a:t>ib</a:t>
            </a:r>
            <a:endParaRPr lang="es-ES" sz="1350" dirty="0"/>
          </a:p>
        </p:txBody>
      </p:sp>
      <p:sp>
        <p:nvSpPr>
          <p:cNvPr id="18" name="CuadroTexto 17">
            <a:extLst>
              <a:ext uri="{FF2B5EF4-FFF2-40B4-BE49-F238E27FC236}">
                <a16:creationId xmlns:a16="http://schemas.microsoft.com/office/drawing/2014/main" id="{C0EB4002-285A-4974-83C9-72C7F1F23FAE}"/>
              </a:ext>
            </a:extLst>
          </p:cNvPr>
          <p:cNvSpPr txBox="1"/>
          <p:nvPr/>
        </p:nvSpPr>
        <p:spPr>
          <a:xfrm>
            <a:off x="1041916" y="2385842"/>
            <a:ext cx="309700" cy="300082"/>
          </a:xfrm>
          <a:prstGeom prst="rect">
            <a:avLst/>
          </a:prstGeom>
          <a:noFill/>
        </p:spPr>
        <p:txBody>
          <a:bodyPr wrap="none" rtlCol="0">
            <a:spAutoFit/>
          </a:bodyPr>
          <a:lstStyle/>
          <a:p>
            <a:r>
              <a:rPr lang="es-ES" sz="1350" dirty="0" err="1"/>
              <a:t>ic</a:t>
            </a:r>
            <a:endParaRPr lang="es-ES" sz="1350" dirty="0"/>
          </a:p>
        </p:txBody>
      </p:sp>
      <p:cxnSp>
        <p:nvCxnSpPr>
          <p:cNvPr id="19" name="Conector recto de flecha 18">
            <a:extLst>
              <a:ext uri="{FF2B5EF4-FFF2-40B4-BE49-F238E27FC236}">
                <a16:creationId xmlns:a16="http://schemas.microsoft.com/office/drawing/2014/main" id="{0AF2CFCB-FAA5-4D3C-8209-EFC5623863F0}"/>
              </a:ext>
            </a:extLst>
          </p:cNvPr>
          <p:cNvCxnSpPr/>
          <p:nvPr/>
        </p:nvCxnSpPr>
        <p:spPr>
          <a:xfrm>
            <a:off x="1233237" y="2431120"/>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Marcador de número de diapositiva 1">
            <a:extLst>
              <a:ext uri="{FF2B5EF4-FFF2-40B4-BE49-F238E27FC236}">
                <a16:creationId xmlns:a16="http://schemas.microsoft.com/office/drawing/2014/main" id="{BF4B29AA-B50D-430E-A38E-5BF66FCB141F}"/>
              </a:ext>
            </a:extLst>
          </p:cNvPr>
          <p:cNvSpPr>
            <a:spLocks noGrp="1"/>
          </p:cNvSpPr>
          <p:nvPr>
            <p:ph type="sldNum" sz="quarter" idx="12"/>
          </p:nvPr>
        </p:nvSpPr>
        <p:spPr/>
        <p:txBody>
          <a:bodyPr/>
          <a:lstStyle/>
          <a:p>
            <a:fld id="{78733FC4-8689-4CA5-A153-34ADD6EFE592}" type="slidenum">
              <a:rPr lang="es-ES" smtClean="0"/>
              <a:t>33</a:t>
            </a:fld>
            <a:endParaRPr lang="es-ES"/>
          </a:p>
        </p:txBody>
      </p:sp>
    </p:spTree>
    <p:custDataLst>
      <p:tags r:id="rId1"/>
    </p:custDataLst>
    <p:extLst>
      <p:ext uri="{BB962C8B-B14F-4D97-AF65-F5344CB8AC3E}">
        <p14:creationId xmlns:p14="http://schemas.microsoft.com/office/powerpoint/2010/main" val="1673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02C7EF8-4B83-4D6C-B3EE-6680504252E5}"/>
              </a:ext>
            </a:extLst>
          </p:cNvPr>
          <p:cNvSpPr/>
          <p:nvPr/>
        </p:nvSpPr>
        <p:spPr>
          <a:xfrm>
            <a:off x="62564" y="771825"/>
            <a:ext cx="9018872" cy="584775"/>
          </a:xfrm>
          <a:prstGeom prst="rect">
            <a:avLst/>
          </a:prstGeom>
        </p:spPr>
        <p:txBody>
          <a:bodyPr wrap="square">
            <a:spAutoFit/>
          </a:bodyPr>
          <a:lstStyle/>
          <a:p>
            <a:r>
              <a:rPr lang="es-ES" sz="1600" b="1" dirty="0"/>
              <a:t>Problema 5. </a:t>
            </a:r>
            <a:r>
              <a:rPr lang="es-ES" sz="1600" dirty="0"/>
              <a:t>Calcular el </a:t>
            </a:r>
            <a:r>
              <a:rPr lang="es-ES" sz="1600" dirty="0" err="1"/>
              <a:t>pto</a:t>
            </a:r>
            <a:r>
              <a:rPr lang="es-ES" sz="1600" dirty="0"/>
              <a:t>. de operación del transistor del problema anterior si </a:t>
            </a:r>
            <a:r>
              <a:rPr lang="el-GR" sz="1600" dirty="0"/>
              <a:t>β</a:t>
            </a:r>
            <a:r>
              <a:rPr lang="es-ES" sz="1600" dirty="0"/>
              <a:t> = 99, </a:t>
            </a:r>
            <a:r>
              <a:rPr lang="es-ES" sz="1600" dirty="0" err="1"/>
              <a:t>Vcc</a:t>
            </a:r>
            <a:r>
              <a:rPr lang="es-ES" sz="1600" dirty="0"/>
              <a:t> = 10V, </a:t>
            </a:r>
            <a:r>
              <a:rPr lang="es-ES" sz="1600" dirty="0" err="1"/>
              <a:t>Rc</a:t>
            </a:r>
            <a:r>
              <a:rPr lang="es-ES" sz="1600" dirty="0"/>
              <a:t> = 2,7k</a:t>
            </a:r>
            <a:r>
              <a:rPr lang="el-GR" sz="1600" dirty="0"/>
              <a:t>Ω</a:t>
            </a:r>
            <a:r>
              <a:rPr lang="es-ES" sz="1600" dirty="0"/>
              <a:t>  Rf = 180k</a:t>
            </a:r>
            <a:r>
              <a:rPr lang="el-GR" sz="1600" dirty="0"/>
              <a:t>Ω</a:t>
            </a:r>
            <a:r>
              <a:rPr lang="es-ES" sz="1600" dirty="0"/>
              <a:t>.</a:t>
            </a:r>
          </a:p>
        </p:txBody>
      </p:sp>
      <p:pic>
        <p:nvPicPr>
          <p:cNvPr id="5" name="Imagen 4">
            <a:extLst>
              <a:ext uri="{FF2B5EF4-FFF2-40B4-BE49-F238E27FC236}">
                <a16:creationId xmlns:a16="http://schemas.microsoft.com/office/drawing/2014/main" id="{4ED59D2D-516A-4C87-ACFD-BBA18BAA8B6F}"/>
              </a:ext>
            </a:extLst>
          </p:cNvPr>
          <p:cNvPicPr>
            <a:picLocks noChangeAspect="1"/>
          </p:cNvPicPr>
          <p:nvPr/>
        </p:nvPicPr>
        <p:blipFill>
          <a:blip r:embed="rId3"/>
          <a:stretch>
            <a:fillRect/>
          </a:stretch>
        </p:blipFill>
        <p:spPr>
          <a:xfrm>
            <a:off x="281614" y="1273578"/>
            <a:ext cx="1241585" cy="215542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5A680C2-96C3-4D24-9A5A-0EFF045782F7}"/>
                  </a:ext>
                </a:extLst>
              </p:cNvPr>
              <p:cNvSpPr txBox="1"/>
              <p:nvPr/>
            </p:nvSpPr>
            <p:spPr>
              <a:xfrm>
                <a:off x="1826622" y="1960332"/>
                <a:ext cx="7276287" cy="3107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r>
                        <a:rPr lang="es-ES" sz="1350" i="1">
                          <a:latin typeface="Cambria Math" panose="02040503050406030204" pitchFamily="18" charset="0"/>
                        </a:rPr>
                        <m:t>10=</m:t>
                      </m:r>
                      <m:d>
                        <m:dPr>
                          <m:ctrlPr>
                            <a:rPr lang="es-ES" sz="1350" i="1">
                              <a:latin typeface="Cambria Math" panose="02040503050406030204" pitchFamily="18" charset="0"/>
                            </a:rPr>
                          </m:ctrlPr>
                        </m:dPr>
                        <m:e>
                          <m:r>
                            <a:rPr lang="es-ES" sz="1350" i="1">
                              <a:latin typeface="Cambria Math" panose="02040503050406030204" pitchFamily="18" charset="0"/>
                            </a:rPr>
                            <m:t>99</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oMath>
                  </m:oMathPara>
                </a14:m>
                <a:endParaRPr lang="es-ES" sz="1350" i="1" dirty="0">
                  <a:latin typeface="Cambria Math" panose="02040503050406030204" pitchFamily="18" charset="0"/>
                </a:endParaRPr>
              </a:p>
            </p:txBody>
          </p:sp>
        </mc:Choice>
        <mc:Fallback xmlns="">
          <p:sp>
            <p:nvSpPr>
              <p:cNvPr id="6" name="CuadroTexto 5">
                <a:extLst>
                  <a:ext uri="{FF2B5EF4-FFF2-40B4-BE49-F238E27FC236}">
                    <a16:creationId xmlns:a16="http://schemas.microsoft.com/office/drawing/2014/main" id="{05A680C2-96C3-4D24-9A5A-0EFF045782F7}"/>
                  </a:ext>
                </a:extLst>
              </p:cNvPr>
              <p:cNvSpPr txBox="1">
                <a:spLocks noRot="1" noChangeAspect="1" noMove="1" noResize="1" noEditPoints="1" noAdjustHandles="1" noChangeArrowheads="1" noChangeShapeType="1" noTextEdit="1"/>
              </p:cNvSpPr>
              <p:nvPr/>
            </p:nvSpPr>
            <p:spPr>
              <a:xfrm>
                <a:off x="1826622" y="1960332"/>
                <a:ext cx="7276287" cy="310791"/>
              </a:xfrm>
              <a:prstGeom prst="rect">
                <a:avLst/>
              </a:prstGeom>
              <a:blipFill>
                <a:blip r:embed="rId4"/>
                <a:stretch>
                  <a:fillRect l="-84" b="-17647"/>
                </a:stretch>
              </a:blipFill>
            </p:spPr>
            <p:txBody>
              <a:bodyPr/>
              <a:lstStyle/>
              <a:p>
                <a:r>
                  <a:rPr lang="es-ES">
                    <a:noFill/>
                  </a:rPr>
                  <a:t> </a:t>
                </a:r>
              </a:p>
            </p:txBody>
          </p:sp>
        </mc:Fallback>
      </mc:AlternateContent>
      <p:sp>
        <p:nvSpPr>
          <p:cNvPr id="7" name="CuadroTexto 6">
            <a:extLst>
              <a:ext uri="{FF2B5EF4-FFF2-40B4-BE49-F238E27FC236}">
                <a16:creationId xmlns:a16="http://schemas.microsoft.com/office/drawing/2014/main" id="{95283BC6-D3FD-4978-9DD3-364EC4713C57}"/>
              </a:ext>
            </a:extLst>
          </p:cNvPr>
          <p:cNvSpPr txBox="1"/>
          <p:nvPr/>
        </p:nvSpPr>
        <p:spPr>
          <a:xfrm>
            <a:off x="1826622" y="1469953"/>
            <a:ext cx="3948517"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Suponemos que e</a:t>
            </a:r>
            <a:r>
              <a:rPr lang="es-ES" sz="1350" dirty="0">
                <a:sym typeface="Wingdings" panose="05000000000000000000" pitchFamily="2" charset="2"/>
              </a:rPr>
              <a:t>stará en activa</a:t>
            </a:r>
            <a:endParaRPr lang="es-ES" sz="1350" dirty="0"/>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7608EA0E-E439-4CF9-8A29-5047F71ECC3B}"/>
                  </a:ext>
                </a:extLst>
              </p:cNvPr>
              <p:cNvSpPr/>
              <p:nvPr/>
            </p:nvSpPr>
            <p:spPr>
              <a:xfrm>
                <a:off x="1826622" y="3054773"/>
                <a:ext cx="7343805" cy="381708"/>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oMath>
                </a14:m>
                <a:r>
                  <a:rPr lang="es-ES" sz="1350" dirty="0"/>
                  <a:t> </a:t>
                </a:r>
                <a14:m>
                  <m:oMath xmlns:m="http://schemas.openxmlformats.org/officeDocument/2006/math">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a14:m>
                <a:r>
                  <a:rPr lang="es-ES" sz="1350" dirty="0"/>
                  <a:t> </a:t>
                </a:r>
                <a14:m>
                  <m:oMath xmlns:m="http://schemas.openxmlformats.org/officeDocument/2006/math">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99</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−100</m:t>
                    </m:r>
                    <m:r>
                      <a:rPr lang="es-ES" sz="1350" i="1">
                        <a:latin typeface="Cambria Math" panose="02040503050406030204" pitchFamily="18" charset="0"/>
                      </a:rPr>
                      <m:t>𝑖𝑏𝑅𝑐</m:t>
                    </m:r>
                  </m:oMath>
                </a14:m>
                <a:endParaRPr lang="es-ES" sz="1350" dirty="0"/>
              </a:p>
            </p:txBody>
          </p:sp>
        </mc:Choice>
        <mc:Fallback xmlns="">
          <p:sp>
            <p:nvSpPr>
              <p:cNvPr id="8" name="Rectángulo 7">
                <a:extLst>
                  <a:ext uri="{FF2B5EF4-FFF2-40B4-BE49-F238E27FC236}">
                    <a16:creationId xmlns:a16="http://schemas.microsoft.com/office/drawing/2014/main" id="{7608EA0E-E439-4CF9-8A29-5047F71ECC3B}"/>
                  </a:ext>
                </a:extLst>
              </p:cNvPr>
              <p:cNvSpPr>
                <a:spLocks noRot="1" noChangeAspect="1" noMove="1" noResize="1" noEditPoints="1" noAdjustHandles="1" noChangeArrowheads="1" noChangeShapeType="1" noTextEdit="1"/>
              </p:cNvSpPr>
              <p:nvPr/>
            </p:nvSpPr>
            <p:spPr>
              <a:xfrm>
                <a:off x="1826622" y="3054773"/>
                <a:ext cx="7343805" cy="381708"/>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F8A9EC7D-7673-4BCE-9CD8-995CD0664E6D}"/>
                  </a:ext>
                </a:extLst>
              </p:cNvPr>
              <p:cNvSpPr/>
              <p:nvPr/>
            </p:nvSpPr>
            <p:spPr>
              <a:xfrm>
                <a:off x="1826622" y="2386636"/>
                <a:ext cx="5861028" cy="486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→10−0.7=</m:t>
                      </m:r>
                      <m:d>
                        <m:dPr>
                          <m:ctrlPr>
                            <a:rPr lang="es-ES" sz="1350" i="1">
                              <a:latin typeface="Cambria Math" panose="02040503050406030204" pitchFamily="18" charset="0"/>
                            </a:rPr>
                          </m:ctrlPr>
                        </m:dPr>
                        <m:e>
                          <m:r>
                            <a:rPr lang="es-ES" sz="1350" i="1">
                              <a:latin typeface="Cambria Math" panose="02040503050406030204" pitchFamily="18" charset="0"/>
                            </a:rPr>
                            <m:t>100</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𝑅𝑓</m:t>
                          </m:r>
                        </m:e>
                      </m:d>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10−0.7</m:t>
                          </m:r>
                        </m:num>
                        <m:den>
                          <m:r>
                            <a:rPr lang="es-ES" sz="1350" i="1">
                              <a:latin typeface="Cambria Math" panose="02040503050406030204" pitchFamily="18" charset="0"/>
                            </a:rPr>
                            <m:t>270+180</m:t>
                          </m:r>
                        </m:den>
                      </m:f>
                      <m:r>
                        <a:rPr lang="es-ES" sz="1350" i="1">
                          <a:latin typeface="Cambria Math" panose="02040503050406030204" pitchFamily="18" charset="0"/>
                        </a:rPr>
                        <m:t>=0.02067 </m:t>
                      </m:r>
                      <m:r>
                        <a:rPr lang="es-ES" sz="1350" i="1">
                          <a:latin typeface="Cambria Math" panose="02040503050406030204" pitchFamily="18" charset="0"/>
                        </a:rPr>
                        <m:t>𝑚𝐴</m:t>
                      </m:r>
                      <m:r>
                        <a:rPr lang="es-ES" sz="1350" i="1">
                          <a:latin typeface="Cambria Math" panose="02040503050406030204" pitchFamily="18" charset="0"/>
                        </a:rPr>
                        <m:t>=20.67</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9" name="Rectángulo 8">
                <a:extLst>
                  <a:ext uri="{FF2B5EF4-FFF2-40B4-BE49-F238E27FC236}">
                    <a16:creationId xmlns:a16="http://schemas.microsoft.com/office/drawing/2014/main" id="{F8A9EC7D-7673-4BCE-9CD8-995CD0664E6D}"/>
                  </a:ext>
                </a:extLst>
              </p:cNvPr>
              <p:cNvSpPr>
                <a:spLocks noRot="1" noChangeAspect="1" noMove="1" noResize="1" noEditPoints="1" noAdjustHandles="1" noChangeArrowheads="1" noChangeShapeType="1" noTextEdit="1"/>
              </p:cNvSpPr>
              <p:nvPr/>
            </p:nvSpPr>
            <p:spPr>
              <a:xfrm>
                <a:off x="1826622" y="2386636"/>
                <a:ext cx="5861028" cy="486095"/>
              </a:xfrm>
              <a:prstGeom prst="rect">
                <a:avLst/>
              </a:prstGeom>
              <a:blipFill>
                <a:blip r:embed="rId6"/>
                <a:stretch>
                  <a:fillRect b="-25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4FEA3FC1-3812-4670-ACC2-321E635581B2}"/>
                  </a:ext>
                </a:extLst>
              </p:cNvPr>
              <p:cNvSpPr/>
              <p:nvPr/>
            </p:nvSpPr>
            <p:spPr>
              <a:xfrm>
                <a:off x="1826621" y="3500762"/>
                <a:ext cx="3457421"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=10−100∗0.02067∗2.7=4.42 </m:t>
                      </m:r>
                      <m:r>
                        <a:rPr lang="es-ES" sz="1350" i="1">
                          <a:latin typeface="Cambria Math" panose="02040503050406030204" pitchFamily="18" charset="0"/>
                        </a:rPr>
                        <m:t>𝑉</m:t>
                      </m:r>
                    </m:oMath>
                  </m:oMathPara>
                </a14:m>
                <a:endParaRPr lang="es-ES" sz="1350" dirty="0"/>
              </a:p>
            </p:txBody>
          </p:sp>
        </mc:Choice>
        <mc:Fallback xmlns="">
          <p:sp>
            <p:nvSpPr>
              <p:cNvPr id="10" name="Rectángulo 9">
                <a:extLst>
                  <a:ext uri="{FF2B5EF4-FFF2-40B4-BE49-F238E27FC236}">
                    <a16:creationId xmlns:a16="http://schemas.microsoft.com/office/drawing/2014/main" id="{4FEA3FC1-3812-4670-ACC2-321E635581B2}"/>
                  </a:ext>
                </a:extLst>
              </p:cNvPr>
              <p:cNvSpPr>
                <a:spLocks noRot="1" noChangeAspect="1" noMove="1" noResize="1" noEditPoints="1" noAdjustHandles="1" noChangeArrowheads="1" noChangeShapeType="1" noTextEdit="1"/>
              </p:cNvSpPr>
              <p:nvPr/>
            </p:nvSpPr>
            <p:spPr>
              <a:xfrm>
                <a:off x="1826621" y="3500762"/>
                <a:ext cx="3457421" cy="300082"/>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DA08270-64C8-492F-B4C8-1E6802C7182B}"/>
                  </a:ext>
                </a:extLst>
              </p:cNvPr>
              <p:cNvSpPr txBox="1"/>
              <p:nvPr/>
            </p:nvSpPr>
            <p:spPr>
              <a:xfrm>
                <a:off x="2219006" y="4565152"/>
                <a:ext cx="2277034"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,20.67</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4.42 </m:t>
                          </m:r>
                          <m:r>
                            <a:rPr lang="es-ES" sz="1350" i="1">
                              <a:latin typeface="Cambria Math" panose="02040503050406030204" pitchFamily="18" charset="0"/>
                            </a:rPr>
                            <m:t>𝑉</m:t>
                          </m:r>
                          <m:r>
                            <a:rPr lang="es-ES" sz="1350" i="1">
                              <a:latin typeface="Cambria Math" panose="02040503050406030204" pitchFamily="18" charset="0"/>
                            </a:rPr>
                            <m:t>,2.046 </m:t>
                          </m:r>
                          <m:r>
                            <a:rPr lang="es-ES" sz="1350" i="1">
                              <a:latin typeface="Cambria Math" panose="02040503050406030204" pitchFamily="18" charset="0"/>
                            </a:rPr>
                            <m:t>𝑚𝐴</m:t>
                          </m:r>
                        </m:e>
                      </m:d>
                    </m:oMath>
                  </m:oMathPara>
                </a14:m>
                <a:endParaRPr lang="es-ES" sz="1350" dirty="0"/>
              </a:p>
            </p:txBody>
          </p:sp>
        </mc:Choice>
        <mc:Fallback xmlns="">
          <p:sp>
            <p:nvSpPr>
              <p:cNvPr id="11" name="CuadroTexto 10">
                <a:extLst>
                  <a:ext uri="{FF2B5EF4-FFF2-40B4-BE49-F238E27FC236}">
                    <a16:creationId xmlns:a16="http://schemas.microsoft.com/office/drawing/2014/main" id="{DDA08270-64C8-492F-B4C8-1E6802C7182B}"/>
                  </a:ext>
                </a:extLst>
              </p:cNvPr>
              <p:cNvSpPr txBox="1">
                <a:spLocks noRot="1" noChangeAspect="1" noMove="1" noResize="1" noEditPoints="1" noAdjustHandles="1" noChangeArrowheads="1" noChangeShapeType="1" noTextEdit="1"/>
              </p:cNvSpPr>
              <p:nvPr/>
            </p:nvSpPr>
            <p:spPr>
              <a:xfrm>
                <a:off x="2219006" y="4565152"/>
                <a:ext cx="2277034" cy="415498"/>
              </a:xfrm>
              <a:prstGeom prst="rect">
                <a:avLst/>
              </a:prstGeom>
              <a:blipFill>
                <a:blip r:embed="rId8"/>
                <a:stretch>
                  <a:fillRect b="-8824"/>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23DF3720-CBFD-4E3F-9C17-04662A21BE04}"/>
              </a:ext>
            </a:extLst>
          </p:cNvPr>
          <p:cNvSpPr txBox="1"/>
          <p:nvPr/>
        </p:nvSpPr>
        <p:spPr>
          <a:xfrm>
            <a:off x="1936467" y="3954643"/>
            <a:ext cx="6076215" cy="507831"/>
          </a:xfrm>
          <a:prstGeom prst="rect">
            <a:avLst/>
          </a:prstGeom>
          <a:noFill/>
        </p:spPr>
        <p:txBody>
          <a:bodyPr wrap="none" rtlCol="0">
            <a:spAutoFit/>
          </a:bodyPr>
          <a:lstStyle/>
          <a:p>
            <a:r>
              <a:rPr lang="es-ES" sz="1350" dirty="0"/>
              <a:t>V</a:t>
            </a:r>
            <a:r>
              <a:rPr lang="es-ES" sz="1350" baseline="-25000" dirty="0"/>
              <a:t>CE</a:t>
            </a:r>
            <a:r>
              <a:rPr lang="es-ES" sz="1350" dirty="0"/>
              <a:t>&gt;V</a:t>
            </a:r>
            <a:r>
              <a:rPr lang="es-ES" sz="1350" baseline="-25000" dirty="0"/>
              <a:t>SAT</a:t>
            </a:r>
            <a:r>
              <a:rPr lang="es-ES" sz="1350" dirty="0"/>
              <a:t> (=0-0.2 V)</a:t>
            </a:r>
            <a:r>
              <a:rPr lang="es-ES" sz="1350" dirty="0">
                <a:sym typeface="Wingdings" panose="05000000000000000000" pitchFamily="2" charset="2"/>
              </a:rPr>
              <a:t> El transistor está en la zona de funcionamiento activa.</a:t>
            </a:r>
          </a:p>
          <a:p>
            <a:r>
              <a:rPr lang="es-ES" sz="1350" dirty="0"/>
              <a:t>Punto de Operación</a:t>
            </a:r>
          </a:p>
        </p:txBody>
      </p:sp>
      <p:sp>
        <p:nvSpPr>
          <p:cNvPr id="2" name="Marcador de número de diapositiva 1">
            <a:extLst>
              <a:ext uri="{FF2B5EF4-FFF2-40B4-BE49-F238E27FC236}">
                <a16:creationId xmlns:a16="http://schemas.microsoft.com/office/drawing/2014/main" id="{0E417920-8859-42C1-B76C-12214AEE182D}"/>
              </a:ext>
            </a:extLst>
          </p:cNvPr>
          <p:cNvSpPr>
            <a:spLocks noGrp="1"/>
          </p:cNvSpPr>
          <p:nvPr>
            <p:ph type="sldNum" sz="quarter" idx="12"/>
          </p:nvPr>
        </p:nvSpPr>
        <p:spPr/>
        <p:txBody>
          <a:bodyPr/>
          <a:lstStyle/>
          <a:p>
            <a:fld id="{78733FC4-8689-4CA5-A153-34ADD6EFE592}" type="slidenum">
              <a:rPr lang="es-ES" smtClean="0"/>
              <a:t>34</a:t>
            </a:fld>
            <a:endParaRPr lang="es-ES"/>
          </a:p>
        </p:txBody>
      </p:sp>
    </p:spTree>
    <p:custDataLst>
      <p:tags r:id="rId1"/>
    </p:custDataLst>
    <p:extLst>
      <p:ext uri="{BB962C8B-B14F-4D97-AF65-F5344CB8AC3E}">
        <p14:creationId xmlns:p14="http://schemas.microsoft.com/office/powerpoint/2010/main" val="40106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8B86802-0346-4EFD-AFD6-2DCA6D6307A7}"/>
              </a:ext>
            </a:extLst>
          </p:cNvPr>
          <p:cNvSpPr/>
          <p:nvPr/>
        </p:nvSpPr>
        <p:spPr>
          <a:xfrm>
            <a:off x="0" y="777906"/>
            <a:ext cx="8368019" cy="584775"/>
          </a:xfrm>
          <a:prstGeom prst="rect">
            <a:avLst/>
          </a:prstGeom>
        </p:spPr>
        <p:txBody>
          <a:bodyPr wrap="square">
            <a:spAutoFit/>
          </a:bodyPr>
          <a:lstStyle/>
          <a:p>
            <a:r>
              <a:rPr lang="es-ES" sz="1600" b="1" dirty="0"/>
              <a:t>Problema 6.</a:t>
            </a:r>
            <a:r>
              <a:rPr lang="es-ES" sz="1600" dirty="0"/>
              <a:t> Calcular V01 y V02 si </a:t>
            </a:r>
            <a:r>
              <a:rPr lang="el-GR" sz="1600" dirty="0"/>
              <a:t>β</a:t>
            </a:r>
            <a:r>
              <a:rPr lang="es-ES" sz="1600" dirty="0"/>
              <a:t> = 100, </a:t>
            </a:r>
            <a:r>
              <a:rPr lang="es-ES" sz="1600" dirty="0" err="1"/>
              <a:t>Vbb</a:t>
            </a:r>
            <a:r>
              <a:rPr lang="es-ES" sz="1600" dirty="0"/>
              <a:t> = 0 V, </a:t>
            </a:r>
            <a:r>
              <a:rPr lang="es-ES" sz="1600" dirty="0" err="1"/>
              <a:t>Vcc</a:t>
            </a:r>
            <a:r>
              <a:rPr lang="es-ES" sz="1600" dirty="0"/>
              <a:t> = 15 V, Vee = -15 V, </a:t>
            </a:r>
            <a:r>
              <a:rPr lang="es-ES" sz="1600" dirty="0" err="1"/>
              <a:t>Rc</a:t>
            </a:r>
            <a:r>
              <a:rPr lang="es-ES" sz="1600" dirty="0"/>
              <a:t> = 0,5 k</a:t>
            </a:r>
            <a:r>
              <a:rPr lang="el-GR" sz="1600" dirty="0"/>
              <a:t>Ω</a:t>
            </a:r>
            <a:r>
              <a:rPr lang="es-ES" sz="1600" dirty="0"/>
              <a:t>, Re = 1 k</a:t>
            </a:r>
            <a:r>
              <a:rPr lang="el-GR" sz="1600" dirty="0"/>
              <a:t> Ω</a:t>
            </a:r>
            <a:r>
              <a:rPr lang="es-ES" sz="1600" dirty="0"/>
              <a:t> Rb = 44 k</a:t>
            </a:r>
            <a:r>
              <a:rPr lang="el-GR" sz="1600" dirty="0"/>
              <a:t>Ω</a:t>
            </a:r>
            <a:r>
              <a:rPr lang="es-ES" sz="1600" dirty="0"/>
              <a:t>.</a:t>
            </a:r>
          </a:p>
        </p:txBody>
      </p:sp>
      <p:pic>
        <p:nvPicPr>
          <p:cNvPr id="6" name="Imagen 5">
            <a:extLst>
              <a:ext uri="{FF2B5EF4-FFF2-40B4-BE49-F238E27FC236}">
                <a16:creationId xmlns:a16="http://schemas.microsoft.com/office/drawing/2014/main" id="{8F48DB9B-D787-4F54-8831-C49077AC0E47}"/>
              </a:ext>
            </a:extLst>
          </p:cNvPr>
          <p:cNvPicPr>
            <a:picLocks noChangeAspect="1"/>
          </p:cNvPicPr>
          <p:nvPr/>
        </p:nvPicPr>
        <p:blipFill>
          <a:blip r:embed="rId3"/>
          <a:stretch>
            <a:fillRect/>
          </a:stretch>
        </p:blipFill>
        <p:spPr>
          <a:xfrm>
            <a:off x="229560" y="1393763"/>
            <a:ext cx="2191735" cy="1893903"/>
          </a:xfrm>
          <a:prstGeom prst="rect">
            <a:avLst/>
          </a:prstGeom>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BAC2576-14A4-4520-BB8E-54F9FF8E4D74}"/>
                  </a:ext>
                </a:extLst>
              </p:cNvPr>
              <p:cNvSpPr txBox="1"/>
              <p:nvPr/>
            </p:nvSpPr>
            <p:spPr>
              <a:xfrm>
                <a:off x="609272" y="4822332"/>
                <a:ext cx="457875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02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=−15+</m:t>
                      </m:r>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=−15+9.96∗1=−5.04</m:t>
                      </m:r>
                      <m:r>
                        <a:rPr lang="es-ES" sz="1350" i="1">
                          <a:latin typeface="Cambria Math" panose="02040503050406030204" pitchFamily="18" charset="0"/>
                        </a:rPr>
                        <m:t>𝑉</m:t>
                      </m:r>
                    </m:oMath>
                  </m:oMathPara>
                </a14:m>
                <a:endParaRPr lang="es-ES" sz="1350" dirty="0"/>
              </a:p>
            </p:txBody>
          </p:sp>
        </mc:Choice>
        <mc:Fallback xmlns="">
          <p:sp>
            <p:nvSpPr>
              <p:cNvPr id="4" name="CuadroTexto 3">
                <a:extLst>
                  <a:ext uri="{FF2B5EF4-FFF2-40B4-BE49-F238E27FC236}">
                    <a16:creationId xmlns:a16="http://schemas.microsoft.com/office/drawing/2014/main" id="{3BAC2576-14A4-4520-BB8E-54F9FF8E4D74}"/>
                  </a:ext>
                </a:extLst>
              </p:cNvPr>
              <p:cNvSpPr txBox="1">
                <a:spLocks noRot="1" noChangeAspect="1" noMove="1" noResize="1" noEditPoints="1" noAdjustHandles="1" noChangeArrowheads="1" noChangeShapeType="1" noTextEdit="1"/>
              </p:cNvSpPr>
              <p:nvPr/>
            </p:nvSpPr>
            <p:spPr>
              <a:xfrm>
                <a:off x="609272" y="4822332"/>
                <a:ext cx="4578754" cy="207749"/>
              </a:xfrm>
              <a:prstGeom prst="rect">
                <a:avLst/>
              </a:prstGeom>
              <a:blipFill>
                <a:blip r:embed="rId4"/>
                <a:stretch>
                  <a:fillRect l="-266" r="-399" b="-17647"/>
                </a:stretch>
              </a:blipFill>
            </p:spPr>
            <p:txBody>
              <a:bodyPr/>
              <a:lstStyle/>
              <a:p>
                <a:r>
                  <a:rPr lang="es-ES">
                    <a:noFill/>
                  </a:rPr>
                  <a:t> </a:t>
                </a:r>
              </a:p>
            </p:txBody>
          </p:sp>
        </mc:Fallback>
      </mc:AlternateContent>
      <p:sp>
        <p:nvSpPr>
          <p:cNvPr id="2" name="CuadroTexto 1">
            <a:extLst>
              <a:ext uri="{FF2B5EF4-FFF2-40B4-BE49-F238E27FC236}">
                <a16:creationId xmlns:a16="http://schemas.microsoft.com/office/drawing/2014/main" id="{BF1563C6-D330-4A54-A542-AA84391F7B6B}"/>
              </a:ext>
            </a:extLst>
          </p:cNvPr>
          <p:cNvSpPr txBox="1"/>
          <p:nvPr/>
        </p:nvSpPr>
        <p:spPr>
          <a:xfrm>
            <a:off x="2510406" y="1492716"/>
            <a:ext cx="4929683" cy="300082"/>
          </a:xfrm>
          <a:prstGeom prst="rect">
            <a:avLst/>
          </a:prstGeom>
          <a:noFill/>
        </p:spPr>
        <p:txBody>
          <a:bodyPr wrap="none" rtlCol="0">
            <a:spAutoFit/>
          </a:bodyPr>
          <a:lstStyle/>
          <a:p>
            <a:r>
              <a:rPr lang="es-ES" sz="1350" dirty="0"/>
              <a:t>Vee=-15V</a:t>
            </a:r>
            <a:r>
              <a:rPr lang="es-ES" sz="1350" dirty="0">
                <a:sym typeface="Wingdings" panose="05000000000000000000" pitchFamily="2" charset="2"/>
              </a:rPr>
              <a:t>Vbb-Vee&gt;0.7 V  Suponemos que está en activa</a:t>
            </a:r>
            <a:endParaRPr lang="es-ES" sz="1350" dirty="0"/>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287AA10B-B185-4952-973D-52A372F4F82C}"/>
                  </a:ext>
                </a:extLst>
              </p:cNvPr>
              <p:cNvSpPr txBox="1"/>
              <p:nvPr/>
            </p:nvSpPr>
            <p:spPr>
              <a:xfrm>
                <a:off x="2421294" y="1972542"/>
                <a:ext cx="531748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𝑏𝑏</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𝑏𝑏</m:t>
                          </m:r>
                        </m:sub>
                      </m:sSub>
                      <m:r>
                        <a:rPr lang="es-ES" sz="1350" i="1">
                          <a:latin typeface="Cambria Math" panose="02040503050406030204" pitchFamily="18" charset="0"/>
                        </a:rPr>
                        <m:t>− </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=0</m:t>
                      </m:r>
                    </m:oMath>
                  </m:oMathPara>
                </a14:m>
                <a:endParaRPr lang="es-ES" sz="1350" dirty="0"/>
              </a:p>
            </p:txBody>
          </p:sp>
        </mc:Choice>
        <mc:Fallback xmlns="">
          <p:sp>
            <p:nvSpPr>
              <p:cNvPr id="9" name="CuadroTexto 8">
                <a:extLst>
                  <a:ext uri="{FF2B5EF4-FFF2-40B4-BE49-F238E27FC236}">
                    <a16:creationId xmlns:a16="http://schemas.microsoft.com/office/drawing/2014/main" id="{287AA10B-B185-4952-973D-52A372F4F82C}"/>
                  </a:ext>
                </a:extLst>
              </p:cNvPr>
              <p:cNvSpPr txBox="1">
                <a:spLocks noRot="1" noChangeAspect="1" noMove="1" noResize="1" noEditPoints="1" noAdjustHandles="1" noChangeArrowheads="1" noChangeShapeType="1" noTextEdit="1"/>
              </p:cNvSpPr>
              <p:nvPr/>
            </p:nvSpPr>
            <p:spPr>
              <a:xfrm>
                <a:off x="2421294" y="1972542"/>
                <a:ext cx="5317481" cy="207749"/>
              </a:xfrm>
              <a:prstGeom prst="rect">
                <a:avLst/>
              </a:prstGeom>
              <a:blipFill>
                <a:blip r:embed="rId5"/>
                <a:stretch>
                  <a:fillRect l="-229" r="-229"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6F422010-A404-47AF-B96B-639C19663509}"/>
                  </a:ext>
                </a:extLst>
              </p:cNvPr>
              <p:cNvSpPr txBox="1"/>
              <p:nvPr/>
            </p:nvSpPr>
            <p:spPr>
              <a:xfrm>
                <a:off x="2112998" y="2870775"/>
                <a:ext cx="6754862" cy="289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0− </m:t>
                      </m:r>
                      <m:r>
                        <a:rPr lang="es-ES" sz="1350" i="1">
                          <a:latin typeface="Cambria Math" panose="02040503050406030204" pitchFamily="18" charset="0"/>
                        </a:rPr>
                        <m:t>𝑖𝑏</m:t>
                      </m:r>
                      <m:r>
                        <a:rPr lang="es-ES" sz="1350" i="1">
                          <a:latin typeface="Cambria Math" panose="02040503050406030204" pitchFamily="18" charset="0"/>
                        </a:rPr>
                        <m:t>∗44−0.7−</m:t>
                      </m:r>
                      <m:r>
                        <a:rPr lang="es-ES" sz="1350" i="1">
                          <a:latin typeface="Cambria Math" panose="02040503050406030204" pitchFamily="18" charset="0"/>
                        </a:rPr>
                        <m:t>𝑖𝑒</m:t>
                      </m:r>
                      <m:r>
                        <a:rPr lang="es-ES" sz="1350" i="1">
                          <a:latin typeface="Cambria Math" panose="02040503050406030204" pitchFamily="18" charset="0"/>
                        </a:rPr>
                        <m:t>∗1−</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=0</m:t>
                      </m:r>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𝑒</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r>
                            <a:rPr lang="es-ES" sz="1350" i="1">
                              <a:latin typeface="Cambria Math" panose="02040503050406030204" pitchFamily="18" charset="0"/>
                              <a:ea typeface="Cambria Math" panose="02040503050406030204" pitchFamily="18" charset="0"/>
                            </a:rPr>
                            <m:t>𝑖𝑏</m:t>
                          </m:r>
                        </m:e>
                      </m:groupChr>
                      <m:r>
                        <a:rPr lang="es-ES" sz="1350" i="1">
                          <a:latin typeface="Cambria Math" panose="02040503050406030204" pitchFamily="18" charset="0"/>
                        </a:rPr>
                        <m:t>− </m:t>
                      </m:r>
                      <m:r>
                        <a:rPr lang="es-ES" sz="1350" i="1">
                          <a:latin typeface="Cambria Math" panose="02040503050406030204" pitchFamily="18" charset="0"/>
                        </a:rPr>
                        <m:t>𝑖𝑏</m:t>
                      </m:r>
                      <m:r>
                        <a:rPr lang="es-ES" sz="1350" i="1">
                          <a:latin typeface="Cambria Math" panose="02040503050406030204" pitchFamily="18" charset="0"/>
                        </a:rPr>
                        <m:t>∗44−0.7−</m:t>
                      </m:r>
                      <m:d>
                        <m:dPr>
                          <m:ctrlPr>
                            <a:rPr lang="es-ES" sz="1350" i="1">
                              <a:latin typeface="Cambria Math" panose="02040503050406030204" pitchFamily="18" charset="0"/>
                            </a:rPr>
                          </m:ctrlPr>
                        </m:dPr>
                        <m:e>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e>
                      </m:d>
                      <m:r>
                        <a:rPr lang="es-ES" sz="1350" i="1">
                          <a:latin typeface="Cambria Math" panose="02040503050406030204" pitchFamily="18" charset="0"/>
                        </a:rPr>
                        <m:t>𝑖𝑏</m:t>
                      </m:r>
                      <m:r>
                        <a:rPr lang="es-ES" sz="1350" i="1">
                          <a:latin typeface="Cambria Math" panose="02040503050406030204" pitchFamily="18" charset="0"/>
                        </a:rPr>
                        <m:t>∗1−(−15)=0</m:t>
                      </m:r>
                    </m:oMath>
                  </m:oMathPara>
                </a14:m>
                <a:endParaRPr lang="es-ES" sz="1350" dirty="0"/>
              </a:p>
            </p:txBody>
          </p:sp>
        </mc:Choice>
        <mc:Fallback xmlns="">
          <p:sp>
            <p:nvSpPr>
              <p:cNvPr id="10" name="CuadroTexto 9">
                <a:extLst>
                  <a:ext uri="{FF2B5EF4-FFF2-40B4-BE49-F238E27FC236}">
                    <a16:creationId xmlns:a16="http://schemas.microsoft.com/office/drawing/2014/main" id="{6F422010-A404-47AF-B96B-639C19663509}"/>
                  </a:ext>
                </a:extLst>
              </p:cNvPr>
              <p:cNvSpPr txBox="1">
                <a:spLocks noRot="1" noChangeAspect="1" noMove="1" noResize="1" noEditPoints="1" noAdjustHandles="1" noChangeArrowheads="1" noChangeShapeType="1" noTextEdit="1"/>
              </p:cNvSpPr>
              <p:nvPr/>
            </p:nvSpPr>
            <p:spPr>
              <a:xfrm>
                <a:off x="2112998" y="2870775"/>
                <a:ext cx="6754862" cy="289375"/>
              </a:xfrm>
              <a:prstGeom prst="rect">
                <a:avLst/>
              </a:prstGeom>
              <a:blipFill>
                <a:blip r:embed="rId6"/>
                <a:stretch>
                  <a:fillRect l="-90" r="-90" b="-2766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7FD57539-7751-425E-B7E1-084BA78C6FCB}"/>
                  </a:ext>
                </a:extLst>
              </p:cNvPr>
              <p:cNvSpPr txBox="1"/>
              <p:nvPr/>
            </p:nvSpPr>
            <p:spPr>
              <a:xfrm>
                <a:off x="2326918" y="2447837"/>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m:rPr>
                          <m:brk m:alnAt="2"/>
                        </m:rP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m:t>
                      </m:r>
                      <m:r>
                        <m:rPr>
                          <m:brk m:alnAt="2"/>
                        </m:rP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r>
                        <a:rPr lang="es-ES" sz="1350" i="1">
                          <a:latin typeface="Cambria Math" panose="02040503050406030204" pitchFamily="18" charset="0"/>
                          <a:ea typeface="Cambria Math" panose="02040503050406030204" pitchFamily="18" charset="0"/>
                        </a:rPr>
                        <m:t>𝑖𝑏</m:t>
                      </m:r>
                    </m:oMath>
                  </m:oMathPara>
                </a14:m>
                <a:endParaRPr lang="es-ES" sz="1350" dirty="0"/>
              </a:p>
            </p:txBody>
          </p:sp>
        </mc:Choice>
        <mc:Fallback xmlns="">
          <p:sp>
            <p:nvSpPr>
              <p:cNvPr id="3" name="CuadroTexto 2">
                <a:extLst>
                  <a:ext uri="{FF2B5EF4-FFF2-40B4-BE49-F238E27FC236}">
                    <a16:creationId xmlns:a16="http://schemas.microsoft.com/office/drawing/2014/main" id="{7FD57539-7751-425E-B7E1-084BA78C6FCB}"/>
                  </a:ext>
                </a:extLst>
              </p:cNvPr>
              <p:cNvSpPr txBox="1">
                <a:spLocks noRot="1" noChangeAspect="1" noMove="1" noResize="1" noEditPoints="1" noAdjustHandles="1" noChangeArrowheads="1" noChangeShapeType="1" noTextEdit="1"/>
              </p:cNvSpPr>
              <p:nvPr/>
            </p:nvSpPr>
            <p:spPr>
              <a:xfrm>
                <a:off x="2326918" y="2447837"/>
                <a:ext cx="2959233" cy="207749"/>
              </a:xfrm>
              <a:prstGeom prst="rect">
                <a:avLst/>
              </a:prstGeom>
              <a:blipFill>
                <a:blip r:embed="rId7"/>
                <a:stretch>
                  <a:fillRect b="-3529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91856002-DAF8-46F8-8693-FA25F7CF5041}"/>
                  </a:ext>
                </a:extLst>
              </p:cNvPr>
              <p:cNvSpPr txBox="1"/>
              <p:nvPr/>
            </p:nvSpPr>
            <p:spPr>
              <a:xfrm>
                <a:off x="2063713" y="3296819"/>
                <a:ext cx="5001914" cy="3979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15−0.7</m:t>
                          </m:r>
                        </m:num>
                        <m:den>
                          <m:r>
                            <a:rPr lang="es-ES" sz="1350" i="1">
                              <a:latin typeface="Cambria Math" panose="02040503050406030204" pitchFamily="18" charset="0"/>
                            </a:rPr>
                            <m:t>44+101</m:t>
                          </m:r>
                        </m:den>
                      </m:f>
                      <m:r>
                        <a:rPr lang="es-ES" sz="1350" i="1">
                          <a:latin typeface="Cambria Math" panose="02040503050406030204" pitchFamily="18" charset="0"/>
                        </a:rPr>
                        <m:t>=0.0986 </m:t>
                      </m:r>
                      <m:r>
                        <a:rPr lang="es-ES" sz="1350" i="1">
                          <a:latin typeface="Cambria Math" panose="02040503050406030204" pitchFamily="18" charset="0"/>
                        </a:rPr>
                        <m:t>𝑚𝐴</m:t>
                      </m:r>
                      <m:r>
                        <a:rPr lang="es-ES" sz="1350" i="1">
                          <a:latin typeface="Cambria Math" panose="02040503050406030204" pitchFamily="18" charset="0"/>
                        </a:rPr>
                        <m:t>=98.6</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1" name="CuadroTexto 10">
                <a:extLst>
                  <a:ext uri="{FF2B5EF4-FFF2-40B4-BE49-F238E27FC236}">
                    <a16:creationId xmlns:a16="http://schemas.microsoft.com/office/drawing/2014/main" id="{91856002-DAF8-46F8-8693-FA25F7CF5041}"/>
                  </a:ext>
                </a:extLst>
              </p:cNvPr>
              <p:cNvSpPr txBox="1">
                <a:spLocks noRot="1" noChangeAspect="1" noMove="1" noResize="1" noEditPoints="1" noAdjustHandles="1" noChangeArrowheads="1" noChangeShapeType="1" noTextEdit="1"/>
              </p:cNvSpPr>
              <p:nvPr/>
            </p:nvSpPr>
            <p:spPr>
              <a:xfrm>
                <a:off x="2063713" y="3296819"/>
                <a:ext cx="5001914" cy="397994"/>
              </a:xfrm>
              <a:prstGeom prst="rect">
                <a:avLst/>
              </a:prstGeom>
              <a:blipFill>
                <a:blip r:embed="rId8"/>
                <a:stretch>
                  <a:fillRect t="-3077"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878A2A01-1EF0-4244-9335-EB5B085C27BD}"/>
                  </a:ext>
                </a:extLst>
              </p:cNvPr>
              <p:cNvSpPr txBox="1"/>
              <p:nvPr/>
            </p:nvSpPr>
            <p:spPr>
              <a:xfrm>
                <a:off x="358996" y="3885293"/>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=100</m:t>
                      </m:r>
                      <m:r>
                        <a:rPr lang="es-ES" sz="1350" i="1">
                          <a:latin typeface="Cambria Math" panose="02040503050406030204" pitchFamily="18" charset="0"/>
                        </a:rPr>
                        <m:t>𝑖𝑏</m:t>
                      </m:r>
                      <m:r>
                        <a:rPr lang="es-ES" sz="1350" i="1">
                          <a:latin typeface="Cambria Math" panose="02040503050406030204" pitchFamily="18" charset="0"/>
                        </a:rPr>
                        <m:t>=9.86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878A2A01-1EF0-4244-9335-EB5B085C27BD}"/>
                  </a:ext>
                </a:extLst>
              </p:cNvPr>
              <p:cNvSpPr txBox="1">
                <a:spLocks noRot="1" noChangeAspect="1" noMove="1" noResize="1" noEditPoints="1" noAdjustHandles="1" noChangeArrowheads="1" noChangeShapeType="1" noTextEdit="1"/>
              </p:cNvSpPr>
              <p:nvPr/>
            </p:nvSpPr>
            <p:spPr>
              <a:xfrm>
                <a:off x="358996" y="3885293"/>
                <a:ext cx="2959233" cy="207749"/>
              </a:xfrm>
              <a:prstGeom prst="rect">
                <a:avLst/>
              </a:prstGeom>
              <a:blipFill>
                <a:blip r:embed="rId9"/>
                <a:stretch>
                  <a:fillRect b="-117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D91CCA67-7393-4306-9787-8023A5805C46}"/>
                  </a:ext>
                </a:extLst>
              </p:cNvPr>
              <p:cNvSpPr txBox="1"/>
              <p:nvPr/>
            </p:nvSpPr>
            <p:spPr>
              <a:xfrm>
                <a:off x="2892397" y="3885293"/>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𝑖𝑒</m:t>
                      </m:r>
                      <m:r>
                        <a:rPr lang="es-ES" sz="1350" i="1">
                          <a:latin typeface="Cambria Math" panose="02040503050406030204" pitchFamily="18" charset="0"/>
                        </a:rPr>
                        <m:t>=101</m:t>
                      </m:r>
                      <m:r>
                        <a:rPr lang="es-ES" sz="1350" i="1">
                          <a:latin typeface="Cambria Math" panose="02040503050406030204" pitchFamily="18" charset="0"/>
                        </a:rPr>
                        <m:t>𝑖𝑏</m:t>
                      </m:r>
                      <m:r>
                        <a:rPr lang="es-ES" sz="1350" i="1">
                          <a:latin typeface="Cambria Math" panose="02040503050406030204" pitchFamily="18" charset="0"/>
                        </a:rPr>
                        <m:t>=9.96 </m:t>
                      </m:r>
                      <m:r>
                        <a:rPr lang="es-ES" sz="1350" i="1">
                          <a:latin typeface="Cambria Math" panose="02040503050406030204" pitchFamily="18" charset="0"/>
                        </a:rPr>
                        <m:t>𝑚𝐴</m:t>
                      </m:r>
                    </m:oMath>
                  </m:oMathPara>
                </a14:m>
                <a:endParaRPr lang="es-ES" sz="1350" dirty="0"/>
              </a:p>
            </p:txBody>
          </p:sp>
        </mc:Choice>
        <mc:Fallback xmlns="">
          <p:sp>
            <p:nvSpPr>
              <p:cNvPr id="13" name="CuadroTexto 12">
                <a:extLst>
                  <a:ext uri="{FF2B5EF4-FFF2-40B4-BE49-F238E27FC236}">
                    <a16:creationId xmlns:a16="http://schemas.microsoft.com/office/drawing/2014/main" id="{D91CCA67-7393-4306-9787-8023A5805C46}"/>
                  </a:ext>
                </a:extLst>
              </p:cNvPr>
              <p:cNvSpPr txBox="1">
                <a:spLocks noRot="1" noChangeAspect="1" noMove="1" noResize="1" noEditPoints="1" noAdjustHandles="1" noChangeArrowheads="1" noChangeShapeType="1" noTextEdit="1"/>
              </p:cNvSpPr>
              <p:nvPr/>
            </p:nvSpPr>
            <p:spPr>
              <a:xfrm>
                <a:off x="2892397" y="3885293"/>
                <a:ext cx="2959233" cy="207749"/>
              </a:xfrm>
              <a:prstGeom prst="rect">
                <a:avLst/>
              </a:prstGeom>
              <a:blipFill>
                <a:blip r:embed="rId10"/>
                <a:stretch>
                  <a:fillRect b="-117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B4288A10-8039-41EC-A903-A23A7E91BFC9}"/>
                  </a:ext>
                </a:extLst>
              </p:cNvPr>
              <p:cNvSpPr/>
              <p:nvPr/>
            </p:nvSpPr>
            <p:spPr>
              <a:xfrm>
                <a:off x="609273" y="4287699"/>
                <a:ext cx="7311489" cy="300082"/>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oMath>
                </a14:m>
                <a:r>
                  <a:rPr lang="es-ES" sz="1350" dirty="0"/>
                  <a:t> </a:t>
                </a:r>
                <a14:m>
                  <m:oMath xmlns:m="http://schemas.openxmlformats.org/officeDocument/2006/math">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=15−</m:t>
                    </m:r>
                    <m:r>
                      <a:rPr lang="es-ES" sz="1350" i="1">
                        <a:latin typeface="Cambria Math" panose="02040503050406030204" pitchFamily="18" charset="0"/>
                      </a:rPr>
                      <m:t>𝑖𝑐</m:t>
                    </m:r>
                    <m:r>
                      <a:rPr lang="es-ES" sz="1350" i="1">
                        <a:latin typeface="Cambria Math" panose="02040503050406030204" pitchFamily="18" charset="0"/>
                      </a:rPr>
                      <m:t>∗0.5−</m:t>
                    </m:r>
                    <m:r>
                      <a:rPr lang="es-ES" sz="1350" i="1">
                        <a:latin typeface="Cambria Math" panose="02040503050406030204" pitchFamily="18" charset="0"/>
                      </a:rPr>
                      <m:t>𝑖𝑒</m:t>
                    </m:r>
                    <m:r>
                      <a:rPr lang="es-ES" sz="1350" i="1">
                        <a:latin typeface="Cambria Math" panose="02040503050406030204" pitchFamily="18" charset="0"/>
                      </a:rPr>
                      <m:t>∗1−</m:t>
                    </m:r>
                    <m:d>
                      <m:dPr>
                        <m:ctrlPr>
                          <a:rPr lang="es-ES" sz="1350" i="1">
                            <a:latin typeface="Cambria Math" panose="02040503050406030204" pitchFamily="18" charset="0"/>
                          </a:rPr>
                        </m:ctrlPr>
                      </m:dPr>
                      <m:e>
                        <m:r>
                          <a:rPr lang="es-ES" sz="1350" i="1">
                            <a:latin typeface="Cambria Math" panose="02040503050406030204" pitchFamily="18" charset="0"/>
                          </a:rPr>
                          <m:t>−15</m:t>
                        </m:r>
                      </m:e>
                    </m:d>
                    <m:r>
                      <a:rPr lang="es-ES" sz="1350" i="1">
                        <a:latin typeface="Cambria Math" panose="02040503050406030204" pitchFamily="18" charset="0"/>
                      </a:rPr>
                      <m:t>=15.14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𝐴𝑐𝑡𝑖𝑣𝑎</m:t>
                    </m:r>
                  </m:oMath>
                </a14:m>
                <a:endParaRPr lang="es-ES" sz="1350" dirty="0"/>
              </a:p>
            </p:txBody>
          </p:sp>
        </mc:Choice>
        <mc:Fallback xmlns="">
          <p:sp>
            <p:nvSpPr>
              <p:cNvPr id="14" name="Rectángulo 13">
                <a:extLst>
                  <a:ext uri="{FF2B5EF4-FFF2-40B4-BE49-F238E27FC236}">
                    <a16:creationId xmlns:a16="http://schemas.microsoft.com/office/drawing/2014/main" id="{B4288A10-8039-41EC-A903-A23A7E91BFC9}"/>
                  </a:ext>
                </a:extLst>
              </p:cNvPr>
              <p:cNvSpPr>
                <a:spLocks noRot="1" noChangeAspect="1" noMove="1" noResize="1" noEditPoints="1" noAdjustHandles="1" noChangeArrowheads="1" noChangeShapeType="1" noTextEdit="1"/>
              </p:cNvSpPr>
              <p:nvPr/>
            </p:nvSpPr>
            <p:spPr>
              <a:xfrm>
                <a:off x="609273" y="4287699"/>
                <a:ext cx="7311489" cy="300082"/>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04E42EFA-4DA1-4165-B086-0B8A1E967FAC}"/>
                  </a:ext>
                </a:extLst>
              </p:cNvPr>
              <p:cNvSpPr txBox="1"/>
              <p:nvPr/>
            </p:nvSpPr>
            <p:spPr>
              <a:xfrm>
                <a:off x="609271" y="5256488"/>
                <a:ext cx="439344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01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=15−</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=15−9.86∗0.5=10.07</m:t>
                      </m:r>
                      <m:r>
                        <a:rPr lang="es-ES" sz="1350" i="1">
                          <a:latin typeface="Cambria Math" panose="02040503050406030204" pitchFamily="18" charset="0"/>
                        </a:rPr>
                        <m:t>𝑉</m:t>
                      </m:r>
                    </m:oMath>
                  </m:oMathPara>
                </a14:m>
                <a:endParaRPr lang="es-ES" sz="1350" dirty="0"/>
              </a:p>
            </p:txBody>
          </p:sp>
        </mc:Choice>
        <mc:Fallback xmlns="">
          <p:sp>
            <p:nvSpPr>
              <p:cNvPr id="15" name="CuadroTexto 14">
                <a:extLst>
                  <a:ext uri="{FF2B5EF4-FFF2-40B4-BE49-F238E27FC236}">
                    <a16:creationId xmlns:a16="http://schemas.microsoft.com/office/drawing/2014/main" id="{04E42EFA-4DA1-4165-B086-0B8A1E967FAC}"/>
                  </a:ext>
                </a:extLst>
              </p:cNvPr>
              <p:cNvSpPr txBox="1">
                <a:spLocks noRot="1" noChangeAspect="1" noMove="1" noResize="1" noEditPoints="1" noAdjustHandles="1" noChangeArrowheads="1" noChangeShapeType="1" noTextEdit="1"/>
              </p:cNvSpPr>
              <p:nvPr/>
            </p:nvSpPr>
            <p:spPr>
              <a:xfrm>
                <a:off x="609271" y="5256488"/>
                <a:ext cx="4393447" cy="207749"/>
              </a:xfrm>
              <a:prstGeom prst="rect">
                <a:avLst/>
              </a:prstGeom>
              <a:blipFill>
                <a:blip r:embed="rId12"/>
                <a:stretch>
                  <a:fillRect l="-416" r="-277" b="-17647"/>
                </a:stretch>
              </a:blipFill>
            </p:spPr>
            <p:txBody>
              <a:bodyPr/>
              <a:lstStyle/>
              <a:p>
                <a:r>
                  <a:rPr lang="es-ES">
                    <a:noFill/>
                  </a:rPr>
                  <a:t> </a:t>
                </a:r>
              </a:p>
            </p:txBody>
          </p:sp>
        </mc:Fallback>
      </mc:AlternateContent>
      <p:sp>
        <p:nvSpPr>
          <p:cNvPr id="18" name="CuadroTexto 17">
            <a:extLst>
              <a:ext uri="{FF2B5EF4-FFF2-40B4-BE49-F238E27FC236}">
                <a16:creationId xmlns:a16="http://schemas.microsoft.com/office/drawing/2014/main" id="{70389251-67CB-46E4-BEB8-30649D637AA6}"/>
              </a:ext>
            </a:extLst>
          </p:cNvPr>
          <p:cNvSpPr txBox="1"/>
          <p:nvPr/>
        </p:nvSpPr>
        <p:spPr>
          <a:xfrm>
            <a:off x="358996" y="2092828"/>
            <a:ext cx="396262" cy="300082"/>
          </a:xfrm>
          <a:prstGeom prst="rect">
            <a:avLst/>
          </a:prstGeom>
          <a:noFill/>
        </p:spPr>
        <p:txBody>
          <a:bodyPr wrap="none" rtlCol="0">
            <a:spAutoFit/>
          </a:bodyPr>
          <a:lstStyle/>
          <a:p>
            <a:r>
              <a:rPr lang="es-ES" sz="1350" dirty="0"/>
              <a:t>0V</a:t>
            </a:r>
          </a:p>
        </p:txBody>
      </p:sp>
      <p:sp>
        <p:nvSpPr>
          <p:cNvPr id="19" name="CuadroTexto 18">
            <a:extLst>
              <a:ext uri="{FF2B5EF4-FFF2-40B4-BE49-F238E27FC236}">
                <a16:creationId xmlns:a16="http://schemas.microsoft.com/office/drawing/2014/main" id="{0E59F4A1-566B-496C-B803-F110248778A4}"/>
              </a:ext>
            </a:extLst>
          </p:cNvPr>
          <p:cNvSpPr txBox="1"/>
          <p:nvPr/>
        </p:nvSpPr>
        <p:spPr>
          <a:xfrm>
            <a:off x="889238" y="3044510"/>
            <a:ext cx="550151" cy="300082"/>
          </a:xfrm>
          <a:prstGeom prst="rect">
            <a:avLst/>
          </a:prstGeom>
          <a:noFill/>
        </p:spPr>
        <p:txBody>
          <a:bodyPr wrap="none" rtlCol="0">
            <a:spAutoFit/>
          </a:bodyPr>
          <a:lstStyle/>
          <a:p>
            <a:r>
              <a:rPr lang="es-ES" sz="1350" dirty="0"/>
              <a:t>-15V</a:t>
            </a:r>
          </a:p>
        </p:txBody>
      </p:sp>
      <p:sp>
        <p:nvSpPr>
          <p:cNvPr id="7" name="Marcador de número de diapositiva 6">
            <a:extLst>
              <a:ext uri="{FF2B5EF4-FFF2-40B4-BE49-F238E27FC236}">
                <a16:creationId xmlns:a16="http://schemas.microsoft.com/office/drawing/2014/main" id="{76AC982B-4F9D-4174-BE9E-0B9ADB654C29}"/>
              </a:ext>
            </a:extLst>
          </p:cNvPr>
          <p:cNvSpPr>
            <a:spLocks noGrp="1"/>
          </p:cNvSpPr>
          <p:nvPr>
            <p:ph type="sldNum" sz="quarter" idx="12"/>
          </p:nvPr>
        </p:nvSpPr>
        <p:spPr/>
        <p:txBody>
          <a:bodyPr/>
          <a:lstStyle/>
          <a:p>
            <a:fld id="{78733FC4-8689-4CA5-A153-34ADD6EFE592}" type="slidenum">
              <a:rPr lang="es-ES" smtClean="0"/>
              <a:t>35</a:t>
            </a:fld>
            <a:endParaRPr lang="es-ES"/>
          </a:p>
        </p:txBody>
      </p:sp>
    </p:spTree>
    <p:custDataLst>
      <p:tags r:id="rId1"/>
    </p:custDataLst>
    <p:extLst>
      <p:ext uri="{BB962C8B-B14F-4D97-AF65-F5344CB8AC3E}">
        <p14:creationId xmlns:p14="http://schemas.microsoft.com/office/powerpoint/2010/main" val="61958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 grpId="0"/>
      <p:bldP spid="10" grpId="0"/>
      <p:bldP spid="3" grpId="0"/>
      <p:bldP spid="11" grpId="0"/>
      <p:bldP spid="12" grpId="0"/>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D7ABA7E-E2E9-4C25-BBC6-3CB57E8A1A35}"/>
              </a:ext>
            </a:extLst>
          </p:cNvPr>
          <p:cNvSpPr/>
          <p:nvPr/>
        </p:nvSpPr>
        <p:spPr>
          <a:xfrm>
            <a:off x="0" y="809546"/>
            <a:ext cx="8733453" cy="507831"/>
          </a:xfrm>
          <a:prstGeom prst="rect">
            <a:avLst/>
          </a:prstGeom>
        </p:spPr>
        <p:txBody>
          <a:bodyPr wrap="square">
            <a:spAutoFit/>
          </a:bodyPr>
          <a:lstStyle/>
          <a:p>
            <a:r>
              <a:rPr lang="es-ES" sz="1350" b="1" dirty="0"/>
              <a:t>Problema 7. </a:t>
            </a:r>
            <a:r>
              <a:rPr lang="es-ES" sz="1350" dirty="0"/>
              <a:t>Calcular la característica de transferencia del circuito de la figura. Datos </a:t>
            </a:r>
            <a:r>
              <a:rPr lang="es-ES" sz="1350" dirty="0" err="1"/>
              <a:t>Vcc</a:t>
            </a:r>
            <a:r>
              <a:rPr lang="es-ES" sz="1350" dirty="0"/>
              <a:t> = 10V, </a:t>
            </a:r>
            <a:r>
              <a:rPr lang="es-ES" sz="1350" dirty="0" err="1"/>
              <a:t>Vf</a:t>
            </a:r>
            <a:r>
              <a:rPr lang="es-ES" sz="1350" dirty="0"/>
              <a:t> = 0,6 V y </a:t>
            </a:r>
            <a:r>
              <a:rPr lang="el-GR" sz="1350" dirty="0"/>
              <a:t>β</a:t>
            </a:r>
            <a:r>
              <a:rPr lang="es-ES" sz="1350" dirty="0"/>
              <a:t> = 100, </a:t>
            </a:r>
            <a:r>
              <a:rPr lang="es-ES" sz="1350" dirty="0" err="1"/>
              <a:t>Rc</a:t>
            </a:r>
            <a:r>
              <a:rPr lang="es-ES" sz="1350" dirty="0"/>
              <a:t> = 1 k</a:t>
            </a:r>
            <a:r>
              <a:rPr lang="el-GR" sz="1350" dirty="0"/>
              <a:t>Ω</a:t>
            </a:r>
            <a:r>
              <a:rPr lang="es-ES" sz="1350" dirty="0"/>
              <a:t> y Rb = 20 k</a:t>
            </a:r>
            <a:r>
              <a:rPr lang="el-GR" sz="1350" dirty="0"/>
              <a:t>Ω</a:t>
            </a:r>
            <a:r>
              <a:rPr lang="es-ES" sz="1350" dirty="0"/>
              <a:t>.</a:t>
            </a:r>
          </a:p>
        </p:txBody>
      </p:sp>
      <p:pic>
        <p:nvPicPr>
          <p:cNvPr id="3" name="Imagen 2">
            <a:extLst>
              <a:ext uri="{FF2B5EF4-FFF2-40B4-BE49-F238E27FC236}">
                <a16:creationId xmlns:a16="http://schemas.microsoft.com/office/drawing/2014/main" id="{D4FF360B-8A35-4E0D-8EF8-E0564F799EEF}"/>
              </a:ext>
            </a:extLst>
          </p:cNvPr>
          <p:cNvPicPr>
            <a:picLocks noChangeAspect="1"/>
          </p:cNvPicPr>
          <p:nvPr/>
        </p:nvPicPr>
        <p:blipFill>
          <a:blip r:embed="rId3"/>
          <a:stretch>
            <a:fillRect/>
          </a:stretch>
        </p:blipFill>
        <p:spPr>
          <a:xfrm>
            <a:off x="247553" y="1341999"/>
            <a:ext cx="2964511" cy="2197469"/>
          </a:xfrm>
          <a:prstGeom prst="rect">
            <a:avLst/>
          </a:prstGeom>
        </p:spPr>
      </p:pic>
      <p:sp>
        <p:nvSpPr>
          <p:cNvPr id="4" name="CuadroTexto 3">
            <a:extLst>
              <a:ext uri="{FF2B5EF4-FFF2-40B4-BE49-F238E27FC236}">
                <a16:creationId xmlns:a16="http://schemas.microsoft.com/office/drawing/2014/main" id="{8B807D47-AA88-47CD-B5DB-B28074646E28}"/>
              </a:ext>
            </a:extLst>
          </p:cNvPr>
          <p:cNvSpPr txBox="1"/>
          <p:nvPr/>
        </p:nvSpPr>
        <p:spPr>
          <a:xfrm>
            <a:off x="3201348" y="1406999"/>
            <a:ext cx="1478242" cy="715581"/>
          </a:xfrm>
          <a:prstGeom prst="rect">
            <a:avLst/>
          </a:prstGeom>
          <a:noFill/>
        </p:spPr>
        <p:txBody>
          <a:bodyPr wrap="square" rtlCol="0">
            <a:spAutoFit/>
          </a:bodyPr>
          <a:lstStyle/>
          <a:p>
            <a:r>
              <a:rPr lang="es-ES" sz="1350" dirty="0"/>
              <a:t>Si </a:t>
            </a:r>
            <a:r>
              <a:rPr lang="es-ES" sz="1350" dirty="0" err="1"/>
              <a:t>Vin</a:t>
            </a:r>
            <a:r>
              <a:rPr lang="es-ES" sz="1350" dirty="0"/>
              <a:t>&gt;</a:t>
            </a:r>
            <a:r>
              <a:rPr lang="es-ES" sz="1350" dirty="0" err="1"/>
              <a:t>Vt</a:t>
            </a:r>
            <a:r>
              <a:rPr lang="es-ES" sz="1350" dirty="0" err="1">
                <a:sym typeface="Wingdings" panose="05000000000000000000" pitchFamily="2" charset="2"/>
              </a:rPr>
              <a:t></a:t>
            </a:r>
            <a:r>
              <a:rPr lang="es-ES" sz="1350" dirty="0" err="1"/>
              <a:t>Activa</a:t>
            </a:r>
            <a:r>
              <a:rPr lang="es-ES" sz="1350" dirty="0"/>
              <a:t>:</a:t>
            </a:r>
          </a:p>
          <a:p>
            <a:r>
              <a:rPr lang="es-ES" sz="1350" dirty="0" err="1"/>
              <a:t>Vbe</a:t>
            </a:r>
            <a:r>
              <a:rPr lang="es-ES" sz="1350" dirty="0"/>
              <a:t>=0.6</a:t>
            </a:r>
            <a:r>
              <a:rPr lang="es-ES" sz="1350" dirty="0">
                <a:sym typeface="Wingdings" panose="05000000000000000000" pitchFamily="2" charset="2"/>
              </a:rPr>
              <a:t></a:t>
            </a:r>
            <a:endParaRPr lang="es-ES" sz="1350"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B2BCB8E9-FD25-414A-AB8B-F3BEADD7F378}"/>
                  </a:ext>
                </a:extLst>
              </p:cNvPr>
              <p:cNvSpPr txBox="1"/>
              <p:nvPr/>
            </p:nvSpPr>
            <p:spPr>
              <a:xfrm>
                <a:off x="4591963" y="1558933"/>
                <a:ext cx="4222246" cy="394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r>
                        <a:rPr lang="es-ES" sz="1350" i="1">
                          <a:latin typeface="Cambria Math" panose="02040503050406030204" pitchFamily="18" charset="0"/>
                        </a:rPr>
                        <m:t>𝑉𝑏𝑒</m:t>
                      </m:r>
                      <m:r>
                        <a:rPr lang="es-ES" sz="1350" i="1">
                          <a:latin typeface="Cambria Math" panose="02040503050406030204" pitchFamily="18" charset="0"/>
                        </a:rPr>
                        <m:t>=0→</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𝑉𝑏𝑒</m:t>
                          </m:r>
                        </m:num>
                        <m:den>
                          <m:r>
                            <a:rPr lang="es-ES" sz="1350" i="1">
                              <a:latin typeface="Cambria Math" panose="02040503050406030204" pitchFamily="18" charset="0"/>
                            </a:rPr>
                            <m:t>𝑅𝑏</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𝑉𝑖𝑛</m:t>
                          </m:r>
                        </m:num>
                        <m:den>
                          <m:r>
                            <a:rPr lang="es-ES" sz="1350" i="1">
                              <a:latin typeface="Cambria Math" panose="02040503050406030204" pitchFamily="18" charset="0"/>
                            </a:rPr>
                            <m:t>20</m:t>
                          </m:r>
                        </m:den>
                      </m:f>
                      <m:r>
                        <a:rPr lang="es-ES" sz="1350" i="1">
                          <a:latin typeface="Cambria Math" panose="02040503050406030204" pitchFamily="18" charset="0"/>
                        </a:rPr>
                        <m:t>−0.03</m:t>
                      </m:r>
                    </m:oMath>
                  </m:oMathPara>
                </a14:m>
                <a:endParaRPr lang="es-ES" sz="1350" dirty="0"/>
              </a:p>
            </p:txBody>
          </p:sp>
        </mc:Choice>
        <mc:Fallback xmlns="">
          <p:sp>
            <p:nvSpPr>
              <p:cNvPr id="5" name="CuadroTexto 4">
                <a:extLst>
                  <a:ext uri="{FF2B5EF4-FFF2-40B4-BE49-F238E27FC236}">
                    <a16:creationId xmlns:a16="http://schemas.microsoft.com/office/drawing/2014/main" id="{B2BCB8E9-FD25-414A-AB8B-F3BEADD7F378}"/>
                  </a:ext>
                </a:extLst>
              </p:cNvPr>
              <p:cNvSpPr txBox="1">
                <a:spLocks noRot="1" noChangeAspect="1" noMove="1" noResize="1" noEditPoints="1" noAdjustHandles="1" noChangeArrowheads="1" noChangeShapeType="1" noTextEdit="1"/>
              </p:cNvSpPr>
              <p:nvPr/>
            </p:nvSpPr>
            <p:spPr>
              <a:xfrm>
                <a:off x="4591963" y="1558933"/>
                <a:ext cx="4222246" cy="394403"/>
              </a:xfrm>
              <a:prstGeom prst="rect">
                <a:avLst/>
              </a:prstGeom>
              <a:blipFill>
                <a:blip r:embed="rId4"/>
                <a:stretch>
                  <a:fillRect l="-433" t="-3125" r="-433" b="-1562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EE23EA41-8309-4F2D-9A2A-40DDBD524D03}"/>
                  </a:ext>
                </a:extLst>
              </p:cNvPr>
              <p:cNvSpPr/>
              <p:nvPr/>
            </p:nvSpPr>
            <p:spPr>
              <a:xfrm>
                <a:off x="3103927" y="2006482"/>
                <a:ext cx="5749587" cy="4857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=10−100∗1</m:t>
                      </m:r>
                      <m:d>
                        <m:dPr>
                          <m:ctrlPr>
                            <a:rPr lang="es-ES" sz="1350" i="1">
                              <a:latin typeface="Cambria Math" panose="02040503050406030204" pitchFamily="18" charset="0"/>
                            </a:rPr>
                          </m:ctrlPr>
                        </m:dPr>
                        <m:e>
                          <m:f>
                            <m:fPr>
                              <m:ctrlPr>
                                <a:rPr lang="es-ES" sz="1350" i="1">
                                  <a:latin typeface="Cambria Math" panose="02040503050406030204" pitchFamily="18" charset="0"/>
                                </a:rPr>
                              </m:ctrlPr>
                            </m:fPr>
                            <m:num>
                              <m:r>
                                <a:rPr lang="es-ES" sz="1350" i="1">
                                  <a:latin typeface="Cambria Math" panose="02040503050406030204" pitchFamily="18" charset="0"/>
                                </a:rPr>
                                <m:t>𝑉𝑖𝑛</m:t>
                              </m:r>
                            </m:num>
                            <m:den>
                              <m:r>
                                <a:rPr lang="es-ES" sz="1350" i="1">
                                  <a:latin typeface="Cambria Math" panose="02040503050406030204" pitchFamily="18" charset="0"/>
                                </a:rPr>
                                <m:t>20</m:t>
                              </m:r>
                            </m:den>
                          </m:f>
                          <m:r>
                            <a:rPr lang="es-ES" sz="1350" i="1">
                              <a:latin typeface="Cambria Math" panose="02040503050406030204" pitchFamily="18" charset="0"/>
                            </a:rPr>
                            <m:t>−0.03</m:t>
                          </m:r>
                        </m:e>
                      </m:d>
                      <m:r>
                        <a:rPr lang="es-ES" sz="1350" i="1">
                          <a:latin typeface="Cambria Math" panose="02040503050406030204" pitchFamily="18" charset="0"/>
                        </a:rPr>
                        <m:t>=10+3−5</m:t>
                      </m:r>
                      <m:r>
                        <a:rPr lang="es-ES" sz="1350" i="1">
                          <a:latin typeface="Cambria Math" panose="02040503050406030204" pitchFamily="18" charset="0"/>
                        </a:rPr>
                        <m:t>𝑉𝑖𝑛</m:t>
                      </m:r>
                    </m:oMath>
                  </m:oMathPara>
                </a14:m>
                <a:endParaRPr lang="es-ES" sz="1350" dirty="0"/>
              </a:p>
            </p:txBody>
          </p:sp>
        </mc:Choice>
        <mc:Fallback xmlns="">
          <p:sp>
            <p:nvSpPr>
              <p:cNvPr id="7" name="Rectángulo 6">
                <a:extLst>
                  <a:ext uri="{FF2B5EF4-FFF2-40B4-BE49-F238E27FC236}">
                    <a16:creationId xmlns:a16="http://schemas.microsoft.com/office/drawing/2014/main" id="{EE23EA41-8309-4F2D-9A2A-40DDBD524D03}"/>
                  </a:ext>
                </a:extLst>
              </p:cNvPr>
              <p:cNvSpPr>
                <a:spLocks noRot="1" noChangeAspect="1" noMove="1" noResize="1" noEditPoints="1" noAdjustHandles="1" noChangeArrowheads="1" noChangeShapeType="1" noTextEdit="1"/>
              </p:cNvSpPr>
              <p:nvPr/>
            </p:nvSpPr>
            <p:spPr>
              <a:xfrm>
                <a:off x="3103927" y="2006482"/>
                <a:ext cx="5749587" cy="485710"/>
              </a:xfrm>
              <a:prstGeom prst="rect">
                <a:avLst/>
              </a:prstGeom>
              <a:blipFill>
                <a:blip r:embed="rId5"/>
                <a:stretch>
                  <a:fillRect b="-12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7A8B3ACC-3420-4A4E-AEAF-49F478FF950F}"/>
                  </a:ext>
                </a:extLst>
              </p:cNvPr>
              <p:cNvSpPr/>
              <p:nvPr/>
            </p:nvSpPr>
            <p:spPr>
              <a:xfrm>
                <a:off x="3135392" y="2530596"/>
                <a:ext cx="207569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=13−5</m:t>
                      </m:r>
                      <m:r>
                        <a:rPr lang="es-ES" sz="1350" i="1">
                          <a:latin typeface="Cambria Math" panose="02040503050406030204" pitchFamily="18" charset="0"/>
                        </a:rPr>
                        <m:t>𝑉𝑖𝑛</m:t>
                      </m:r>
                    </m:oMath>
                  </m:oMathPara>
                </a14:m>
                <a:endParaRPr lang="es-ES" sz="1350" dirty="0"/>
              </a:p>
            </p:txBody>
          </p:sp>
        </mc:Choice>
        <mc:Fallback xmlns="">
          <p:sp>
            <p:nvSpPr>
              <p:cNvPr id="8" name="Rectángulo 7">
                <a:extLst>
                  <a:ext uri="{FF2B5EF4-FFF2-40B4-BE49-F238E27FC236}">
                    <a16:creationId xmlns:a16="http://schemas.microsoft.com/office/drawing/2014/main" id="{7A8B3ACC-3420-4A4E-AEAF-49F478FF950F}"/>
                  </a:ext>
                </a:extLst>
              </p:cNvPr>
              <p:cNvSpPr>
                <a:spLocks noRot="1" noChangeAspect="1" noMove="1" noResize="1" noEditPoints="1" noAdjustHandles="1" noChangeArrowheads="1" noChangeShapeType="1" noTextEdit="1"/>
              </p:cNvSpPr>
              <p:nvPr/>
            </p:nvSpPr>
            <p:spPr>
              <a:xfrm>
                <a:off x="3135392" y="2530596"/>
                <a:ext cx="2075696" cy="300082"/>
              </a:xfrm>
              <a:prstGeom prst="rect">
                <a:avLst/>
              </a:prstGeom>
              <a:blipFill>
                <a:blip r:embed="rId6"/>
                <a:stretch>
                  <a:fillRect/>
                </a:stretch>
              </a:blipFill>
            </p:spPr>
            <p:txBody>
              <a:bodyPr/>
              <a:lstStyle/>
              <a:p>
                <a:r>
                  <a:rPr lang="es-ES">
                    <a:noFill/>
                  </a:rPr>
                  <a:t> </a:t>
                </a:r>
              </a:p>
            </p:txBody>
          </p:sp>
        </mc:Fallback>
      </mc:AlternateContent>
      <p:sp>
        <p:nvSpPr>
          <p:cNvPr id="9" name="CuadroTexto 8">
            <a:extLst>
              <a:ext uri="{FF2B5EF4-FFF2-40B4-BE49-F238E27FC236}">
                <a16:creationId xmlns:a16="http://schemas.microsoft.com/office/drawing/2014/main" id="{23C1F54A-FA6C-413A-A9C5-FB0B76B5ABFE}"/>
              </a:ext>
            </a:extLst>
          </p:cNvPr>
          <p:cNvSpPr txBox="1"/>
          <p:nvPr/>
        </p:nvSpPr>
        <p:spPr>
          <a:xfrm flipH="1">
            <a:off x="3212063" y="2870737"/>
            <a:ext cx="3853106" cy="300082"/>
          </a:xfrm>
          <a:prstGeom prst="rect">
            <a:avLst/>
          </a:prstGeom>
          <a:noFill/>
        </p:spPr>
        <p:txBody>
          <a:bodyPr wrap="square" rtlCol="0">
            <a:spAutoFit/>
          </a:bodyPr>
          <a:lstStyle/>
          <a:p>
            <a:r>
              <a:rPr lang="es-ES" sz="1350" dirty="0"/>
              <a:t>Suponemos </a:t>
            </a:r>
            <a:r>
              <a:rPr lang="es-ES" sz="1350" dirty="0" err="1"/>
              <a:t>Vce</a:t>
            </a:r>
            <a:r>
              <a:rPr lang="es-ES" sz="1350" dirty="0"/>
              <a:t>=0V</a:t>
            </a:r>
            <a:r>
              <a:rPr lang="es-ES" sz="1350" dirty="0">
                <a:sym typeface="Wingdings" panose="05000000000000000000" pitchFamily="2" charset="2"/>
              </a:rPr>
              <a:t> Región activa si </a:t>
            </a:r>
            <a:r>
              <a:rPr lang="es-ES" sz="1350" dirty="0" err="1">
                <a:sym typeface="Wingdings" panose="05000000000000000000" pitchFamily="2" charset="2"/>
              </a:rPr>
              <a:t>Vce</a:t>
            </a:r>
            <a:r>
              <a:rPr lang="es-ES" sz="1350" dirty="0">
                <a:sym typeface="Wingdings" panose="05000000000000000000" pitchFamily="2" charset="2"/>
              </a:rPr>
              <a:t>&gt;0</a:t>
            </a:r>
            <a:endParaRPr lang="es-ES" sz="1350" dirty="0"/>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513F73AB-DC58-401B-9554-346C557A7318}"/>
                  </a:ext>
                </a:extLst>
              </p:cNvPr>
              <p:cNvSpPr/>
              <p:nvPr/>
            </p:nvSpPr>
            <p:spPr>
              <a:xfrm>
                <a:off x="3211222" y="3144871"/>
                <a:ext cx="3290196" cy="4826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=13−5</m:t>
                      </m:r>
                      <m:r>
                        <a:rPr lang="es-ES" sz="1350" i="1">
                          <a:latin typeface="Cambria Math" panose="02040503050406030204" pitchFamily="18" charset="0"/>
                        </a:rPr>
                        <m:t>𝑉𝑖𝑛</m:t>
                      </m:r>
                      <m:r>
                        <a:rPr lang="es-ES" sz="1350" i="1">
                          <a:latin typeface="Cambria Math" panose="02040503050406030204" pitchFamily="18" charset="0"/>
                        </a:rPr>
                        <m:t>&gt;0→</m:t>
                      </m:r>
                      <m:r>
                        <a:rPr lang="es-ES" sz="1350" i="1">
                          <a:latin typeface="Cambria Math" panose="02040503050406030204" pitchFamily="18" charset="0"/>
                        </a:rPr>
                        <m:t>𝑉𝑖𝑛</m:t>
                      </m:r>
                      <m:r>
                        <a:rPr lang="es-ES" sz="1350" i="1">
                          <a:latin typeface="Cambria Math" panose="02040503050406030204" pitchFamily="18" charset="0"/>
                        </a:rPr>
                        <m:t>&lt;</m:t>
                      </m:r>
                      <m:f>
                        <m:fPr>
                          <m:ctrlPr>
                            <a:rPr lang="es-ES" sz="1350" i="1">
                              <a:latin typeface="Cambria Math" panose="02040503050406030204" pitchFamily="18" charset="0"/>
                            </a:rPr>
                          </m:ctrlPr>
                        </m:fPr>
                        <m:num>
                          <m:r>
                            <a:rPr lang="es-ES" sz="1350" i="1">
                              <a:latin typeface="Cambria Math" panose="02040503050406030204" pitchFamily="18" charset="0"/>
                            </a:rPr>
                            <m:t>13</m:t>
                          </m:r>
                        </m:num>
                        <m:den>
                          <m:r>
                            <a:rPr lang="es-ES" sz="1350" i="1">
                              <a:latin typeface="Cambria Math" panose="02040503050406030204" pitchFamily="18" charset="0"/>
                            </a:rPr>
                            <m:t>5</m:t>
                          </m:r>
                        </m:den>
                      </m:f>
                      <m:r>
                        <a:rPr lang="es-ES" sz="1350" i="1">
                          <a:latin typeface="Cambria Math" panose="02040503050406030204" pitchFamily="18" charset="0"/>
                        </a:rPr>
                        <m:t>=2.6</m:t>
                      </m:r>
                      <m:r>
                        <a:rPr lang="es-ES" sz="1350" i="1">
                          <a:latin typeface="Cambria Math" panose="02040503050406030204" pitchFamily="18" charset="0"/>
                        </a:rPr>
                        <m:t>𝑉</m:t>
                      </m:r>
                    </m:oMath>
                  </m:oMathPara>
                </a14:m>
                <a:endParaRPr lang="es-ES" sz="1350" dirty="0"/>
              </a:p>
            </p:txBody>
          </p:sp>
        </mc:Choice>
        <mc:Fallback xmlns="">
          <p:sp>
            <p:nvSpPr>
              <p:cNvPr id="10" name="Rectángulo 9">
                <a:extLst>
                  <a:ext uri="{FF2B5EF4-FFF2-40B4-BE49-F238E27FC236}">
                    <a16:creationId xmlns:a16="http://schemas.microsoft.com/office/drawing/2014/main" id="{513F73AB-DC58-401B-9554-346C557A7318}"/>
                  </a:ext>
                </a:extLst>
              </p:cNvPr>
              <p:cNvSpPr>
                <a:spLocks noRot="1" noChangeAspect="1" noMove="1" noResize="1" noEditPoints="1" noAdjustHandles="1" noChangeArrowheads="1" noChangeShapeType="1" noTextEdit="1"/>
              </p:cNvSpPr>
              <p:nvPr/>
            </p:nvSpPr>
            <p:spPr>
              <a:xfrm>
                <a:off x="3211222" y="3144871"/>
                <a:ext cx="3290196" cy="482633"/>
              </a:xfrm>
              <a:prstGeom prst="rect">
                <a:avLst/>
              </a:prstGeom>
              <a:blipFill>
                <a:blip r:embed="rId7"/>
                <a:stretch>
                  <a:fillRect b="-25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B6818B39-04AB-47F9-8180-044D17F43E2E}"/>
                  </a:ext>
                </a:extLst>
              </p:cNvPr>
              <p:cNvSpPr/>
              <p:nvPr/>
            </p:nvSpPr>
            <p:spPr>
              <a:xfrm>
                <a:off x="16589" y="4148040"/>
                <a:ext cx="415665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0.6</m:t>
                      </m:r>
                      <m:r>
                        <a:rPr lang="es-ES" sz="1200" i="1">
                          <a:latin typeface="Cambria Math" panose="02040503050406030204" pitchFamily="18" charset="0"/>
                        </a:rPr>
                        <m:t>𝑉</m:t>
                      </m:r>
                      <m:r>
                        <a:rPr lang="es-ES" sz="1200" i="1">
                          <a:latin typeface="Cambria Math" panose="02040503050406030204" pitchFamily="18" charset="0"/>
                        </a:rPr>
                        <m:t>&lt;</m:t>
                      </m:r>
                      <m:r>
                        <a:rPr lang="es-ES" sz="1200" i="1">
                          <a:latin typeface="Cambria Math" panose="02040503050406030204" pitchFamily="18" charset="0"/>
                        </a:rPr>
                        <m:t>𝑉𝑖𝑛</m:t>
                      </m:r>
                      <m:r>
                        <a:rPr lang="es-ES" sz="1200" i="1">
                          <a:latin typeface="Cambria Math" panose="02040503050406030204" pitchFamily="18" charset="0"/>
                        </a:rPr>
                        <m:t>&lt;2.6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=13−5</m:t>
                      </m:r>
                      <m:r>
                        <a:rPr lang="es-ES" sz="1200" i="1">
                          <a:latin typeface="Cambria Math" panose="02040503050406030204" pitchFamily="18" charset="0"/>
                        </a:rPr>
                        <m:t>𝑉𝑖𝑛</m:t>
                      </m:r>
                      <m:r>
                        <a:rPr lang="es-ES" sz="1200" i="1">
                          <a:latin typeface="Cambria Math" panose="02040503050406030204" pitchFamily="18" charset="0"/>
                        </a:rPr>
                        <m:t> (</m:t>
                      </m:r>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𝑎𝑐𝑡𝑖𝑣𝑎</m:t>
                      </m:r>
                      <m:r>
                        <a:rPr lang="es-ES" sz="1200" i="1">
                          <a:latin typeface="Cambria Math" panose="02040503050406030204" pitchFamily="18" charset="0"/>
                        </a:rPr>
                        <m:t>)</m:t>
                      </m:r>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m:t>
                      </m:r>
                      <m:r>
                        <a:rPr lang="es-ES" sz="1200" i="1">
                          <a:latin typeface="Cambria Math" panose="02040503050406030204" pitchFamily="18" charset="0"/>
                        </a:rPr>
                        <m:t>𝑉𝑖𝑛</m:t>
                      </m:r>
                      <m:r>
                        <a:rPr lang="es-ES" sz="1200" i="1">
                          <a:latin typeface="Cambria Math" panose="02040503050406030204" pitchFamily="18" charset="0"/>
                        </a:rPr>
                        <m:t>&gt;2.6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m:t>
                      </m:r>
                      <m:r>
                        <a:rPr lang="es-ES" sz="1200" i="1">
                          <a:latin typeface="Cambria Math" panose="02040503050406030204" pitchFamily="18" charset="0"/>
                        </a:rPr>
                        <m:t>𝑉𝑐𝑒</m:t>
                      </m:r>
                      <m:r>
                        <a:rPr lang="es-ES" sz="1200" i="1">
                          <a:latin typeface="Cambria Math" panose="02040503050406030204" pitchFamily="18" charset="0"/>
                        </a:rPr>
                        <m:t>=0 </m:t>
                      </m:r>
                      <m:r>
                        <a:rPr lang="es-ES" sz="1200" i="1">
                          <a:latin typeface="Cambria Math" panose="02040503050406030204" pitchFamily="18" charset="0"/>
                        </a:rPr>
                        <m:t>𝑉</m:t>
                      </m:r>
                      <m:r>
                        <a:rPr lang="es-ES" sz="1200" i="1">
                          <a:latin typeface="Cambria Math" panose="02040503050406030204" pitchFamily="18" charset="0"/>
                        </a:rPr>
                        <m:t> </m:t>
                      </m:r>
                      <m:d>
                        <m:dPr>
                          <m:ctrlPr>
                            <a:rPr lang="es-ES" sz="1200" i="1">
                              <a:latin typeface="Cambria Math" panose="02040503050406030204" pitchFamily="18" charset="0"/>
                            </a:rPr>
                          </m:ctrlPr>
                        </m:dPr>
                        <m:e>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𝑠𝑎𝑡𝑢𝑟𝑎𝑐𝑖</m:t>
                          </m:r>
                          <m:r>
                            <a:rPr lang="es-ES" sz="1200" i="1">
                              <a:latin typeface="Cambria Math" panose="02040503050406030204" pitchFamily="18" charset="0"/>
                            </a:rPr>
                            <m:t>ó</m:t>
                          </m:r>
                          <m:r>
                            <a:rPr lang="es-ES" sz="1200" i="1">
                              <a:latin typeface="Cambria Math" panose="02040503050406030204" pitchFamily="18" charset="0"/>
                            </a:rPr>
                            <m:t>𝑛</m:t>
                          </m:r>
                        </m:e>
                      </m:d>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m:t>
                      </m:r>
                      <m:r>
                        <a:rPr lang="es-ES" sz="1200" i="1">
                          <a:latin typeface="Cambria Math" panose="02040503050406030204" pitchFamily="18" charset="0"/>
                        </a:rPr>
                        <m:t>𝑉𝑖𝑛</m:t>
                      </m:r>
                      <m:r>
                        <a:rPr lang="es-ES" sz="1200" i="1">
                          <a:latin typeface="Cambria Math" panose="02040503050406030204" pitchFamily="18" charset="0"/>
                        </a:rPr>
                        <m:t>&lt;0.6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m:t>
                      </m:r>
                      <m:r>
                        <a:rPr lang="es-ES" sz="1200" i="1">
                          <a:latin typeface="Cambria Math" panose="02040503050406030204" pitchFamily="18" charset="0"/>
                        </a:rPr>
                        <m:t>𝑉𝑐𝑐</m:t>
                      </m:r>
                      <m:r>
                        <a:rPr lang="es-ES" sz="1200" i="1">
                          <a:latin typeface="Cambria Math" panose="02040503050406030204" pitchFamily="18" charset="0"/>
                        </a:rPr>
                        <m:t>=10</m:t>
                      </m:r>
                      <m:r>
                        <a:rPr lang="es-ES" sz="1200" i="1">
                          <a:latin typeface="Cambria Math" panose="02040503050406030204" pitchFamily="18" charset="0"/>
                        </a:rPr>
                        <m:t>𝑉</m:t>
                      </m:r>
                      <m:r>
                        <a:rPr lang="es-ES" sz="1200" i="1">
                          <a:latin typeface="Cambria Math" panose="02040503050406030204" pitchFamily="18" charset="0"/>
                        </a:rPr>
                        <m:t> (</m:t>
                      </m:r>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𝑑𝑒</m:t>
                      </m:r>
                      <m:r>
                        <a:rPr lang="es-ES" sz="1200" i="1">
                          <a:latin typeface="Cambria Math" panose="02040503050406030204" pitchFamily="18" charset="0"/>
                        </a:rPr>
                        <m:t> </m:t>
                      </m:r>
                      <m:r>
                        <a:rPr lang="es-ES" sz="1200" i="1">
                          <a:latin typeface="Cambria Math" panose="02040503050406030204" pitchFamily="18" charset="0"/>
                        </a:rPr>
                        <m:t>𝑐𝑜𝑟𝑡𝑒</m:t>
                      </m:r>
                      <m:r>
                        <a:rPr lang="es-ES" sz="1200" i="1">
                          <a:latin typeface="Cambria Math" panose="02040503050406030204" pitchFamily="18" charset="0"/>
                        </a:rPr>
                        <m:t>)</m:t>
                      </m:r>
                    </m:oMath>
                  </m:oMathPara>
                </a14:m>
                <a:endParaRPr lang="es-ES" sz="1200" dirty="0"/>
              </a:p>
            </p:txBody>
          </p:sp>
        </mc:Choice>
        <mc:Fallback xmlns="">
          <p:sp>
            <p:nvSpPr>
              <p:cNvPr id="12" name="Rectángulo 11">
                <a:extLst>
                  <a:ext uri="{FF2B5EF4-FFF2-40B4-BE49-F238E27FC236}">
                    <a16:creationId xmlns:a16="http://schemas.microsoft.com/office/drawing/2014/main" id="{B6818B39-04AB-47F9-8180-044D17F43E2E}"/>
                  </a:ext>
                </a:extLst>
              </p:cNvPr>
              <p:cNvSpPr>
                <a:spLocks noRot="1" noChangeAspect="1" noMove="1" noResize="1" noEditPoints="1" noAdjustHandles="1" noChangeArrowheads="1" noChangeShapeType="1" noTextEdit="1"/>
              </p:cNvSpPr>
              <p:nvPr/>
            </p:nvSpPr>
            <p:spPr>
              <a:xfrm>
                <a:off x="16589" y="4148040"/>
                <a:ext cx="4156651" cy="646331"/>
              </a:xfrm>
              <a:prstGeom prst="rect">
                <a:avLst/>
              </a:prstGeom>
              <a:blipFill>
                <a:blip r:embed="rId8"/>
                <a:stretch>
                  <a:fillRect b="-3774"/>
                </a:stretch>
              </a:blipFill>
            </p:spPr>
            <p:txBody>
              <a:bodyPr/>
              <a:lstStyle/>
              <a:p>
                <a:r>
                  <a:rPr lang="es-ES">
                    <a:noFill/>
                  </a:rPr>
                  <a:t> </a:t>
                </a:r>
              </a:p>
            </p:txBody>
          </p:sp>
        </mc:Fallback>
      </mc:AlternateContent>
      <p:graphicFrame>
        <p:nvGraphicFramePr>
          <p:cNvPr id="21" name="Gráfico 20">
            <a:extLst>
              <a:ext uri="{FF2B5EF4-FFF2-40B4-BE49-F238E27FC236}">
                <a16:creationId xmlns:a16="http://schemas.microsoft.com/office/drawing/2014/main" id="{AE8E78CA-2DFF-4218-8001-5CEEB570A6CA}"/>
              </a:ext>
            </a:extLst>
          </p:cNvPr>
          <p:cNvGraphicFramePr>
            <a:graphicFrameLocks/>
          </p:cNvGraphicFramePr>
          <p:nvPr/>
        </p:nvGraphicFramePr>
        <p:xfrm>
          <a:off x="4028260" y="3335894"/>
          <a:ext cx="4050000" cy="270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Gráfico 21">
            <a:extLst>
              <a:ext uri="{FF2B5EF4-FFF2-40B4-BE49-F238E27FC236}">
                <a16:creationId xmlns:a16="http://schemas.microsoft.com/office/drawing/2014/main" id="{49CA52FF-F092-4CAA-957E-1102530B45C3}"/>
              </a:ext>
            </a:extLst>
          </p:cNvPr>
          <p:cNvGraphicFramePr>
            <a:graphicFrameLocks/>
          </p:cNvGraphicFramePr>
          <p:nvPr>
            <p:extLst>
              <p:ext uri="{D42A27DB-BD31-4B8C-83A1-F6EECF244321}">
                <p14:modId xmlns:p14="http://schemas.microsoft.com/office/powerpoint/2010/main" val="174799746"/>
              </p:ext>
            </p:extLst>
          </p:nvPr>
        </p:nvGraphicFramePr>
        <p:xfrm>
          <a:off x="4022381" y="3329299"/>
          <a:ext cx="4050000" cy="2700000"/>
        </p:xfrm>
        <a:graphic>
          <a:graphicData uri="http://schemas.openxmlformats.org/drawingml/2006/chart">
            <c:chart xmlns:c="http://schemas.openxmlformats.org/drawingml/2006/chart" xmlns:r="http://schemas.openxmlformats.org/officeDocument/2006/relationships" r:id="rId10"/>
          </a:graphicData>
        </a:graphic>
      </p:graphicFrame>
      <p:sp>
        <p:nvSpPr>
          <p:cNvPr id="6" name="Marcador de número de diapositiva 5">
            <a:extLst>
              <a:ext uri="{FF2B5EF4-FFF2-40B4-BE49-F238E27FC236}">
                <a16:creationId xmlns:a16="http://schemas.microsoft.com/office/drawing/2014/main" id="{2B26DB0F-2CA4-44A3-9D9C-BCC22864BC4A}"/>
              </a:ext>
            </a:extLst>
          </p:cNvPr>
          <p:cNvSpPr>
            <a:spLocks noGrp="1"/>
          </p:cNvSpPr>
          <p:nvPr>
            <p:ph type="sldNum" sz="quarter" idx="12"/>
          </p:nvPr>
        </p:nvSpPr>
        <p:spPr/>
        <p:txBody>
          <a:bodyPr/>
          <a:lstStyle/>
          <a:p>
            <a:fld id="{78733FC4-8689-4CA5-A153-34ADD6EFE592}" type="slidenum">
              <a:rPr lang="es-ES" smtClean="0"/>
              <a:t>36</a:t>
            </a:fld>
            <a:endParaRPr lang="es-ES"/>
          </a:p>
        </p:txBody>
      </p:sp>
    </p:spTree>
    <p:custDataLst>
      <p:tags r:id="rId1"/>
    </p:custDataLst>
    <p:extLst>
      <p:ext uri="{BB962C8B-B14F-4D97-AF65-F5344CB8AC3E}">
        <p14:creationId xmlns:p14="http://schemas.microsoft.com/office/powerpoint/2010/main" val="304272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build="p"/>
      <p:bldGraphic spid="21" grpId="0">
        <p:bldAsOne/>
      </p:bldGraphic>
      <p:bldGraphic spid="21" grpId="1">
        <p:bldAsOne/>
      </p:bldGraphic>
      <p:bldGraphic spid="22"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3.2. </a:t>
            </a:r>
            <a:r>
              <a:rPr lang="es-ES" altLang="es-ES" sz="2800" dirty="0">
                <a:solidFill>
                  <a:schemeClr val="bg1"/>
                </a:solidFill>
                <a:latin typeface="45 Helvetica Light" charset="0"/>
              </a:rPr>
              <a:t>Transistores FET</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37</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69653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57839"/>
            <a:ext cx="8883942" cy="584775"/>
          </a:xfrm>
          <a:prstGeom prst="rect">
            <a:avLst/>
          </a:prstGeom>
        </p:spPr>
        <p:txBody>
          <a:bodyPr wrap="square">
            <a:spAutoFit/>
          </a:bodyPr>
          <a:lstStyle/>
          <a:p>
            <a:r>
              <a:rPr lang="es-ES" sz="1600" b="1" dirty="0"/>
              <a:t>Ejemplo 1.</a:t>
            </a:r>
            <a:r>
              <a:rPr lang="es-ES" sz="1600" dirty="0"/>
              <a:t> Hallar el punto de operación del transistor FET de la figura. </a:t>
            </a:r>
            <a:r>
              <a:rPr lang="es-ES" sz="1600" dirty="0" err="1"/>
              <a:t>Vdd</a:t>
            </a:r>
            <a:r>
              <a:rPr lang="es-ES" sz="1600" dirty="0"/>
              <a:t>=5 V, VG=2 V, k = 1 mA/V</a:t>
            </a:r>
            <a:r>
              <a:rPr lang="es-ES" sz="1600" baseline="30000" dirty="0"/>
              <a:t>2</a:t>
            </a:r>
            <a:r>
              <a:rPr lang="es-ES" sz="1600" dirty="0"/>
              <a:t>, V</a:t>
            </a:r>
            <a:r>
              <a:rPr lang="es-ES" sz="1600" baseline="-25000" dirty="0"/>
              <a:t>TR</a:t>
            </a:r>
            <a:r>
              <a:rPr lang="es-ES" sz="1600" dirty="0"/>
              <a:t> =1 V, </a:t>
            </a:r>
            <a:r>
              <a:rPr lang="es-ES" sz="1600" dirty="0" err="1"/>
              <a:t>Rd</a:t>
            </a:r>
            <a:r>
              <a:rPr lang="es-ES" sz="1600" dirty="0"/>
              <a:t> = 2 k</a:t>
            </a:r>
            <a:r>
              <a:rPr lang="el-GR" sz="1600" dirty="0"/>
              <a:t>Ω</a:t>
            </a:r>
            <a:r>
              <a:rPr lang="es-ES" sz="1600" dirty="0"/>
              <a:t>. </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707654" y="1325202"/>
                <a:ext cx="2329036" cy="415498"/>
              </a:xfrm>
              <a:prstGeom prst="rect">
                <a:avLst/>
              </a:prstGeom>
              <a:noFill/>
            </p:spPr>
            <p:txBody>
              <a:bodyPr wrap="none" lIns="0" tIns="0" rIns="0" bIns="0" rtlCol="0">
                <a:spAutoFit/>
              </a:bodyPr>
              <a:lstStyle/>
              <a:p>
                <a14:m>
                  <m:oMath xmlns:m="http://schemas.openxmlformats.org/officeDocument/2006/math">
                    <m:r>
                      <a:rPr lang="es-ES" sz="1350" i="1">
                        <a:latin typeface="Cambria Math" panose="02040503050406030204" pitchFamily="18" charset="0"/>
                      </a:rPr>
                      <m:t>𝐿𝑖𝑛𝑒𝑎𝑙</m:t>
                    </m:r>
                  </m:oMath>
                </a14:m>
                <a:r>
                  <a:rPr lang="es-ES" sz="1350" dirty="0"/>
                  <a:t>, si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707654" y="1325202"/>
                <a:ext cx="2329036" cy="415498"/>
              </a:xfrm>
              <a:prstGeom prst="rect">
                <a:avLst/>
              </a:prstGeom>
              <a:blipFill>
                <a:blip r:embed="rId3"/>
                <a:stretch>
                  <a:fillRect l="-2618" t="-13043" b="-7246"/>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5493210" y="1271784"/>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877000" y="3420993"/>
                <a:ext cx="340086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=2−1=1 </m:t>
                      </m:r>
                      <m:r>
                        <a:rPr lang="es-ES" sz="1350" i="1">
                          <a:latin typeface="Cambria Math" panose="02040503050406030204" pitchFamily="18" charset="0"/>
                        </a:rPr>
                        <m:t>𝑉</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877000" y="3420993"/>
                <a:ext cx="3400867" cy="207749"/>
              </a:xfrm>
              <a:prstGeom prst="rect">
                <a:avLst/>
              </a:prstGeom>
              <a:blipFill>
                <a:blip r:embed="rId4"/>
                <a:stretch>
                  <a:fillRect l="-53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732D6596-FF4C-450B-8E91-6252E32009FD}"/>
                  </a:ext>
                </a:extLst>
              </p:cNvPr>
              <p:cNvSpPr txBox="1"/>
              <p:nvPr/>
            </p:nvSpPr>
            <p:spPr>
              <a:xfrm>
                <a:off x="3882852" y="1477841"/>
                <a:ext cx="138755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oMath>
                  </m:oMathPara>
                </a14:m>
                <a:endParaRPr lang="es-ES" sz="1350" dirty="0"/>
              </a:p>
            </p:txBody>
          </p:sp>
        </mc:Choice>
        <mc:Fallback xmlns="">
          <p:sp>
            <p:nvSpPr>
              <p:cNvPr id="22" name="CuadroTexto 21">
                <a:extLst>
                  <a:ext uri="{FF2B5EF4-FFF2-40B4-BE49-F238E27FC236}">
                    <a16:creationId xmlns:a16="http://schemas.microsoft.com/office/drawing/2014/main" id="{732D6596-FF4C-450B-8E91-6252E32009FD}"/>
                  </a:ext>
                </a:extLst>
              </p:cNvPr>
              <p:cNvSpPr txBox="1">
                <a:spLocks noRot="1" noChangeAspect="1" noMove="1" noResize="1" noEditPoints="1" noAdjustHandles="1" noChangeArrowheads="1" noChangeShapeType="1" noTextEdit="1"/>
              </p:cNvSpPr>
              <p:nvPr/>
            </p:nvSpPr>
            <p:spPr>
              <a:xfrm>
                <a:off x="3882852" y="1477841"/>
                <a:ext cx="1387559" cy="207749"/>
              </a:xfrm>
              <a:prstGeom prst="rect">
                <a:avLst/>
              </a:prstGeom>
              <a:blipFill>
                <a:blip r:embed="rId5"/>
                <a:stretch>
                  <a:fillRect l="-2193" r="-439" b="-14286"/>
                </a:stretch>
              </a:blipFill>
            </p:spPr>
            <p:txBody>
              <a:bodyPr/>
              <a:lstStyle/>
              <a:p>
                <a:r>
                  <a:rPr lang="es-ES">
                    <a:noFill/>
                  </a:rPr>
                  <a:t> </a:t>
                </a:r>
              </a:p>
            </p:txBody>
          </p:sp>
        </mc:Fallback>
      </mc:AlternateContent>
      <p:sp>
        <p:nvSpPr>
          <p:cNvPr id="23" name="CuadroTexto 22">
            <a:extLst>
              <a:ext uri="{FF2B5EF4-FFF2-40B4-BE49-F238E27FC236}">
                <a16:creationId xmlns:a16="http://schemas.microsoft.com/office/drawing/2014/main" id="{EE66116D-AD46-4D19-B1CB-A1C3799377C5}"/>
              </a:ext>
            </a:extLst>
          </p:cNvPr>
          <p:cNvSpPr txBox="1"/>
          <p:nvPr/>
        </p:nvSpPr>
        <p:spPr>
          <a:xfrm>
            <a:off x="3020754" y="2077999"/>
            <a:ext cx="2050561" cy="300082"/>
          </a:xfrm>
          <a:prstGeom prst="rect">
            <a:avLst/>
          </a:prstGeom>
          <a:noFill/>
        </p:spPr>
        <p:txBody>
          <a:bodyPr wrap="none" rtlCol="0">
            <a:spAutoFit/>
          </a:bodyPr>
          <a:lstStyle/>
          <a:p>
            <a:r>
              <a:rPr lang="es-ES" sz="1350" dirty="0"/>
              <a:t>Suponemos saturación: </a:t>
            </a: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0DFB587B-E218-406F-8E2D-45B0B87861E6}"/>
                  </a:ext>
                </a:extLst>
              </p:cNvPr>
              <p:cNvSpPr txBox="1"/>
              <p:nvPr/>
            </p:nvSpPr>
            <p:spPr>
              <a:xfrm>
                <a:off x="3091967" y="2437642"/>
                <a:ext cx="304403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=1</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2−1</m:t>
                              </m:r>
                            </m:e>
                          </m:d>
                        </m:e>
                        <m:sup>
                          <m:r>
                            <a:rPr lang="es-ES" sz="1350" i="1">
                              <a:latin typeface="Cambria Math" panose="02040503050406030204" pitchFamily="18" charset="0"/>
                            </a:rPr>
                            <m:t>2</m:t>
                          </m:r>
                        </m:sup>
                      </m:sSup>
                      <m:r>
                        <a:rPr lang="es-ES" sz="1350" i="1">
                          <a:latin typeface="Cambria Math" panose="02040503050406030204" pitchFamily="18" charset="0"/>
                        </a:rPr>
                        <m:t>=1 </m:t>
                      </m:r>
                      <m:r>
                        <a:rPr lang="es-ES" sz="1350" i="1">
                          <a:latin typeface="Cambria Math" panose="02040503050406030204" pitchFamily="18" charset="0"/>
                        </a:rPr>
                        <m:t>𝑚𝐴</m:t>
                      </m:r>
                    </m:oMath>
                  </m:oMathPara>
                </a14:m>
                <a:endParaRPr lang="es-ES" sz="1350" dirty="0"/>
              </a:p>
            </p:txBody>
          </p:sp>
        </mc:Choice>
        <mc:Fallback xmlns="">
          <p:sp>
            <p:nvSpPr>
              <p:cNvPr id="24" name="CuadroTexto 23">
                <a:extLst>
                  <a:ext uri="{FF2B5EF4-FFF2-40B4-BE49-F238E27FC236}">
                    <a16:creationId xmlns:a16="http://schemas.microsoft.com/office/drawing/2014/main" id="{0DFB587B-E218-406F-8E2D-45B0B87861E6}"/>
                  </a:ext>
                </a:extLst>
              </p:cNvPr>
              <p:cNvSpPr txBox="1">
                <a:spLocks noRot="1" noChangeAspect="1" noMove="1" noResize="1" noEditPoints="1" noAdjustHandles="1" noChangeArrowheads="1" noChangeShapeType="1" noTextEdit="1"/>
              </p:cNvSpPr>
              <p:nvPr/>
            </p:nvSpPr>
            <p:spPr>
              <a:xfrm>
                <a:off x="3091967" y="2437642"/>
                <a:ext cx="3044038" cy="207749"/>
              </a:xfrm>
              <a:prstGeom prst="rect">
                <a:avLst/>
              </a:prstGeom>
              <a:blipFill>
                <a:blip r:embed="rId6"/>
                <a:stretch>
                  <a:fillRect l="-800" r="-400"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C0DFB2F8-137C-40C9-A378-98DEADE0D4AE}"/>
                  </a:ext>
                </a:extLst>
              </p:cNvPr>
              <p:cNvSpPr txBox="1"/>
              <p:nvPr/>
            </p:nvSpPr>
            <p:spPr>
              <a:xfrm>
                <a:off x="2900010" y="2733270"/>
                <a:ext cx="46146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=5−1∗2=3 </m:t>
                      </m:r>
                      <m:r>
                        <a:rPr lang="es-ES" sz="1350" i="1">
                          <a:latin typeface="Cambria Math" panose="02040503050406030204" pitchFamily="18" charset="0"/>
                        </a:rPr>
                        <m:t>𝑉</m:t>
                      </m:r>
                    </m:oMath>
                  </m:oMathPara>
                </a14:m>
                <a:endParaRPr lang="es-ES" sz="1350" dirty="0"/>
              </a:p>
            </p:txBody>
          </p:sp>
        </mc:Choice>
        <mc:Fallback xmlns="">
          <p:sp>
            <p:nvSpPr>
              <p:cNvPr id="25" name="CuadroTexto 24">
                <a:extLst>
                  <a:ext uri="{FF2B5EF4-FFF2-40B4-BE49-F238E27FC236}">
                    <a16:creationId xmlns:a16="http://schemas.microsoft.com/office/drawing/2014/main" id="{C0DFB2F8-137C-40C9-A378-98DEADE0D4AE}"/>
                  </a:ext>
                </a:extLst>
              </p:cNvPr>
              <p:cNvSpPr txBox="1">
                <a:spLocks noRot="1" noChangeAspect="1" noMove="1" noResize="1" noEditPoints="1" noAdjustHandles="1" noChangeArrowheads="1" noChangeShapeType="1" noTextEdit="1"/>
              </p:cNvSpPr>
              <p:nvPr/>
            </p:nvSpPr>
            <p:spPr>
              <a:xfrm>
                <a:off x="2900010" y="2733270"/>
                <a:ext cx="4614661" cy="207749"/>
              </a:xfrm>
              <a:prstGeom prst="rect">
                <a:avLst/>
              </a:prstGeom>
              <a:blipFill>
                <a:blip r:embed="rId7"/>
                <a:stretch>
                  <a:fillRect l="-396" r="-264" b="-17647"/>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FFC3F024-9C03-458C-AA0B-946FE5673ADD}"/>
              </a:ext>
            </a:extLst>
          </p:cNvPr>
          <p:cNvSpPr txBox="1"/>
          <p:nvPr/>
        </p:nvSpPr>
        <p:spPr>
          <a:xfrm>
            <a:off x="3020754" y="3022764"/>
            <a:ext cx="2262158" cy="300082"/>
          </a:xfrm>
          <a:prstGeom prst="rect">
            <a:avLst/>
          </a:prstGeom>
          <a:noFill/>
        </p:spPr>
        <p:txBody>
          <a:bodyPr wrap="none" rtlCol="0">
            <a:spAutoFit/>
          </a:bodyPr>
          <a:lstStyle/>
          <a:p>
            <a:r>
              <a:rPr lang="es-ES" sz="1350" dirty="0"/>
              <a:t>Comprobamos saturación: </a:t>
            </a:r>
          </a:p>
        </p:txBody>
      </p:sp>
      <p:sp>
        <p:nvSpPr>
          <p:cNvPr id="27" name="CuadroTexto 26">
            <a:extLst>
              <a:ext uri="{FF2B5EF4-FFF2-40B4-BE49-F238E27FC236}">
                <a16:creationId xmlns:a16="http://schemas.microsoft.com/office/drawing/2014/main" id="{8479E3EA-0FCC-4582-94D2-DCA4CA0CD969}"/>
              </a:ext>
            </a:extLst>
          </p:cNvPr>
          <p:cNvSpPr txBox="1"/>
          <p:nvPr/>
        </p:nvSpPr>
        <p:spPr>
          <a:xfrm>
            <a:off x="6471527" y="3386368"/>
            <a:ext cx="2214068" cy="300082"/>
          </a:xfrm>
          <a:prstGeom prst="rect">
            <a:avLst/>
          </a:prstGeom>
          <a:noFill/>
        </p:spPr>
        <p:txBody>
          <a:bodyPr wrap="none" rtlCol="0">
            <a:spAutoFit/>
          </a:bodyPr>
          <a:lstStyle/>
          <a:p>
            <a:r>
              <a:rPr lang="es-ES" sz="1350" dirty="0">
                <a:ln>
                  <a:solidFill>
                    <a:srgbClr val="92D050"/>
                  </a:solidFill>
                </a:ln>
              </a:rPr>
              <a:t>La suposición era correcta</a:t>
            </a:r>
          </a:p>
        </p:txBody>
      </p:sp>
      <p:grpSp>
        <p:nvGrpSpPr>
          <p:cNvPr id="29" name="Grupo 28">
            <a:extLst>
              <a:ext uri="{FF2B5EF4-FFF2-40B4-BE49-F238E27FC236}">
                <a16:creationId xmlns:a16="http://schemas.microsoft.com/office/drawing/2014/main" id="{027EC2CA-4E67-40FF-B92C-4FA89D2591E6}"/>
              </a:ext>
            </a:extLst>
          </p:cNvPr>
          <p:cNvGrpSpPr/>
          <p:nvPr/>
        </p:nvGrpSpPr>
        <p:grpSpPr>
          <a:xfrm>
            <a:off x="54007" y="1323931"/>
            <a:ext cx="2657846" cy="1854062"/>
            <a:chOff x="72008" y="622241"/>
            <a:chExt cx="3543795" cy="2472083"/>
          </a:xfrm>
        </p:grpSpPr>
        <p:pic>
          <p:nvPicPr>
            <p:cNvPr id="21" name="Imagen 20">
              <a:extLst>
                <a:ext uri="{FF2B5EF4-FFF2-40B4-BE49-F238E27FC236}">
                  <a16:creationId xmlns:a16="http://schemas.microsoft.com/office/drawing/2014/main" id="{5B98DCC2-F1E7-42B0-8159-08751DB698BA}"/>
                </a:ext>
              </a:extLst>
            </p:cNvPr>
            <p:cNvPicPr>
              <a:picLocks noChangeAspect="1"/>
            </p:cNvPicPr>
            <p:nvPr/>
          </p:nvPicPr>
          <p:blipFill>
            <a:blip r:embed="rId8"/>
            <a:stretch>
              <a:fillRect/>
            </a:stretch>
          </p:blipFill>
          <p:spPr>
            <a:xfrm>
              <a:off x="72008" y="622241"/>
              <a:ext cx="3543795" cy="2472083"/>
            </a:xfrm>
            <a:prstGeom prst="rect">
              <a:avLst/>
            </a:prstGeom>
          </p:spPr>
        </p:pic>
        <p:sp>
          <p:nvSpPr>
            <p:cNvPr id="28" name="Rectángulo 27">
              <a:extLst>
                <a:ext uri="{FF2B5EF4-FFF2-40B4-BE49-F238E27FC236}">
                  <a16:creationId xmlns:a16="http://schemas.microsoft.com/office/drawing/2014/main" id="{F36D045F-FCDC-4FEC-B63B-B10F0735844F}"/>
                </a:ext>
              </a:extLst>
            </p:cNvPr>
            <p:cNvSpPr/>
            <p:nvPr/>
          </p:nvSpPr>
          <p:spPr>
            <a:xfrm>
              <a:off x="2189527" y="1501629"/>
              <a:ext cx="511728" cy="775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3" name="Marcador de número de diapositiva 2">
            <a:extLst>
              <a:ext uri="{FF2B5EF4-FFF2-40B4-BE49-F238E27FC236}">
                <a16:creationId xmlns:a16="http://schemas.microsoft.com/office/drawing/2014/main" id="{127768F0-F4B8-49D9-B03D-0F0CEF45ECB8}"/>
              </a:ext>
            </a:extLst>
          </p:cNvPr>
          <p:cNvSpPr>
            <a:spLocks noGrp="1"/>
          </p:cNvSpPr>
          <p:nvPr>
            <p:ph type="sldNum" sz="quarter" idx="12"/>
          </p:nvPr>
        </p:nvSpPr>
        <p:spPr/>
        <p:txBody>
          <a:bodyPr/>
          <a:lstStyle/>
          <a:p>
            <a:fld id="{78733FC4-8689-4CA5-A153-34ADD6EFE592}" type="slidenum">
              <a:rPr lang="es-ES" smtClean="0"/>
              <a:t>38</a:t>
            </a:fld>
            <a:endParaRPr lang="es-ES"/>
          </a:p>
        </p:txBody>
      </p:sp>
    </p:spTree>
    <p:custDataLst>
      <p:tags r:id="rId1"/>
    </p:custDataLst>
    <p:extLst>
      <p:ext uri="{BB962C8B-B14F-4D97-AF65-F5344CB8AC3E}">
        <p14:creationId xmlns:p14="http://schemas.microsoft.com/office/powerpoint/2010/main" val="39106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23" grpId="0"/>
      <p:bldP spid="24" grpId="0"/>
      <p:bldP spid="25"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55257"/>
            <a:ext cx="8883942" cy="584775"/>
          </a:xfrm>
          <a:prstGeom prst="rect">
            <a:avLst/>
          </a:prstGeom>
        </p:spPr>
        <p:txBody>
          <a:bodyPr wrap="square">
            <a:spAutoFit/>
          </a:bodyPr>
          <a:lstStyle/>
          <a:p>
            <a:r>
              <a:rPr lang="es-ES" sz="1600" b="1" dirty="0"/>
              <a:t>Ejemplo 2. </a:t>
            </a:r>
            <a:r>
              <a:rPr lang="es-ES" sz="1600" dirty="0"/>
              <a:t>Hallar el punto de operación del transistor FET de la figura si el voltaje de la fuente </a:t>
            </a:r>
            <a:r>
              <a:rPr lang="es-ES" sz="1600" dirty="0" err="1"/>
              <a:t>Vg</a:t>
            </a:r>
            <a:r>
              <a:rPr lang="es-ES" sz="1600" dirty="0"/>
              <a:t> aumenta hasta 3 V. </a:t>
            </a:r>
            <a:r>
              <a:rPr lang="es-ES" sz="1600" dirty="0" err="1"/>
              <a:t>Vdd</a:t>
            </a:r>
            <a:r>
              <a:rPr lang="es-ES" sz="1600" dirty="0"/>
              <a:t>=5 V, k = 1 mA/V</a:t>
            </a:r>
            <a:r>
              <a:rPr lang="es-ES" sz="1600" baseline="30000" dirty="0"/>
              <a:t>2</a:t>
            </a:r>
            <a:r>
              <a:rPr lang="es-ES" sz="1600" dirty="0"/>
              <a:t>, V</a:t>
            </a:r>
            <a:r>
              <a:rPr lang="es-ES" sz="1600" baseline="-25000" dirty="0"/>
              <a:t>TR</a:t>
            </a:r>
            <a:r>
              <a:rPr lang="es-ES" sz="1600" dirty="0"/>
              <a:t> =1 V, </a:t>
            </a:r>
            <a:r>
              <a:rPr lang="es-ES" sz="1600" dirty="0" err="1"/>
              <a:t>Rd</a:t>
            </a:r>
            <a:r>
              <a:rPr lang="es-ES" sz="1600" dirty="0"/>
              <a:t> = 2 k</a:t>
            </a:r>
            <a:r>
              <a:rPr lang="el-GR" sz="1600" dirty="0"/>
              <a:t>Ω</a:t>
            </a:r>
            <a:r>
              <a:rPr lang="es-ES" sz="1600" dirty="0"/>
              <a:t>. </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707654" y="1325202"/>
                <a:ext cx="2329036" cy="415498"/>
              </a:xfrm>
              <a:prstGeom prst="rect">
                <a:avLst/>
              </a:prstGeom>
              <a:noFill/>
            </p:spPr>
            <p:txBody>
              <a:bodyPr wrap="none" lIns="0" tIns="0" rIns="0" bIns="0" rtlCol="0">
                <a:spAutoFit/>
              </a:bodyPr>
              <a:lstStyle/>
              <a:p>
                <a14:m>
                  <m:oMath xmlns:m="http://schemas.openxmlformats.org/officeDocument/2006/math">
                    <m:r>
                      <a:rPr lang="es-ES" sz="1350" i="1">
                        <a:latin typeface="Cambria Math" panose="02040503050406030204" pitchFamily="18" charset="0"/>
                      </a:rPr>
                      <m:t>𝐿𝑖𝑛𝑒𝑎𝑙</m:t>
                    </m:r>
                  </m:oMath>
                </a14:m>
                <a:r>
                  <a:rPr lang="es-ES" sz="1350" dirty="0"/>
                  <a:t>, si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707654" y="1325202"/>
                <a:ext cx="2329036" cy="415498"/>
              </a:xfrm>
              <a:prstGeom prst="rect">
                <a:avLst/>
              </a:prstGeom>
              <a:blipFill>
                <a:blip r:embed="rId3"/>
                <a:stretch>
                  <a:fillRect l="-2618" t="-13043" b="-7246"/>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5493210" y="1271784"/>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876999" y="3234342"/>
                <a:ext cx="340657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=3−1=</m:t>
                      </m:r>
                      <m:r>
                        <a:rPr lang="es-ES" sz="1350" b="1" i="1">
                          <a:latin typeface="Cambria Math" panose="02040503050406030204" pitchFamily="18" charset="0"/>
                        </a:rPr>
                        <m:t>𝟐</m:t>
                      </m:r>
                      <m:r>
                        <a:rPr lang="es-ES" sz="1350" b="1" i="1">
                          <a:latin typeface="Cambria Math" panose="02040503050406030204" pitchFamily="18" charset="0"/>
                        </a:rPr>
                        <m:t> </m:t>
                      </m:r>
                      <m:r>
                        <a:rPr lang="es-ES" sz="1350" b="1" i="1">
                          <a:latin typeface="Cambria Math" panose="02040503050406030204" pitchFamily="18" charset="0"/>
                        </a:rPr>
                        <m:t>𝑽</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876999" y="3234342"/>
                <a:ext cx="3406574" cy="207749"/>
              </a:xfrm>
              <a:prstGeom prst="rect">
                <a:avLst/>
              </a:prstGeom>
              <a:blipFill>
                <a:blip r:embed="rId4"/>
                <a:stretch>
                  <a:fillRect l="-716" b="-17647"/>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07C50532-30CE-4F8C-A799-34EDAA25BE61}"/>
              </a:ext>
            </a:extLst>
          </p:cNvPr>
          <p:cNvSpPr txBox="1"/>
          <p:nvPr/>
        </p:nvSpPr>
        <p:spPr>
          <a:xfrm>
            <a:off x="360843" y="3535470"/>
            <a:ext cx="2945037" cy="300082"/>
          </a:xfrm>
          <a:prstGeom prst="rect">
            <a:avLst/>
          </a:prstGeom>
          <a:noFill/>
        </p:spPr>
        <p:txBody>
          <a:bodyPr wrap="none" rtlCol="0">
            <a:spAutoFit/>
          </a:bodyPr>
          <a:lstStyle/>
          <a:p>
            <a:r>
              <a:rPr lang="es-ES" sz="1350" dirty="0"/>
              <a:t>Suponemos región lineal. Corriente:</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BF399A7-36F6-4F97-AD06-22511C30E1A4}"/>
                  </a:ext>
                </a:extLst>
              </p:cNvPr>
              <p:cNvSpPr txBox="1"/>
              <p:nvPr/>
            </p:nvSpPr>
            <p:spPr>
              <a:xfrm>
                <a:off x="5493210" y="5629214"/>
                <a:ext cx="2224583"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=2.18 </m:t>
                      </m:r>
                      <m:r>
                        <a:rPr lang="es-ES" sz="1350" i="1">
                          <a:latin typeface="Cambria Math" panose="02040503050406030204" pitchFamily="18" charset="0"/>
                        </a:rPr>
                        <m:t>𝑚𝐴</m:t>
                      </m:r>
                    </m:oMath>
                  </m:oMathPara>
                </a14:m>
                <a:endParaRPr lang="es-ES" sz="1350" dirty="0"/>
              </a:p>
            </p:txBody>
          </p:sp>
        </mc:Choice>
        <mc:Fallback xmlns="">
          <p:sp>
            <p:nvSpPr>
              <p:cNvPr id="14" name="CuadroTexto 13">
                <a:extLst>
                  <a:ext uri="{FF2B5EF4-FFF2-40B4-BE49-F238E27FC236}">
                    <a16:creationId xmlns:a16="http://schemas.microsoft.com/office/drawing/2014/main" id="{2BF399A7-36F6-4F97-AD06-22511C30E1A4}"/>
                  </a:ext>
                </a:extLst>
              </p:cNvPr>
              <p:cNvSpPr txBox="1">
                <a:spLocks noRot="1" noChangeAspect="1" noMove="1" noResize="1" noEditPoints="1" noAdjustHandles="1" noChangeArrowheads="1" noChangeShapeType="1" noTextEdit="1"/>
              </p:cNvSpPr>
              <p:nvPr/>
            </p:nvSpPr>
            <p:spPr>
              <a:xfrm>
                <a:off x="5493210" y="5629214"/>
                <a:ext cx="2224583" cy="213264"/>
              </a:xfrm>
              <a:prstGeom prst="rect">
                <a:avLst/>
              </a:prstGeom>
              <a:blipFill>
                <a:blip r:embed="rId5"/>
                <a:stretch>
                  <a:fillRect l="-1096" r="-1096"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732D6596-FF4C-450B-8E91-6252E32009FD}"/>
                  </a:ext>
                </a:extLst>
              </p:cNvPr>
              <p:cNvSpPr txBox="1"/>
              <p:nvPr/>
            </p:nvSpPr>
            <p:spPr>
              <a:xfrm>
                <a:off x="3933817" y="1462632"/>
                <a:ext cx="138755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oMath>
                  </m:oMathPara>
                </a14:m>
                <a:endParaRPr lang="es-ES" sz="1350" dirty="0"/>
              </a:p>
            </p:txBody>
          </p:sp>
        </mc:Choice>
        <mc:Fallback xmlns="">
          <p:sp>
            <p:nvSpPr>
              <p:cNvPr id="22" name="CuadroTexto 21">
                <a:extLst>
                  <a:ext uri="{FF2B5EF4-FFF2-40B4-BE49-F238E27FC236}">
                    <a16:creationId xmlns:a16="http://schemas.microsoft.com/office/drawing/2014/main" id="{732D6596-FF4C-450B-8E91-6252E32009FD}"/>
                  </a:ext>
                </a:extLst>
              </p:cNvPr>
              <p:cNvSpPr txBox="1">
                <a:spLocks noRot="1" noChangeAspect="1" noMove="1" noResize="1" noEditPoints="1" noAdjustHandles="1" noChangeArrowheads="1" noChangeShapeType="1" noTextEdit="1"/>
              </p:cNvSpPr>
              <p:nvPr/>
            </p:nvSpPr>
            <p:spPr>
              <a:xfrm>
                <a:off x="3933817" y="1462632"/>
                <a:ext cx="1387559" cy="207749"/>
              </a:xfrm>
              <a:prstGeom prst="rect">
                <a:avLst/>
              </a:prstGeom>
              <a:blipFill>
                <a:blip r:embed="rId6"/>
                <a:stretch>
                  <a:fillRect l="-2193" r="-877" b="-17647"/>
                </a:stretch>
              </a:blipFill>
            </p:spPr>
            <p:txBody>
              <a:bodyPr/>
              <a:lstStyle/>
              <a:p>
                <a:r>
                  <a:rPr lang="es-ES">
                    <a:noFill/>
                  </a:rPr>
                  <a:t> </a:t>
                </a:r>
              </a:p>
            </p:txBody>
          </p:sp>
        </mc:Fallback>
      </mc:AlternateContent>
      <p:sp>
        <p:nvSpPr>
          <p:cNvPr id="23" name="CuadroTexto 22">
            <a:extLst>
              <a:ext uri="{FF2B5EF4-FFF2-40B4-BE49-F238E27FC236}">
                <a16:creationId xmlns:a16="http://schemas.microsoft.com/office/drawing/2014/main" id="{EE66116D-AD46-4D19-B1CB-A1C3799377C5}"/>
              </a:ext>
            </a:extLst>
          </p:cNvPr>
          <p:cNvSpPr txBox="1"/>
          <p:nvPr/>
        </p:nvSpPr>
        <p:spPr>
          <a:xfrm>
            <a:off x="3020754" y="1891348"/>
            <a:ext cx="2050561" cy="300082"/>
          </a:xfrm>
          <a:prstGeom prst="rect">
            <a:avLst/>
          </a:prstGeom>
          <a:noFill/>
        </p:spPr>
        <p:txBody>
          <a:bodyPr wrap="none" rtlCol="0">
            <a:spAutoFit/>
          </a:bodyPr>
          <a:lstStyle/>
          <a:p>
            <a:r>
              <a:rPr lang="es-ES" sz="1350" dirty="0"/>
              <a:t>Suponemos saturación: </a:t>
            </a: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0DFB587B-E218-406F-8E2D-45B0B87861E6}"/>
                  </a:ext>
                </a:extLst>
              </p:cNvPr>
              <p:cNvSpPr txBox="1"/>
              <p:nvPr/>
            </p:nvSpPr>
            <p:spPr>
              <a:xfrm>
                <a:off x="3091967" y="2250991"/>
                <a:ext cx="304403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=1</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3−1</m:t>
                              </m:r>
                            </m:e>
                          </m:d>
                        </m:e>
                        <m:sup>
                          <m:r>
                            <a:rPr lang="es-ES" sz="1350" i="1">
                              <a:latin typeface="Cambria Math" panose="02040503050406030204" pitchFamily="18" charset="0"/>
                            </a:rPr>
                            <m:t>2</m:t>
                          </m:r>
                        </m:sup>
                      </m:sSup>
                      <m:r>
                        <a:rPr lang="es-ES" sz="1350" i="1">
                          <a:latin typeface="Cambria Math" panose="02040503050406030204" pitchFamily="18" charset="0"/>
                        </a:rPr>
                        <m:t>=4 </m:t>
                      </m:r>
                      <m:r>
                        <a:rPr lang="es-ES" sz="1350" i="1">
                          <a:latin typeface="Cambria Math" panose="02040503050406030204" pitchFamily="18" charset="0"/>
                        </a:rPr>
                        <m:t>𝑚𝐴</m:t>
                      </m:r>
                    </m:oMath>
                  </m:oMathPara>
                </a14:m>
                <a:endParaRPr lang="es-ES" sz="1350" dirty="0"/>
              </a:p>
            </p:txBody>
          </p:sp>
        </mc:Choice>
        <mc:Fallback xmlns="">
          <p:sp>
            <p:nvSpPr>
              <p:cNvPr id="24" name="CuadroTexto 23">
                <a:extLst>
                  <a:ext uri="{FF2B5EF4-FFF2-40B4-BE49-F238E27FC236}">
                    <a16:creationId xmlns:a16="http://schemas.microsoft.com/office/drawing/2014/main" id="{0DFB587B-E218-406F-8E2D-45B0B87861E6}"/>
                  </a:ext>
                </a:extLst>
              </p:cNvPr>
              <p:cNvSpPr txBox="1">
                <a:spLocks noRot="1" noChangeAspect="1" noMove="1" noResize="1" noEditPoints="1" noAdjustHandles="1" noChangeArrowheads="1" noChangeShapeType="1" noTextEdit="1"/>
              </p:cNvSpPr>
              <p:nvPr/>
            </p:nvSpPr>
            <p:spPr>
              <a:xfrm>
                <a:off x="3091967" y="2250991"/>
                <a:ext cx="3044038" cy="207749"/>
              </a:xfrm>
              <a:prstGeom prst="rect">
                <a:avLst/>
              </a:prstGeom>
              <a:blipFill>
                <a:blip r:embed="rId7"/>
                <a:stretch>
                  <a:fillRect l="-800" r="-400"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C0DFB2F8-137C-40C9-A378-98DEADE0D4AE}"/>
                  </a:ext>
                </a:extLst>
              </p:cNvPr>
              <p:cNvSpPr txBox="1"/>
              <p:nvPr/>
            </p:nvSpPr>
            <p:spPr>
              <a:xfrm>
                <a:off x="2900010" y="2546619"/>
                <a:ext cx="475021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=5−4∗2=</m:t>
                      </m:r>
                      <m:r>
                        <a:rPr lang="es-ES" sz="1350" b="1" i="1">
                          <a:latin typeface="Cambria Math" panose="02040503050406030204" pitchFamily="18" charset="0"/>
                        </a:rPr>
                        <m:t>−</m:t>
                      </m:r>
                      <m:r>
                        <a:rPr lang="es-ES" sz="1350" b="1" i="1">
                          <a:latin typeface="Cambria Math" panose="02040503050406030204" pitchFamily="18" charset="0"/>
                        </a:rPr>
                        <m:t>𝟑</m:t>
                      </m:r>
                      <m:r>
                        <a:rPr lang="es-ES" sz="1350" b="1" i="1">
                          <a:latin typeface="Cambria Math" panose="02040503050406030204" pitchFamily="18" charset="0"/>
                        </a:rPr>
                        <m:t> </m:t>
                      </m:r>
                      <m:r>
                        <a:rPr lang="es-ES" sz="1350" b="1" i="1">
                          <a:latin typeface="Cambria Math" panose="02040503050406030204" pitchFamily="18" charset="0"/>
                        </a:rPr>
                        <m:t>𝑽</m:t>
                      </m:r>
                    </m:oMath>
                  </m:oMathPara>
                </a14:m>
                <a:endParaRPr lang="es-ES" sz="1350" b="1" dirty="0"/>
              </a:p>
            </p:txBody>
          </p:sp>
        </mc:Choice>
        <mc:Fallback xmlns="">
          <p:sp>
            <p:nvSpPr>
              <p:cNvPr id="25" name="CuadroTexto 24">
                <a:extLst>
                  <a:ext uri="{FF2B5EF4-FFF2-40B4-BE49-F238E27FC236}">
                    <a16:creationId xmlns:a16="http://schemas.microsoft.com/office/drawing/2014/main" id="{C0DFB2F8-137C-40C9-A378-98DEADE0D4AE}"/>
                  </a:ext>
                </a:extLst>
              </p:cNvPr>
              <p:cNvSpPr txBox="1">
                <a:spLocks noRot="1" noChangeAspect="1" noMove="1" noResize="1" noEditPoints="1" noAdjustHandles="1" noChangeArrowheads="1" noChangeShapeType="1" noTextEdit="1"/>
              </p:cNvSpPr>
              <p:nvPr/>
            </p:nvSpPr>
            <p:spPr>
              <a:xfrm>
                <a:off x="2900010" y="2546619"/>
                <a:ext cx="4750211" cy="207749"/>
              </a:xfrm>
              <a:prstGeom prst="rect">
                <a:avLst/>
              </a:prstGeom>
              <a:blipFill>
                <a:blip r:embed="rId8"/>
                <a:stretch>
                  <a:fillRect l="-257" r="-257" b="-17647"/>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FFC3F024-9C03-458C-AA0B-946FE5673ADD}"/>
              </a:ext>
            </a:extLst>
          </p:cNvPr>
          <p:cNvSpPr txBox="1"/>
          <p:nvPr/>
        </p:nvSpPr>
        <p:spPr>
          <a:xfrm>
            <a:off x="3020754" y="2836113"/>
            <a:ext cx="2262158" cy="300082"/>
          </a:xfrm>
          <a:prstGeom prst="rect">
            <a:avLst/>
          </a:prstGeom>
          <a:noFill/>
        </p:spPr>
        <p:txBody>
          <a:bodyPr wrap="none" rtlCol="0">
            <a:spAutoFit/>
          </a:bodyPr>
          <a:lstStyle/>
          <a:p>
            <a:r>
              <a:rPr lang="es-ES" sz="1350" dirty="0"/>
              <a:t>Comprobamos saturación: </a:t>
            </a:r>
          </a:p>
        </p:txBody>
      </p:sp>
      <p:sp>
        <p:nvSpPr>
          <p:cNvPr id="27" name="CuadroTexto 26">
            <a:extLst>
              <a:ext uri="{FF2B5EF4-FFF2-40B4-BE49-F238E27FC236}">
                <a16:creationId xmlns:a16="http://schemas.microsoft.com/office/drawing/2014/main" id="{8479E3EA-0FCC-4582-94D2-DCA4CA0CD969}"/>
              </a:ext>
            </a:extLst>
          </p:cNvPr>
          <p:cNvSpPr txBox="1"/>
          <p:nvPr/>
        </p:nvSpPr>
        <p:spPr>
          <a:xfrm>
            <a:off x="6471527" y="3199717"/>
            <a:ext cx="2348720" cy="30008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S" sz="1350" dirty="0"/>
              <a:t>La suposición era incorrecta</a:t>
            </a:r>
          </a:p>
        </p:txBody>
      </p:sp>
      <p:sp>
        <p:nvSpPr>
          <p:cNvPr id="15" name="Rectángulo 14">
            <a:extLst>
              <a:ext uri="{FF2B5EF4-FFF2-40B4-BE49-F238E27FC236}">
                <a16:creationId xmlns:a16="http://schemas.microsoft.com/office/drawing/2014/main" id="{BA63704C-EBDB-460C-A0FA-BC8FDBF1212C}"/>
              </a:ext>
            </a:extLst>
          </p:cNvPr>
          <p:cNvSpPr/>
          <p:nvPr/>
        </p:nvSpPr>
        <p:spPr>
          <a:xfrm>
            <a:off x="1642145" y="1983472"/>
            <a:ext cx="383796" cy="581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5AA42828-70FD-4439-A771-948AADF7F536}"/>
                  </a:ext>
                </a:extLst>
              </p:cNvPr>
              <p:cNvSpPr txBox="1"/>
              <p:nvPr/>
            </p:nvSpPr>
            <p:spPr>
              <a:xfrm>
                <a:off x="397429" y="4537735"/>
                <a:ext cx="6411499"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=0→5−</m:t>
                      </m:r>
                      <m:d>
                        <m:dPr>
                          <m:ctrlPr>
                            <a:rPr lang="es-ES" sz="1350" i="1">
                              <a:latin typeface="Cambria Math" panose="02040503050406030204" pitchFamily="18" charset="0"/>
                            </a:rPr>
                          </m:ctrlPr>
                        </m:dPr>
                        <m:e>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e>
                      </m:d>
                      <m:r>
                        <a:rPr lang="es-ES" sz="1350" i="1">
                          <a:latin typeface="Cambria Math" panose="02040503050406030204" pitchFamily="18" charset="0"/>
                        </a:rPr>
                        <m:t>∗2−</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=2</m:t>
                      </m:r>
                      <m:sSubSup>
                        <m:sSubSupPr>
                          <m:ctrlPr>
                            <a:rPr lang="es-ES" sz="1350" i="1">
                              <a:latin typeface="Cambria Math" panose="02040503050406030204" pitchFamily="18" charset="0"/>
                            </a:rPr>
                          </m:ctrlPr>
                        </m:sSubSupPr>
                        <m:e>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−8</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+5=0</m:t>
                      </m:r>
                    </m:oMath>
                  </m:oMathPara>
                </a14:m>
                <a:endParaRPr lang="es-ES" sz="1350" dirty="0"/>
              </a:p>
            </p:txBody>
          </p:sp>
        </mc:Choice>
        <mc:Fallback xmlns="">
          <p:sp>
            <p:nvSpPr>
              <p:cNvPr id="17" name="CuadroTexto 16">
                <a:extLst>
                  <a:ext uri="{FF2B5EF4-FFF2-40B4-BE49-F238E27FC236}">
                    <a16:creationId xmlns:a16="http://schemas.microsoft.com/office/drawing/2014/main" id="{5AA42828-70FD-4439-A771-948AADF7F536}"/>
                  </a:ext>
                </a:extLst>
              </p:cNvPr>
              <p:cNvSpPr txBox="1">
                <a:spLocks noRot="1" noChangeAspect="1" noMove="1" noResize="1" noEditPoints="1" noAdjustHandles="1" noChangeArrowheads="1" noChangeShapeType="1" noTextEdit="1"/>
              </p:cNvSpPr>
              <p:nvPr/>
            </p:nvSpPr>
            <p:spPr>
              <a:xfrm>
                <a:off x="397429" y="4537735"/>
                <a:ext cx="6411499" cy="213264"/>
              </a:xfrm>
              <a:prstGeom prst="rect">
                <a:avLst/>
              </a:prstGeom>
              <a:blipFill>
                <a:blip r:embed="rId9"/>
                <a:stretch>
                  <a:fillRect l="-95" r="-95" b="-20000"/>
                </a:stretch>
              </a:blipFill>
            </p:spPr>
            <p:txBody>
              <a:bodyPr/>
              <a:lstStyle/>
              <a:p>
                <a:r>
                  <a:rPr lang="es-ES">
                    <a:noFill/>
                  </a:rPr>
                  <a:t> </a:t>
                </a:r>
              </a:p>
            </p:txBody>
          </p:sp>
        </mc:Fallback>
      </mc:AlternateContent>
      <p:sp>
        <p:nvSpPr>
          <p:cNvPr id="18" name="CuadroTexto 17">
            <a:extLst>
              <a:ext uri="{FF2B5EF4-FFF2-40B4-BE49-F238E27FC236}">
                <a16:creationId xmlns:a16="http://schemas.microsoft.com/office/drawing/2014/main" id="{785F676F-8976-4030-9A19-0B96C7A72063}"/>
              </a:ext>
            </a:extLst>
          </p:cNvPr>
          <p:cNvSpPr txBox="1"/>
          <p:nvPr/>
        </p:nvSpPr>
        <p:spPr>
          <a:xfrm>
            <a:off x="360843" y="4195368"/>
            <a:ext cx="1646605" cy="300082"/>
          </a:xfrm>
          <a:prstGeom prst="rect">
            <a:avLst/>
          </a:prstGeom>
          <a:noFill/>
        </p:spPr>
        <p:txBody>
          <a:bodyPr wrap="none" rtlCol="0">
            <a:spAutoFit/>
          </a:bodyPr>
          <a:lstStyle/>
          <a:p>
            <a:r>
              <a:rPr lang="es-ES" sz="1350" dirty="0"/>
              <a:t>Ecuación de malla:</a:t>
            </a:r>
          </a:p>
        </p:txBody>
      </p:sp>
      <p:grpSp>
        <p:nvGrpSpPr>
          <p:cNvPr id="33" name="Grupo 32">
            <a:extLst>
              <a:ext uri="{FF2B5EF4-FFF2-40B4-BE49-F238E27FC236}">
                <a16:creationId xmlns:a16="http://schemas.microsoft.com/office/drawing/2014/main" id="{4CAA37AD-330F-4D71-AB79-323D8FCE55C7}"/>
              </a:ext>
            </a:extLst>
          </p:cNvPr>
          <p:cNvGrpSpPr/>
          <p:nvPr/>
        </p:nvGrpSpPr>
        <p:grpSpPr>
          <a:xfrm>
            <a:off x="6058950" y="4923681"/>
            <a:ext cx="1573059" cy="618507"/>
            <a:chOff x="8078598" y="5421903"/>
            <a:chExt cx="2097412" cy="824675"/>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0BEF870A-B478-4C2A-A733-5CEF186AED05}"/>
                    </a:ext>
                  </a:extLst>
                </p:cNvPr>
                <p:cNvSpPr txBox="1"/>
                <p:nvPr/>
              </p:nvSpPr>
              <p:spPr>
                <a:xfrm>
                  <a:off x="8078598" y="5421903"/>
                  <a:ext cx="2097412" cy="276999"/>
                </a:xfrm>
                <a:prstGeom prst="rect">
                  <a:avLst/>
                </a:prstGeom>
                <a:noFill/>
              </p:spPr>
              <p:txBody>
                <a:bodyPr wrap="none" lIns="0" tIns="0" rIns="0" bIns="0" rtlCol="0">
                  <a:spAutoFit/>
                </a:bodyPr>
                <a:lstStyle/>
                <a:p>
                  <a14:m>
                    <m:oMath xmlns:m="http://schemas.openxmlformats.org/officeDocument/2006/math">
                      <m:sSub>
                        <m:sSubPr>
                          <m:ctrlPr>
                            <a:rPr lang="es-ES" sz="1350" i="1">
                              <a:ln>
                                <a:solidFill>
                                  <a:srgbClr val="FF0000"/>
                                </a:solidFill>
                              </a:ln>
                              <a:latin typeface="Cambria Math" panose="02040503050406030204" pitchFamily="18" charset="0"/>
                            </a:rPr>
                          </m:ctrlPr>
                        </m:sSubPr>
                        <m:e>
                          <m:r>
                            <a:rPr lang="es-ES" sz="1350" i="1">
                              <a:ln>
                                <a:solidFill>
                                  <a:srgbClr val="FF0000"/>
                                </a:solidFill>
                              </a:ln>
                              <a:latin typeface="Cambria Math" panose="02040503050406030204" pitchFamily="18" charset="0"/>
                            </a:rPr>
                            <m:t>𝑉</m:t>
                          </m:r>
                        </m:e>
                        <m:sub>
                          <m:r>
                            <a:rPr lang="es-ES" sz="1350" i="1">
                              <a:ln>
                                <a:solidFill>
                                  <a:srgbClr val="FF0000"/>
                                </a:solidFill>
                              </a:ln>
                              <a:latin typeface="Cambria Math" panose="02040503050406030204" pitchFamily="18" charset="0"/>
                            </a:rPr>
                            <m:t>𝐷𝑆</m:t>
                          </m:r>
                        </m:sub>
                      </m:sSub>
                      <m:r>
                        <a:rPr lang="es-ES" sz="1350" i="1">
                          <a:ln>
                            <a:solidFill>
                              <a:srgbClr val="FF0000"/>
                            </a:solidFill>
                          </a:ln>
                          <a:latin typeface="Cambria Math" panose="02040503050406030204" pitchFamily="18" charset="0"/>
                        </a:rPr>
                        <m:t>=3.85 </m:t>
                      </m:r>
                      <m:r>
                        <a:rPr lang="es-ES" sz="1350" i="1">
                          <a:ln>
                            <a:solidFill>
                              <a:srgbClr val="FF0000"/>
                            </a:solidFill>
                          </a:ln>
                          <a:latin typeface="Cambria Math" panose="02040503050406030204" pitchFamily="18" charset="0"/>
                        </a:rPr>
                        <m:t>𝑉</m:t>
                      </m:r>
                      <m:r>
                        <a:rPr lang="es-ES" sz="1350" i="1">
                          <a:ln>
                            <a:solidFill>
                              <a:srgbClr val="FF0000"/>
                            </a:solidFill>
                          </a:ln>
                          <a:latin typeface="Cambria Math" panose="02040503050406030204" pitchFamily="18" charset="0"/>
                        </a:rPr>
                        <m:t>&gt;</m:t>
                      </m:r>
                      <m:sSub>
                        <m:sSubPr>
                          <m:ctrlPr>
                            <a:rPr lang="es-ES" sz="1350" i="1">
                              <a:ln>
                                <a:solidFill>
                                  <a:srgbClr val="FF0000"/>
                                </a:solidFill>
                              </a:ln>
                              <a:latin typeface="Cambria Math" panose="02040503050406030204" pitchFamily="18" charset="0"/>
                            </a:rPr>
                          </m:ctrlPr>
                        </m:sSubPr>
                        <m:e>
                          <m:r>
                            <a:rPr lang="es-ES" sz="1350" i="1">
                              <a:ln>
                                <a:solidFill>
                                  <a:srgbClr val="FF0000"/>
                                </a:solidFill>
                              </a:ln>
                              <a:latin typeface="Cambria Math" panose="02040503050406030204" pitchFamily="18" charset="0"/>
                            </a:rPr>
                            <m:t>𝑉</m:t>
                          </m:r>
                        </m:e>
                        <m:sub>
                          <m:r>
                            <a:rPr lang="es-ES" sz="1350" i="1">
                              <a:ln>
                                <a:solidFill>
                                  <a:srgbClr val="FF0000"/>
                                </a:solidFill>
                              </a:ln>
                              <a:latin typeface="Cambria Math" panose="02040503050406030204" pitchFamily="18" charset="0"/>
                            </a:rPr>
                            <m:t>𝑠𝑎𝑡</m:t>
                          </m:r>
                        </m:sub>
                      </m:sSub>
                    </m:oMath>
                  </a14:m>
                  <a:r>
                    <a:rPr lang="es-ES" sz="1350" dirty="0">
                      <a:ln>
                        <a:solidFill>
                          <a:srgbClr val="FF0000"/>
                        </a:solidFill>
                      </a:ln>
                    </a:rPr>
                    <a:t>  </a:t>
                  </a:r>
                  <a:endParaRPr lang="es-ES" sz="1350" dirty="0">
                    <a:ln>
                      <a:solidFill>
                        <a:srgbClr val="92D050"/>
                      </a:solidFill>
                    </a:ln>
                  </a:endParaRPr>
                </a:p>
              </p:txBody>
            </p:sp>
          </mc:Choice>
          <mc:Fallback xmlns="">
            <p:sp>
              <p:nvSpPr>
                <p:cNvPr id="4" name="CuadroTexto 3">
                  <a:extLst>
                    <a:ext uri="{FF2B5EF4-FFF2-40B4-BE49-F238E27FC236}">
                      <a16:creationId xmlns:a16="http://schemas.microsoft.com/office/drawing/2014/main" id="{0BEF870A-B478-4C2A-A733-5CEF186AED05}"/>
                    </a:ext>
                  </a:extLst>
                </p:cNvPr>
                <p:cNvSpPr txBox="1">
                  <a:spLocks noRot="1" noChangeAspect="1" noMove="1" noResize="1" noEditPoints="1" noAdjustHandles="1" noChangeArrowheads="1" noChangeShapeType="1" noTextEdit="1"/>
                </p:cNvSpPr>
                <p:nvPr/>
              </p:nvSpPr>
              <p:spPr>
                <a:xfrm>
                  <a:off x="8078598" y="5421903"/>
                  <a:ext cx="2097412" cy="276999"/>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3CC3898A-A9BC-4B75-974B-FDC69C0E2CB1}"/>
                    </a:ext>
                  </a:extLst>
                </p:cNvPr>
                <p:cNvSpPr txBox="1"/>
                <p:nvPr/>
              </p:nvSpPr>
              <p:spPr>
                <a:xfrm>
                  <a:off x="8078598" y="5969579"/>
                  <a:ext cx="20332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n>
                                  <a:solidFill>
                                    <a:srgbClr val="92D050"/>
                                  </a:solidFill>
                                </a:ln>
                                <a:latin typeface="Cambria Math" panose="02040503050406030204" pitchFamily="18" charset="0"/>
                              </a:rPr>
                            </m:ctrlPr>
                          </m:sSubPr>
                          <m:e>
                            <m:r>
                              <a:rPr lang="es-ES" sz="1350" i="1">
                                <a:ln>
                                  <a:solidFill>
                                    <a:srgbClr val="92D050"/>
                                  </a:solidFill>
                                </a:ln>
                                <a:latin typeface="Cambria Math" panose="02040503050406030204" pitchFamily="18" charset="0"/>
                              </a:rPr>
                              <m:t>𝑉</m:t>
                            </m:r>
                          </m:e>
                          <m:sub>
                            <m:r>
                              <a:rPr lang="es-ES" sz="1350" i="1">
                                <a:ln>
                                  <a:solidFill>
                                    <a:srgbClr val="92D050"/>
                                  </a:solidFill>
                                </a:ln>
                                <a:latin typeface="Cambria Math" panose="02040503050406030204" pitchFamily="18" charset="0"/>
                              </a:rPr>
                              <m:t>𝐷𝑆</m:t>
                            </m:r>
                          </m:sub>
                        </m:sSub>
                        <m:r>
                          <a:rPr lang="es-ES" sz="1350" i="1">
                            <a:ln>
                              <a:solidFill>
                                <a:srgbClr val="92D050"/>
                              </a:solidFill>
                            </a:ln>
                            <a:latin typeface="Cambria Math" panose="02040503050406030204" pitchFamily="18" charset="0"/>
                          </a:rPr>
                          <m:t>=0.65 </m:t>
                        </m:r>
                        <m:r>
                          <a:rPr lang="es-ES" sz="1350" i="1">
                            <a:ln>
                              <a:solidFill>
                                <a:srgbClr val="92D050"/>
                              </a:solidFill>
                            </a:ln>
                            <a:latin typeface="Cambria Math" panose="02040503050406030204" pitchFamily="18" charset="0"/>
                          </a:rPr>
                          <m:t>𝑉</m:t>
                        </m:r>
                        <m:r>
                          <a:rPr lang="es-ES" sz="1350" i="1">
                            <a:ln>
                              <a:solidFill>
                                <a:srgbClr val="92D050"/>
                              </a:solidFill>
                            </a:ln>
                            <a:latin typeface="Cambria Math" panose="02040503050406030204" pitchFamily="18" charset="0"/>
                          </a:rPr>
                          <m:t>&lt;</m:t>
                        </m:r>
                        <m:sSub>
                          <m:sSubPr>
                            <m:ctrlPr>
                              <a:rPr lang="es-ES" sz="1350" i="1">
                                <a:ln>
                                  <a:solidFill>
                                    <a:srgbClr val="92D050"/>
                                  </a:solidFill>
                                </a:ln>
                                <a:latin typeface="Cambria Math" panose="02040503050406030204" pitchFamily="18" charset="0"/>
                              </a:rPr>
                            </m:ctrlPr>
                          </m:sSubPr>
                          <m:e>
                            <m:r>
                              <a:rPr lang="es-ES" sz="1350" i="1">
                                <a:ln>
                                  <a:solidFill>
                                    <a:srgbClr val="92D050"/>
                                  </a:solidFill>
                                </a:ln>
                                <a:latin typeface="Cambria Math" panose="02040503050406030204" pitchFamily="18" charset="0"/>
                              </a:rPr>
                              <m:t>𝑉</m:t>
                            </m:r>
                          </m:e>
                          <m:sub>
                            <m:r>
                              <a:rPr lang="es-ES" sz="1350" i="1">
                                <a:ln>
                                  <a:solidFill>
                                    <a:srgbClr val="92D050"/>
                                  </a:solidFill>
                                </a:ln>
                                <a:latin typeface="Cambria Math" panose="02040503050406030204" pitchFamily="18" charset="0"/>
                              </a:rPr>
                              <m:t>𝑠𝑎𝑡</m:t>
                            </m:r>
                          </m:sub>
                        </m:sSub>
                      </m:oMath>
                    </m:oMathPara>
                  </a14:m>
                  <a:endParaRPr lang="es-ES" sz="1350" dirty="0">
                    <a:ln>
                      <a:solidFill>
                        <a:srgbClr val="FF0000"/>
                      </a:solidFill>
                    </a:ln>
                  </a:endParaRPr>
                </a:p>
              </p:txBody>
            </p:sp>
          </mc:Choice>
          <mc:Fallback xmlns="">
            <p:sp>
              <p:nvSpPr>
                <p:cNvPr id="28" name="CuadroTexto 27">
                  <a:extLst>
                    <a:ext uri="{FF2B5EF4-FFF2-40B4-BE49-F238E27FC236}">
                      <a16:creationId xmlns:a16="http://schemas.microsoft.com/office/drawing/2014/main" id="{3CC3898A-A9BC-4B75-974B-FDC69C0E2CB1}"/>
                    </a:ext>
                  </a:extLst>
                </p:cNvPr>
                <p:cNvSpPr txBox="1">
                  <a:spLocks noRot="1" noChangeAspect="1" noMove="1" noResize="1" noEditPoints="1" noAdjustHandles="1" noChangeArrowheads="1" noChangeShapeType="1" noTextEdit="1"/>
                </p:cNvSpPr>
                <p:nvPr/>
              </p:nvSpPr>
              <p:spPr>
                <a:xfrm>
                  <a:off x="8078598" y="5969579"/>
                  <a:ext cx="2033292" cy="276999"/>
                </a:xfrm>
                <a:prstGeom prst="rect">
                  <a:avLst/>
                </a:prstGeom>
                <a:blipFill>
                  <a:blip r:embed="rId11"/>
                  <a:stretch>
                    <a:fillRect b="-2941"/>
                  </a:stretch>
                </a:blipFill>
              </p:spPr>
              <p:txBody>
                <a:bodyPr/>
                <a:lstStyle/>
                <a:p>
                  <a:r>
                    <a:rPr lang="es-ES">
                      <a:noFill/>
                    </a:rPr>
                    <a:t> </a:t>
                  </a:r>
                </a:p>
              </p:txBody>
            </p:sp>
          </mc:Fallback>
        </mc:AlternateContent>
      </p:grpSp>
      <p:grpSp>
        <p:nvGrpSpPr>
          <p:cNvPr id="32" name="Grupo 31">
            <a:extLst>
              <a:ext uri="{FF2B5EF4-FFF2-40B4-BE49-F238E27FC236}">
                <a16:creationId xmlns:a16="http://schemas.microsoft.com/office/drawing/2014/main" id="{AEF47E88-0295-4F22-9AA3-2B8B0B2313C7}"/>
              </a:ext>
            </a:extLst>
          </p:cNvPr>
          <p:cNvGrpSpPr/>
          <p:nvPr/>
        </p:nvGrpSpPr>
        <p:grpSpPr>
          <a:xfrm>
            <a:off x="1086547" y="5027554"/>
            <a:ext cx="4972403" cy="505190"/>
            <a:chOff x="1448729" y="5560412"/>
            <a:chExt cx="6629870" cy="673588"/>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7C3085DC-14A0-4081-9C78-F496EC59BD4F}"/>
                    </a:ext>
                  </a:extLst>
                </p:cNvPr>
                <p:cNvSpPr txBox="1"/>
                <p:nvPr/>
              </p:nvSpPr>
              <p:spPr>
                <a:xfrm>
                  <a:off x="1448729" y="5635374"/>
                  <a:ext cx="4948449" cy="5986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n-U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ad>
                              <m:radPr>
                                <m:degHide m:val="on"/>
                                <m:ctrlPr>
                                  <a:rPr lang="en-US" sz="1350" i="1">
                                    <a:latin typeface="Cambria Math" panose="02040503050406030204" pitchFamily="18" charset="0"/>
                                  </a:rPr>
                                </m:ctrlPr>
                              </m:radPr>
                              <m:deg/>
                              <m:e>
                                <m:sSup>
                                  <m:sSupPr>
                                    <m:ctrlPr>
                                      <a:rPr lang="en-US" sz="1350" i="1">
                                        <a:latin typeface="Cambria Math" panose="02040503050406030204" pitchFamily="18" charset="0"/>
                                      </a:rPr>
                                    </m:ctrlPr>
                                  </m:sSupPr>
                                  <m:e>
                                    <m:r>
                                      <a:rPr lang="es-ES" sz="1350" i="1">
                                        <a:latin typeface="Cambria Math" panose="02040503050406030204" pitchFamily="18" charset="0"/>
                                      </a:rPr>
                                      <m:t>(−9)</m:t>
                                    </m:r>
                                  </m:e>
                                  <m:sup>
                                    <m:r>
                                      <a:rPr lang="en-US" sz="1350" i="1">
                                        <a:latin typeface="Cambria Math" panose="02040503050406030204" pitchFamily="18" charset="0"/>
                                      </a:rPr>
                                      <m:t>2</m:t>
                                    </m:r>
                                  </m:sup>
                                </m:sSup>
                                <m:r>
                                  <a:rPr lang="en-US" sz="1350" i="1">
                                    <a:latin typeface="Cambria Math" panose="02040503050406030204" pitchFamily="18" charset="0"/>
                                  </a:rPr>
                                  <m:t>−4</m:t>
                                </m:r>
                                <m:r>
                                  <a:rPr lang="es-ES" sz="1350" i="1">
                                    <a:latin typeface="Cambria Math" panose="02040503050406030204" pitchFamily="18" charset="0"/>
                                  </a:rPr>
                                  <m:t>(2)(5)</m:t>
                                </m:r>
                              </m:e>
                            </m:rad>
                          </m:num>
                          <m:den>
                            <m:r>
                              <a:rPr lang="es-ES" sz="1350" i="1">
                                <a:latin typeface="Cambria Math" panose="02040503050406030204" pitchFamily="18" charset="0"/>
                              </a:rPr>
                              <m:t>4</m:t>
                            </m:r>
                          </m:den>
                        </m:f>
                        <m:r>
                          <a:rPr lang="es-E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ad>
                              <m:radPr>
                                <m:degHide m:val="on"/>
                                <m:ctrlPr>
                                  <a:rPr lang="en-US" sz="1350" i="1">
                                    <a:latin typeface="Cambria Math" panose="02040503050406030204" pitchFamily="18" charset="0"/>
                                  </a:rPr>
                                </m:ctrlPr>
                              </m:radPr>
                              <m:deg/>
                              <m:e>
                                <m:r>
                                  <a:rPr lang="es-ES" sz="1350" i="1">
                                    <a:latin typeface="Cambria Math" panose="02040503050406030204" pitchFamily="18" charset="0"/>
                                  </a:rPr>
                                  <m:t>41</m:t>
                                </m:r>
                              </m:e>
                            </m:rad>
                          </m:num>
                          <m:den>
                            <m:r>
                              <a:rPr lang="es-ES" sz="1350" i="1">
                                <a:latin typeface="Cambria Math" panose="02040503050406030204" pitchFamily="18" charset="0"/>
                              </a:rPr>
                              <m:t>4</m:t>
                            </m:r>
                          </m:den>
                        </m:f>
                        <m:r>
                          <a:rPr lang="es-E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
                              <a:rPr lang="es-ES" sz="1350" i="1">
                                <a:latin typeface="Cambria Math" panose="02040503050406030204" pitchFamily="18" charset="0"/>
                              </a:rPr>
                              <m:t>6.4</m:t>
                            </m:r>
                          </m:num>
                          <m:den>
                            <m:r>
                              <a:rPr lang="es-ES" sz="1350" i="1">
                                <a:latin typeface="Cambria Math" panose="02040503050406030204" pitchFamily="18" charset="0"/>
                              </a:rPr>
                              <m:t>4</m:t>
                            </m:r>
                          </m:den>
                        </m:f>
                      </m:oMath>
                    </m:oMathPara>
                  </a14:m>
                  <a:endParaRPr lang="es-ES" sz="1350" dirty="0"/>
                </a:p>
              </p:txBody>
            </p:sp>
          </mc:Choice>
          <mc:Fallback xmlns="">
            <p:sp>
              <p:nvSpPr>
                <p:cNvPr id="3" name="CuadroTexto 2">
                  <a:extLst>
                    <a:ext uri="{FF2B5EF4-FFF2-40B4-BE49-F238E27FC236}">
                      <a16:creationId xmlns:a16="http://schemas.microsoft.com/office/drawing/2014/main" id="{7C3085DC-14A0-4081-9C78-F496EC59BD4F}"/>
                    </a:ext>
                  </a:extLst>
                </p:cNvPr>
                <p:cNvSpPr txBox="1">
                  <a:spLocks noRot="1" noChangeAspect="1" noMove="1" noResize="1" noEditPoints="1" noAdjustHandles="1" noChangeArrowheads="1" noChangeShapeType="1" noTextEdit="1"/>
                </p:cNvSpPr>
                <p:nvPr/>
              </p:nvSpPr>
              <p:spPr>
                <a:xfrm>
                  <a:off x="1448729" y="5635374"/>
                  <a:ext cx="4948449" cy="598626"/>
                </a:xfrm>
                <a:prstGeom prst="rect">
                  <a:avLst/>
                </a:prstGeom>
                <a:blipFill>
                  <a:blip r:embed="rId12"/>
                  <a:stretch>
                    <a:fillRect/>
                  </a:stretch>
                </a:blipFill>
              </p:spPr>
              <p:txBody>
                <a:bodyPr/>
                <a:lstStyle/>
                <a:p>
                  <a:r>
                    <a:rPr lang="es-ES">
                      <a:noFill/>
                    </a:rPr>
                    <a:t> </a:t>
                  </a:r>
                </a:p>
              </p:txBody>
            </p:sp>
          </mc:Fallback>
        </mc:AlternateContent>
        <p:cxnSp>
          <p:nvCxnSpPr>
            <p:cNvPr id="10" name="Conector recto de flecha 9">
              <a:extLst>
                <a:ext uri="{FF2B5EF4-FFF2-40B4-BE49-F238E27FC236}">
                  <a16:creationId xmlns:a16="http://schemas.microsoft.com/office/drawing/2014/main" id="{C7564D19-280A-4DDF-A572-7B296BF70359}"/>
                </a:ext>
              </a:extLst>
            </p:cNvPr>
            <p:cNvCxnSpPr>
              <a:stCxn id="3" idx="3"/>
              <a:endCxn id="4" idx="1"/>
            </p:cNvCxnSpPr>
            <p:nvPr/>
          </p:nvCxnSpPr>
          <p:spPr>
            <a:xfrm flipV="1">
              <a:off x="6397178" y="5560412"/>
              <a:ext cx="1681421" cy="374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0796CE28-45AE-4212-92A3-A620CF5E4158}"/>
                </a:ext>
              </a:extLst>
            </p:cNvPr>
            <p:cNvCxnSpPr>
              <a:stCxn id="3" idx="3"/>
            </p:cNvCxnSpPr>
            <p:nvPr/>
          </p:nvCxnSpPr>
          <p:spPr>
            <a:xfrm>
              <a:off x="6397178" y="5934688"/>
              <a:ext cx="1681420" cy="216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D9017A28-904A-4515-9A05-147B26CCE0E8}"/>
                  </a:ext>
                </a:extLst>
              </p:cNvPr>
              <p:cNvSpPr txBox="1"/>
              <p:nvPr/>
            </p:nvSpPr>
            <p:spPr>
              <a:xfrm>
                <a:off x="499032" y="3912563"/>
                <a:ext cx="5342553"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𝑉𝑑𝑠</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𝑉𝑑𝑠</m:t>
                              </m:r>
                            </m:e>
                            <m:sup>
                              <m:r>
                                <a:rPr lang="es-ES" sz="1350" i="1">
                                  <a:latin typeface="Cambria Math" panose="02040503050406030204" pitchFamily="18" charset="0"/>
                                </a:rPr>
                                <m:t>2</m:t>
                              </m:r>
                            </m:sup>
                          </m:sSup>
                        </m:e>
                      </m:d>
                      <m:r>
                        <a:rPr lang="es-ES" sz="1350" i="1">
                          <a:latin typeface="Cambria Math" panose="02040503050406030204" pitchFamily="18" charset="0"/>
                        </a:rPr>
                        <m:t>=1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2∗2∗</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e>
                      </m:d>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oMath>
                  </m:oMathPara>
                </a14:m>
                <a:endParaRPr lang="es-ES" sz="1350" dirty="0"/>
              </a:p>
            </p:txBody>
          </p:sp>
        </mc:Choice>
        <mc:Fallback xmlns="">
          <p:sp>
            <p:nvSpPr>
              <p:cNvPr id="29" name="CuadroTexto 28">
                <a:extLst>
                  <a:ext uri="{FF2B5EF4-FFF2-40B4-BE49-F238E27FC236}">
                    <a16:creationId xmlns:a16="http://schemas.microsoft.com/office/drawing/2014/main" id="{D9017A28-904A-4515-9A05-147B26CCE0E8}"/>
                  </a:ext>
                </a:extLst>
              </p:cNvPr>
              <p:cNvSpPr txBox="1">
                <a:spLocks noRot="1" noChangeAspect="1" noMove="1" noResize="1" noEditPoints="1" noAdjustHandles="1" noChangeArrowheads="1" noChangeShapeType="1" noTextEdit="1"/>
              </p:cNvSpPr>
              <p:nvPr/>
            </p:nvSpPr>
            <p:spPr>
              <a:xfrm>
                <a:off x="499032" y="3912563"/>
                <a:ext cx="5342553" cy="213264"/>
              </a:xfrm>
              <a:prstGeom prst="rect">
                <a:avLst/>
              </a:prstGeom>
              <a:blipFill>
                <a:blip r:embed="rId13"/>
                <a:stretch>
                  <a:fillRect l="-342" b="-20000"/>
                </a:stretch>
              </a:blipFill>
            </p:spPr>
            <p:txBody>
              <a:bodyPr/>
              <a:lstStyle/>
              <a:p>
                <a:r>
                  <a:rPr lang="es-ES">
                    <a:noFill/>
                  </a:rPr>
                  <a:t> </a:t>
                </a:r>
              </a:p>
            </p:txBody>
          </p:sp>
        </mc:Fallback>
      </mc:AlternateContent>
      <p:grpSp>
        <p:nvGrpSpPr>
          <p:cNvPr id="31" name="Grupo 30">
            <a:extLst>
              <a:ext uri="{FF2B5EF4-FFF2-40B4-BE49-F238E27FC236}">
                <a16:creationId xmlns:a16="http://schemas.microsoft.com/office/drawing/2014/main" id="{136970D9-2958-4730-A2F8-BB19F928C763}"/>
              </a:ext>
            </a:extLst>
          </p:cNvPr>
          <p:cNvGrpSpPr/>
          <p:nvPr/>
        </p:nvGrpSpPr>
        <p:grpSpPr>
          <a:xfrm>
            <a:off x="88759" y="1376270"/>
            <a:ext cx="2657846" cy="1854062"/>
            <a:chOff x="72008" y="622241"/>
            <a:chExt cx="3543795" cy="2472083"/>
          </a:xfrm>
        </p:grpSpPr>
        <p:grpSp>
          <p:nvGrpSpPr>
            <p:cNvPr id="8" name="Grupo 7">
              <a:extLst>
                <a:ext uri="{FF2B5EF4-FFF2-40B4-BE49-F238E27FC236}">
                  <a16:creationId xmlns:a16="http://schemas.microsoft.com/office/drawing/2014/main" id="{39435B4A-24A2-4E51-A5BA-26DAC078FFAD}"/>
                </a:ext>
              </a:extLst>
            </p:cNvPr>
            <p:cNvGrpSpPr/>
            <p:nvPr/>
          </p:nvGrpSpPr>
          <p:grpSpPr>
            <a:xfrm>
              <a:off x="72008" y="622241"/>
              <a:ext cx="3543795" cy="2472083"/>
              <a:chOff x="72008" y="622241"/>
              <a:chExt cx="3543795" cy="2472083"/>
            </a:xfrm>
          </p:grpSpPr>
          <p:pic>
            <p:nvPicPr>
              <p:cNvPr id="21" name="Imagen 20">
                <a:extLst>
                  <a:ext uri="{FF2B5EF4-FFF2-40B4-BE49-F238E27FC236}">
                    <a16:creationId xmlns:a16="http://schemas.microsoft.com/office/drawing/2014/main" id="{5B98DCC2-F1E7-42B0-8159-08751DB698BA}"/>
                  </a:ext>
                </a:extLst>
              </p:cNvPr>
              <p:cNvPicPr>
                <a:picLocks noChangeAspect="1"/>
              </p:cNvPicPr>
              <p:nvPr/>
            </p:nvPicPr>
            <p:blipFill>
              <a:blip r:embed="rId14"/>
              <a:stretch>
                <a:fillRect/>
              </a:stretch>
            </p:blipFill>
            <p:spPr>
              <a:xfrm>
                <a:off x="72008" y="622241"/>
                <a:ext cx="3543795" cy="2472083"/>
              </a:xfrm>
              <a:prstGeom prst="rect">
                <a:avLst/>
              </a:prstGeom>
            </p:spPr>
          </p:pic>
          <p:sp>
            <p:nvSpPr>
              <p:cNvPr id="16" name="Rectángulo 15">
                <a:extLst>
                  <a:ext uri="{FF2B5EF4-FFF2-40B4-BE49-F238E27FC236}">
                    <a16:creationId xmlns:a16="http://schemas.microsoft.com/office/drawing/2014/main" id="{7C8A8454-93C8-4F2E-B2B2-CFCC1FEE8C05}"/>
                  </a:ext>
                </a:extLst>
              </p:cNvPr>
              <p:cNvSpPr/>
              <p:nvPr/>
            </p:nvSpPr>
            <p:spPr>
              <a:xfrm>
                <a:off x="619040" y="2190074"/>
                <a:ext cx="511728" cy="173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30" name="Rectángulo 29">
              <a:extLst>
                <a:ext uri="{FF2B5EF4-FFF2-40B4-BE49-F238E27FC236}">
                  <a16:creationId xmlns:a16="http://schemas.microsoft.com/office/drawing/2014/main" id="{8E4CE6D5-5FC4-4FCB-AE48-42AAE1740F67}"/>
                </a:ext>
              </a:extLst>
            </p:cNvPr>
            <p:cNvSpPr/>
            <p:nvPr/>
          </p:nvSpPr>
          <p:spPr>
            <a:xfrm>
              <a:off x="2221217" y="1749107"/>
              <a:ext cx="551620" cy="431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9" name="Marcador de número de diapositiva 8">
            <a:extLst>
              <a:ext uri="{FF2B5EF4-FFF2-40B4-BE49-F238E27FC236}">
                <a16:creationId xmlns:a16="http://schemas.microsoft.com/office/drawing/2014/main" id="{1F2E1047-93DF-4858-82EE-E1561A4F010C}"/>
              </a:ext>
            </a:extLst>
          </p:cNvPr>
          <p:cNvSpPr>
            <a:spLocks noGrp="1"/>
          </p:cNvSpPr>
          <p:nvPr>
            <p:ph type="sldNum" sz="quarter" idx="12"/>
          </p:nvPr>
        </p:nvSpPr>
        <p:spPr/>
        <p:txBody>
          <a:bodyPr/>
          <a:lstStyle/>
          <a:p>
            <a:fld id="{78733FC4-8689-4CA5-A153-34ADD6EFE592}" type="slidenum">
              <a:rPr lang="es-ES" smtClean="0"/>
              <a:t>39</a:t>
            </a:fld>
            <a:endParaRPr lang="es-ES"/>
          </a:p>
        </p:txBody>
      </p:sp>
    </p:spTree>
    <p:custDataLst>
      <p:tags r:id="rId1"/>
    </p:custDataLst>
    <p:extLst>
      <p:ext uri="{BB962C8B-B14F-4D97-AF65-F5344CB8AC3E}">
        <p14:creationId xmlns:p14="http://schemas.microsoft.com/office/powerpoint/2010/main" val="2440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2" grpId="0"/>
      <p:bldP spid="14" grpId="0"/>
      <p:bldP spid="23" grpId="0"/>
      <p:bldP spid="24" grpId="0"/>
      <p:bldP spid="25" grpId="0"/>
      <p:bldP spid="26" grpId="0"/>
      <p:bldP spid="27" grpId="0" animBg="1"/>
      <p:bldP spid="17" grpId="0"/>
      <p:bldP spid="1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1253339-A2AF-468A-89B5-BBB6CCB1D62B}"/>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a:t>
            </a:fld>
            <a:endParaRPr lang="es-ES_tradnl" altLang="es-ES" dirty="0">
              <a:solidFill>
                <a:srgbClr val="FFFFFF"/>
              </a:solidFill>
              <a:ea typeface="ＭＳ Ｐゴシック" pitchFamily="-84" charset="-128"/>
            </a:endParaRPr>
          </a:p>
        </p:txBody>
      </p:sp>
      <p:pic>
        <p:nvPicPr>
          <p:cNvPr id="5122" name="Imagen 102">
            <a:extLst>
              <a:ext uri="{FF2B5EF4-FFF2-40B4-BE49-F238E27FC236}">
                <a16:creationId xmlns:a16="http://schemas.microsoft.com/office/drawing/2014/main" id="{6F2C59C7-BD89-471B-9688-DAA05068B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54" y="1331022"/>
            <a:ext cx="2769322" cy="2051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0E84F1-C7EC-4DFA-AC5D-E39884516734}"/>
              </a:ext>
            </a:extLst>
          </p:cNvPr>
          <p:cNvSpPr>
            <a:spLocks noChangeArrowheads="1"/>
          </p:cNvSpPr>
          <p:nvPr/>
        </p:nvSpPr>
        <p:spPr bwMode="auto">
          <a:xfrm>
            <a:off x="236572" y="852927"/>
            <a:ext cx="5763116"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400" b="1" dirty="0">
                <a:latin typeface="Arial" panose="020B0604020202020204" pitchFamily="34" charset="0"/>
                <a:ea typeface="Times New Roman" panose="02020603050405020304" pitchFamily="18" charset="0"/>
                <a:cs typeface="Arial" panose="020B0604020202020204" pitchFamily="34" charset="0"/>
              </a:rPr>
              <a:t>Problema 1.</a:t>
            </a:r>
            <a:r>
              <a:rPr lang="es-ES" altLang="es-ES" sz="14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(V</a:t>
            </a:r>
            <a:r>
              <a:rPr lang="es-ES" altLang="es-ES" sz="14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400" dirty="0">
                <a:latin typeface="Arial" panose="020B0604020202020204" pitchFamily="34" charset="0"/>
                <a:ea typeface="Times New Roman" panose="02020603050405020304" pitchFamily="18" charset="0"/>
                <a:cs typeface="Arial" panose="020B0604020202020204" pitchFamily="34" charset="0"/>
              </a:rPr>
              <a:t> vs. </a:t>
            </a:r>
            <a:r>
              <a:rPr lang="es-ES" altLang="es-ES" sz="1400" dirty="0" err="1">
                <a:latin typeface="Arial" panose="020B0604020202020204" pitchFamily="34" charset="0"/>
                <a:ea typeface="Times New Roman" panose="02020603050405020304" pitchFamily="18" charset="0"/>
                <a:cs typeface="Arial" panose="020B0604020202020204" pitchFamily="34" charset="0"/>
              </a:rPr>
              <a:t>V</a:t>
            </a:r>
            <a:r>
              <a:rPr lang="es-ES" altLang="es-ES" sz="14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400" dirty="0">
                <a:latin typeface="Arial" panose="020B0604020202020204" pitchFamily="34" charset="0"/>
                <a:ea typeface="Times New Roman" panose="02020603050405020304" pitchFamily="18" charset="0"/>
                <a:cs typeface="Arial" panose="020B0604020202020204" pitchFamily="34" charset="0"/>
              </a:rPr>
              <a:t>).</a:t>
            </a:r>
            <a:endParaRPr lang="es-ES" altLang="es-ES" sz="1000" dirty="0"/>
          </a:p>
        </p:txBody>
      </p:sp>
      <p:sp>
        <p:nvSpPr>
          <p:cNvPr id="5" name="Rectangle 4">
            <a:extLst>
              <a:ext uri="{FF2B5EF4-FFF2-40B4-BE49-F238E27FC236}">
                <a16:creationId xmlns:a16="http://schemas.microsoft.com/office/drawing/2014/main" id="{E850AEAF-BFAF-43B9-8D9F-C6EE991741A6}"/>
              </a:ext>
            </a:extLst>
          </p:cNvPr>
          <p:cNvSpPr>
            <a:spLocks noChangeArrowheads="1"/>
          </p:cNvSpPr>
          <p:nvPr/>
        </p:nvSpPr>
        <p:spPr bwMode="auto">
          <a:xfrm>
            <a:off x="3320907" y="1332004"/>
            <a:ext cx="5133316"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s-ES" altLang="es-ES" sz="1100" dirty="0">
                <a:latin typeface="Arial" panose="020B0604020202020204" pitchFamily="34" charset="0"/>
                <a:ea typeface="Times New Roman" panose="02020603050405020304" pitchFamily="18" charset="0"/>
                <a:cs typeface="Arial" panose="020B0604020202020204" pitchFamily="34" charset="0"/>
              </a:rPr>
              <a:t>Teniendo en cuenta que no hay corrientes de entrada al AO y que el voltaje en las dos entradas es igual, aplicamos las leyes de Kirchhoff en la malla de entrada y en la de salida (llamamos i a la corriente que pasa por las resistencias).</a:t>
            </a:r>
            <a:endParaRPr lang="es-ES" altLang="es-ES" sz="900" dirty="0"/>
          </a:p>
        </p:txBody>
      </p:sp>
      <p:sp>
        <p:nvSpPr>
          <p:cNvPr id="6" name="CuadroTexto 5">
            <a:extLst>
              <a:ext uri="{FF2B5EF4-FFF2-40B4-BE49-F238E27FC236}">
                <a16:creationId xmlns:a16="http://schemas.microsoft.com/office/drawing/2014/main" id="{AD28318C-DB01-4EAC-B8DD-EB3C1DF7D71F}"/>
              </a:ext>
            </a:extLst>
          </p:cNvPr>
          <p:cNvSpPr txBox="1"/>
          <p:nvPr/>
        </p:nvSpPr>
        <p:spPr>
          <a:xfrm>
            <a:off x="1160447" y="1494598"/>
            <a:ext cx="409086" cy="307777"/>
          </a:xfrm>
          <a:prstGeom prst="rect">
            <a:avLst/>
          </a:prstGeom>
          <a:noFill/>
        </p:spPr>
        <p:txBody>
          <a:bodyPr wrap="none" rtlCol="0">
            <a:spAutoFit/>
          </a:bodyPr>
          <a:lstStyle/>
          <a:p>
            <a:r>
              <a:rPr lang="es-ES" sz="1400" dirty="0"/>
              <a:t>V+</a:t>
            </a:r>
          </a:p>
        </p:txBody>
      </p:sp>
      <p:sp>
        <p:nvSpPr>
          <p:cNvPr id="8" name="CuadroTexto 7">
            <a:extLst>
              <a:ext uri="{FF2B5EF4-FFF2-40B4-BE49-F238E27FC236}">
                <a16:creationId xmlns:a16="http://schemas.microsoft.com/office/drawing/2014/main" id="{2BA3B9FF-16E3-4C80-AA85-1D7B931B5DEF}"/>
              </a:ext>
            </a:extLst>
          </p:cNvPr>
          <p:cNvSpPr txBox="1"/>
          <p:nvPr/>
        </p:nvSpPr>
        <p:spPr>
          <a:xfrm>
            <a:off x="1302177" y="1970640"/>
            <a:ext cx="354328" cy="307777"/>
          </a:xfrm>
          <a:prstGeom prst="rect">
            <a:avLst/>
          </a:prstGeom>
          <a:noFill/>
        </p:spPr>
        <p:txBody>
          <a:bodyPr wrap="none" rtlCol="0">
            <a:spAutoFit/>
          </a:bodyPr>
          <a:lstStyle/>
          <a:p>
            <a:r>
              <a:rPr lang="es-ES" sz="1400" dirty="0"/>
              <a:t>V-</a:t>
            </a:r>
          </a:p>
        </p:txBody>
      </p:sp>
      <p:cxnSp>
        <p:nvCxnSpPr>
          <p:cNvPr id="9" name="Conector recto de flecha 8">
            <a:extLst>
              <a:ext uri="{FF2B5EF4-FFF2-40B4-BE49-F238E27FC236}">
                <a16:creationId xmlns:a16="http://schemas.microsoft.com/office/drawing/2014/main" id="{AF70586F-5B1C-4A41-92CF-E4EDDB4692A9}"/>
              </a:ext>
            </a:extLst>
          </p:cNvPr>
          <p:cNvCxnSpPr/>
          <p:nvPr/>
        </p:nvCxnSpPr>
        <p:spPr bwMode="auto">
          <a:xfrm>
            <a:off x="2640689" y="198472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9DD4B0BF-352A-4B02-BA67-2135B4906038}"/>
              </a:ext>
            </a:extLst>
          </p:cNvPr>
          <p:cNvCxnSpPr/>
          <p:nvPr/>
        </p:nvCxnSpPr>
        <p:spPr bwMode="auto">
          <a:xfrm>
            <a:off x="2639557" y="271692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CuadroTexto 9">
            <a:extLst>
              <a:ext uri="{FF2B5EF4-FFF2-40B4-BE49-F238E27FC236}">
                <a16:creationId xmlns:a16="http://schemas.microsoft.com/office/drawing/2014/main" id="{2020D281-FD76-4AB0-9D6F-C31A2FB82458}"/>
              </a:ext>
            </a:extLst>
          </p:cNvPr>
          <p:cNvSpPr txBox="1"/>
          <p:nvPr/>
        </p:nvSpPr>
        <p:spPr>
          <a:xfrm>
            <a:off x="2639557" y="2146453"/>
            <a:ext cx="224742" cy="307777"/>
          </a:xfrm>
          <a:prstGeom prst="rect">
            <a:avLst/>
          </a:prstGeom>
          <a:noFill/>
        </p:spPr>
        <p:txBody>
          <a:bodyPr wrap="none" rtlCol="0">
            <a:spAutoFit/>
          </a:bodyPr>
          <a:lstStyle/>
          <a:p>
            <a:r>
              <a:rPr lang="es-ES" sz="1400" dirty="0"/>
              <a:t>i</a:t>
            </a:r>
          </a:p>
        </p:txBody>
      </p:sp>
      <p:sp>
        <p:nvSpPr>
          <p:cNvPr id="13" name="CuadroTexto 12">
            <a:extLst>
              <a:ext uri="{FF2B5EF4-FFF2-40B4-BE49-F238E27FC236}">
                <a16:creationId xmlns:a16="http://schemas.microsoft.com/office/drawing/2014/main" id="{3C5CF35D-3C63-47CB-B24D-2BDC6B623A72}"/>
              </a:ext>
            </a:extLst>
          </p:cNvPr>
          <p:cNvSpPr txBox="1"/>
          <p:nvPr/>
        </p:nvSpPr>
        <p:spPr>
          <a:xfrm>
            <a:off x="2626209" y="2614729"/>
            <a:ext cx="224742" cy="307777"/>
          </a:xfrm>
          <a:prstGeom prst="rect">
            <a:avLst/>
          </a:prstGeom>
          <a:noFill/>
        </p:spPr>
        <p:txBody>
          <a:bodyPr wrap="none" rtlCol="0">
            <a:spAutoFit/>
          </a:bodyPr>
          <a:lstStyle/>
          <a:p>
            <a:r>
              <a:rPr lang="es-ES" sz="1400" dirty="0"/>
              <a:t>i</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1BC6964-53E8-405F-99D9-DCEF561E414A}"/>
                  </a:ext>
                </a:extLst>
              </p:cNvPr>
              <p:cNvSpPr txBox="1"/>
              <p:nvPr/>
            </p:nvSpPr>
            <p:spPr>
              <a:xfrm>
                <a:off x="3520098" y="2371369"/>
                <a:ext cx="24795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𝐴</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oMath>
                  </m:oMathPara>
                </a14:m>
                <a:endParaRPr lang="es-ES" sz="1400" dirty="0"/>
              </a:p>
            </p:txBody>
          </p:sp>
        </mc:Choice>
        <mc:Fallback xmlns="">
          <p:sp>
            <p:nvSpPr>
              <p:cNvPr id="12" name="CuadroTexto 11">
                <a:extLst>
                  <a:ext uri="{FF2B5EF4-FFF2-40B4-BE49-F238E27FC236}">
                    <a16:creationId xmlns:a16="http://schemas.microsoft.com/office/drawing/2014/main" id="{B1BC6964-53E8-405F-99D9-DCEF561E414A}"/>
                  </a:ext>
                </a:extLst>
              </p:cNvPr>
              <p:cNvSpPr txBox="1">
                <a:spLocks noRot="1" noChangeAspect="1" noMove="1" noResize="1" noEditPoints="1" noAdjustHandles="1" noChangeArrowheads="1" noChangeShapeType="1" noTextEdit="1"/>
              </p:cNvSpPr>
              <p:nvPr/>
            </p:nvSpPr>
            <p:spPr>
              <a:xfrm>
                <a:off x="3520098" y="2371369"/>
                <a:ext cx="2479590" cy="215444"/>
              </a:xfrm>
              <a:prstGeom prst="rect">
                <a:avLst/>
              </a:prstGeom>
              <a:blipFill>
                <a:blip r:embed="rId3"/>
                <a:stretch>
                  <a:fillRect l="-983" b="-20000"/>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0FDF5F87-4D95-4416-9CBE-C560A7E1108D}"/>
              </a:ext>
            </a:extLst>
          </p:cNvPr>
          <p:cNvSpPr txBox="1"/>
          <p:nvPr/>
        </p:nvSpPr>
        <p:spPr>
          <a:xfrm>
            <a:off x="2134991" y="2432924"/>
            <a:ext cx="371705" cy="307777"/>
          </a:xfrm>
          <a:prstGeom prst="rect">
            <a:avLst/>
          </a:prstGeom>
          <a:noFill/>
        </p:spPr>
        <p:txBody>
          <a:bodyPr wrap="none" rtlCol="0">
            <a:spAutoFit/>
          </a:bodyPr>
          <a:lstStyle/>
          <a:p>
            <a:r>
              <a:rPr lang="es-ES" sz="1400" dirty="0"/>
              <a:t>V</a:t>
            </a:r>
            <a:r>
              <a:rPr lang="es-ES" sz="1400" baseline="-25000" dirty="0"/>
              <a:t>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4C9BC17-AB04-43D5-A001-804C08589F3A}"/>
                  </a:ext>
                </a:extLst>
              </p:cNvPr>
              <p:cNvSpPr txBox="1"/>
              <p:nvPr/>
            </p:nvSpPr>
            <p:spPr>
              <a:xfrm>
                <a:off x="3520098" y="2716928"/>
                <a:ext cx="1545102" cy="438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r>
                        <a:rPr lang="es-ES" sz="1400" i="1">
                          <a:latin typeface="Cambria Math" panose="02040503050406030204" pitchFamily="18" charset="0"/>
                        </a:rPr>
                        <m:t>𝑖</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r>
                        <a:rPr lang="es-ES" sz="1400" i="1">
                          <a:latin typeface="Cambria Math" panose="02040503050406030204" pitchFamily="18" charset="0"/>
                        </a:rPr>
                        <m:t>→</m:t>
                      </m:r>
                      <m:r>
                        <a:rPr lang="es-ES" sz="1400" i="1">
                          <a:latin typeface="Cambria Math" panose="02040503050406030204" pitchFamily="18" charset="0"/>
                        </a:rPr>
                        <m:t>𝑖</m:t>
                      </m:r>
                      <m:r>
                        <a:rPr lang="es-ES" sz="1400" i="1">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den>
                      </m:f>
                    </m:oMath>
                  </m:oMathPara>
                </a14:m>
                <a:endParaRPr lang="es-ES" sz="1400" dirty="0"/>
              </a:p>
            </p:txBody>
          </p:sp>
        </mc:Choice>
        <mc:Fallback xmlns="">
          <p:sp>
            <p:nvSpPr>
              <p:cNvPr id="16" name="CuadroTexto 15">
                <a:extLst>
                  <a:ext uri="{FF2B5EF4-FFF2-40B4-BE49-F238E27FC236}">
                    <a16:creationId xmlns:a16="http://schemas.microsoft.com/office/drawing/2014/main" id="{E4C9BC17-AB04-43D5-A001-804C08589F3A}"/>
                  </a:ext>
                </a:extLst>
              </p:cNvPr>
              <p:cNvSpPr txBox="1">
                <a:spLocks noRot="1" noChangeAspect="1" noMove="1" noResize="1" noEditPoints="1" noAdjustHandles="1" noChangeArrowheads="1" noChangeShapeType="1" noTextEdit="1"/>
              </p:cNvSpPr>
              <p:nvPr/>
            </p:nvSpPr>
            <p:spPr>
              <a:xfrm>
                <a:off x="3520098" y="2716928"/>
                <a:ext cx="1545102" cy="438518"/>
              </a:xfrm>
              <a:prstGeom prst="rect">
                <a:avLst/>
              </a:prstGeom>
              <a:blipFill>
                <a:blip r:embed="rId4"/>
                <a:stretch>
                  <a:fillRect l="-1969" t="-1389" b="-8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E859CFBE-A61C-4CF3-BB5A-183A69042973}"/>
                  </a:ext>
                </a:extLst>
              </p:cNvPr>
              <p:cNvSpPr txBox="1"/>
              <p:nvPr/>
            </p:nvSpPr>
            <p:spPr>
              <a:xfrm>
                <a:off x="3443242" y="3193073"/>
                <a:ext cx="4888646" cy="438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i="1">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i="1">
                              <a:latin typeface="Cambria Math" panose="02040503050406030204" pitchFamily="18" charset="0"/>
                            </a:rPr>
                            <m:t>1</m:t>
                          </m:r>
                        </m:sub>
                      </m:sSub>
                      <m:r>
                        <a:rPr lang="es-ES" sz="1400" i="1">
                          <a:latin typeface="Cambria Math" panose="02040503050406030204" pitchFamily="18" charset="0"/>
                        </a:rPr>
                        <m:t>=</m:t>
                      </m:r>
                      <m:r>
                        <a:rPr lang="es-ES" sz="1400" i="1">
                          <a:latin typeface="Cambria Math" panose="02040503050406030204" pitchFamily="18" charset="0"/>
                        </a:rPr>
                        <m:t>𝑖</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sSub>
                        <m:sSubPr>
                          <m:ctrlPr>
                            <a:rPr lang="es-ES" sz="1400" i="1">
                              <a:latin typeface="Cambria Math" panose="02040503050406030204" pitchFamily="18" charset="0"/>
                            </a:rPr>
                          </m:ctrlPr>
                        </m:sSubPr>
                        <m:e>
                          <m:r>
                            <a:rPr lang="es-ES" sz="1400" i="1">
                              <a:latin typeface="Cambria Math" panose="02040503050406030204" pitchFamily="18" charset="0"/>
                            </a:rPr>
                            <m:t>+</m:t>
                          </m:r>
                          <m:r>
                            <a:rPr lang="es-ES" sz="1400" i="1">
                              <a:latin typeface="Cambria Math" panose="02040503050406030204" pitchFamily="18" charset="0"/>
                            </a:rPr>
                            <m:t>𝑖</m:t>
                          </m:r>
                        </m:e>
                        <m:sub>
                          <m:r>
                            <a:rPr lang="es-ES" sz="1400" i="1">
                              <a:latin typeface="Cambria Math" panose="02040503050406030204" pitchFamily="18" charset="0"/>
                            </a:rPr>
                            <m:t>𝑅</m:t>
                          </m:r>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den>
                      </m:f>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oMath>
                  </m:oMathPara>
                </a14:m>
                <a:endParaRPr lang="es-ES" sz="1400" dirty="0"/>
              </a:p>
            </p:txBody>
          </p:sp>
        </mc:Choice>
        <mc:Fallback xmlns="">
          <p:sp>
            <p:nvSpPr>
              <p:cNvPr id="17" name="CuadroTexto 16">
                <a:extLst>
                  <a:ext uri="{FF2B5EF4-FFF2-40B4-BE49-F238E27FC236}">
                    <a16:creationId xmlns:a16="http://schemas.microsoft.com/office/drawing/2014/main" id="{E859CFBE-A61C-4CF3-BB5A-183A69042973}"/>
                  </a:ext>
                </a:extLst>
              </p:cNvPr>
              <p:cNvSpPr txBox="1">
                <a:spLocks noRot="1" noChangeAspect="1" noMove="1" noResize="1" noEditPoints="1" noAdjustHandles="1" noChangeArrowheads="1" noChangeShapeType="1" noTextEdit="1"/>
              </p:cNvSpPr>
              <p:nvPr/>
            </p:nvSpPr>
            <p:spPr>
              <a:xfrm>
                <a:off x="3443242" y="3193073"/>
                <a:ext cx="4888646" cy="438518"/>
              </a:xfrm>
              <a:prstGeom prst="rect">
                <a:avLst/>
              </a:prstGeom>
              <a:blipFill>
                <a:blip r:embed="rId5"/>
                <a:stretch>
                  <a:fillRect l="-249" b="-8333"/>
                </a:stretch>
              </a:blipFill>
            </p:spPr>
            <p:txBody>
              <a:bodyPr/>
              <a:lstStyle/>
              <a:p>
                <a:r>
                  <a:rPr lang="es-ES">
                    <a:noFill/>
                  </a:rPr>
                  <a:t> </a:t>
                </a:r>
              </a:p>
            </p:txBody>
          </p:sp>
        </mc:Fallback>
      </mc:AlternateContent>
    </p:spTree>
    <p:extLst>
      <p:ext uri="{BB962C8B-B14F-4D97-AF65-F5344CB8AC3E}">
        <p14:creationId xmlns:p14="http://schemas.microsoft.com/office/powerpoint/2010/main" val="28820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44476"/>
            <a:ext cx="8563063" cy="584775"/>
          </a:xfrm>
          <a:prstGeom prst="rect">
            <a:avLst/>
          </a:prstGeom>
        </p:spPr>
        <p:txBody>
          <a:bodyPr wrap="square">
            <a:spAutoFit/>
          </a:bodyPr>
          <a:lstStyle/>
          <a:p>
            <a:r>
              <a:rPr lang="es-ES" sz="1600" b="1" dirty="0"/>
              <a:t>Problema 7.</a:t>
            </a:r>
            <a:r>
              <a:rPr lang="es-ES" sz="1600" dirty="0"/>
              <a:t> Hallar para que valor de </a:t>
            </a:r>
            <a:r>
              <a:rPr lang="es-ES" sz="1600" dirty="0" err="1"/>
              <a:t>Vdd</a:t>
            </a:r>
            <a:r>
              <a:rPr lang="es-ES" sz="1600" dirty="0"/>
              <a:t> tiene lugar la transición de zona de saturación a lineal o triodo. K = 0,5mA/V</a:t>
            </a:r>
            <a:r>
              <a:rPr lang="es-ES" sz="1600" baseline="30000" dirty="0"/>
              <a:t>2</a:t>
            </a:r>
            <a:r>
              <a:rPr lang="es-ES" sz="1600" dirty="0"/>
              <a:t>, V</a:t>
            </a:r>
            <a:r>
              <a:rPr lang="es-ES" sz="1600" baseline="-25000" dirty="0"/>
              <a:t>TR</a:t>
            </a:r>
            <a:r>
              <a:rPr lang="es-ES" sz="1600" dirty="0"/>
              <a:t> =-3V, </a:t>
            </a:r>
            <a:r>
              <a:rPr lang="es-ES" sz="1600" dirty="0" err="1"/>
              <a:t>Rd</a:t>
            </a:r>
            <a:r>
              <a:rPr lang="es-ES" sz="1600" dirty="0"/>
              <a:t> = 5k</a:t>
            </a:r>
            <a:r>
              <a:rPr lang="el-GR" sz="1600" dirty="0"/>
              <a:t>Ω</a:t>
            </a:r>
            <a:r>
              <a:rPr lang="es-ES" sz="1600" dirty="0"/>
              <a:t>. </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40CD3027-FA5A-4864-A3CD-913F3607E6BE}"/>
                  </a:ext>
                </a:extLst>
              </p:cNvPr>
              <p:cNvSpPr txBox="1"/>
              <p:nvPr/>
            </p:nvSpPr>
            <p:spPr>
              <a:xfrm>
                <a:off x="2252445" y="1712926"/>
                <a:ext cx="2723053"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𝑇𝑟𝑎𝑛𝑠𝑖𝑐𝑖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4" name="CuadroTexto 3">
                <a:extLst>
                  <a:ext uri="{FF2B5EF4-FFF2-40B4-BE49-F238E27FC236}">
                    <a16:creationId xmlns:a16="http://schemas.microsoft.com/office/drawing/2014/main" id="{40CD3027-FA5A-4864-A3CD-913F3607E6BE}"/>
                  </a:ext>
                </a:extLst>
              </p:cNvPr>
              <p:cNvSpPr txBox="1">
                <a:spLocks noRot="1" noChangeAspect="1" noMove="1" noResize="1" noEditPoints="1" noAdjustHandles="1" noChangeArrowheads="1" noChangeShapeType="1" noTextEdit="1"/>
              </p:cNvSpPr>
              <p:nvPr/>
            </p:nvSpPr>
            <p:spPr>
              <a:xfrm>
                <a:off x="2252445" y="1712926"/>
                <a:ext cx="2723053" cy="207749"/>
              </a:xfrm>
              <a:prstGeom prst="rect">
                <a:avLst/>
              </a:prstGeom>
              <a:blipFill>
                <a:blip r:embed="rId3"/>
                <a:stretch>
                  <a:fillRect l="-895"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147191" y="1609051"/>
                <a:ext cx="2352375"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r>
                        <a:rPr lang="es-ES" sz="1350" i="1">
                          <a:latin typeface="Cambria Math" panose="02040503050406030204" pitchFamily="18" charset="0"/>
                        </a:rPr>
                        <m:t>𝐿𝑖𝑛𝑒𝑎𝑙</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147191" y="1609051"/>
                <a:ext cx="2352375" cy="415498"/>
              </a:xfrm>
              <a:prstGeom prst="rect">
                <a:avLst/>
              </a:prstGeom>
              <a:blipFill>
                <a:blip r:embed="rId4"/>
                <a:stretch>
                  <a:fillRect l="-1036" r="-1295" b="-8824"/>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4932746" y="1555633"/>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252445" y="2313570"/>
                <a:ext cx="3173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=0→</m:t>
                      </m:r>
                      <m:r>
                        <a:rPr lang="es-ES" sz="1350" i="1">
                          <a:latin typeface="Cambria Math" panose="02040503050406030204" pitchFamily="18" charset="0"/>
                        </a:rPr>
                        <m:t>𝑉𝑠𝑎𝑡</m:t>
                      </m:r>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−3</m:t>
                          </m:r>
                        </m:e>
                      </m:d>
                      <m:r>
                        <a:rPr lang="es-ES" sz="1350" i="1">
                          <a:latin typeface="Cambria Math" panose="02040503050406030204" pitchFamily="18" charset="0"/>
                        </a:rPr>
                        <m:t>=3</m:t>
                      </m:r>
                      <m:r>
                        <a:rPr lang="es-ES" sz="1350" i="1">
                          <a:latin typeface="Cambria Math" panose="02040503050406030204" pitchFamily="18" charset="0"/>
                        </a:rPr>
                        <m:t>𝑉</m:t>
                      </m:r>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252445" y="2313570"/>
                <a:ext cx="3173561" cy="207749"/>
              </a:xfrm>
              <a:prstGeom prst="rect">
                <a:avLst/>
              </a:prstGeom>
              <a:blipFill>
                <a:blip r:embed="rId5"/>
                <a:stretch>
                  <a:fillRect l="-768" r="-576"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124F64A1-A89D-4441-A388-E06CC9446936}"/>
                  </a:ext>
                </a:extLst>
              </p:cNvPr>
              <p:cNvSpPr txBox="1"/>
              <p:nvPr/>
            </p:nvSpPr>
            <p:spPr>
              <a:xfrm>
                <a:off x="2252444" y="2687832"/>
                <a:ext cx="3512821" cy="283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𝑉</m:t>
                          </m:r>
                          <m:r>
                            <a:rPr lang="es-ES" sz="1350" i="1">
                              <a:latin typeface="Cambria Math" panose="02040503050406030204" pitchFamily="18" charset="0"/>
                            </a:rPr>
                            <m:t>𝑑𝑠</m:t>
                          </m:r>
                          <m:r>
                            <a:rPr lang="es-ES" sz="1350" i="1">
                              <a:latin typeface="Cambria Math" panose="02040503050406030204" pitchFamily="18" charset="0"/>
                            </a:rPr>
                            <m:t>=</m:t>
                          </m:r>
                          <m:r>
                            <a:rPr lang="es-ES" sz="1350" i="1">
                              <a:latin typeface="Cambria Math" panose="02040503050406030204" pitchFamily="18" charset="0"/>
                            </a:rPr>
                            <m:t>𝑉𝑠𝑎𝑡</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r>
                        <a:rPr lang="es-ES" sz="1350">
                          <a:latin typeface="Cambria Math" panose="02040503050406030204" pitchFamily="18" charset="0"/>
                        </a:rPr>
                        <m:t>3</m:t>
                      </m:r>
                    </m:oMath>
                  </m:oMathPara>
                </a14:m>
                <a:endParaRPr lang="es-ES" sz="1350" dirty="0"/>
              </a:p>
            </p:txBody>
          </p:sp>
        </mc:Choice>
        <mc:Fallback xmlns="">
          <p:sp>
            <p:nvSpPr>
              <p:cNvPr id="8" name="CuadroTexto 7">
                <a:extLst>
                  <a:ext uri="{FF2B5EF4-FFF2-40B4-BE49-F238E27FC236}">
                    <a16:creationId xmlns:a16="http://schemas.microsoft.com/office/drawing/2014/main" id="{124F64A1-A89D-4441-A388-E06CC9446936}"/>
                  </a:ext>
                </a:extLst>
              </p:cNvPr>
              <p:cNvSpPr txBox="1">
                <a:spLocks noRot="1" noChangeAspect="1" noMove="1" noResize="1" noEditPoints="1" noAdjustHandles="1" noChangeArrowheads="1" noChangeShapeType="1" noTextEdit="1"/>
              </p:cNvSpPr>
              <p:nvPr/>
            </p:nvSpPr>
            <p:spPr>
              <a:xfrm>
                <a:off x="2252444" y="2687832"/>
                <a:ext cx="3512821" cy="283347"/>
              </a:xfrm>
              <a:prstGeom prst="rect">
                <a:avLst/>
              </a:prstGeom>
              <a:blipFill>
                <a:blip r:embed="rId6"/>
                <a:stretch>
                  <a:fillRect l="-520" r="-520" b="-1521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AC32B78-3FD6-40FB-8609-76F4448AB4C9}"/>
                  </a:ext>
                </a:extLst>
              </p:cNvPr>
              <p:cNvSpPr txBox="1"/>
              <p:nvPr/>
            </p:nvSpPr>
            <p:spPr>
              <a:xfrm>
                <a:off x="2252445" y="3325125"/>
                <a:ext cx="401706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=0.5</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0+3</m:t>
                              </m:r>
                            </m:e>
                          </m:d>
                        </m:e>
                        <m:sup>
                          <m:r>
                            <a:rPr lang="es-ES" sz="1350" i="1">
                              <a:latin typeface="Cambria Math" panose="02040503050406030204" pitchFamily="18" charset="0"/>
                            </a:rPr>
                            <m:t>2</m:t>
                          </m:r>
                        </m:sup>
                      </m:sSup>
                      <m:r>
                        <a:rPr lang="es-ES" sz="1350" i="1">
                          <a:latin typeface="Cambria Math" panose="02040503050406030204" pitchFamily="18" charset="0"/>
                        </a:rPr>
                        <m:t>=0.5∗9=4.5 </m:t>
                      </m:r>
                      <m:r>
                        <a:rPr lang="es-ES" sz="1350" i="1">
                          <a:latin typeface="Cambria Math" panose="02040503050406030204" pitchFamily="18" charset="0"/>
                        </a:rPr>
                        <m:t>𝑚𝐴</m:t>
                      </m:r>
                    </m:oMath>
                  </m:oMathPara>
                </a14:m>
                <a:endParaRPr lang="es-ES" sz="1350" dirty="0"/>
              </a:p>
            </p:txBody>
          </p:sp>
        </mc:Choice>
        <mc:Fallback xmlns="">
          <p:sp>
            <p:nvSpPr>
              <p:cNvPr id="9" name="CuadroTexto 8">
                <a:extLst>
                  <a:ext uri="{FF2B5EF4-FFF2-40B4-BE49-F238E27FC236}">
                    <a16:creationId xmlns:a16="http://schemas.microsoft.com/office/drawing/2014/main" id="{4AC32B78-3FD6-40FB-8609-76F4448AB4C9}"/>
                  </a:ext>
                </a:extLst>
              </p:cNvPr>
              <p:cNvSpPr txBox="1">
                <a:spLocks noRot="1" noChangeAspect="1" noMove="1" noResize="1" noEditPoints="1" noAdjustHandles="1" noChangeArrowheads="1" noChangeShapeType="1" noTextEdit="1"/>
              </p:cNvSpPr>
              <p:nvPr/>
            </p:nvSpPr>
            <p:spPr>
              <a:xfrm>
                <a:off x="2252445" y="3325125"/>
                <a:ext cx="4017062" cy="207749"/>
              </a:xfrm>
              <a:prstGeom prst="rect">
                <a:avLst/>
              </a:prstGeom>
              <a:blipFill>
                <a:blip r:embed="rId7"/>
                <a:stretch>
                  <a:fillRect l="-455" r="-455" b="-142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24F170F6-2B17-4237-8E0A-08B1DD043033}"/>
                  </a:ext>
                </a:extLst>
              </p:cNvPr>
              <p:cNvSpPr/>
              <p:nvPr/>
            </p:nvSpPr>
            <p:spPr>
              <a:xfrm>
                <a:off x="2252445" y="3647069"/>
                <a:ext cx="326326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r>
                        <a:rPr lang="es-ES" sz="1350">
                          <a:latin typeface="Cambria Math" panose="02040503050406030204" pitchFamily="18" charset="0"/>
                        </a:rPr>
                        <m:t>3=4.5∗5+3=25.5 </m:t>
                      </m:r>
                      <m:r>
                        <m:rPr>
                          <m:sty m:val="p"/>
                        </m:rPr>
                        <a:rPr lang="es-ES" sz="1350">
                          <a:latin typeface="Cambria Math" panose="02040503050406030204" pitchFamily="18" charset="0"/>
                        </a:rPr>
                        <m:t>V</m:t>
                      </m:r>
                    </m:oMath>
                  </m:oMathPara>
                </a14:m>
                <a:endParaRPr lang="es-ES" sz="1350" dirty="0"/>
              </a:p>
            </p:txBody>
          </p:sp>
        </mc:Choice>
        <mc:Fallback xmlns="">
          <p:sp>
            <p:nvSpPr>
              <p:cNvPr id="10" name="Rectángulo 9">
                <a:extLst>
                  <a:ext uri="{FF2B5EF4-FFF2-40B4-BE49-F238E27FC236}">
                    <a16:creationId xmlns:a16="http://schemas.microsoft.com/office/drawing/2014/main" id="{24F170F6-2B17-4237-8E0A-08B1DD043033}"/>
                  </a:ext>
                </a:extLst>
              </p:cNvPr>
              <p:cNvSpPr>
                <a:spLocks noRot="1" noChangeAspect="1" noMove="1" noResize="1" noEditPoints="1" noAdjustHandles="1" noChangeArrowheads="1" noChangeShapeType="1" noTextEdit="1"/>
              </p:cNvSpPr>
              <p:nvPr/>
            </p:nvSpPr>
            <p:spPr>
              <a:xfrm>
                <a:off x="2252445" y="3647069"/>
                <a:ext cx="3263266" cy="300082"/>
              </a:xfrm>
              <a:prstGeom prst="rect">
                <a:avLst/>
              </a:prstGeom>
              <a:blipFill>
                <a:blip r:embed="rId8"/>
                <a:stretch>
                  <a:fillRect/>
                </a:stretch>
              </a:blipFill>
            </p:spPr>
            <p:txBody>
              <a:bodyPr/>
              <a:lstStyle/>
              <a:p>
                <a:r>
                  <a:rPr lang="es-ES">
                    <a:noFill/>
                  </a:rPr>
                  <a:t> </a:t>
                </a:r>
              </a:p>
            </p:txBody>
          </p:sp>
        </mc:Fallback>
      </mc:AlternateContent>
      <p:sp>
        <p:nvSpPr>
          <p:cNvPr id="11" name="CuadroTexto 10">
            <a:extLst>
              <a:ext uri="{FF2B5EF4-FFF2-40B4-BE49-F238E27FC236}">
                <a16:creationId xmlns:a16="http://schemas.microsoft.com/office/drawing/2014/main" id="{B45D70B2-4EE1-44D1-9174-9FD3E9C079F7}"/>
              </a:ext>
            </a:extLst>
          </p:cNvPr>
          <p:cNvSpPr txBox="1"/>
          <p:nvPr/>
        </p:nvSpPr>
        <p:spPr>
          <a:xfrm>
            <a:off x="2252445" y="3046101"/>
            <a:ext cx="2012089" cy="300082"/>
          </a:xfrm>
          <a:prstGeom prst="rect">
            <a:avLst/>
          </a:prstGeom>
          <a:noFill/>
        </p:spPr>
        <p:txBody>
          <a:bodyPr wrap="none" rtlCol="0">
            <a:spAutoFit/>
          </a:bodyPr>
          <a:lstStyle/>
          <a:p>
            <a:r>
              <a:rPr lang="es-ES" sz="1350" dirty="0"/>
              <a:t>Corriente en Saturación</a:t>
            </a:r>
          </a:p>
        </p:txBody>
      </p:sp>
      <p:sp>
        <p:nvSpPr>
          <p:cNvPr id="12" name="CuadroTexto 11">
            <a:extLst>
              <a:ext uri="{FF2B5EF4-FFF2-40B4-BE49-F238E27FC236}">
                <a16:creationId xmlns:a16="http://schemas.microsoft.com/office/drawing/2014/main" id="{07C50532-30CE-4F8C-A799-34EDAA25BE61}"/>
              </a:ext>
            </a:extLst>
          </p:cNvPr>
          <p:cNvSpPr txBox="1"/>
          <p:nvPr/>
        </p:nvSpPr>
        <p:spPr>
          <a:xfrm>
            <a:off x="469662" y="3951843"/>
            <a:ext cx="2117887" cy="300082"/>
          </a:xfrm>
          <a:prstGeom prst="rect">
            <a:avLst/>
          </a:prstGeom>
          <a:noFill/>
        </p:spPr>
        <p:txBody>
          <a:bodyPr wrap="none" rtlCol="0">
            <a:spAutoFit/>
          </a:bodyPr>
          <a:lstStyle/>
          <a:p>
            <a:r>
              <a:rPr lang="es-ES" sz="1350" dirty="0"/>
              <a:t>Corriente en región lineal</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BF399A7-36F6-4F97-AD06-22511C30E1A4}"/>
                  </a:ext>
                </a:extLst>
              </p:cNvPr>
              <p:cNvSpPr txBox="1"/>
              <p:nvPr/>
            </p:nvSpPr>
            <p:spPr>
              <a:xfrm>
                <a:off x="527104" y="4322771"/>
                <a:ext cx="473257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𝑉𝑑𝑠</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𝑉𝑑𝑠</m:t>
                              </m:r>
                            </m:e>
                            <m:sup>
                              <m:r>
                                <a:rPr lang="es-ES" sz="1350" i="1">
                                  <a:latin typeface="Cambria Math" panose="02040503050406030204" pitchFamily="18" charset="0"/>
                                </a:rPr>
                                <m:t>2</m:t>
                              </m:r>
                            </m:sup>
                          </m:sSup>
                        </m:e>
                      </m:d>
                      <m:r>
                        <a:rPr lang="es-ES" sz="1350" i="1">
                          <a:latin typeface="Cambria Math" panose="02040503050406030204" pitchFamily="18" charset="0"/>
                        </a:rPr>
                        <m:t>=0.5</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2∗3∗3−9</m:t>
                          </m:r>
                        </m:e>
                      </m:d>
                      <m:r>
                        <a:rPr lang="es-ES" sz="1350" i="1">
                          <a:latin typeface="Cambria Math" panose="02040503050406030204" pitchFamily="18" charset="0"/>
                        </a:rPr>
                        <m:t>=4.5 </m:t>
                      </m:r>
                      <m:r>
                        <a:rPr lang="es-ES" sz="1350" i="1">
                          <a:latin typeface="Cambria Math" panose="02040503050406030204" pitchFamily="18" charset="0"/>
                        </a:rPr>
                        <m:t>𝑚𝐴</m:t>
                      </m:r>
                    </m:oMath>
                  </m:oMathPara>
                </a14:m>
                <a:endParaRPr lang="es-ES" sz="1350" dirty="0"/>
              </a:p>
            </p:txBody>
          </p:sp>
        </mc:Choice>
        <mc:Fallback xmlns="">
          <p:sp>
            <p:nvSpPr>
              <p:cNvPr id="14" name="CuadroTexto 13">
                <a:extLst>
                  <a:ext uri="{FF2B5EF4-FFF2-40B4-BE49-F238E27FC236}">
                    <a16:creationId xmlns:a16="http://schemas.microsoft.com/office/drawing/2014/main" id="{2BF399A7-36F6-4F97-AD06-22511C30E1A4}"/>
                  </a:ext>
                </a:extLst>
              </p:cNvPr>
              <p:cNvSpPr txBox="1">
                <a:spLocks noRot="1" noChangeAspect="1" noMove="1" noResize="1" noEditPoints="1" noAdjustHandles="1" noChangeArrowheads="1" noChangeShapeType="1" noTextEdit="1"/>
              </p:cNvSpPr>
              <p:nvPr/>
            </p:nvSpPr>
            <p:spPr>
              <a:xfrm>
                <a:off x="527104" y="4322771"/>
                <a:ext cx="4732578" cy="207749"/>
              </a:xfrm>
              <a:prstGeom prst="rect">
                <a:avLst/>
              </a:prstGeom>
              <a:blipFill>
                <a:blip r:embed="rId9"/>
                <a:stretch>
                  <a:fillRect l="-257" r="-257" b="-17647"/>
                </a:stretch>
              </a:blipFill>
            </p:spPr>
            <p:txBody>
              <a:bodyPr/>
              <a:lstStyle/>
              <a:p>
                <a:r>
                  <a:rPr lang="es-ES">
                    <a:noFill/>
                  </a:rPr>
                  <a:t> </a:t>
                </a:r>
              </a:p>
            </p:txBody>
          </p:sp>
        </mc:Fallback>
      </mc:AlternateContent>
      <p:grpSp>
        <p:nvGrpSpPr>
          <p:cNvPr id="20" name="Grupo 19">
            <a:extLst>
              <a:ext uri="{FF2B5EF4-FFF2-40B4-BE49-F238E27FC236}">
                <a16:creationId xmlns:a16="http://schemas.microsoft.com/office/drawing/2014/main" id="{8D6F4846-D4A8-49B4-A6EE-241502F31015}"/>
              </a:ext>
            </a:extLst>
          </p:cNvPr>
          <p:cNvGrpSpPr/>
          <p:nvPr/>
        </p:nvGrpSpPr>
        <p:grpSpPr>
          <a:xfrm>
            <a:off x="74718" y="1419201"/>
            <a:ext cx="1963282" cy="2300215"/>
            <a:chOff x="99623" y="749267"/>
            <a:chExt cx="2617709" cy="3066953"/>
          </a:xfrm>
        </p:grpSpPr>
        <p:pic>
          <p:nvPicPr>
            <p:cNvPr id="3" name="Imagen 2">
              <a:extLst>
                <a:ext uri="{FF2B5EF4-FFF2-40B4-BE49-F238E27FC236}">
                  <a16:creationId xmlns:a16="http://schemas.microsoft.com/office/drawing/2014/main" id="{098CB1C9-04A8-4259-B0CC-1A86E063D86F}"/>
                </a:ext>
              </a:extLst>
            </p:cNvPr>
            <p:cNvPicPr>
              <a:picLocks noChangeAspect="1"/>
            </p:cNvPicPr>
            <p:nvPr/>
          </p:nvPicPr>
          <p:blipFill>
            <a:blip r:embed="rId10"/>
            <a:stretch>
              <a:fillRect/>
            </a:stretch>
          </p:blipFill>
          <p:spPr>
            <a:xfrm>
              <a:off x="99623" y="749267"/>
              <a:ext cx="2617709" cy="3066953"/>
            </a:xfrm>
            <a:prstGeom prst="rect">
              <a:avLst/>
            </a:prstGeom>
          </p:spPr>
        </p:pic>
        <p:sp>
          <p:nvSpPr>
            <p:cNvPr id="15" name="CuadroTexto 14">
              <a:extLst>
                <a:ext uri="{FF2B5EF4-FFF2-40B4-BE49-F238E27FC236}">
                  <a16:creationId xmlns:a16="http://schemas.microsoft.com/office/drawing/2014/main" id="{01139AA4-B69C-49D0-B0B1-3C53F4BD59A5}"/>
                </a:ext>
              </a:extLst>
            </p:cNvPr>
            <p:cNvSpPr txBox="1"/>
            <p:nvPr/>
          </p:nvSpPr>
          <p:spPr>
            <a:xfrm>
              <a:off x="1567541" y="1953884"/>
              <a:ext cx="412933" cy="400109"/>
            </a:xfrm>
            <a:prstGeom prst="rect">
              <a:avLst/>
            </a:prstGeom>
            <a:noFill/>
          </p:spPr>
          <p:txBody>
            <a:bodyPr wrap="none" rtlCol="0">
              <a:spAutoFit/>
            </a:bodyPr>
            <a:lstStyle/>
            <a:p>
              <a:r>
                <a:rPr lang="es-ES" sz="1350" dirty="0"/>
                <a:t>D</a:t>
              </a:r>
            </a:p>
          </p:txBody>
        </p:sp>
        <p:sp>
          <p:nvSpPr>
            <p:cNvPr id="16" name="CuadroTexto 15">
              <a:extLst>
                <a:ext uri="{FF2B5EF4-FFF2-40B4-BE49-F238E27FC236}">
                  <a16:creationId xmlns:a16="http://schemas.microsoft.com/office/drawing/2014/main" id="{39DD8A77-5D07-4AD8-9DED-1B46D74075CA}"/>
                </a:ext>
              </a:extLst>
            </p:cNvPr>
            <p:cNvSpPr txBox="1"/>
            <p:nvPr/>
          </p:nvSpPr>
          <p:spPr>
            <a:xfrm>
              <a:off x="745086" y="2142136"/>
              <a:ext cx="425757" cy="400109"/>
            </a:xfrm>
            <a:prstGeom prst="rect">
              <a:avLst/>
            </a:prstGeom>
            <a:noFill/>
          </p:spPr>
          <p:txBody>
            <a:bodyPr wrap="none" rtlCol="0">
              <a:spAutoFit/>
            </a:bodyPr>
            <a:lstStyle/>
            <a:p>
              <a:r>
                <a:rPr lang="es-ES" sz="1350" dirty="0"/>
                <a:t>G</a:t>
              </a:r>
            </a:p>
          </p:txBody>
        </p:sp>
        <p:sp>
          <p:nvSpPr>
            <p:cNvPr id="17" name="CuadroTexto 16">
              <a:extLst>
                <a:ext uri="{FF2B5EF4-FFF2-40B4-BE49-F238E27FC236}">
                  <a16:creationId xmlns:a16="http://schemas.microsoft.com/office/drawing/2014/main" id="{6FF637F3-D84D-4ACA-A887-E3F9A7C873D4}"/>
                </a:ext>
              </a:extLst>
            </p:cNvPr>
            <p:cNvSpPr txBox="1"/>
            <p:nvPr/>
          </p:nvSpPr>
          <p:spPr>
            <a:xfrm>
              <a:off x="1567541" y="2697175"/>
              <a:ext cx="400109" cy="400109"/>
            </a:xfrm>
            <a:prstGeom prst="rect">
              <a:avLst/>
            </a:prstGeom>
            <a:noFill/>
          </p:spPr>
          <p:txBody>
            <a:bodyPr wrap="none" rtlCol="0">
              <a:spAutoFit/>
            </a:bodyPr>
            <a:lstStyle/>
            <a:p>
              <a:r>
                <a:rPr lang="es-ES" sz="1350" dirty="0"/>
                <a:t>S</a:t>
              </a:r>
            </a:p>
          </p:txBody>
        </p:sp>
        <p:sp>
          <p:nvSpPr>
            <p:cNvPr id="18" name="Rectángulo 17">
              <a:extLst>
                <a:ext uri="{FF2B5EF4-FFF2-40B4-BE49-F238E27FC236}">
                  <a16:creationId xmlns:a16="http://schemas.microsoft.com/office/drawing/2014/main" id="{4C955208-BC79-4239-B028-8ECD86B7B4C3}"/>
                </a:ext>
              </a:extLst>
            </p:cNvPr>
            <p:cNvSpPr/>
            <p:nvPr/>
          </p:nvSpPr>
          <p:spPr>
            <a:xfrm>
              <a:off x="1981200" y="2080258"/>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9" name="Rectángulo 18">
              <a:extLst>
                <a:ext uri="{FF2B5EF4-FFF2-40B4-BE49-F238E27FC236}">
                  <a16:creationId xmlns:a16="http://schemas.microsoft.com/office/drawing/2014/main" id="{A80C87A9-0A3E-446B-9292-513F3A74594D}"/>
                </a:ext>
              </a:extLst>
            </p:cNvPr>
            <p:cNvSpPr/>
            <p:nvPr/>
          </p:nvSpPr>
          <p:spPr>
            <a:xfrm>
              <a:off x="1076842" y="2218758"/>
              <a:ext cx="290464" cy="28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3" name="Marcador de número de diapositiva 12">
            <a:extLst>
              <a:ext uri="{FF2B5EF4-FFF2-40B4-BE49-F238E27FC236}">
                <a16:creationId xmlns:a16="http://schemas.microsoft.com/office/drawing/2014/main" id="{7C2FC2A0-E981-4AB2-99B8-88B60DB0E225}"/>
              </a:ext>
            </a:extLst>
          </p:cNvPr>
          <p:cNvSpPr>
            <a:spLocks noGrp="1"/>
          </p:cNvSpPr>
          <p:nvPr>
            <p:ph type="sldNum" sz="quarter" idx="12"/>
          </p:nvPr>
        </p:nvSpPr>
        <p:spPr/>
        <p:txBody>
          <a:bodyPr/>
          <a:lstStyle/>
          <a:p>
            <a:fld id="{78733FC4-8689-4CA5-A153-34ADD6EFE592}" type="slidenum">
              <a:rPr lang="es-ES" smtClean="0"/>
              <a:t>40</a:t>
            </a:fld>
            <a:endParaRPr lang="es-ES"/>
          </a:p>
        </p:txBody>
      </p:sp>
    </p:spTree>
    <p:custDataLst>
      <p:tags r:id="rId1"/>
    </p:custDataLst>
    <p:extLst>
      <p:ext uri="{BB962C8B-B14F-4D97-AF65-F5344CB8AC3E}">
        <p14:creationId xmlns:p14="http://schemas.microsoft.com/office/powerpoint/2010/main" val="412397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819E77E-CA8C-47C5-BFD0-52BF7045CA59}"/>
              </a:ext>
            </a:extLst>
          </p:cNvPr>
          <p:cNvSpPr/>
          <p:nvPr/>
        </p:nvSpPr>
        <p:spPr>
          <a:xfrm>
            <a:off x="0" y="809625"/>
            <a:ext cx="9062357" cy="584775"/>
          </a:xfrm>
          <a:prstGeom prst="rect">
            <a:avLst/>
          </a:prstGeom>
        </p:spPr>
        <p:txBody>
          <a:bodyPr wrap="square">
            <a:spAutoFit/>
          </a:bodyPr>
          <a:lstStyle/>
          <a:p>
            <a:r>
              <a:rPr lang="es-ES" sz="1600" b="1" dirty="0"/>
              <a:t>Problema 9.</a:t>
            </a:r>
            <a:r>
              <a:rPr lang="es-ES" sz="1600" dirty="0"/>
              <a:t> Determinad en el circuito de la figura el </a:t>
            </a:r>
            <a:r>
              <a:rPr lang="es-ES" sz="1600" dirty="0" err="1"/>
              <a:t>Vin</a:t>
            </a:r>
            <a:r>
              <a:rPr lang="es-ES" sz="1600" dirty="0"/>
              <a:t> necesario para que </a:t>
            </a:r>
            <a:r>
              <a:rPr lang="es-ES" sz="1600" dirty="0" err="1"/>
              <a:t>Vds</a:t>
            </a:r>
            <a:r>
              <a:rPr lang="es-ES" sz="1600" dirty="0"/>
              <a:t> = 6,2 V. k = 2 mA/V</a:t>
            </a:r>
            <a:r>
              <a:rPr lang="es-ES" sz="1600" baseline="30000" dirty="0"/>
              <a:t>2</a:t>
            </a:r>
            <a:r>
              <a:rPr lang="es-ES" sz="1600" dirty="0"/>
              <a:t>, </a:t>
            </a:r>
            <a:r>
              <a:rPr lang="es-ES" sz="1600" dirty="0" err="1"/>
              <a:t>Vtr</a:t>
            </a:r>
            <a:r>
              <a:rPr lang="es-ES" sz="1600" dirty="0"/>
              <a:t> =-1,5 V, R2 = 4,7 k</a:t>
            </a:r>
            <a:r>
              <a:rPr lang="el-GR" sz="1600" dirty="0"/>
              <a:t>Ω</a:t>
            </a:r>
            <a:r>
              <a:rPr lang="es-ES" sz="1600" dirty="0"/>
              <a:t> y V2 = 10 V. </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A95544F-011B-44C6-BE0A-36A5BEFCDDDE}"/>
                  </a:ext>
                </a:extLst>
              </p:cNvPr>
              <p:cNvSpPr txBox="1"/>
              <p:nvPr/>
            </p:nvSpPr>
            <p:spPr>
              <a:xfrm>
                <a:off x="2566336" y="1515058"/>
                <a:ext cx="5294013" cy="3895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𝑉𝑑𝑠</m:t>
                      </m:r>
                      <m:r>
                        <a:rPr lang="es-ES" sz="1350" i="1">
                          <a:latin typeface="Cambria Math" panose="02040503050406030204" pitchFamily="18" charset="0"/>
                        </a:rPr>
                        <m:t>=6.2</m:t>
                      </m:r>
                      <m:r>
                        <a:rPr lang="es-ES" sz="1350" i="1">
                          <a:latin typeface="Cambria Math" panose="02040503050406030204" pitchFamily="18" charset="0"/>
                        </a:rPr>
                        <m:t>𝑉</m:t>
                      </m:r>
                      <m:r>
                        <a:rPr lang="es-ES" sz="1350" i="1">
                          <a:latin typeface="Cambria Math" panose="02040503050406030204" pitchFamily="18" charset="0"/>
                        </a:rPr>
                        <m:t>→</m:t>
                      </m:r>
                      <m:r>
                        <a:rPr lang="es-ES" sz="1350" i="1">
                          <a:latin typeface="Cambria Math" panose="02040503050406030204" pitchFamily="18" charset="0"/>
                        </a:rPr>
                        <m:t>𝑉</m:t>
                      </m:r>
                      <m:r>
                        <a:rPr lang="es-ES" sz="1350" i="1">
                          <a:latin typeface="Cambria Math" panose="02040503050406030204" pitchFamily="18" charset="0"/>
                        </a:rPr>
                        <m:t>2−</m:t>
                      </m:r>
                      <m:r>
                        <a:rPr lang="es-ES" sz="1350" i="1">
                          <a:latin typeface="Cambria Math" panose="02040503050406030204" pitchFamily="18" charset="0"/>
                        </a:rPr>
                        <m:t>𝑖</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2−6.2=0→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10−6.2</m:t>
                          </m:r>
                        </m:num>
                        <m:den>
                          <m:r>
                            <a:rPr lang="es-ES" sz="1350" i="1">
                              <a:latin typeface="Cambria Math" panose="02040503050406030204" pitchFamily="18" charset="0"/>
                            </a:rPr>
                            <m:t>𝑅</m:t>
                          </m:r>
                          <m:r>
                            <a:rPr lang="es-ES" sz="1350" i="1">
                              <a:latin typeface="Cambria Math" panose="02040503050406030204" pitchFamily="18" charset="0"/>
                            </a:rPr>
                            <m:t>2</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3.8</m:t>
                          </m:r>
                        </m:num>
                        <m:den>
                          <m:r>
                            <a:rPr lang="es-ES" sz="1350" i="1">
                              <a:latin typeface="Cambria Math" panose="02040503050406030204" pitchFamily="18" charset="0"/>
                            </a:rPr>
                            <m:t>4.7</m:t>
                          </m:r>
                        </m:den>
                      </m:f>
                      <m:r>
                        <a:rPr lang="es-ES" sz="1350" i="1">
                          <a:latin typeface="Cambria Math" panose="02040503050406030204" pitchFamily="18" charset="0"/>
                        </a:rPr>
                        <m:t>=0.808 </m:t>
                      </m:r>
                      <m:r>
                        <a:rPr lang="es-ES" sz="1350" i="1">
                          <a:latin typeface="Cambria Math" panose="02040503050406030204" pitchFamily="18" charset="0"/>
                        </a:rPr>
                        <m:t>𝑚𝐴</m:t>
                      </m:r>
                    </m:oMath>
                  </m:oMathPara>
                </a14:m>
                <a:endParaRPr lang="es-ES" sz="1350" dirty="0"/>
              </a:p>
            </p:txBody>
          </p:sp>
        </mc:Choice>
        <mc:Fallback xmlns="">
          <p:sp>
            <p:nvSpPr>
              <p:cNvPr id="4" name="CuadroTexto 3">
                <a:extLst>
                  <a:ext uri="{FF2B5EF4-FFF2-40B4-BE49-F238E27FC236}">
                    <a16:creationId xmlns:a16="http://schemas.microsoft.com/office/drawing/2014/main" id="{3A95544F-011B-44C6-BE0A-36A5BEFCDDDE}"/>
                  </a:ext>
                </a:extLst>
              </p:cNvPr>
              <p:cNvSpPr txBox="1">
                <a:spLocks noRot="1" noChangeAspect="1" noMove="1" noResize="1" noEditPoints="1" noAdjustHandles="1" noChangeArrowheads="1" noChangeShapeType="1" noTextEdit="1"/>
              </p:cNvSpPr>
              <p:nvPr/>
            </p:nvSpPr>
            <p:spPr>
              <a:xfrm>
                <a:off x="2566336" y="1515058"/>
                <a:ext cx="5294013" cy="389530"/>
              </a:xfrm>
              <a:prstGeom prst="rect">
                <a:avLst/>
              </a:prstGeom>
              <a:blipFill>
                <a:blip r:embed="rId3"/>
                <a:stretch>
                  <a:fillRect l="-346" t="-3175" r="-230" b="-15873"/>
                </a:stretch>
              </a:blipFill>
            </p:spPr>
            <p:txBody>
              <a:bodyPr/>
              <a:lstStyle/>
              <a:p>
                <a:r>
                  <a:rPr lang="es-ES">
                    <a:noFill/>
                  </a:rPr>
                  <a:t> </a:t>
                </a:r>
              </a:p>
            </p:txBody>
          </p:sp>
        </mc:Fallback>
      </mc:AlternateContent>
      <p:grpSp>
        <p:nvGrpSpPr>
          <p:cNvPr id="10" name="Grupo 9">
            <a:extLst>
              <a:ext uri="{FF2B5EF4-FFF2-40B4-BE49-F238E27FC236}">
                <a16:creationId xmlns:a16="http://schemas.microsoft.com/office/drawing/2014/main" id="{0B9431FE-B865-4ECB-A363-44F9CA860487}"/>
              </a:ext>
            </a:extLst>
          </p:cNvPr>
          <p:cNvGrpSpPr/>
          <p:nvPr/>
        </p:nvGrpSpPr>
        <p:grpSpPr>
          <a:xfrm>
            <a:off x="-14388" y="1515058"/>
            <a:ext cx="2506080" cy="2497178"/>
            <a:chOff x="-99526" y="877078"/>
            <a:chExt cx="3341440" cy="3329570"/>
          </a:xfrm>
        </p:grpSpPr>
        <p:pic>
          <p:nvPicPr>
            <p:cNvPr id="3" name="Imagen 2">
              <a:extLst>
                <a:ext uri="{FF2B5EF4-FFF2-40B4-BE49-F238E27FC236}">
                  <a16:creationId xmlns:a16="http://schemas.microsoft.com/office/drawing/2014/main" id="{596A5018-28E1-4BEC-B1EB-A497611461F3}"/>
                </a:ext>
              </a:extLst>
            </p:cNvPr>
            <p:cNvPicPr>
              <a:picLocks noChangeAspect="1"/>
            </p:cNvPicPr>
            <p:nvPr/>
          </p:nvPicPr>
          <p:blipFill>
            <a:blip r:embed="rId4"/>
            <a:stretch>
              <a:fillRect/>
            </a:stretch>
          </p:blipFill>
          <p:spPr>
            <a:xfrm>
              <a:off x="-99526" y="877078"/>
              <a:ext cx="3341440" cy="3329570"/>
            </a:xfrm>
            <a:prstGeom prst="rect">
              <a:avLst/>
            </a:prstGeom>
          </p:spPr>
        </p:pic>
        <p:sp>
          <p:nvSpPr>
            <p:cNvPr id="8" name="Rectángulo 7">
              <a:extLst>
                <a:ext uri="{FF2B5EF4-FFF2-40B4-BE49-F238E27FC236}">
                  <a16:creationId xmlns:a16="http://schemas.microsoft.com/office/drawing/2014/main" id="{1E2DE81E-31DD-4F8A-97AF-F2763676E6DB}"/>
                </a:ext>
              </a:extLst>
            </p:cNvPr>
            <p:cNvSpPr/>
            <p:nvPr/>
          </p:nvSpPr>
          <p:spPr>
            <a:xfrm>
              <a:off x="2184912" y="2410600"/>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9" name="Rectángulo 8">
              <a:extLst>
                <a:ext uri="{FF2B5EF4-FFF2-40B4-BE49-F238E27FC236}">
                  <a16:creationId xmlns:a16="http://schemas.microsoft.com/office/drawing/2014/main" id="{AFCD47F5-9B74-49CC-8F56-CA932E81DF66}"/>
                </a:ext>
              </a:extLst>
            </p:cNvPr>
            <p:cNvSpPr/>
            <p:nvPr/>
          </p:nvSpPr>
          <p:spPr>
            <a:xfrm>
              <a:off x="1281071" y="2549101"/>
              <a:ext cx="290464" cy="28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 name="CuadroTexto 5">
              <a:extLst>
                <a:ext uri="{FF2B5EF4-FFF2-40B4-BE49-F238E27FC236}">
                  <a16:creationId xmlns:a16="http://schemas.microsoft.com/office/drawing/2014/main" id="{25CC683D-943B-4CDA-8B22-4D2BA3C4842C}"/>
                </a:ext>
              </a:extLst>
            </p:cNvPr>
            <p:cNvSpPr txBox="1"/>
            <p:nvPr/>
          </p:nvSpPr>
          <p:spPr>
            <a:xfrm>
              <a:off x="1427183" y="2462596"/>
              <a:ext cx="425757" cy="400109"/>
            </a:xfrm>
            <a:prstGeom prst="rect">
              <a:avLst/>
            </a:prstGeom>
            <a:noFill/>
          </p:spPr>
          <p:txBody>
            <a:bodyPr wrap="none" rtlCol="0">
              <a:spAutoFit/>
            </a:bodyPr>
            <a:lstStyle/>
            <a:p>
              <a:r>
                <a:rPr lang="es-ES" sz="1350" dirty="0"/>
                <a:t>G</a:t>
              </a:r>
            </a:p>
          </p:txBody>
        </p:sp>
        <p:sp>
          <p:nvSpPr>
            <p:cNvPr id="7" name="CuadroTexto 6">
              <a:extLst>
                <a:ext uri="{FF2B5EF4-FFF2-40B4-BE49-F238E27FC236}">
                  <a16:creationId xmlns:a16="http://schemas.microsoft.com/office/drawing/2014/main" id="{56B7E59B-95C0-4F32-9FAC-348AA4ACEA00}"/>
                </a:ext>
              </a:extLst>
            </p:cNvPr>
            <p:cNvSpPr txBox="1"/>
            <p:nvPr/>
          </p:nvSpPr>
          <p:spPr>
            <a:xfrm>
              <a:off x="2039681" y="2831928"/>
              <a:ext cx="400109" cy="400109"/>
            </a:xfrm>
            <a:prstGeom prst="rect">
              <a:avLst/>
            </a:prstGeom>
            <a:noFill/>
          </p:spPr>
          <p:txBody>
            <a:bodyPr wrap="none" rtlCol="0">
              <a:spAutoFit/>
            </a:bodyPr>
            <a:lstStyle/>
            <a:p>
              <a:r>
                <a:rPr lang="es-ES" sz="1350" dirty="0"/>
                <a:t>S</a:t>
              </a:r>
            </a:p>
          </p:txBody>
        </p:sp>
        <p:sp>
          <p:nvSpPr>
            <p:cNvPr id="5" name="CuadroTexto 4">
              <a:extLst>
                <a:ext uri="{FF2B5EF4-FFF2-40B4-BE49-F238E27FC236}">
                  <a16:creationId xmlns:a16="http://schemas.microsoft.com/office/drawing/2014/main" id="{DE4C2A59-AB85-49F3-8C5F-1FE7B3D4D044}"/>
                </a:ext>
              </a:extLst>
            </p:cNvPr>
            <p:cNvSpPr txBox="1"/>
            <p:nvPr/>
          </p:nvSpPr>
          <p:spPr>
            <a:xfrm>
              <a:off x="2085018" y="2299011"/>
              <a:ext cx="412933" cy="400109"/>
            </a:xfrm>
            <a:prstGeom prst="rect">
              <a:avLst/>
            </a:prstGeom>
            <a:noFill/>
          </p:spPr>
          <p:txBody>
            <a:bodyPr wrap="none" rtlCol="0">
              <a:spAutoFit/>
            </a:bodyPr>
            <a:lstStyle/>
            <a:p>
              <a:r>
                <a:rPr lang="es-ES" sz="1350" dirty="0"/>
                <a:t>D</a:t>
              </a:r>
            </a:p>
          </p:txBody>
        </p:sp>
      </p:gr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48E5E097-AE58-4F95-AC61-34CF450A53B2}"/>
                  </a:ext>
                </a:extLst>
              </p:cNvPr>
              <p:cNvSpPr txBox="1"/>
              <p:nvPr/>
            </p:nvSpPr>
            <p:spPr>
              <a:xfrm>
                <a:off x="2566336" y="2095465"/>
                <a:ext cx="3323026"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𝑉𝑡h</m:t>
                      </m:r>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+1.5</m:t>
                      </m:r>
                    </m:oMath>
                  </m:oMathPara>
                </a14:m>
                <a:endParaRPr lang="es-ES" sz="1350" dirty="0"/>
              </a:p>
            </p:txBody>
          </p:sp>
        </mc:Choice>
        <mc:Fallback xmlns="">
          <p:sp>
            <p:nvSpPr>
              <p:cNvPr id="11" name="CuadroTexto 10">
                <a:extLst>
                  <a:ext uri="{FF2B5EF4-FFF2-40B4-BE49-F238E27FC236}">
                    <a16:creationId xmlns:a16="http://schemas.microsoft.com/office/drawing/2014/main" id="{48E5E097-AE58-4F95-AC61-34CF450A53B2}"/>
                  </a:ext>
                </a:extLst>
              </p:cNvPr>
              <p:cNvSpPr txBox="1">
                <a:spLocks noRot="1" noChangeAspect="1" noMove="1" noResize="1" noEditPoints="1" noAdjustHandles="1" noChangeArrowheads="1" noChangeShapeType="1" noTextEdit="1"/>
              </p:cNvSpPr>
              <p:nvPr/>
            </p:nvSpPr>
            <p:spPr>
              <a:xfrm>
                <a:off x="2566336" y="2095465"/>
                <a:ext cx="3323026" cy="207749"/>
              </a:xfrm>
              <a:prstGeom prst="rect">
                <a:avLst/>
              </a:prstGeom>
              <a:blipFill>
                <a:blip r:embed="rId5"/>
                <a:stretch>
                  <a:fillRect l="-550" r="-917" b="-3529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CA062346-DF83-4D83-BB30-3594CD831B07}"/>
                  </a:ext>
                </a:extLst>
              </p:cNvPr>
              <p:cNvSpPr txBox="1"/>
              <p:nvPr/>
            </p:nvSpPr>
            <p:spPr>
              <a:xfrm>
                <a:off x="2506079" y="2596852"/>
                <a:ext cx="5800306" cy="439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𝑆𝑢𝑝𝑜𝑛𝑒𝑚𝑜𝑠</m:t>
                      </m:r>
                      <m:r>
                        <a:rPr lang="es-ES" sz="1350" i="1">
                          <a:latin typeface="Cambria Math" panose="02040503050406030204" pitchFamily="18" charset="0"/>
                        </a:rPr>
                        <m:t> </m:t>
                      </m:r>
                      <m:r>
                        <a:rPr lang="es-ES" sz="1350" i="1">
                          <a:latin typeface="Cambria Math" panose="02040503050406030204" pitchFamily="18" charset="0"/>
                        </a:rPr>
                        <m:t>𝑠𝑎𝑡𝑢𝑟𝑎𝑐𝑖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𝑉𝑡𝑟</m:t>
                              </m:r>
                            </m:e>
                          </m:d>
                        </m:e>
                        <m:sup>
                          <m:r>
                            <a:rPr lang="es-ES" sz="1350" i="1">
                              <a:latin typeface="Cambria Math" panose="02040503050406030204" pitchFamily="18" charset="0"/>
                            </a:rPr>
                            <m:t>2</m:t>
                          </m:r>
                        </m:sup>
                      </m:sSup>
                      <m:r>
                        <a:rPr lang="es-ES" sz="1350" i="1">
                          <a:latin typeface="Cambria Math" panose="02040503050406030204" pitchFamily="18" charset="0"/>
                        </a:rPr>
                        <m:t>=2</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𝑉𝑖𝑛</m:t>
                              </m:r>
                              <m:r>
                                <a:rPr lang="es-ES" sz="1350" i="1">
                                  <a:latin typeface="Cambria Math" panose="02040503050406030204" pitchFamily="18" charset="0"/>
                                </a:rPr>
                                <m:t>+1.5</m:t>
                              </m:r>
                            </m:e>
                          </m:d>
                        </m:e>
                        <m:sup>
                          <m:r>
                            <a:rPr lang="es-ES" sz="1350" i="1">
                              <a:latin typeface="Cambria Math" panose="02040503050406030204" pitchFamily="18" charset="0"/>
                            </a:rPr>
                            <m:t>2</m:t>
                          </m:r>
                        </m:sup>
                      </m:sSup>
                      <m:r>
                        <a:rPr lang="es-ES" sz="1350" i="1">
                          <a:latin typeface="Cambria Math" panose="02040503050406030204" pitchFamily="18" charset="0"/>
                        </a:rPr>
                        <m:t>=0.808 </m:t>
                      </m:r>
                      <m:r>
                        <a:rPr lang="es-ES" sz="1350" i="1">
                          <a:latin typeface="Cambria Math" panose="02040503050406030204" pitchFamily="18" charset="0"/>
                        </a:rPr>
                        <m:t>𝑚𝐴</m:t>
                      </m:r>
                      <m:r>
                        <a:rPr lang="es-ES" sz="1350" i="1">
                          <a:latin typeface="Cambria Math" panose="02040503050406030204" pitchFamily="18" charset="0"/>
                        </a:rPr>
                        <m:t>→</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+1.5=±</m:t>
                      </m:r>
                      <m:rad>
                        <m:radPr>
                          <m:degHide m:val="on"/>
                          <m:ctrlPr>
                            <a:rPr lang="es-ES" sz="1350" i="1">
                              <a:latin typeface="Cambria Math" panose="02040503050406030204" pitchFamily="18" charset="0"/>
                            </a:rPr>
                          </m:ctrlPr>
                        </m:radPr>
                        <m:deg/>
                        <m:e>
                          <m:r>
                            <a:rPr lang="es-ES" sz="1350" i="1">
                              <a:latin typeface="Cambria Math" panose="02040503050406030204" pitchFamily="18" charset="0"/>
                            </a:rPr>
                            <m:t>0.404</m:t>
                          </m:r>
                        </m:e>
                      </m:rad>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=±0.636−1.5</m:t>
                      </m:r>
                    </m:oMath>
                  </m:oMathPara>
                </a14:m>
                <a:endParaRPr lang="es-ES" sz="1350" dirty="0"/>
              </a:p>
            </p:txBody>
          </p:sp>
        </mc:Choice>
        <mc:Fallback xmlns="">
          <p:sp>
            <p:nvSpPr>
              <p:cNvPr id="12" name="CuadroTexto 11">
                <a:extLst>
                  <a:ext uri="{FF2B5EF4-FFF2-40B4-BE49-F238E27FC236}">
                    <a16:creationId xmlns:a16="http://schemas.microsoft.com/office/drawing/2014/main" id="{CA062346-DF83-4D83-BB30-3594CD831B07}"/>
                  </a:ext>
                </a:extLst>
              </p:cNvPr>
              <p:cNvSpPr txBox="1">
                <a:spLocks noRot="1" noChangeAspect="1" noMove="1" noResize="1" noEditPoints="1" noAdjustHandles="1" noChangeArrowheads="1" noChangeShapeType="1" noTextEdit="1"/>
              </p:cNvSpPr>
              <p:nvPr/>
            </p:nvSpPr>
            <p:spPr>
              <a:xfrm>
                <a:off x="2506079" y="2596852"/>
                <a:ext cx="5800306" cy="439992"/>
              </a:xfrm>
              <a:prstGeom prst="rect">
                <a:avLst/>
              </a:prstGeom>
              <a:blipFill>
                <a:blip r:embed="rId6"/>
                <a:stretch>
                  <a:fillRect l="-525" b="-97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2D65255B-3D05-4E7A-991D-35F8B44F627C}"/>
                  </a:ext>
                </a:extLst>
              </p:cNvPr>
              <p:cNvSpPr/>
              <p:nvPr/>
            </p:nvSpPr>
            <p:spPr>
              <a:xfrm>
                <a:off x="2642656" y="3119696"/>
                <a:ext cx="2637710" cy="5078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=0.636−1.5=−0.864 </m:t>
                      </m:r>
                      <m:r>
                        <a:rPr lang="es-ES" sz="1350" i="1">
                          <a:latin typeface="Cambria Math" panose="02040503050406030204" pitchFamily="18" charset="0"/>
                        </a:rPr>
                        <m:t>𝑉</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=−0.636−1.5=−2.136 </m:t>
                      </m:r>
                      <m:r>
                        <a:rPr lang="es-ES" sz="1350" i="1">
                          <a:latin typeface="Cambria Math" panose="02040503050406030204" pitchFamily="18" charset="0"/>
                        </a:rPr>
                        <m:t>𝑉</m:t>
                      </m:r>
                    </m:oMath>
                  </m:oMathPara>
                </a14:m>
                <a:endParaRPr lang="es-ES" sz="1350" dirty="0"/>
              </a:p>
            </p:txBody>
          </p:sp>
        </mc:Choice>
        <mc:Fallback xmlns="">
          <p:sp>
            <p:nvSpPr>
              <p:cNvPr id="13" name="Rectángulo 12">
                <a:extLst>
                  <a:ext uri="{FF2B5EF4-FFF2-40B4-BE49-F238E27FC236}">
                    <a16:creationId xmlns:a16="http://schemas.microsoft.com/office/drawing/2014/main" id="{2D65255B-3D05-4E7A-991D-35F8B44F627C}"/>
                  </a:ext>
                </a:extLst>
              </p:cNvPr>
              <p:cNvSpPr>
                <a:spLocks noRot="1" noChangeAspect="1" noMove="1" noResize="1" noEditPoints="1" noAdjustHandles="1" noChangeArrowheads="1" noChangeShapeType="1" noTextEdit="1"/>
              </p:cNvSpPr>
              <p:nvPr/>
            </p:nvSpPr>
            <p:spPr>
              <a:xfrm>
                <a:off x="2642656" y="3119696"/>
                <a:ext cx="2637710" cy="507831"/>
              </a:xfrm>
              <a:prstGeom prst="rect">
                <a:avLst/>
              </a:prstGeom>
              <a:blipFill>
                <a:blip r:embed="rId7"/>
                <a:stretch>
                  <a:fillRect/>
                </a:stretch>
              </a:blipFill>
            </p:spPr>
            <p:txBody>
              <a:bodyPr/>
              <a:lstStyle/>
              <a:p>
                <a:r>
                  <a:rPr lang="es-ES">
                    <a:noFill/>
                  </a:rPr>
                  <a:t> </a:t>
                </a:r>
              </a:p>
            </p:txBody>
          </p:sp>
        </mc:Fallback>
      </mc:AlternateContent>
      <p:sp>
        <p:nvSpPr>
          <p:cNvPr id="14" name="CuadroTexto 13">
            <a:extLst>
              <a:ext uri="{FF2B5EF4-FFF2-40B4-BE49-F238E27FC236}">
                <a16:creationId xmlns:a16="http://schemas.microsoft.com/office/drawing/2014/main" id="{D24CB12B-E201-4BAB-B75F-191EC2318871}"/>
              </a:ext>
            </a:extLst>
          </p:cNvPr>
          <p:cNvSpPr txBox="1"/>
          <p:nvPr/>
        </p:nvSpPr>
        <p:spPr>
          <a:xfrm>
            <a:off x="5529714" y="3119696"/>
            <a:ext cx="2193293" cy="507831"/>
          </a:xfrm>
          <a:prstGeom prst="rect">
            <a:avLst/>
          </a:prstGeom>
          <a:noFill/>
        </p:spPr>
        <p:txBody>
          <a:bodyPr wrap="none" rtlCol="0">
            <a:spAutoFit/>
          </a:bodyPr>
          <a:lstStyle/>
          <a:p>
            <a:r>
              <a:rPr lang="es-ES" sz="1350" dirty="0" err="1">
                <a:solidFill>
                  <a:srgbClr val="00B050"/>
                </a:solidFill>
              </a:rPr>
              <a:t>Vin</a:t>
            </a:r>
            <a:r>
              <a:rPr lang="es-ES" sz="1350" dirty="0">
                <a:solidFill>
                  <a:srgbClr val="00B050"/>
                </a:solidFill>
              </a:rPr>
              <a:t>=</a:t>
            </a:r>
            <a:r>
              <a:rPr lang="es-ES" sz="1350" dirty="0" err="1">
                <a:solidFill>
                  <a:srgbClr val="00B050"/>
                </a:solidFill>
              </a:rPr>
              <a:t>Vgs</a:t>
            </a:r>
            <a:r>
              <a:rPr lang="es-ES" sz="1350" dirty="0">
                <a:solidFill>
                  <a:srgbClr val="00B050"/>
                </a:solidFill>
              </a:rPr>
              <a:t>&gt;</a:t>
            </a:r>
            <a:r>
              <a:rPr lang="es-ES" sz="1350" dirty="0" err="1">
                <a:solidFill>
                  <a:srgbClr val="00B050"/>
                </a:solidFill>
              </a:rPr>
              <a:t>Vtr</a:t>
            </a:r>
            <a:r>
              <a:rPr lang="es-ES" sz="1350" dirty="0">
                <a:solidFill>
                  <a:srgbClr val="00B050"/>
                </a:solidFill>
              </a:rPr>
              <a:t>=-1.5</a:t>
            </a:r>
            <a:r>
              <a:rPr lang="es-ES" sz="1350" dirty="0">
                <a:solidFill>
                  <a:srgbClr val="00B050"/>
                </a:solidFill>
                <a:sym typeface="Wingdings" panose="05000000000000000000" pitchFamily="2" charset="2"/>
              </a:rPr>
              <a:t>Activa</a:t>
            </a:r>
          </a:p>
          <a:p>
            <a:r>
              <a:rPr lang="es-ES" sz="1350" dirty="0" err="1">
                <a:solidFill>
                  <a:srgbClr val="FF0000"/>
                </a:solidFill>
                <a:sym typeface="Wingdings" panose="05000000000000000000" pitchFamily="2" charset="2"/>
              </a:rPr>
              <a:t>Vin</a:t>
            </a:r>
            <a:r>
              <a:rPr lang="es-ES" sz="1350" dirty="0">
                <a:solidFill>
                  <a:srgbClr val="FF0000"/>
                </a:solidFill>
                <a:sym typeface="Wingdings" panose="05000000000000000000" pitchFamily="2" charset="2"/>
              </a:rPr>
              <a:t>=</a:t>
            </a:r>
            <a:r>
              <a:rPr lang="es-ES" sz="1350" dirty="0" err="1">
                <a:solidFill>
                  <a:srgbClr val="FF0000"/>
                </a:solidFill>
                <a:sym typeface="Wingdings" panose="05000000000000000000" pitchFamily="2" charset="2"/>
              </a:rPr>
              <a:t>Vgs</a:t>
            </a:r>
            <a:r>
              <a:rPr lang="es-ES" sz="1350" dirty="0">
                <a:solidFill>
                  <a:srgbClr val="FF0000"/>
                </a:solidFill>
                <a:sym typeface="Wingdings" panose="05000000000000000000" pitchFamily="2" charset="2"/>
              </a:rPr>
              <a:t>&lt;</a:t>
            </a:r>
            <a:r>
              <a:rPr lang="es-ES" sz="1350" dirty="0" err="1">
                <a:solidFill>
                  <a:srgbClr val="FF0000"/>
                </a:solidFill>
                <a:sym typeface="Wingdings" panose="05000000000000000000" pitchFamily="2" charset="2"/>
              </a:rPr>
              <a:t>Vtr</a:t>
            </a:r>
            <a:r>
              <a:rPr lang="es-ES" sz="1350" dirty="0">
                <a:solidFill>
                  <a:srgbClr val="FF0000"/>
                </a:solidFill>
                <a:sym typeface="Wingdings" panose="05000000000000000000" pitchFamily="2" charset="2"/>
              </a:rPr>
              <a:t>=-1.5Corte</a:t>
            </a:r>
            <a:endParaRPr lang="es-ES" sz="1350" dirty="0">
              <a:solidFill>
                <a:srgbClr val="FF0000"/>
              </a:solidFill>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098D0553-7DC2-401D-A31F-D2485FDCF25B}"/>
                  </a:ext>
                </a:extLst>
              </p:cNvPr>
              <p:cNvSpPr txBox="1"/>
              <p:nvPr/>
            </p:nvSpPr>
            <p:spPr>
              <a:xfrm>
                <a:off x="2506080" y="3803771"/>
                <a:ext cx="567802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m:t>
                      </m:r>
                      <m:r>
                        <a:rPr lang="es-ES" sz="1350" i="1">
                          <a:latin typeface="Cambria Math" panose="02040503050406030204" pitchFamily="18" charset="0"/>
                        </a:rPr>
                        <m:t>𝑉𝑑𝑠</m:t>
                      </m:r>
                      <m:r>
                        <a:rPr lang="es-ES" sz="1350" i="1">
                          <a:latin typeface="Cambria Math" panose="02040503050406030204" pitchFamily="18" charset="0"/>
                        </a:rPr>
                        <m:t>=6.2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𝑉𝑡𝑟</m:t>
                      </m:r>
                      <m:r>
                        <a:rPr lang="es-ES" sz="1350" i="1">
                          <a:latin typeface="Cambria Math" panose="02040503050406030204" pitchFamily="18" charset="0"/>
                        </a:rPr>
                        <m:t>=−0.864+1.5=0.636 </m:t>
                      </m:r>
                      <m:r>
                        <a:rPr lang="es-ES" sz="1350" i="1">
                          <a:latin typeface="Cambria Math" panose="02040503050406030204" pitchFamily="18" charset="0"/>
                        </a:rPr>
                        <m:t>𝑉</m:t>
                      </m:r>
                    </m:oMath>
                  </m:oMathPara>
                </a14:m>
                <a:endParaRPr lang="es-ES" sz="1350" dirty="0"/>
              </a:p>
            </p:txBody>
          </p:sp>
        </mc:Choice>
        <mc:Fallback xmlns="">
          <p:sp>
            <p:nvSpPr>
              <p:cNvPr id="15" name="CuadroTexto 14">
                <a:extLst>
                  <a:ext uri="{FF2B5EF4-FFF2-40B4-BE49-F238E27FC236}">
                    <a16:creationId xmlns:a16="http://schemas.microsoft.com/office/drawing/2014/main" id="{098D0553-7DC2-401D-A31F-D2485FDCF25B}"/>
                  </a:ext>
                </a:extLst>
              </p:cNvPr>
              <p:cNvSpPr txBox="1">
                <a:spLocks noRot="1" noChangeAspect="1" noMove="1" noResize="1" noEditPoints="1" noAdjustHandles="1" noChangeArrowheads="1" noChangeShapeType="1" noTextEdit="1"/>
              </p:cNvSpPr>
              <p:nvPr/>
            </p:nvSpPr>
            <p:spPr>
              <a:xfrm>
                <a:off x="2506080" y="3803771"/>
                <a:ext cx="5678029" cy="207749"/>
              </a:xfrm>
              <a:prstGeom prst="rect">
                <a:avLst/>
              </a:prstGeom>
              <a:blipFill>
                <a:blip r:embed="rId8"/>
                <a:stretch>
                  <a:fillRect l="-215" r="-107" b="-35294"/>
                </a:stretch>
              </a:blipFill>
            </p:spPr>
            <p:txBody>
              <a:bodyPr/>
              <a:lstStyle/>
              <a:p>
                <a:r>
                  <a:rPr lang="es-ES">
                    <a:noFill/>
                  </a:rPr>
                  <a:t> </a:t>
                </a:r>
              </a:p>
            </p:txBody>
          </p:sp>
        </mc:Fallback>
      </mc:AlternateContent>
      <p:sp>
        <p:nvSpPr>
          <p:cNvPr id="16" name="CuadroTexto 15">
            <a:extLst>
              <a:ext uri="{FF2B5EF4-FFF2-40B4-BE49-F238E27FC236}">
                <a16:creationId xmlns:a16="http://schemas.microsoft.com/office/drawing/2014/main" id="{BEE8B507-309B-46BF-87F1-53E81A8BC329}"/>
              </a:ext>
            </a:extLst>
          </p:cNvPr>
          <p:cNvSpPr txBox="1"/>
          <p:nvPr/>
        </p:nvSpPr>
        <p:spPr>
          <a:xfrm>
            <a:off x="250145" y="2898328"/>
            <a:ext cx="443168" cy="300082"/>
          </a:xfrm>
          <a:prstGeom prst="rect">
            <a:avLst/>
          </a:prstGeom>
          <a:solidFill>
            <a:schemeClr val="bg1"/>
          </a:solidFill>
        </p:spPr>
        <p:txBody>
          <a:bodyPr wrap="square" rtlCol="0">
            <a:spAutoFit/>
          </a:bodyPr>
          <a:lstStyle/>
          <a:p>
            <a:r>
              <a:rPr lang="es-ES" sz="1350" dirty="0" err="1"/>
              <a:t>Vin</a:t>
            </a:r>
            <a:endParaRPr lang="es-ES" sz="1350" dirty="0"/>
          </a:p>
        </p:txBody>
      </p:sp>
      <p:sp>
        <p:nvSpPr>
          <p:cNvPr id="17" name="Marcador de número de diapositiva 16">
            <a:extLst>
              <a:ext uri="{FF2B5EF4-FFF2-40B4-BE49-F238E27FC236}">
                <a16:creationId xmlns:a16="http://schemas.microsoft.com/office/drawing/2014/main" id="{178BC53F-EA3A-4D61-8C6C-47CE9791676C}"/>
              </a:ext>
            </a:extLst>
          </p:cNvPr>
          <p:cNvSpPr>
            <a:spLocks noGrp="1"/>
          </p:cNvSpPr>
          <p:nvPr>
            <p:ph type="sldNum" sz="quarter" idx="12"/>
          </p:nvPr>
        </p:nvSpPr>
        <p:spPr/>
        <p:txBody>
          <a:bodyPr/>
          <a:lstStyle/>
          <a:p>
            <a:fld id="{78733FC4-8689-4CA5-A153-34ADD6EFE592}" type="slidenum">
              <a:rPr lang="es-ES" smtClean="0"/>
              <a:t>41</a:t>
            </a:fld>
            <a:endParaRPr lang="es-ES"/>
          </a:p>
        </p:txBody>
      </p:sp>
    </p:spTree>
    <p:custDataLst>
      <p:tags r:id="rId1"/>
    </p:custDataLst>
    <p:extLst>
      <p:ext uri="{BB962C8B-B14F-4D97-AF65-F5344CB8AC3E}">
        <p14:creationId xmlns:p14="http://schemas.microsoft.com/office/powerpoint/2010/main" val="38646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86248D-D4BB-45BE-A379-58F6F288FB3B}"/>
              </a:ext>
            </a:extLst>
          </p:cNvPr>
          <p:cNvSpPr/>
          <p:nvPr/>
        </p:nvSpPr>
        <p:spPr>
          <a:xfrm>
            <a:off x="-1" y="800100"/>
            <a:ext cx="9069355" cy="584775"/>
          </a:xfrm>
          <a:prstGeom prst="rect">
            <a:avLst/>
          </a:prstGeom>
        </p:spPr>
        <p:txBody>
          <a:bodyPr wrap="square">
            <a:spAutoFit/>
          </a:bodyPr>
          <a:lstStyle/>
          <a:p>
            <a:r>
              <a:rPr lang="es-ES" sz="1600" b="1" dirty="0"/>
              <a:t>Problema 10.</a:t>
            </a:r>
            <a:r>
              <a:rPr lang="es-ES" sz="1600" dirty="0"/>
              <a:t> Hallar </a:t>
            </a:r>
            <a:r>
              <a:rPr lang="es-ES" sz="1600" dirty="0" err="1"/>
              <a:t>Rd</a:t>
            </a:r>
            <a:r>
              <a:rPr lang="es-ES" sz="1600" dirty="0"/>
              <a:t> y </a:t>
            </a:r>
            <a:r>
              <a:rPr lang="es-ES" sz="1600" dirty="0" err="1"/>
              <a:t>Rs</a:t>
            </a:r>
            <a:r>
              <a:rPr lang="es-ES" sz="1600" dirty="0"/>
              <a:t> en el circuito de la figura sabiendo que </a:t>
            </a:r>
            <a:r>
              <a:rPr lang="es-ES" sz="1600" dirty="0" err="1"/>
              <a:t>Vdd</a:t>
            </a:r>
            <a:r>
              <a:rPr lang="es-ES" sz="1600" dirty="0"/>
              <a:t> = 30 V, </a:t>
            </a:r>
            <a:r>
              <a:rPr lang="es-ES" sz="1600" dirty="0" err="1"/>
              <a:t>Vds</a:t>
            </a:r>
            <a:r>
              <a:rPr lang="es-ES" sz="1600" dirty="0"/>
              <a:t> = 17.5 V, Id = 2.5 mA, </a:t>
            </a:r>
            <a:r>
              <a:rPr lang="es-ES" sz="1600" dirty="0" err="1"/>
              <a:t>Vgs</a:t>
            </a:r>
            <a:r>
              <a:rPr lang="es-ES" sz="1600" dirty="0"/>
              <a:t> = -1V. (suponer que </a:t>
            </a:r>
            <a:r>
              <a:rPr lang="es-ES" sz="1600" dirty="0" err="1"/>
              <a:t>Ig</a:t>
            </a:r>
            <a:r>
              <a:rPr lang="es-ES" sz="1600" dirty="0"/>
              <a:t>=0). </a:t>
            </a:r>
          </a:p>
        </p:txBody>
      </p:sp>
      <p:pic>
        <p:nvPicPr>
          <p:cNvPr id="3" name="Imagen 2">
            <a:extLst>
              <a:ext uri="{FF2B5EF4-FFF2-40B4-BE49-F238E27FC236}">
                <a16:creationId xmlns:a16="http://schemas.microsoft.com/office/drawing/2014/main" id="{28F3006D-4148-42C3-823A-2F9F566B2AF4}"/>
              </a:ext>
            </a:extLst>
          </p:cNvPr>
          <p:cNvPicPr>
            <a:picLocks noChangeAspect="1"/>
          </p:cNvPicPr>
          <p:nvPr/>
        </p:nvPicPr>
        <p:blipFill>
          <a:blip r:embed="rId3"/>
          <a:stretch>
            <a:fillRect/>
          </a:stretch>
        </p:blipFill>
        <p:spPr>
          <a:xfrm>
            <a:off x="74646" y="1341999"/>
            <a:ext cx="1924742" cy="2087002"/>
          </a:xfrm>
          <a:prstGeom prst="rect">
            <a:avLst/>
          </a:prstGeom>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A8D4C2F1-E76C-48CE-9F40-F450ED792A42}"/>
                  </a:ext>
                </a:extLst>
              </p:cNvPr>
              <p:cNvSpPr txBox="1"/>
              <p:nvPr/>
            </p:nvSpPr>
            <p:spPr>
              <a:xfrm>
                <a:off x="2153443" y="1489485"/>
                <a:ext cx="3611181" cy="207749"/>
              </a:xfrm>
              <a:prstGeom prst="rect">
                <a:avLst/>
              </a:prstGeom>
              <a:noFill/>
            </p:spPr>
            <p:txBody>
              <a:bodyPr wrap="none" lIns="0" tIns="0" rIns="0" bIns="0" rtlCol="0">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𝑅𝑑</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𝑅𝑠</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m:t>
                    </m:r>
                  </m:oMath>
                </a14:m>
                <a:r>
                  <a:rPr lang="es-ES" sz="1350" dirty="0"/>
                  <a:t>s</a:t>
                </a:r>
              </a:p>
            </p:txBody>
          </p:sp>
        </mc:Choice>
        <mc:Fallback xmlns="">
          <p:sp>
            <p:nvSpPr>
              <p:cNvPr id="4" name="CuadroTexto 3">
                <a:extLst>
                  <a:ext uri="{FF2B5EF4-FFF2-40B4-BE49-F238E27FC236}">
                    <a16:creationId xmlns:a16="http://schemas.microsoft.com/office/drawing/2014/main" id="{A8D4C2F1-E76C-48CE-9F40-F450ED792A42}"/>
                  </a:ext>
                </a:extLst>
              </p:cNvPr>
              <p:cNvSpPr txBox="1">
                <a:spLocks noRot="1" noChangeAspect="1" noMove="1" noResize="1" noEditPoints="1" noAdjustHandles="1" noChangeArrowheads="1" noChangeShapeType="1" noTextEdit="1"/>
              </p:cNvSpPr>
              <p:nvPr/>
            </p:nvSpPr>
            <p:spPr>
              <a:xfrm>
                <a:off x="2153443" y="1489485"/>
                <a:ext cx="3611181" cy="207749"/>
              </a:xfrm>
              <a:prstGeom prst="rect">
                <a:avLst/>
              </a:prstGeom>
              <a:blipFill>
                <a:blip r:embed="rId4"/>
                <a:stretch>
                  <a:fillRect l="-1686" t="-26471" r="-2024" b="-5294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B1E3A249-6E3F-4F26-A225-2E83670835B7}"/>
                  </a:ext>
                </a:extLst>
              </p:cNvPr>
              <p:cNvSpPr txBox="1"/>
              <p:nvPr/>
            </p:nvSpPr>
            <p:spPr>
              <a:xfrm>
                <a:off x="2153443" y="1844721"/>
                <a:ext cx="5392502" cy="390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𝑅𝐺</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𝑅𝑆</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𝑅𝑠</m:t>
                      </m:r>
                      <m:r>
                        <a:rPr lang="es-ES" sz="1350" i="1">
                          <a:latin typeface="Cambria Math" panose="02040503050406030204" pitchFamily="18" charset="0"/>
                        </a:rPr>
                        <m:t>→</m:t>
                      </m:r>
                      <m:r>
                        <a:rPr lang="es-ES" sz="1350" i="1">
                          <a:latin typeface="Cambria Math" panose="02040503050406030204" pitchFamily="18" charset="0"/>
                        </a:rPr>
                        <m:t>𝑅𝑠</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num>
                        <m:den>
                          <m:r>
                            <a:rPr lang="es-ES" sz="1350" i="1">
                              <a:latin typeface="Cambria Math" panose="02040503050406030204" pitchFamily="18" charset="0"/>
                            </a:rPr>
                            <m:t>𝑖𝑑</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m:t>
                          </m:r>
                        </m:num>
                        <m:den>
                          <m:r>
                            <a:rPr lang="es-ES" sz="1350" i="1">
                              <a:latin typeface="Cambria Math" panose="02040503050406030204" pitchFamily="18" charset="0"/>
                            </a:rPr>
                            <m:t>2.5</m:t>
                          </m:r>
                        </m:den>
                      </m:f>
                      <m:r>
                        <a:rPr lang="es-ES" sz="1350" i="1">
                          <a:latin typeface="Cambria Math" panose="02040503050406030204" pitchFamily="18" charset="0"/>
                        </a:rPr>
                        <m:t>=0.4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5" name="CuadroTexto 4">
                <a:extLst>
                  <a:ext uri="{FF2B5EF4-FFF2-40B4-BE49-F238E27FC236}">
                    <a16:creationId xmlns:a16="http://schemas.microsoft.com/office/drawing/2014/main" id="{B1E3A249-6E3F-4F26-A225-2E83670835B7}"/>
                  </a:ext>
                </a:extLst>
              </p:cNvPr>
              <p:cNvSpPr txBox="1">
                <a:spLocks noRot="1" noChangeAspect="1" noMove="1" noResize="1" noEditPoints="1" noAdjustHandles="1" noChangeArrowheads="1" noChangeShapeType="1" noTextEdit="1"/>
              </p:cNvSpPr>
              <p:nvPr/>
            </p:nvSpPr>
            <p:spPr>
              <a:xfrm>
                <a:off x="2153443" y="1844721"/>
                <a:ext cx="5392502" cy="390300"/>
              </a:xfrm>
              <a:prstGeom prst="rect">
                <a:avLst/>
              </a:prstGeom>
              <a:blipFill>
                <a:blip r:embed="rId5"/>
                <a:stretch>
                  <a:fillRect l="-226" t="-3125" r="-113" b="-140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E57DA82-AE43-4D28-96C2-527DA561CFB2}"/>
                  </a:ext>
                </a:extLst>
              </p:cNvPr>
              <p:cNvSpPr txBox="1"/>
              <p:nvPr/>
            </p:nvSpPr>
            <p:spPr>
              <a:xfrm>
                <a:off x="2153443" y="2530042"/>
                <a:ext cx="6680931"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𝑅𝑑𝑠</m:t>
                          </m:r>
                        </m:sub>
                      </m:sSub>
                      <m:r>
                        <a:rPr lang="es-ES" sz="1350" i="1">
                          <a:latin typeface="Cambria Math" panose="02040503050406030204" pitchFamily="18" charset="0"/>
                        </a:rPr>
                        <m:t>=0=30−2.5</m:t>
                      </m:r>
                      <m:r>
                        <a:rPr lang="es-ES" sz="1350" i="1">
                          <a:latin typeface="Cambria Math" panose="02040503050406030204" pitchFamily="18" charset="0"/>
                        </a:rPr>
                        <m:t>𝑅𝑑</m:t>
                      </m:r>
                      <m:r>
                        <a:rPr lang="es-ES" sz="1350" i="1">
                          <a:latin typeface="Cambria Math" panose="02040503050406030204" pitchFamily="18" charset="0"/>
                        </a:rPr>
                        <m:t>−17.5−1→</m:t>
                      </m:r>
                      <m:r>
                        <a:rPr lang="es-ES" sz="1350" i="1">
                          <a:latin typeface="Cambria Math" panose="02040503050406030204" pitchFamily="18" charset="0"/>
                        </a:rPr>
                        <m:t>𝑅𝑑</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30−17.5−1</m:t>
                          </m:r>
                        </m:num>
                        <m:den>
                          <m:r>
                            <a:rPr lang="es-ES" sz="1350" i="1">
                              <a:latin typeface="Cambria Math" panose="02040503050406030204" pitchFamily="18" charset="0"/>
                            </a:rPr>
                            <m:t>2.5</m:t>
                          </m:r>
                        </m:den>
                      </m:f>
                      <m:r>
                        <a:rPr lang="es-ES" sz="1350" i="1">
                          <a:latin typeface="Cambria Math" panose="02040503050406030204" pitchFamily="18" charset="0"/>
                        </a:rPr>
                        <m:t>=4.6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6" name="CuadroTexto 5">
                <a:extLst>
                  <a:ext uri="{FF2B5EF4-FFF2-40B4-BE49-F238E27FC236}">
                    <a16:creationId xmlns:a16="http://schemas.microsoft.com/office/drawing/2014/main" id="{0E57DA82-AE43-4D28-96C2-527DA561CFB2}"/>
                  </a:ext>
                </a:extLst>
              </p:cNvPr>
              <p:cNvSpPr txBox="1">
                <a:spLocks noRot="1" noChangeAspect="1" noMove="1" noResize="1" noEditPoints="1" noAdjustHandles="1" noChangeArrowheads="1" noChangeShapeType="1" noTextEdit="1"/>
              </p:cNvSpPr>
              <p:nvPr/>
            </p:nvSpPr>
            <p:spPr>
              <a:xfrm>
                <a:off x="2153443" y="2530042"/>
                <a:ext cx="6680931" cy="394532"/>
              </a:xfrm>
              <a:prstGeom prst="rect">
                <a:avLst/>
              </a:prstGeom>
              <a:blipFill>
                <a:blip r:embed="rId6"/>
                <a:stretch>
                  <a:fillRect l="-91" t="-1538" r="-91" b="-15385"/>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69EA775D-97B0-4E41-9ABE-96598573A451}"/>
              </a:ext>
            </a:extLst>
          </p:cNvPr>
          <p:cNvSpPr txBox="1"/>
          <p:nvPr/>
        </p:nvSpPr>
        <p:spPr>
          <a:xfrm>
            <a:off x="1220003" y="2039895"/>
            <a:ext cx="360996" cy="276999"/>
          </a:xfrm>
          <a:prstGeom prst="rect">
            <a:avLst/>
          </a:prstGeom>
          <a:noFill/>
        </p:spPr>
        <p:txBody>
          <a:bodyPr wrap="none" rtlCol="0">
            <a:spAutoFit/>
          </a:bodyPr>
          <a:lstStyle/>
          <a:p>
            <a:r>
              <a:rPr lang="es-ES" sz="1200" dirty="0"/>
              <a:t>V</a:t>
            </a:r>
            <a:r>
              <a:rPr lang="es-ES" sz="1200" baseline="-25000" dirty="0"/>
              <a:t>D</a:t>
            </a:r>
          </a:p>
        </p:txBody>
      </p:sp>
      <p:sp>
        <p:nvSpPr>
          <p:cNvPr id="9" name="CuadroTexto 8">
            <a:extLst>
              <a:ext uri="{FF2B5EF4-FFF2-40B4-BE49-F238E27FC236}">
                <a16:creationId xmlns:a16="http://schemas.microsoft.com/office/drawing/2014/main" id="{077C101B-C055-451C-A6C8-AE59D09D8DB3}"/>
              </a:ext>
            </a:extLst>
          </p:cNvPr>
          <p:cNvSpPr txBox="1"/>
          <p:nvPr/>
        </p:nvSpPr>
        <p:spPr>
          <a:xfrm>
            <a:off x="813218" y="2380512"/>
            <a:ext cx="367408" cy="276999"/>
          </a:xfrm>
          <a:prstGeom prst="rect">
            <a:avLst/>
          </a:prstGeom>
          <a:noFill/>
        </p:spPr>
        <p:txBody>
          <a:bodyPr wrap="none" rtlCol="0">
            <a:spAutoFit/>
          </a:bodyPr>
          <a:lstStyle/>
          <a:p>
            <a:r>
              <a:rPr lang="es-ES" sz="1200" dirty="0"/>
              <a:t>V</a:t>
            </a:r>
            <a:r>
              <a:rPr lang="es-ES" sz="1200" baseline="-25000" dirty="0"/>
              <a:t>G</a:t>
            </a:r>
          </a:p>
        </p:txBody>
      </p:sp>
      <p:sp>
        <p:nvSpPr>
          <p:cNvPr id="10" name="CuadroTexto 9">
            <a:extLst>
              <a:ext uri="{FF2B5EF4-FFF2-40B4-BE49-F238E27FC236}">
                <a16:creationId xmlns:a16="http://schemas.microsoft.com/office/drawing/2014/main" id="{97CBE978-A7B3-43EA-906A-755D66CDE996}"/>
              </a:ext>
            </a:extLst>
          </p:cNvPr>
          <p:cNvSpPr txBox="1"/>
          <p:nvPr/>
        </p:nvSpPr>
        <p:spPr>
          <a:xfrm>
            <a:off x="1176646" y="2473392"/>
            <a:ext cx="356188" cy="276999"/>
          </a:xfrm>
          <a:prstGeom prst="rect">
            <a:avLst/>
          </a:prstGeom>
          <a:noFill/>
        </p:spPr>
        <p:txBody>
          <a:bodyPr wrap="none" rtlCol="0">
            <a:spAutoFit/>
          </a:bodyPr>
          <a:lstStyle/>
          <a:p>
            <a:r>
              <a:rPr lang="es-ES" sz="1200" dirty="0"/>
              <a:t>V</a:t>
            </a:r>
            <a:r>
              <a:rPr lang="es-ES" sz="1200" baseline="-25000" dirty="0"/>
              <a:t>S</a:t>
            </a:r>
          </a:p>
        </p:txBody>
      </p:sp>
      <p:sp>
        <p:nvSpPr>
          <p:cNvPr id="7" name="Marcador de número de diapositiva 6">
            <a:extLst>
              <a:ext uri="{FF2B5EF4-FFF2-40B4-BE49-F238E27FC236}">
                <a16:creationId xmlns:a16="http://schemas.microsoft.com/office/drawing/2014/main" id="{0905CE14-DBAA-4565-A251-C252838234EE}"/>
              </a:ext>
            </a:extLst>
          </p:cNvPr>
          <p:cNvSpPr>
            <a:spLocks noGrp="1"/>
          </p:cNvSpPr>
          <p:nvPr>
            <p:ph type="sldNum" sz="quarter" idx="12"/>
          </p:nvPr>
        </p:nvSpPr>
        <p:spPr/>
        <p:txBody>
          <a:bodyPr/>
          <a:lstStyle/>
          <a:p>
            <a:fld id="{78733FC4-8689-4CA5-A153-34ADD6EFE592}" type="slidenum">
              <a:rPr lang="es-ES" smtClean="0"/>
              <a:t>42</a:t>
            </a:fld>
            <a:endParaRPr lang="es-ES"/>
          </a:p>
        </p:txBody>
      </p:sp>
    </p:spTree>
    <p:custDataLst>
      <p:tags r:id="rId1"/>
    </p:custDataLst>
    <p:extLst>
      <p:ext uri="{BB962C8B-B14F-4D97-AF65-F5344CB8AC3E}">
        <p14:creationId xmlns:p14="http://schemas.microsoft.com/office/powerpoint/2010/main" val="21735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B383614-E7C6-42AE-9AA4-28AD82C85D48}"/>
              </a:ext>
            </a:extLst>
          </p:cNvPr>
          <p:cNvSpPr/>
          <p:nvPr/>
        </p:nvSpPr>
        <p:spPr>
          <a:xfrm>
            <a:off x="0" y="787717"/>
            <a:ext cx="8922398" cy="584775"/>
          </a:xfrm>
          <a:prstGeom prst="rect">
            <a:avLst/>
          </a:prstGeom>
        </p:spPr>
        <p:txBody>
          <a:bodyPr wrap="square">
            <a:spAutoFit/>
          </a:bodyPr>
          <a:lstStyle/>
          <a:p>
            <a:r>
              <a:rPr lang="es-ES" sz="1600" b="1" dirty="0"/>
              <a:t>Problema 11.</a:t>
            </a:r>
            <a:r>
              <a:rPr lang="es-ES" sz="1600" dirty="0"/>
              <a:t> Hallar la corriente Id en el circuito de la figura sabiendo que </a:t>
            </a:r>
            <a:r>
              <a:rPr lang="es-ES" sz="1600" dirty="0" err="1"/>
              <a:t>Vdd</a:t>
            </a:r>
            <a:r>
              <a:rPr lang="es-ES" sz="1600" dirty="0"/>
              <a:t> = 12 V, </a:t>
            </a:r>
            <a:r>
              <a:rPr lang="es-ES" sz="1600" dirty="0" err="1"/>
              <a:t>Vin</a:t>
            </a:r>
            <a:r>
              <a:rPr lang="es-ES" sz="1600" dirty="0"/>
              <a:t> = 5 V, </a:t>
            </a:r>
            <a:r>
              <a:rPr lang="es-ES" sz="1600" dirty="0" err="1"/>
              <a:t>Vbe</a:t>
            </a:r>
            <a:r>
              <a:rPr lang="es-ES" sz="1600" dirty="0"/>
              <a:t>= 0.6 V, V</a:t>
            </a:r>
            <a:r>
              <a:rPr lang="es-ES" sz="1600" baseline="-25000" dirty="0"/>
              <a:t>TR</a:t>
            </a:r>
            <a:r>
              <a:rPr lang="es-ES" sz="1600" dirty="0"/>
              <a:t> = - 6 V y K = 0.1 mA/V</a:t>
            </a:r>
            <a:r>
              <a:rPr lang="es-ES" sz="1600" baseline="30000" dirty="0"/>
              <a:t>2</a:t>
            </a:r>
            <a:r>
              <a:rPr lang="es-ES" sz="1600" dirty="0"/>
              <a:t> (suponer que </a:t>
            </a:r>
            <a:r>
              <a:rPr lang="es-ES" sz="1600" dirty="0" err="1"/>
              <a:t>Ig</a:t>
            </a:r>
            <a:r>
              <a:rPr lang="es-ES" sz="1600" dirty="0"/>
              <a:t>=0). </a:t>
            </a:r>
          </a:p>
        </p:txBody>
      </p:sp>
      <p:pic>
        <p:nvPicPr>
          <p:cNvPr id="5" name="Imagen 4">
            <a:extLst>
              <a:ext uri="{FF2B5EF4-FFF2-40B4-BE49-F238E27FC236}">
                <a16:creationId xmlns:a16="http://schemas.microsoft.com/office/drawing/2014/main" id="{BB4D7283-BADF-4C7F-BD1D-EFA441002144}"/>
              </a:ext>
            </a:extLst>
          </p:cNvPr>
          <p:cNvPicPr>
            <a:picLocks noChangeAspect="1"/>
          </p:cNvPicPr>
          <p:nvPr/>
        </p:nvPicPr>
        <p:blipFill>
          <a:blip r:embed="rId3"/>
          <a:stretch>
            <a:fillRect/>
          </a:stretch>
        </p:blipFill>
        <p:spPr>
          <a:xfrm>
            <a:off x="210448" y="1681120"/>
            <a:ext cx="1944698" cy="2591135"/>
          </a:xfrm>
          <a:prstGeom prst="rect">
            <a:avLst/>
          </a:prstGeom>
        </p:spPr>
      </p:pic>
      <p:sp>
        <p:nvSpPr>
          <p:cNvPr id="2" name="CuadroTexto 1">
            <a:extLst>
              <a:ext uri="{FF2B5EF4-FFF2-40B4-BE49-F238E27FC236}">
                <a16:creationId xmlns:a16="http://schemas.microsoft.com/office/drawing/2014/main" id="{1AD7A617-9DD9-468E-B862-0B487BEF89FF}"/>
              </a:ext>
            </a:extLst>
          </p:cNvPr>
          <p:cNvSpPr txBox="1"/>
          <p:nvPr/>
        </p:nvSpPr>
        <p:spPr>
          <a:xfrm>
            <a:off x="2632091" y="1542621"/>
            <a:ext cx="4217950" cy="300082"/>
          </a:xfrm>
          <a:prstGeom prst="rect">
            <a:avLst/>
          </a:prstGeom>
          <a:noFill/>
        </p:spPr>
        <p:txBody>
          <a:bodyPr wrap="none" rtlCol="0">
            <a:spAutoFit/>
          </a:bodyPr>
          <a:lstStyle/>
          <a:p>
            <a:r>
              <a:rPr lang="es-ES" sz="1350" dirty="0"/>
              <a:t>Suponemos BJT en activa y MOSFET en Saturación</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B69F3A12-7446-42C2-BE3D-50C611D171F9}"/>
                  </a:ext>
                </a:extLst>
              </p:cNvPr>
              <p:cNvSpPr txBox="1"/>
              <p:nvPr/>
            </p:nvSpPr>
            <p:spPr>
              <a:xfrm>
                <a:off x="2632091" y="2020243"/>
                <a:ext cx="3441840"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𝑏𝑒</m:t>
                          </m:r>
                        </m:sub>
                      </m:sSub>
                      <m:r>
                        <a:rPr lang="es-ES" sz="1350" i="1">
                          <a:latin typeface="Cambria Math" panose="02040503050406030204" pitchFamily="18" charset="0"/>
                        </a:rPr>
                        <m:t>−</m:t>
                      </m:r>
                      <m:r>
                        <a:rPr lang="es-ES" sz="1350" i="1">
                          <a:latin typeface="Cambria Math" panose="02040503050406030204" pitchFamily="18" charset="0"/>
                        </a:rPr>
                        <m:t>𝑉𝑑𝑠</m:t>
                      </m:r>
                      <m:r>
                        <a:rPr lang="es-ES" sz="1350" i="1">
                          <a:latin typeface="Cambria Math" panose="02040503050406030204" pitchFamily="18" charset="0"/>
                        </a:rPr>
                        <m:t>=0→</m:t>
                      </m:r>
                      <m:r>
                        <a:rPr lang="es-ES" sz="1350" i="1">
                          <a:latin typeface="Cambria Math" panose="02040503050406030204" pitchFamily="18" charset="0"/>
                        </a:rPr>
                        <m:t>𝑉𝐷𝑆</m:t>
                      </m:r>
                      <m:r>
                        <a:rPr lang="es-ES" sz="1350" i="1">
                          <a:latin typeface="Cambria Math" panose="02040503050406030204" pitchFamily="18" charset="0"/>
                        </a:rPr>
                        <m:t>=5−0.6=4.4 </m:t>
                      </m:r>
                      <m:r>
                        <a:rPr lang="es-ES" sz="1350" i="1">
                          <a:latin typeface="Cambria Math" panose="02040503050406030204" pitchFamily="18" charset="0"/>
                        </a:rPr>
                        <m:t>𝑉</m:t>
                      </m:r>
                    </m:oMath>
                  </m:oMathPara>
                </a14:m>
                <a:endParaRPr lang="es-ES" sz="1350" dirty="0"/>
              </a:p>
            </p:txBody>
          </p:sp>
        </mc:Choice>
        <mc:Fallback xmlns="">
          <p:sp>
            <p:nvSpPr>
              <p:cNvPr id="3" name="CuadroTexto 2">
                <a:extLst>
                  <a:ext uri="{FF2B5EF4-FFF2-40B4-BE49-F238E27FC236}">
                    <a16:creationId xmlns:a16="http://schemas.microsoft.com/office/drawing/2014/main" id="{B69F3A12-7446-42C2-BE3D-50C611D171F9}"/>
                  </a:ext>
                </a:extLst>
              </p:cNvPr>
              <p:cNvSpPr txBox="1">
                <a:spLocks noRot="1" noChangeAspect="1" noMove="1" noResize="1" noEditPoints="1" noAdjustHandles="1" noChangeArrowheads="1" noChangeShapeType="1" noTextEdit="1"/>
              </p:cNvSpPr>
              <p:nvPr/>
            </p:nvSpPr>
            <p:spPr>
              <a:xfrm>
                <a:off x="2632091" y="2020243"/>
                <a:ext cx="3441840" cy="207749"/>
              </a:xfrm>
              <a:prstGeom prst="rect">
                <a:avLst/>
              </a:prstGeom>
              <a:blipFill>
                <a:blip r:embed="rId4"/>
                <a:stretch>
                  <a:fillRect l="-532" r="-709"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4F281501-DB62-4668-A0FC-037275A91DA4}"/>
                  </a:ext>
                </a:extLst>
              </p:cNvPr>
              <p:cNvSpPr txBox="1"/>
              <p:nvPr/>
            </p:nvSpPr>
            <p:spPr>
              <a:xfrm>
                <a:off x="2632091" y="2428615"/>
                <a:ext cx="533755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m:t>
                      </m:r>
                      <m:r>
                        <a:rPr lang="es-ES" sz="1350" i="1" baseline="-25000">
                          <a:latin typeface="Cambria Math" panose="02040503050406030204" pitchFamily="18" charset="0"/>
                        </a:rPr>
                        <m:t>𝑑𝑑</m:t>
                      </m:r>
                      <m:r>
                        <a:rPr lang="es-ES" sz="1350" i="1">
                          <a:latin typeface="Cambria Math" panose="02040503050406030204" pitchFamily="18" charset="0"/>
                        </a:rPr>
                        <m:t>−</m:t>
                      </m:r>
                      <m:r>
                        <a:rPr lang="es-ES" sz="1350" i="1">
                          <a:latin typeface="Cambria Math" panose="02040503050406030204" pitchFamily="18" charset="0"/>
                        </a:rPr>
                        <m:t>𝑉𝐶𝐸</m:t>
                      </m:r>
                      <m:r>
                        <a:rPr lang="es-ES" sz="1350" i="1">
                          <a:latin typeface="Cambria Math" panose="02040503050406030204" pitchFamily="18" charset="0"/>
                        </a:rPr>
                        <m:t>−</m:t>
                      </m:r>
                      <m:r>
                        <a:rPr lang="es-ES" sz="1350" i="1">
                          <a:latin typeface="Cambria Math" panose="02040503050406030204" pitchFamily="18" charset="0"/>
                        </a:rPr>
                        <m:t>𝑉𝐷𝑆</m:t>
                      </m:r>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=12−4.4=7.6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 </m:t>
                      </m:r>
                      <m:d>
                        <m:dPr>
                          <m:ctrlPr>
                            <a:rPr lang="es-ES" sz="1350" i="1">
                              <a:latin typeface="Cambria Math" panose="02040503050406030204" pitchFamily="18" charset="0"/>
                            </a:rPr>
                          </m:ctrlPr>
                        </m:dPr>
                        <m:e>
                          <m:r>
                            <a:rPr lang="es-ES" sz="1350" i="1">
                              <a:latin typeface="Cambria Math" panose="02040503050406030204" pitchFamily="18" charset="0"/>
                            </a:rPr>
                            <m:t>𝐵𝐽𝑇</m:t>
                          </m:r>
                        </m:e>
                      </m:d>
                      <m:r>
                        <a:rPr lang="es-ES" sz="1350" i="1">
                          <a:latin typeface="Cambria Math" panose="02040503050406030204" pitchFamily="18" charset="0"/>
                        </a:rPr>
                        <m:t>→</m:t>
                      </m:r>
                      <m:r>
                        <a:rPr lang="es-ES" sz="1350" i="1">
                          <a:solidFill>
                            <a:srgbClr val="00B050"/>
                          </a:solidFill>
                          <a:latin typeface="Cambria Math" panose="02040503050406030204" pitchFamily="18" charset="0"/>
                        </a:rPr>
                        <m:t>𝐴𝑐𝑡𝑖𝑣𝑎</m:t>
                      </m:r>
                      <m:r>
                        <a:rPr lang="es-ES" sz="1350" i="1">
                          <a:latin typeface="Cambria Math" panose="02040503050406030204" pitchFamily="18" charset="0"/>
                        </a:rPr>
                        <m:t> </m:t>
                      </m:r>
                    </m:oMath>
                  </m:oMathPara>
                </a14:m>
                <a:endParaRPr lang="es-ES" sz="1350" dirty="0"/>
              </a:p>
            </p:txBody>
          </p:sp>
        </mc:Choice>
        <mc:Fallback xmlns="">
          <p:sp>
            <p:nvSpPr>
              <p:cNvPr id="6" name="CuadroTexto 5">
                <a:extLst>
                  <a:ext uri="{FF2B5EF4-FFF2-40B4-BE49-F238E27FC236}">
                    <a16:creationId xmlns:a16="http://schemas.microsoft.com/office/drawing/2014/main" id="{4F281501-DB62-4668-A0FC-037275A91DA4}"/>
                  </a:ext>
                </a:extLst>
              </p:cNvPr>
              <p:cNvSpPr txBox="1">
                <a:spLocks noRot="1" noChangeAspect="1" noMove="1" noResize="1" noEditPoints="1" noAdjustHandles="1" noChangeArrowheads="1" noChangeShapeType="1" noTextEdit="1"/>
              </p:cNvSpPr>
              <p:nvPr/>
            </p:nvSpPr>
            <p:spPr>
              <a:xfrm>
                <a:off x="2632091" y="2428615"/>
                <a:ext cx="5337551" cy="207749"/>
              </a:xfrm>
              <a:prstGeom prst="rect">
                <a:avLst/>
              </a:prstGeom>
              <a:blipFill>
                <a:blip r:embed="rId5"/>
                <a:stretch>
                  <a:fillRect l="-229" b="-323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59899723-CAB1-433B-8998-EFF5E7725566}"/>
                  </a:ext>
                </a:extLst>
              </p:cNvPr>
              <p:cNvSpPr txBox="1"/>
              <p:nvPr/>
            </p:nvSpPr>
            <p:spPr>
              <a:xfrm>
                <a:off x="2632091" y="3112716"/>
                <a:ext cx="355847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=0.1</m:t>
                      </m:r>
                      <m:sSup>
                        <m:sSupPr>
                          <m:ctrlPr>
                            <a:rPr lang="es-ES" sz="1350" i="1">
                              <a:latin typeface="Cambria Math" panose="02040503050406030204" pitchFamily="18" charset="0"/>
                            </a:rPr>
                          </m:ctrlPr>
                        </m:sSupPr>
                        <m:e>
                          <m:d>
                            <m:dPr>
                              <m:begChr m:val="["/>
                              <m:endChr m:val="]"/>
                              <m:ctrlPr>
                                <a:rPr lang="es-ES" sz="1350" i="1">
                                  <a:latin typeface="Cambria Math" panose="02040503050406030204" pitchFamily="18" charset="0"/>
                                </a:rPr>
                              </m:ctrlPr>
                            </m:dPr>
                            <m:e>
                              <m:r>
                                <a:rPr lang="es-ES" sz="1350" i="1">
                                  <a:latin typeface="Cambria Math" panose="02040503050406030204" pitchFamily="18" charset="0"/>
                                </a:rPr>
                                <m:t>0−(−6)</m:t>
                              </m:r>
                            </m:e>
                          </m:d>
                        </m:e>
                        <m:sup>
                          <m:r>
                            <a:rPr lang="es-ES" sz="1350" i="1">
                              <a:latin typeface="Cambria Math" panose="02040503050406030204" pitchFamily="18" charset="0"/>
                            </a:rPr>
                            <m:t>2</m:t>
                          </m:r>
                        </m:sup>
                      </m:sSup>
                      <m:r>
                        <a:rPr lang="es-ES" sz="1350" i="1">
                          <a:latin typeface="Cambria Math" panose="02040503050406030204" pitchFamily="18" charset="0"/>
                        </a:rPr>
                        <m:t>=3.6 </m:t>
                      </m:r>
                      <m:r>
                        <a:rPr lang="es-ES" sz="1350" i="1">
                          <a:latin typeface="Cambria Math" panose="02040503050406030204" pitchFamily="18" charset="0"/>
                        </a:rPr>
                        <m:t>𝑚𝐴</m:t>
                      </m:r>
                    </m:oMath>
                  </m:oMathPara>
                </a14:m>
                <a:endParaRPr lang="es-ES" sz="1350" dirty="0"/>
              </a:p>
            </p:txBody>
          </p:sp>
        </mc:Choice>
        <mc:Fallback xmlns="">
          <p:sp>
            <p:nvSpPr>
              <p:cNvPr id="7" name="CuadroTexto 6">
                <a:extLst>
                  <a:ext uri="{FF2B5EF4-FFF2-40B4-BE49-F238E27FC236}">
                    <a16:creationId xmlns:a16="http://schemas.microsoft.com/office/drawing/2014/main" id="{59899723-CAB1-433B-8998-EFF5E7725566}"/>
                  </a:ext>
                </a:extLst>
              </p:cNvPr>
              <p:cNvSpPr txBox="1">
                <a:spLocks noRot="1" noChangeAspect="1" noMove="1" noResize="1" noEditPoints="1" noAdjustHandles="1" noChangeArrowheads="1" noChangeShapeType="1" noTextEdit="1"/>
              </p:cNvSpPr>
              <p:nvPr/>
            </p:nvSpPr>
            <p:spPr>
              <a:xfrm>
                <a:off x="2632091" y="3112716"/>
                <a:ext cx="3558475" cy="207749"/>
              </a:xfrm>
              <a:prstGeom prst="rect">
                <a:avLst/>
              </a:prstGeom>
              <a:blipFill>
                <a:blip r:embed="rId6"/>
                <a:stretch>
                  <a:fillRect l="-685" r="-514" b="-35294"/>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1995C1AB-B8DA-49B8-8873-6792B515D684}"/>
              </a:ext>
            </a:extLst>
          </p:cNvPr>
          <p:cNvSpPr txBox="1"/>
          <p:nvPr/>
        </p:nvSpPr>
        <p:spPr>
          <a:xfrm>
            <a:off x="2541203" y="2767737"/>
            <a:ext cx="2012089" cy="300082"/>
          </a:xfrm>
          <a:prstGeom prst="rect">
            <a:avLst/>
          </a:prstGeom>
          <a:noFill/>
        </p:spPr>
        <p:txBody>
          <a:bodyPr wrap="none" rtlCol="0">
            <a:spAutoFit/>
          </a:bodyPr>
          <a:lstStyle/>
          <a:p>
            <a:r>
              <a:rPr lang="es-ES" sz="1350" dirty="0"/>
              <a:t>Corriente en Saturación</a:t>
            </a:r>
          </a:p>
        </p:txBody>
      </p:sp>
      <p:sp>
        <p:nvSpPr>
          <p:cNvPr id="9" name="CuadroTexto 8">
            <a:extLst>
              <a:ext uri="{FF2B5EF4-FFF2-40B4-BE49-F238E27FC236}">
                <a16:creationId xmlns:a16="http://schemas.microsoft.com/office/drawing/2014/main" id="{8B0CC805-9B09-4AAE-A1CF-4C00D04FE20F}"/>
              </a:ext>
            </a:extLst>
          </p:cNvPr>
          <p:cNvSpPr txBox="1"/>
          <p:nvPr/>
        </p:nvSpPr>
        <p:spPr>
          <a:xfrm>
            <a:off x="2541202" y="3388444"/>
            <a:ext cx="2993192" cy="300082"/>
          </a:xfrm>
          <a:prstGeom prst="rect">
            <a:avLst/>
          </a:prstGeom>
          <a:noFill/>
        </p:spPr>
        <p:txBody>
          <a:bodyPr wrap="none" rtlCol="0">
            <a:spAutoFit/>
          </a:bodyPr>
          <a:lstStyle/>
          <a:p>
            <a:r>
              <a:rPr lang="es-ES" sz="1350" dirty="0"/>
              <a:t>Comprobamos Saturación MOSFET:</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5BE50E26-6142-44C2-92BC-9E5B4D396B45}"/>
                  </a:ext>
                </a:extLst>
              </p:cNvPr>
              <p:cNvSpPr txBox="1"/>
              <p:nvPr/>
            </p:nvSpPr>
            <p:spPr>
              <a:xfrm>
                <a:off x="2545553" y="3796816"/>
                <a:ext cx="420910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m:t>
                      </m:r>
                      <m:r>
                        <a:rPr lang="es-ES" sz="1350" i="1" baseline="-25000">
                          <a:latin typeface="Cambria Math" panose="02040503050406030204" pitchFamily="18" charset="0"/>
                        </a:rPr>
                        <m:t>𝐷𝑆</m:t>
                      </m:r>
                      <m:r>
                        <a:rPr lang="es-ES" sz="1350" i="1">
                          <a:latin typeface="Cambria Math" panose="02040503050406030204" pitchFamily="18" charset="0"/>
                        </a:rPr>
                        <m:t>=4.4¿&gt;?</m:t>
                      </m:r>
                      <m:r>
                        <a:rPr lang="es-ES" sz="1350" i="1">
                          <a:latin typeface="Cambria Math" panose="02040503050406030204" pitchFamily="18" charset="0"/>
                        </a:rPr>
                        <m:t>𝑉𝑠𝑎𝑡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=0+6=6 →</m:t>
                      </m:r>
                      <m:r>
                        <a:rPr lang="es-ES" sz="1350" i="1">
                          <a:solidFill>
                            <a:srgbClr val="FF0000"/>
                          </a:solidFill>
                          <a:latin typeface="Cambria Math" panose="02040503050406030204" pitchFamily="18" charset="0"/>
                        </a:rPr>
                        <m:t>4.4&lt;6 </m:t>
                      </m:r>
                    </m:oMath>
                  </m:oMathPara>
                </a14:m>
                <a:endParaRPr lang="es-ES" sz="1350" dirty="0"/>
              </a:p>
            </p:txBody>
          </p:sp>
        </mc:Choice>
        <mc:Fallback xmlns="">
          <p:sp>
            <p:nvSpPr>
              <p:cNvPr id="10" name="CuadroTexto 9">
                <a:extLst>
                  <a:ext uri="{FF2B5EF4-FFF2-40B4-BE49-F238E27FC236}">
                    <a16:creationId xmlns:a16="http://schemas.microsoft.com/office/drawing/2014/main" id="{5BE50E26-6142-44C2-92BC-9E5B4D396B45}"/>
                  </a:ext>
                </a:extLst>
              </p:cNvPr>
              <p:cNvSpPr txBox="1">
                <a:spLocks noRot="1" noChangeAspect="1" noMove="1" noResize="1" noEditPoints="1" noAdjustHandles="1" noChangeArrowheads="1" noChangeShapeType="1" noTextEdit="1"/>
              </p:cNvSpPr>
              <p:nvPr/>
            </p:nvSpPr>
            <p:spPr>
              <a:xfrm>
                <a:off x="2545553" y="3796816"/>
                <a:ext cx="4209101" cy="207749"/>
              </a:xfrm>
              <a:prstGeom prst="rect">
                <a:avLst/>
              </a:prstGeom>
              <a:blipFill>
                <a:blip r:embed="rId7"/>
                <a:stretch>
                  <a:fillRect l="-435" b="-26471"/>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016CFAA6-DC4F-4BE7-9455-5AB4BD41939E}"/>
              </a:ext>
            </a:extLst>
          </p:cNvPr>
          <p:cNvSpPr txBox="1"/>
          <p:nvPr/>
        </p:nvSpPr>
        <p:spPr>
          <a:xfrm>
            <a:off x="2343072" y="4130082"/>
            <a:ext cx="2252540" cy="300082"/>
          </a:xfrm>
          <a:prstGeom prst="rect">
            <a:avLst/>
          </a:prstGeom>
          <a:noFill/>
        </p:spPr>
        <p:txBody>
          <a:bodyPr wrap="none" rtlCol="0">
            <a:spAutoFit/>
          </a:bodyPr>
          <a:lstStyle/>
          <a:p>
            <a:r>
              <a:rPr lang="es-ES" sz="1350" dirty="0"/>
              <a:t>Corriente en Lineal/</a:t>
            </a:r>
            <a:r>
              <a:rPr lang="es-ES" sz="1350" dirty="0" err="1"/>
              <a:t>omhica</a:t>
            </a:r>
            <a:endParaRPr lang="es-ES" sz="1350" dirty="0"/>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5FDA8D2D-F23C-414D-9E2C-7230C05DC5B9}"/>
                  </a:ext>
                </a:extLst>
              </p:cNvPr>
              <p:cNvSpPr txBox="1"/>
              <p:nvPr/>
            </p:nvSpPr>
            <p:spPr>
              <a:xfrm>
                <a:off x="2155147" y="4540857"/>
                <a:ext cx="661841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m:t>
                          </m:r>
                          <m:r>
                            <a:rPr lang="es-ES" sz="1350" i="1" baseline="-25000">
                              <a:latin typeface="Cambria Math" panose="02040503050406030204" pitchFamily="18" charset="0"/>
                            </a:rPr>
                            <m:t>𝐷𝑆</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m:t>
                              </m:r>
                              <m:r>
                                <a:rPr lang="es-ES" sz="1350" i="1" baseline="-25000">
                                  <a:latin typeface="Cambria Math" panose="02040503050406030204" pitchFamily="18" charset="0"/>
                                </a:rPr>
                                <m:t>𝐷𝑆</m:t>
                              </m:r>
                            </m:e>
                            <m:sup>
                              <m:r>
                                <a:rPr lang="es-ES" sz="1350" i="1">
                                  <a:latin typeface="Cambria Math" panose="02040503050406030204" pitchFamily="18" charset="0"/>
                                </a:rPr>
                                <m:t>2</m:t>
                              </m:r>
                            </m:sup>
                          </m:sSup>
                        </m:e>
                      </m:d>
                      <m:r>
                        <a:rPr lang="es-ES" sz="1350" i="1">
                          <a:latin typeface="Cambria Math" panose="02040503050406030204" pitchFamily="18" charset="0"/>
                        </a:rPr>
                        <m:t>=0.1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2∗6∗4.4−</m:t>
                          </m:r>
                          <m:sSup>
                            <m:sSupPr>
                              <m:ctrlPr>
                                <a:rPr lang="es-ES" sz="1350" i="1">
                                  <a:latin typeface="Cambria Math" panose="02040503050406030204" pitchFamily="18" charset="0"/>
                                </a:rPr>
                              </m:ctrlPr>
                            </m:sSupPr>
                            <m:e>
                              <m:r>
                                <a:rPr lang="es-ES" sz="1350" i="1">
                                  <a:latin typeface="Cambria Math" panose="02040503050406030204" pitchFamily="18" charset="0"/>
                                </a:rPr>
                                <m:t>4.4</m:t>
                              </m:r>
                            </m:e>
                            <m:sup>
                              <m:r>
                                <a:rPr lang="es-ES" sz="1350" i="1">
                                  <a:latin typeface="Cambria Math" panose="02040503050406030204" pitchFamily="18" charset="0"/>
                                </a:rPr>
                                <m:t>2</m:t>
                              </m:r>
                            </m:sup>
                          </m:sSup>
                        </m:e>
                      </m:d>
                      <m:r>
                        <a:rPr lang="es-ES" sz="1350" i="1">
                          <a:latin typeface="Cambria Math" panose="02040503050406030204" pitchFamily="18" charset="0"/>
                        </a:rPr>
                        <m:t>=0.1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52.8−19.36</m:t>
                          </m:r>
                        </m:e>
                      </m:d>
                      <m:r>
                        <a:rPr lang="es-ES" sz="1350" i="1">
                          <a:latin typeface="Cambria Math" panose="02040503050406030204" pitchFamily="18" charset="0"/>
                        </a:rPr>
                        <m:t>=3.34 </m:t>
                      </m:r>
                      <m:r>
                        <a:rPr lang="es-ES" sz="1350" i="1">
                          <a:latin typeface="Cambria Math" panose="02040503050406030204" pitchFamily="18" charset="0"/>
                        </a:rPr>
                        <m:t>𝑚𝐴</m:t>
                      </m:r>
                    </m:oMath>
                  </m:oMathPara>
                </a14:m>
                <a:endParaRPr lang="es-ES" sz="1350" dirty="0"/>
              </a:p>
            </p:txBody>
          </p:sp>
        </mc:Choice>
        <mc:Fallback xmlns="">
          <p:sp>
            <p:nvSpPr>
              <p:cNvPr id="13" name="CuadroTexto 12">
                <a:extLst>
                  <a:ext uri="{FF2B5EF4-FFF2-40B4-BE49-F238E27FC236}">
                    <a16:creationId xmlns:a16="http://schemas.microsoft.com/office/drawing/2014/main" id="{5FDA8D2D-F23C-414D-9E2C-7230C05DC5B9}"/>
                  </a:ext>
                </a:extLst>
              </p:cNvPr>
              <p:cNvSpPr txBox="1">
                <a:spLocks noRot="1" noChangeAspect="1" noMove="1" noResize="1" noEditPoints="1" noAdjustHandles="1" noChangeArrowheads="1" noChangeShapeType="1" noTextEdit="1"/>
              </p:cNvSpPr>
              <p:nvPr/>
            </p:nvSpPr>
            <p:spPr>
              <a:xfrm>
                <a:off x="2155147" y="4540857"/>
                <a:ext cx="6618415" cy="207749"/>
              </a:xfrm>
              <a:prstGeom prst="rect">
                <a:avLst/>
              </a:prstGeom>
              <a:blipFill>
                <a:blip r:embed="rId8"/>
                <a:stretch>
                  <a:fillRect l="-184" r="-184" b="-17647"/>
                </a:stretch>
              </a:blipFill>
            </p:spPr>
            <p:txBody>
              <a:bodyPr/>
              <a:lstStyle/>
              <a:p>
                <a:r>
                  <a:rPr lang="es-ES">
                    <a:noFill/>
                  </a:rPr>
                  <a:t> </a:t>
                </a:r>
              </a:p>
            </p:txBody>
          </p:sp>
        </mc:Fallback>
      </mc:AlternateContent>
      <p:sp>
        <p:nvSpPr>
          <p:cNvPr id="11" name="Marcador de número de diapositiva 10">
            <a:extLst>
              <a:ext uri="{FF2B5EF4-FFF2-40B4-BE49-F238E27FC236}">
                <a16:creationId xmlns:a16="http://schemas.microsoft.com/office/drawing/2014/main" id="{71C318F4-82F4-4069-A77E-8946EC2BE6B3}"/>
              </a:ext>
            </a:extLst>
          </p:cNvPr>
          <p:cNvSpPr>
            <a:spLocks noGrp="1"/>
          </p:cNvSpPr>
          <p:nvPr>
            <p:ph type="sldNum" sz="quarter" idx="12"/>
          </p:nvPr>
        </p:nvSpPr>
        <p:spPr/>
        <p:txBody>
          <a:bodyPr/>
          <a:lstStyle/>
          <a:p>
            <a:fld id="{78733FC4-8689-4CA5-A153-34ADD6EFE592}" type="slidenum">
              <a:rPr lang="es-ES" smtClean="0"/>
              <a:t>43</a:t>
            </a:fld>
            <a:endParaRPr lang="es-ES"/>
          </a:p>
        </p:txBody>
      </p:sp>
    </p:spTree>
    <p:custDataLst>
      <p:tags r:id="rId1"/>
    </p:custDataLst>
    <p:extLst>
      <p:ext uri="{BB962C8B-B14F-4D97-AF65-F5344CB8AC3E}">
        <p14:creationId xmlns:p14="http://schemas.microsoft.com/office/powerpoint/2010/main" val="28255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44</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023579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45</a:t>
            </a:fld>
            <a:endParaRPr lang="es-ES" sz="2400" b="0" strike="noStrike" spc="-1">
              <a:solidFill>
                <a:srgbClr val="000000"/>
              </a:solidFill>
              <a:uFill>
                <a:solidFill>
                  <a:srgbClr val="FFFFFF"/>
                </a:solidFill>
              </a:uFill>
              <a:latin typeface="Arial"/>
            </a:endParaRPr>
          </a:p>
        </p:txBody>
      </p:sp>
      <p:sp>
        <p:nvSpPr>
          <p:cNvPr id="3" name="Rectangle 2">
            <a:extLst>
              <a:ext uri="{FF2B5EF4-FFF2-40B4-BE49-F238E27FC236}">
                <a16:creationId xmlns:a16="http://schemas.microsoft.com/office/drawing/2014/main" id="{1573551E-0703-A22B-24B5-AC4723865BB4}"/>
              </a:ext>
            </a:extLst>
          </p:cNvPr>
          <p:cNvSpPr>
            <a:spLocks noChangeArrowheads="1"/>
          </p:cNvSpPr>
          <p:nvPr/>
        </p:nvSpPr>
        <p:spPr bwMode="auto">
          <a:xfrm>
            <a:off x="103320" y="812813"/>
            <a:ext cx="87806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Dibujar el circuito equivalente en pequeña señal (a frecuencias medias) del circuito de la figura.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Calcular la ganancia en voltaje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05CFBE7F-9A29-2412-D903-9ECBA0368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0" y="1270288"/>
            <a:ext cx="3333750" cy="2470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BCF7789-61DD-8239-B201-B631076DCC5A}"/>
              </a:ext>
            </a:extLst>
          </p:cNvPr>
          <p:cNvSpPr>
            <a:spLocks noChangeArrowheads="1"/>
          </p:cNvSpPr>
          <p:nvPr/>
        </p:nvSpPr>
        <p:spPr bwMode="auto">
          <a:xfrm>
            <a:off x="103320" y="3751988"/>
            <a:ext cx="878067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En la figura inferior se ha dibujado el circuito equivalente en pequeña señal y frecuencias medias del circuito original.</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Para ello:</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Se anulan las fuentes de continua.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Se cortocircuitan los condensadores externos</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Se sustituyen los transistores por su modelo equivalente a frecuencias bajas-medias</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BCE1AA2A-1499-DC04-F7E9-D653EA545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0" y="5248262"/>
            <a:ext cx="4679950" cy="159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36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46</a:t>
            </a:fld>
            <a:endParaRPr lang="es-ES" sz="2400" b="0" strike="noStrike" spc="-1">
              <a:solidFill>
                <a:srgbClr val="000000"/>
              </a:solidFill>
              <a:uFill>
                <a:solidFill>
                  <a:srgbClr val="FFFFFF"/>
                </a:solidFill>
              </a:uFill>
              <a:latin typeface="Arial"/>
            </a:endParaRPr>
          </a:p>
        </p:txBody>
      </p:sp>
      <p:graphicFrame>
        <p:nvGraphicFramePr>
          <p:cNvPr id="3" name="Objeto 2">
            <a:extLst>
              <a:ext uri="{FF2B5EF4-FFF2-40B4-BE49-F238E27FC236}">
                <a16:creationId xmlns:a16="http://schemas.microsoft.com/office/drawing/2014/main" id="{B6B5821F-ABF1-F317-43BD-C9A3F7D95CC2}"/>
              </a:ext>
            </a:extLst>
          </p:cNvPr>
          <p:cNvGraphicFramePr>
            <a:graphicFrameLocks noChangeAspect="1"/>
          </p:cNvGraphicFramePr>
          <p:nvPr>
            <p:extLst>
              <p:ext uri="{D42A27DB-BD31-4B8C-83A1-F6EECF244321}">
                <p14:modId xmlns:p14="http://schemas.microsoft.com/office/powerpoint/2010/main" val="86393092"/>
              </p:ext>
            </p:extLst>
          </p:nvPr>
        </p:nvGraphicFramePr>
        <p:xfrm>
          <a:off x="320675" y="2095028"/>
          <a:ext cx="2292350" cy="1085850"/>
        </p:xfrm>
        <a:graphic>
          <a:graphicData uri="http://schemas.openxmlformats.org/presentationml/2006/ole">
            <mc:AlternateContent xmlns:mc="http://schemas.openxmlformats.org/markup-compatibility/2006">
              <mc:Choice xmlns:v="urn:schemas-microsoft-com:vml" Requires="v">
                <p:oleObj name="Equation" r:id="rId3" imgW="2006600" imgH="952500" progId="Equation.DSMT4">
                  <p:embed/>
                </p:oleObj>
              </mc:Choice>
              <mc:Fallback>
                <p:oleObj name="Equation" r:id="rId3" imgW="2006600" imgH="952500" progId="Equation.DSMT4">
                  <p:embed/>
                  <p:pic>
                    <p:nvPicPr>
                      <p:cNvPr id="3" name="Objeto 2">
                        <a:extLst>
                          <a:ext uri="{FF2B5EF4-FFF2-40B4-BE49-F238E27FC236}">
                            <a16:creationId xmlns:a16="http://schemas.microsoft.com/office/drawing/2014/main" id="{B6B5821F-ABF1-F317-43BD-C9A3F7D95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2095028"/>
                        <a:ext cx="229235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to 3">
            <a:extLst>
              <a:ext uri="{FF2B5EF4-FFF2-40B4-BE49-F238E27FC236}">
                <a16:creationId xmlns:a16="http://schemas.microsoft.com/office/drawing/2014/main" id="{4FF38F39-8F25-932A-A2B4-0F8FB8283D55}"/>
              </a:ext>
            </a:extLst>
          </p:cNvPr>
          <p:cNvGraphicFramePr>
            <a:graphicFrameLocks noChangeAspect="1"/>
          </p:cNvGraphicFramePr>
          <p:nvPr>
            <p:extLst>
              <p:ext uri="{D42A27DB-BD31-4B8C-83A1-F6EECF244321}">
                <p14:modId xmlns:p14="http://schemas.microsoft.com/office/powerpoint/2010/main" val="744532853"/>
              </p:ext>
            </p:extLst>
          </p:nvPr>
        </p:nvGraphicFramePr>
        <p:xfrm>
          <a:off x="304800" y="3733365"/>
          <a:ext cx="2146300" cy="1066800"/>
        </p:xfrm>
        <a:graphic>
          <a:graphicData uri="http://schemas.openxmlformats.org/presentationml/2006/ole">
            <mc:AlternateContent xmlns:mc="http://schemas.openxmlformats.org/markup-compatibility/2006">
              <mc:Choice xmlns:v="urn:schemas-microsoft-com:vml" Requires="v">
                <p:oleObj name="Equation" r:id="rId5" imgW="1892300" imgH="939800" progId="Equation.DSMT4">
                  <p:embed/>
                </p:oleObj>
              </mc:Choice>
              <mc:Fallback>
                <p:oleObj name="Equation" r:id="rId5" imgW="1892300" imgH="939800" progId="Equation.DSMT4">
                  <p:embed/>
                  <p:pic>
                    <p:nvPicPr>
                      <p:cNvPr id="4" name="Objeto 3">
                        <a:extLst>
                          <a:ext uri="{FF2B5EF4-FFF2-40B4-BE49-F238E27FC236}">
                            <a16:creationId xmlns:a16="http://schemas.microsoft.com/office/drawing/2014/main" id="{4FF38F39-8F25-932A-A2B4-0F8FB8283D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733365"/>
                        <a:ext cx="21463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to 4">
            <a:extLst>
              <a:ext uri="{FF2B5EF4-FFF2-40B4-BE49-F238E27FC236}">
                <a16:creationId xmlns:a16="http://schemas.microsoft.com/office/drawing/2014/main" id="{1DD058F3-D4EE-74AB-A85E-D404459C04C1}"/>
              </a:ext>
            </a:extLst>
          </p:cNvPr>
          <p:cNvGraphicFramePr>
            <a:graphicFrameLocks noChangeAspect="1"/>
          </p:cNvGraphicFramePr>
          <p:nvPr>
            <p:extLst>
              <p:ext uri="{D42A27DB-BD31-4B8C-83A1-F6EECF244321}">
                <p14:modId xmlns:p14="http://schemas.microsoft.com/office/powerpoint/2010/main" val="1455783017"/>
              </p:ext>
            </p:extLst>
          </p:nvPr>
        </p:nvGraphicFramePr>
        <p:xfrm>
          <a:off x="304800" y="5324040"/>
          <a:ext cx="4616450" cy="1035050"/>
        </p:xfrm>
        <a:graphic>
          <a:graphicData uri="http://schemas.openxmlformats.org/presentationml/2006/ole">
            <mc:AlternateContent xmlns:mc="http://schemas.openxmlformats.org/markup-compatibility/2006">
              <mc:Choice xmlns:v="urn:schemas-microsoft-com:vml" Requires="v">
                <p:oleObj name="Equation" r:id="rId7" imgW="4064000" imgH="914400" progId="Equation.DSMT4">
                  <p:embed/>
                </p:oleObj>
              </mc:Choice>
              <mc:Fallback>
                <p:oleObj name="Equation" r:id="rId7" imgW="4064000" imgH="914400" progId="Equation.DSMT4">
                  <p:embed/>
                  <p:pic>
                    <p:nvPicPr>
                      <p:cNvPr id="5" name="Objeto 4">
                        <a:extLst>
                          <a:ext uri="{FF2B5EF4-FFF2-40B4-BE49-F238E27FC236}">
                            <a16:creationId xmlns:a16="http://schemas.microsoft.com/office/drawing/2014/main" id="{1DD058F3-D4EE-74AB-A85E-D404459C04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324040"/>
                        <a:ext cx="4616450" cy="103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ED88F3A0-3A4D-BF91-4A43-00E6D509F979}"/>
              </a:ext>
            </a:extLst>
          </p:cNvPr>
          <p:cNvSpPr>
            <a:spLocks noChangeArrowheads="1"/>
          </p:cNvSpPr>
          <p:nvPr/>
        </p:nvSpPr>
        <p:spPr bwMode="auto">
          <a:xfrm>
            <a:off x="304800" y="17036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Según se deduce de la figura: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BD59950B-2F73-0371-2599-DA56AC327C1C}"/>
              </a:ext>
            </a:extLst>
          </p:cNvPr>
          <p:cNvSpPr>
            <a:spLocks noChangeArrowheads="1"/>
          </p:cNvSpPr>
          <p:nvPr/>
        </p:nvSpPr>
        <p:spPr bwMode="auto">
          <a:xfrm>
            <a:off x="304800" y="2967335"/>
            <a:ext cx="38779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Por otra parte:</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68C1A3D8-7DFE-1D08-9765-212504450999}"/>
              </a:ext>
            </a:extLst>
          </p:cNvPr>
          <p:cNvSpPr>
            <a:spLocks noChangeArrowheads="1"/>
          </p:cNvSpPr>
          <p:nvPr/>
        </p:nvSpPr>
        <p:spPr bwMode="auto">
          <a:xfrm>
            <a:off x="304800" y="48668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Sustituyendo en las ecuaciones anteriores:</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FF336975-9B4E-F2EE-3AC1-8220129650EA}"/>
              </a:ext>
            </a:extLst>
          </p:cNvPr>
          <p:cNvSpPr>
            <a:spLocks noChangeArrowheads="1"/>
          </p:cNvSpPr>
          <p:nvPr/>
        </p:nvSpPr>
        <p:spPr bwMode="auto">
          <a:xfrm>
            <a:off x="103320" y="905146"/>
            <a:ext cx="55744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1 (Continuación).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Calcular la ganancia en voltaje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9158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47</a:t>
            </a:fld>
            <a:endParaRPr lang="es-ES" sz="2400" b="0" strike="noStrike" spc="-1">
              <a:solidFill>
                <a:srgbClr val="000000"/>
              </a:solidFill>
              <a:uFill>
                <a:solidFill>
                  <a:srgbClr val="FFFFFF"/>
                </a:solidFill>
              </a:uFill>
              <a:latin typeface="Arial"/>
            </a:endParaRPr>
          </a:p>
        </p:txBody>
      </p:sp>
      <p:sp>
        <p:nvSpPr>
          <p:cNvPr id="3" name="Rectangle 2">
            <a:extLst>
              <a:ext uri="{FF2B5EF4-FFF2-40B4-BE49-F238E27FC236}">
                <a16:creationId xmlns:a16="http://schemas.microsoft.com/office/drawing/2014/main" id="{58F6FA8E-88D9-995B-8481-D447E9DCD2D4}"/>
              </a:ext>
            </a:extLst>
          </p:cNvPr>
          <p:cNvSpPr>
            <a:spLocks noChangeArrowheads="1"/>
          </p:cNvSpPr>
          <p:nvPr/>
        </p:nvSpPr>
        <p:spPr bwMode="auto">
          <a:xfrm>
            <a:off x="-1" y="776912"/>
            <a:ext cx="883920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2.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Hallar el equivalente en pequeña señal del circuito de la figura inferior que representa un amplificador de dos etapas.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1200" dirty="0">
              <a:latin typeface="Verdana" panose="020B060403050404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Hallar la ganancia en voltaje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3073" name="Picture 1">
            <a:extLst>
              <a:ext uri="{FF2B5EF4-FFF2-40B4-BE49-F238E27FC236}">
                <a16:creationId xmlns:a16="http://schemas.microsoft.com/office/drawing/2014/main" id="{E747960D-B016-E2FA-F8E6-60932020F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4" y="1784810"/>
            <a:ext cx="3940505" cy="25920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1225E4C-767D-459E-1A43-48F5BF2E2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20" y="5048250"/>
            <a:ext cx="5200650" cy="15811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41A1490-9F7F-7C5C-EE74-3296C00DA04C}"/>
              </a:ext>
            </a:extLst>
          </p:cNvPr>
          <p:cNvSpPr>
            <a:spLocks noChangeArrowheads="1"/>
          </p:cNvSpPr>
          <p:nvPr/>
        </p:nvSpPr>
        <p:spPr bwMode="auto">
          <a:xfrm>
            <a:off x="103320" y="4591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Solución: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El modelo en pequeña señal se muestra en la figura inferior</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5633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48</a:t>
            </a:fld>
            <a:endParaRPr lang="es-ES" sz="2400" b="0" strike="noStrike" spc="-1">
              <a:solidFill>
                <a:srgbClr val="000000"/>
              </a:solidFill>
              <a:uFill>
                <a:solidFill>
                  <a:srgbClr val="FFFFFF"/>
                </a:solidFill>
              </a:uFill>
              <a:latin typeface="Arial"/>
            </a:endParaRPr>
          </a:p>
        </p:txBody>
      </p:sp>
      <p:graphicFrame>
        <p:nvGraphicFramePr>
          <p:cNvPr id="3" name="Objeto 2">
            <a:extLst>
              <a:ext uri="{FF2B5EF4-FFF2-40B4-BE49-F238E27FC236}">
                <a16:creationId xmlns:a16="http://schemas.microsoft.com/office/drawing/2014/main" id="{D1A68396-7857-2452-2D6A-6975EDAE2690}"/>
              </a:ext>
            </a:extLst>
          </p:cNvPr>
          <p:cNvGraphicFramePr>
            <a:graphicFrameLocks noChangeAspect="1"/>
          </p:cNvGraphicFramePr>
          <p:nvPr>
            <p:extLst>
              <p:ext uri="{D42A27DB-BD31-4B8C-83A1-F6EECF244321}">
                <p14:modId xmlns:p14="http://schemas.microsoft.com/office/powerpoint/2010/main" val="3472021049"/>
              </p:ext>
            </p:extLst>
          </p:nvPr>
        </p:nvGraphicFramePr>
        <p:xfrm>
          <a:off x="671340" y="3114500"/>
          <a:ext cx="1752600" cy="2159000"/>
        </p:xfrm>
        <a:graphic>
          <a:graphicData uri="http://schemas.openxmlformats.org/presentationml/2006/ole">
            <mc:AlternateContent xmlns:mc="http://schemas.openxmlformats.org/markup-compatibility/2006">
              <mc:Choice xmlns:v="urn:schemas-microsoft-com:vml" Requires="v">
                <p:oleObj name="Equation" r:id="rId3" imgW="1752611" imgH="2159718" progId="Equation.DSMT4">
                  <p:embed/>
                </p:oleObj>
              </mc:Choice>
              <mc:Fallback>
                <p:oleObj name="Equation" r:id="rId3" imgW="1752611" imgH="2159718" progId="Equation.DSMT4">
                  <p:embed/>
                  <p:pic>
                    <p:nvPicPr>
                      <p:cNvPr id="3" name="Objeto 2">
                        <a:extLst>
                          <a:ext uri="{FF2B5EF4-FFF2-40B4-BE49-F238E27FC236}">
                            <a16:creationId xmlns:a16="http://schemas.microsoft.com/office/drawing/2014/main" id="{D1A68396-7857-2452-2D6A-6975EDAE2690}"/>
                          </a:ext>
                        </a:extLst>
                      </p:cNvPr>
                      <p:cNvPicPr/>
                      <p:nvPr/>
                    </p:nvPicPr>
                    <p:blipFill>
                      <a:blip r:embed="rId4"/>
                      <a:stretch>
                        <a:fillRect/>
                      </a:stretch>
                    </p:blipFill>
                    <p:spPr>
                      <a:xfrm>
                        <a:off x="671340" y="3114500"/>
                        <a:ext cx="1752600" cy="2159000"/>
                      </a:xfrm>
                      <a:prstGeom prst="rect">
                        <a:avLst/>
                      </a:prstGeom>
                    </p:spPr>
                  </p:pic>
                </p:oleObj>
              </mc:Fallback>
            </mc:AlternateContent>
          </a:graphicData>
        </a:graphic>
      </p:graphicFrame>
      <p:sp>
        <p:nvSpPr>
          <p:cNvPr id="4" name="Rectangle 6">
            <a:extLst>
              <a:ext uri="{FF2B5EF4-FFF2-40B4-BE49-F238E27FC236}">
                <a16:creationId xmlns:a16="http://schemas.microsoft.com/office/drawing/2014/main" id="{60F6A895-4ABF-322B-247A-9C71E9580AD7}"/>
              </a:ext>
            </a:extLst>
          </p:cNvPr>
          <p:cNvSpPr>
            <a:spLocks noChangeArrowheads="1"/>
          </p:cNvSpPr>
          <p:nvPr/>
        </p:nvSpPr>
        <p:spPr bwMode="auto">
          <a:xfrm>
            <a:off x="303345" y="23266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Donde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4</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5</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6</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L</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Llamando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3</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tenemos: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4B79ACAE-617E-6ED8-81D4-4C9CA1749C44}"/>
              </a:ext>
            </a:extLst>
          </p:cNvPr>
          <p:cNvSpPr>
            <a:spLocks noChangeArrowheads="1"/>
          </p:cNvSpPr>
          <p:nvPr/>
        </p:nvSpPr>
        <p:spPr bwMode="auto">
          <a:xfrm>
            <a:off x="-1" y="1053911"/>
            <a:ext cx="88392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2 (Continuación).</a:t>
            </a:r>
            <a:r>
              <a:rPr lang="es-ES" altLang="es-ES" sz="1200" dirty="0">
                <a:latin typeface="Verdana" panose="020B0604030504040204" pitchFamily="34" charset="0"/>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Hallar la ganancia en voltaje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4392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49</a:t>
            </a:fld>
            <a:endParaRPr lang="es-ES" sz="2400" b="0" strike="noStrike" spc="-1">
              <a:solidFill>
                <a:srgbClr val="000000"/>
              </a:solidFill>
              <a:uFill>
                <a:solidFill>
                  <a:srgbClr val="FFFFFF"/>
                </a:solidFill>
              </a:uFill>
              <a:latin typeface="Arial"/>
            </a:endParaRPr>
          </a:p>
        </p:txBody>
      </p:sp>
      <p:sp>
        <p:nvSpPr>
          <p:cNvPr id="3" name="Rectangle 1">
            <a:extLst>
              <a:ext uri="{FF2B5EF4-FFF2-40B4-BE49-F238E27FC236}">
                <a16:creationId xmlns:a16="http://schemas.microsoft.com/office/drawing/2014/main" id="{203500E2-F31F-2980-BEC3-99672718D763}"/>
              </a:ext>
            </a:extLst>
          </p:cNvPr>
          <p:cNvSpPr>
            <a:spLocks noChangeArrowheads="1"/>
          </p:cNvSpPr>
          <p:nvPr/>
        </p:nvSpPr>
        <p:spPr bwMode="auto">
          <a:xfrm>
            <a:off x="0" y="977543"/>
            <a:ext cx="90435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3.</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Diseñar un amplificador con un transistor MOSFET (V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=2V y k =2.10</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-3</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con las siguientes características: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A</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-6</a:t>
            </a: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2 M</a:t>
            </a: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1 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Se dispone de fuentes de alimentación simétricas de ± 6 V y se pretende acoplamiento a la entrada no capacitivo</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4099" name="Picture 3">
            <a:extLst>
              <a:ext uri="{FF2B5EF4-FFF2-40B4-BE49-F238E27FC236}">
                <a16:creationId xmlns:a16="http://schemas.microsoft.com/office/drawing/2014/main" id="{B49AE8E2-B394-8A0A-A446-78B68F302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55" y="3429000"/>
            <a:ext cx="24892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80C23A07-F348-F824-2272-C057CAC79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720" y="3761940"/>
            <a:ext cx="2819400" cy="1104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59C3D70-76A8-B2FF-4B90-F63740930688}"/>
              </a:ext>
            </a:extLst>
          </p:cNvPr>
          <p:cNvSpPr>
            <a:spLocks noChangeArrowheads="1"/>
          </p:cNvSpPr>
          <p:nvPr/>
        </p:nvSpPr>
        <p:spPr bwMode="auto">
          <a:xfrm>
            <a:off x="0" y="2400805"/>
            <a:ext cx="86756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Se propone el esquema típico de amplificador en fuente común (dado que la ganancia es negativa) con condensador en la fuente que se muestra en la figura inferior. El circuito equivalente en pequeña señal se muestra a la derecha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4CB68EF8-E896-752C-BDB5-4A74CDFEAD60}"/>
              </a:ext>
            </a:extLst>
          </p:cNvPr>
          <p:cNvSpPr>
            <a:spLocks noChangeArrowheads="1"/>
          </p:cNvSpPr>
          <p:nvPr/>
        </p:nvSpPr>
        <p:spPr bwMode="auto">
          <a:xfrm>
            <a:off x="0" y="51294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9" name="CuadroTexto 8">
            <a:extLst>
              <a:ext uri="{FF2B5EF4-FFF2-40B4-BE49-F238E27FC236}">
                <a16:creationId xmlns:a16="http://schemas.microsoft.com/office/drawing/2014/main" id="{73C6E9C8-4C99-FA14-A2D1-18839D9C7EE7}"/>
              </a:ext>
            </a:extLst>
          </p:cNvPr>
          <p:cNvSpPr txBox="1"/>
          <p:nvPr/>
        </p:nvSpPr>
        <p:spPr>
          <a:xfrm>
            <a:off x="384977" y="5581395"/>
            <a:ext cx="8374045" cy="830997"/>
          </a:xfrm>
          <a:prstGeom prst="rect">
            <a:avLst/>
          </a:prstGeom>
          <a:noFill/>
        </p:spPr>
        <p:txBody>
          <a:bodyPr wrap="square">
            <a:spAutoFit/>
          </a:bodyPr>
          <a:lstStyle/>
          <a:p>
            <a:pPr algn="just"/>
            <a:r>
              <a:rPr lang="es-ES" sz="1200" dirty="0">
                <a:latin typeface="Verdana" panose="020B0604030504040204" pitchFamily="34" charset="0"/>
              </a:rPr>
              <a:t>Para acoplar directamente la pequeña señal sin condensador se tiene que cumplir que VG =0, lo que implica, al ser la fuente simétrica, que R1 = R2</a:t>
            </a:r>
          </a:p>
          <a:p>
            <a:pPr algn="just"/>
            <a:r>
              <a:rPr lang="es-ES" sz="1200" dirty="0">
                <a:latin typeface="Verdana" panose="020B0604030504040204" pitchFamily="34" charset="0"/>
              </a:rPr>
              <a:t> </a:t>
            </a:r>
          </a:p>
          <a:p>
            <a:pPr algn="just"/>
            <a:r>
              <a:rPr lang="es-ES" sz="1200" dirty="0">
                <a:latin typeface="Verdana" panose="020B0604030504040204" pitchFamily="34" charset="0"/>
              </a:rPr>
              <a:t>Donde Rp=R1//R2</a:t>
            </a:r>
          </a:p>
        </p:txBody>
      </p:sp>
    </p:spTree>
    <p:extLst>
      <p:ext uri="{BB962C8B-B14F-4D97-AF65-F5344CB8AC3E}">
        <p14:creationId xmlns:p14="http://schemas.microsoft.com/office/powerpoint/2010/main" val="417440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BEFE6068-8E1B-4DF1-9821-B7E3902820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4451" y="1638260"/>
            <a:ext cx="2752519" cy="2446683"/>
          </a:xfrm>
          <a:prstGeom prst="rect">
            <a:avLst/>
          </a:prstGeom>
          <a:noFill/>
          <a:ln>
            <a:noFill/>
          </a:ln>
        </p:spPr>
      </p:pic>
      <p:sp>
        <p:nvSpPr>
          <p:cNvPr id="2" name="Marcador de número de diapositiva 1">
            <a:extLst>
              <a:ext uri="{FF2B5EF4-FFF2-40B4-BE49-F238E27FC236}">
                <a16:creationId xmlns:a16="http://schemas.microsoft.com/office/drawing/2014/main" id="{21253339-A2AF-468A-89B5-BBB6CCB1D62B}"/>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a:t>
            </a:fld>
            <a:endParaRPr lang="es-ES_tradnl" altLang="es-ES" dirty="0">
              <a:solidFill>
                <a:srgbClr val="FFFFFF"/>
              </a:solidFill>
              <a:ea typeface="ＭＳ Ｐゴシック" pitchFamily="-84" charset="-128"/>
            </a:endParaRPr>
          </a:p>
        </p:txBody>
      </p:sp>
      <p:sp>
        <p:nvSpPr>
          <p:cNvPr id="4" name="Rectangle 3">
            <a:extLst>
              <a:ext uri="{FF2B5EF4-FFF2-40B4-BE49-F238E27FC236}">
                <a16:creationId xmlns:a16="http://schemas.microsoft.com/office/drawing/2014/main" id="{570E84F1-C7EC-4DFA-AC5D-E39884516734}"/>
              </a:ext>
            </a:extLst>
          </p:cNvPr>
          <p:cNvSpPr>
            <a:spLocks noChangeArrowheads="1"/>
          </p:cNvSpPr>
          <p:nvPr/>
        </p:nvSpPr>
        <p:spPr bwMode="auto">
          <a:xfrm>
            <a:off x="360955" y="845996"/>
            <a:ext cx="6675545" cy="3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lvl="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2.</a:t>
            </a:r>
            <a:r>
              <a:rPr lang="es-ES" altLang="es-ES" sz="1600" dirty="0">
                <a:latin typeface="Arial" panose="020B0604020202020204" pitchFamily="34" charset="0"/>
                <a:ea typeface="Times New Roman" panose="02020603050405020304" pitchFamily="18" charset="0"/>
                <a:cs typeface="Arial" panose="020B0604020202020204" pitchFamily="34" charset="0"/>
              </a:rPr>
              <a:t> </a:t>
            </a:r>
            <a:r>
              <a:rPr lang="es-ES" sz="1600" dirty="0"/>
              <a:t>Hallar la función de transferencia del circuito (</a:t>
            </a:r>
            <a:r>
              <a:rPr lang="es-ES" sz="1600" dirty="0" err="1"/>
              <a:t>vout</a:t>
            </a:r>
            <a:r>
              <a:rPr lang="es-ES" sz="1600" dirty="0"/>
              <a:t> vs. </a:t>
            </a:r>
            <a:r>
              <a:rPr lang="es-ES" sz="1600" dirty="0" err="1"/>
              <a:t>vin</a:t>
            </a:r>
            <a:r>
              <a:rPr lang="es-ES" sz="1600" dirty="0"/>
              <a:t>).</a:t>
            </a:r>
            <a:endParaRPr lang="es-ES" altLang="es-ES" sz="1600" dirty="0"/>
          </a:p>
        </p:txBody>
      </p:sp>
      <p:sp>
        <p:nvSpPr>
          <p:cNvPr id="6" name="CuadroTexto 5">
            <a:extLst>
              <a:ext uri="{FF2B5EF4-FFF2-40B4-BE49-F238E27FC236}">
                <a16:creationId xmlns:a16="http://schemas.microsoft.com/office/drawing/2014/main" id="{AD28318C-DB01-4EAC-B8DD-EB3C1DF7D71F}"/>
              </a:ext>
            </a:extLst>
          </p:cNvPr>
          <p:cNvSpPr txBox="1"/>
          <p:nvPr/>
        </p:nvSpPr>
        <p:spPr>
          <a:xfrm>
            <a:off x="1458100" y="1893661"/>
            <a:ext cx="401072" cy="300082"/>
          </a:xfrm>
          <a:prstGeom prst="rect">
            <a:avLst/>
          </a:prstGeom>
          <a:noFill/>
        </p:spPr>
        <p:txBody>
          <a:bodyPr wrap="none" rtlCol="0">
            <a:spAutoFit/>
          </a:bodyPr>
          <a:lstStyle/>
          <a:p>
            <a:r>
              <a:rPr lang="es-ES" sz="1350" dirty="0"/>
              <a:t>V+</a:t>
            </a:r>
          </a:p>
        </p:txBody>
      </p:sp>
      <p:sp>
        <p:nvSpPr>
          <p:cNvPr id="8" name="CuadroTexto 7">
            <a:extLst>
              <a:ext uri="{FF2B5EF4-FFF2-40B4-BE49-F238E27FC236}">
                <a16:creationId xmlns:a16="http://schemas.microsoft.com/office/drawing/2014/main" id="{2BA3B9FF-16E3-4C80-AA85-1D7B931B5DEF}"/>
              </a:ext>
            </a:extLst>
          </p:cNvPr>
          <p:cNvSpPr txBox="1"/>
          <p:nvPr/>
        </p:nvSpPr>
        <p:spPr>
          <a:xfrm>
            <a:off x="1635552" y="2408790"/>
            <a:ext cx="348237" cy="300082"/>
          </a:xfrm>
          <a:prstGeom prst="rect">
            <a:avLst/>
          </a:prstGeom>
          <a:noFill/>
        </p:spPr>
        <p:txBody>
          <a:bodyPr wrap="none" rtlCol="0">
            <a:spAutoFit/>
          </a:bodyPr>
          <a:lstStyle/>
          <a:p>
            <a:r>
              <a:rPr lang="es-ES" sz="1350" dirty="0"/>
              <a:t>V-</a:t>
            </a:r>
          </a:p>
        </p:txBody>
      </p:sp>
      <p:cxnSp>
        <p:nvCxnSpPr>
          <p:cNvPr id="9" name="Conector recto de flecha 8">
            <a:extLst>
              <a:ext uri="{FF2B5EF4-FFF2-40B4-BE49-F238E27FC236}">
                <a16:creationId xmlns:a16="http://schemas.microsoft.com/office/drawing/2014/main" id="{AF70586F-5B1C-4A41-92CF-E4EDDB4692A9}"/>
              </a:ext>
            </a:extLst>
          </p:cNvPr>
          <p:cNvCxnSpPr/>
          <p:nvPr/>
        </p:nvCxnSpPr>
        <p:spPr bwMode="auto">
          <a:xfrm>
            <a:off x="2974064" y="242287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9DD4B0BF-352A-4B02-BA67-2135B4906038}"/>
              </a:ext>
            </a:extLst>
          </p:cNvPr>
          <p:cNvCxnSpPr/>
          <p:nvPr/>
        </p:nvCxnSpPr>
        <p:spPr bwMode="auto">
          <a:xfrm>
            <a:off x="2972932" y="315507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CuadroTexto 9">
            <a:extLst>
              <a:ext uri="{FF2B5EF4-FFF2-40B4-BE49-F238E27FC236}">
                <a16:creationId xmlns:a16="http://schemas.microsoft.com/office/drawing/2014/main" id="{2020D281-FD76-4AB0-9D6F-C31A2FB82458}"/>
              </a:ext>
            </a:extLst>
          </p:cNvPr>
          <p:cNvSpPr txBox="1"/>
          <p:nvPr/>
        </p:nvSpPr>
        <p:spPr>
          <a:xfrm>
            <a:off x="2972932" y="2584603"/>
            <a:ext cx="223138" cy="300082"/>
          </a:xfrm>
          <a:prstGeom prst="rect">
            <a:avLst/>
          </a:prstGeom>
          <a:noFill/>
        </p:spPr>
        <p:txBody>
          <a:bodyPr wrap="none" rtlCol="0">
            <a:spAutoFit/>
          </a:bodyPr>
          <a:lstStyle/>
          <a:p>
            <a:r>
              <a:rPr lang="es-ES" sz="1350" dirty="0"/>
              <a:t>i</a:t>
            </a:r>
          </a:p>
        </p:txBody>
      </p:sp>
      <p:sp>
        <p:nvSpPr>
          <p:cNvPr id="13" name="CuadroTexto 12">
            <a:extLst>
              <a:ext uri="{FF2B5EF4-FFF2-40B4-BE49-F238E27FC236}">
                <a16:creationId xmlns:a16="http://schemas.microsoft.com/office/drawing/2014/main" id="{3C5CF35D-3C63-47CB-B24D-2BDC6B623A72}"/>
              </a:ext>
            </a:extLst>
          </p:cNvPr>
          <p:cNvSpPr txBox="1"/>
          <p:nvPr/>
        </p:nvSpPr>
        <p:spPr>
          <a:xfrm>
            <a:off x="2959584" y="3052879"/>
            <a:ext cx="223138" cy="300082"/>
          </a:xfrm>
          <a:prstGeom prst="rect">
            <a:avLst/>
          </a:prstGeom>
          <a:noFill/>
        </p:spPr>
        <p:txBody>
          <a:bodyPr wrap="none" rtlCol="0">
            <a:spAutoFit/>
          </a:bodyPr>
          <a:lstStyle/>
          <a:p>
            <a:r>
              <a:rPr lang="es-ES" sz="1350" dirty="0"/>
              <a:t>i</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1BC6964-53E8-405F-99D9-DCEF561E414A}"/>
                  </a:ext>
                </a:extLst>
              </p:cNvPr>
              <p:cNvSpPr txBox="1"/>
              <p:nvPr/>
            </p:nvSpPr>
            <p:spPr>
              <a:xfrm>
                <a:off x="3853473" y="2809519"/>
                <a:ext cx="23936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𝐴</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2" name="CuadroTexto 11">
                <a:extLst>
                  <a:ext uri="{FF2B5EF4-FFF2-40B4-BE49-F238E27FC236}">
                    <a16:creationId xmlns:a16="http://schemas.microsoft.com/office/drawing/2014/main" id="{B1BC6964-53E8-405F-99D9-DCEF561E414A}"/>
                  </a:ext>
                </a:extLst>
              </p:cNvPr>
              <p:cNvSpPr txBox="1">
                <a:spLocks noRot="1" noChangeAspect="1" noMove="1" noResize="1" noEditPoints="1" noAdjustHandles="1" noChangeArrowheads="1" noChangeShapeType="1" noTextEdit="1"/>
              </p:cNvSpPr>
              <p:nvPr/>
            </p:nvSpPr>
            <p:spPr>
              <a:xfrm>
                <a:off x="3853473" y="2809519"/>
                <a:ext cx="2393604" cy="207749"/>
              </a:xfrm>
              <a:prstGeom prst="rect">
                <a:avLst/>
              </a:prstGeom>
              <a:blipFill>
                <a:blip r:embed="rId3"/>
                <a:stretch>
                  <a:fillRect l="-1018" b="-17647"/>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0FDF5F87-4D95-4416-9CBE-C560A7E1108D}"/>
              </a:ext>
            </a:extLst>
          </p:cNvPr>
          <p:cNvSpPr txBox="1"/>
          <p:nvPr/>
        </p:nvSpPr>
        <p:spPr>
          <a:xfrm>
            <a:off x="2575866" y="2632153"/>
            <a:ext cx="364202" cy="300082"/>
          </a:xfrm>
          <a:prstGeom prst="rect">
            <a:avLst/>
          </a:prstGeom>
          <a:noFill/>
        </p:spPr>
        <p:txBody>
          <a:bodyPr wrap="none" rtlCol="0">
            <a:spAutoFit/>
          </a:bodyPr>
          <a:lstStyle/>
          <a:p>
            <a:r>
              <a:rPr lang="es-ES" sz="1350" dirty="0"/>
              <a:t>V</a:t>
            </a:r>
            <a:r>
              <a:rPr lang="es-ES" sz="1350" baseline="-25000" dirty="0"/>
              <a:t>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4C9BC17-AB04-43D5-A001-804C08589F3A}"/>
                  </a:ext>
                </a:extLst>
              </p:cNvPr>
              <p:cNvSpPr txBox="1"/>
              <p:nvPr/>
            </p:nvSpPr>
            <p:spPr>
              <a:xfrm>
                <a:off x="3853473" y="3155078"/>
                <a:ext cx="2200667" cy="422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r>
                        <a:rPr lang="es-ES" sz="1350" i="1">
                          <a:latin typeface="Cambria Math" panose="02040503050406030204" pitchFamily="18" charset="0"/>
                        </a:rPr>
                        <m:t>𝑖</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oMath>
                  </m:oMathPara>
                </a14:m>
                <a:endParaRPr lang="es-ES" sz="1350" dirty="0"/>
              </a:p>
            </p:txBody>
          </p:sp>
        </mc:Choice>
        <mc:Fallback xmlns="">
          <p:sp>
            <p:nvSpPr>
              <p:cNvPr id="16" name="CuadroTexto 15">
                <a:extLst>
                  <a:ext uri="{FF2B5EF4-FFF2-40B4-BE49-F238E27FC236}">
                    <a16:creationId xmlns:a16="http://schemas.microsoft.com/office/drawing/2014/main" id="{E4C9BC17-AB04-43D5-A001-804C08589F3A}"/>
                  </a:ext>
                </a:extLst>
              </p:cNvPr>
              <p:cNvSpPr txBox="1">
                <a:spLocks noRot="1" noChangeAspect="1" noMove="1" noResize="1" noEditPoints="1" noAdjustHandles="1" noChangeArrowheads="1" noChangeShapeType="1" noTextEdit="1"/>
              </p:cNvSpPr>
              <p:nvPr/>
            </p:nvSpPr>
            <p:spPr>
              <a:xfrm>
                <a:off x="3853473" y="3155078"/>
                <a:ext cx="2200667" cy="422936"/>
              </a:xfrm>
              <a:prstGeom prst="rect">
                <a:avLst/>
              </a:prstGeom>
              <a:blipFill>
                <a:blip r:embed="rId4"/>
                <a:stretch>
                  <a:fillRect l="-1108" t="-2899" b="-1014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E859CFBE-A61C-4CF3-BB5A-183A69042973}"/>
                  </a:ext>
                </a:extLst>
              </p:cNvPr>
              <p:cNvSpPr txBox="1"/>
              <p:nvPr/>
            </p:nvSpPr>
            <p:spPr>
              <a:xfrm>
                <a:off x="3504448" y="3577982"/>
                <a:ext cx="5680081" cy="6306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r>
                        <a:rPr lang="es-ES" sz="1350" i="1">
                          <a:latin typeface="Cambria Math" panose="02040503050406030204" pitchFamily="18" charset="0"/>
                        </a:rPr>
                        <m:t>𝑖</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𝑖</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oMath>
                  </m:oMathPara>
                </a14:m>
                <a:endParaRPr lang="es-ES" sz="1350" i="1" dirty="0">
                  <a:latin typeface="Cambria Math" panose="02040503050406030204" pitchFamily="18" charset="0"/>
                </a:endParaRPr>
              </a:p>
              <a:p>
                <a:endParaRPr lang="es-ES" sz="1350" dirty="0"/>
              </a:p>
            </p:txBody>
          </p:sp>
        </mc:Choice>
        <mc:Fallback xmlns="">
          <p:sp>
            <p:nvSpPr>
              <p:cNvPr id="17" name="CuadroTexto 16">
                <a:extLst>
                  <a:ext uri="{FF2B5EF4-FFF2-40B4-BE49-F238E27FC236}">
                    <a16:creationId xmlns:a16="http://schemas.microsoft.com/office/drawing/2014/main" id="{E859CFBE-A61C-4CF3-BB5A-183A69042973}"/>
                  </a:ext>
                </a:extLst>
              </p:cNvPr>
              <p:cNvSpPr txBox="1">
                <a:spLocks noRot="1" noChangeAspect="1" noMove="1" noResize="1" noEditPoints="1" noAdjustHandles="1" noChangeArrowheads="1" noChangeShapeType="1" noTextEdit="1"/>
              </p:cNvSpPr>
              <p:nvPr/>
            </p:nvSpPr>
            <p:spPr>
              <a:xfrm>
                <a:off x="3504448" y="3577982"/>
                <a:ext cx="5680081" cy="630685"/>
              </a:xfrm>
              <a:prstGeom prst="rect">
                <a:avLst/>
              </a:prstGeom>
              <a:blipFill>
                <a:blip r:embed="rId5"/>
                <a:stretch>
                  <a:fillRect l="-215" t="-971"/>
                </a:stretch>
              </a:blipFill>
            </p:spPr>
            <p:txBody>
              <a:bodyPr/>
              <a:lstStyle/>
              <a:p>
                <a:r>
                  <a:rPr lang="es-ES">
                    <a:noFill/>
                  </a:rPr>
                  <a:t> </a:t>
                </a:r>
              </a:p>
            </p:txBody>
          </p:sp>
        </mc:Fallback>
      </mc:AlternateContent>
      <p:sp>
        <p:nvSpPr>
          <p:cNvPr id="3" name="Rectángulo 2">
            <a:extLst>
              <a:ext uri="{FF2B5EF4-FFF2-40B4-BE49-F238E27FC236}">
                <a16:creationId xmlns:a16="http://schemas.microsoft.com/office/drawing/2014/main" id="{54FB37FB-4959-4B5E-B6B6-B96333C93F93}"/>
              </a:ext>
            </a:extLst>
          </p:cNvPr>
          <p:cNvSpPr/>
          <p:nvPr/>
        </p:nvSpPr>
        <p:spPr>
          <a:xfrm>
            <a:off x="3853473" y="1847260"/>
            <a:ext cx="4190314" cy="523220"/>
          </a:xfrm>
          <a:prstGeom prst="rect">
            <a:avLst/>
          </a:prstGeom>
        </p:spPr>
        <p:txBody>
          <a:bodyPr wrap="none">
            <a:spAutoFit/>
          </a:bodyPr>
          <a:lstStyle/>
          <a:p>
            <a:r>
              <a:rPr lang="es-ES" altLang="es-ES" sz="1400" dirty="0">
                <a:latin typeface="Arial" panose="020B0604020202020204" pitchFamily="34" charset="0"/>
                <a:ea typeface="Times New Roman" panose="02020603050405020304" pitchFamily="18" charset="0"/>
                <a:cs typeface="Arial" panose="020B0604020202020204" pitchFamily="34" charset="0"/>
              </a:rPr>
              <a:t>El voltaje en las dos entradas (V+, V-) es el mismo</a:t>
            </a:r>
          </a:p>
          <a:p>
            <a:r>
              <a:rPr lang="es-ES" sz="1400" dirty="0">
                <a:latin typeface="Arial" panose="020B0604020202020204" pitchFamily="34" charset="0"/>
                <a:cs typeface="Arial" panose="020B0604020202020204" pitchFamily="34" charset="0"/>
              </a:rPr>
              <a:t>La corriente de entrada es nula</a:t>
            </a:r>
            <a:endParaRPr lang="es-ES" sz="1400"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7D36C9C2-AEFB-465B-B37F-4894D3607C10}"/>
                  </a:ext>
                </a:extLst>
              </p:cNvPr>
              <p:cNvSpPr/>
              <p:nvPr/>
            </p:nvSpPr>
            <p:spPr>
              <a:xfrm>
                <a:off x="3701412" y="4000885"/>
                <a:ext cx="4572000" cy="50731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𝑖𝑛</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𝑟</m:t>
                          </m:r>
                        </m:sub>
                      </m:sSub>
                      <m:d>
                        <m:dPr>
                          <m:ctrlPr>
                            <a:rPr lang="es-ES" sz="1200" i="1">
                              <a:latin typeface="Cambria Math" panose="02040503050406030204" pitchFamily="18" charset="0"/>
                            </a:rPr>
                          </m:ctrlPr>
                        </m:dPr>
                        <m:e>
                          <m:r>
                            <a:rPr lang="es-ES" sz="1200" i="1">
                              <a:latin typeface="Cambria Math" panose="02040503050406030204" pitchFamily="18" charset="0"/>
                            </a:rPr>
                            <m:t>1−</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𝑖𝑛</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𝑟</m:t>
                          </m:r>
                        </m:sub>
                      </m:sSub>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oMath>
                  </m:oMathPara>
                </a14:m>
                <a:endParaRPr lang="es-ES" sz="1200" dirty="0"/>
              </a:p>
            </p:txBody>
          </p:sp>
        </mc:Choice>
        <mc:Fallback xmlns="">
          <p:sp>
            <p:nvSpPr>
              <p:cNvPr id="7" name="Rectángulo 6">
                <a:extLst>
                  <a:ext uri="{FF2B5EF4-FFF2-40B4-BE49-F238E27FC236}">
                    <a16:creationId xmlns:a16="http://schemas.microsoft.com/office/drawing/2014/main" id="{7D36C9C2-AEFB-465B-B37F-4894D3607C10}"/>
                  </a:ext>
                </a:extLst>
              </p:cNvPr>
              <p:cNvSpPr>
                <a:spLocks noRot="1" noChangeAspect="1" noMove="1" noResize="1" noEditPoints="1" noAdjustHandles="1" noChangeArrowheads="1" noChangeShapeType="1" noTextEdit="1"/>
              </p:cNvSpPr>
              <p:nvPr/>
            </p:nvSpPr>
            <p:spPr>
              <a:xfrm>
                <a:off x="3701412" y="4000885"/>
                <a:ext cx="4572000" cy="507318"/>
              </a:xfrm>
              <a:prstGeom prst="rect">
                <a:avLst/>
              </a:prstGeom>
              <a:blipFill>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87776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50</a:t>
            </a:fld>
            <a:endParaRPr lang="es-ES" sz="2400" b="0" strike="noStrike" spc="-1">
              <a:solidFill>
                <a:srgbClr val="000000"/>
              </a:solidFill>
              <a:uFill>
                <a:solidFill>
                  <a:srgbClr val="FFFFFF"/>
                </a:solidFill>
              </a:uFill>
              <a:latin typeface="Arial"/>
            </a:endParaRPr>
          </a:p>
        </p:txBody>
      </p:sp>
      <p:sp>
        <p:nvSpPr>
          <p:cNvPr id="7" name="Rectangle 5">
            <a:extLst>
              <a:ext uri="{FF2B5EF4-FFF2-40B4-BE49-F238E27FC236}">
                <a16:creationId xmlns:a16="http://schemas.microsoft.com/office/drawing/2014/main" id="{14D64C63-757A-0D5E-1883-E6BE57E453D1}"/>
              </a:ext>
            </a:extLst>
          </p:cNvPr>
          <p:cNvSpPr>
            <a:spLocks noChangeArrowheads="1"/>
          </p:cNvSpPr>
          <p:nvPr/>
        </p:nvSpPr>
        <p:spPr bwMode="auto">
          <a:xfrm>
            <a:off x="103320" y="1443767"/>
            <a:ext cx="848408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Hallamos la ganancia, la impedancia de entrada y la de salida en pequeña señal. Para hallar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sustituimos la fuente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por una de prueba y hallamos el cociente entre dicha fuente y la corriente que genera, para hallar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cortocircuitamos la fuente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colocamos la fuente de prueba a la salida, calculando el cociente entre dicha fuente y la corriente que genera.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Objeto 7">
            <a:extLst>
              <a:ext uri="{FF2B5EF4-FFF2-40B4-BE49-F238E27FC236}">
                <a16:creationId xmlns:a16="http://schemas.microsoft.com/office/drawing/2014/main" id="{F463F2DB-B9DB-51D8-6E74-F1BDE66708EF}"/>
              </a:ext>
            </a:extLst>
          </p:cNvPr>
          <p:cNvGraphicFramePr>
            <a:graphicFrameLocks noChangeAspect="1"/>
          </p:cNvGraphicFramePr>
          <p:nvPr>
            <p:extLst>
              <p:ext uri="{D42A27DB-BD31-4B8C-83A1-F6EECF244321}">
                <p14:modId xmlns:p14="http://schemas.microsoft.com/office/powerpoint/2010/main" val="4224444183"/>
              </p:ext>
            </p:extLst>
          </p:nvPr>
        </p:nvGraphicFramePr>
        <p:xfrm>
          <a:off x="350879" y="2361644"/>
          <a:ext cx="1025161" cy="1466850"/>
        </p:xfrm>
        <a:graphic>
          <a:graphicData uri="http://schemas.openxmlformats.org/presentationml/2006/ole">
            <mc:AlternateContent xmlns:mc="http://schemas.openxmlformats.org/markup-compatibility/2006">
              <mc:Choice xmlns:v="urn:schemas-microsoft-com:vml" Requires="v">
                <p:oleObj name="Equation" r:id="rId3" imgW="914400" imgH="1206500" progId="Equation.DSMT4">
                  <p:embed/>
                </p:oleObj>
              </mc:Choice>
              <mc:Fallback>
                <p:oleObj name="Equation" r:id="rId3" imgW="914400" imgH="1206500" progId="Equation.DSMT4">
                  <p:embed/>
                  <p:pic>
                    <p:nvPicPr>
                      <p:cNvPr id="8" name="Objeto 7">
                        <a:extLst>
                          <a:ext uri="{FF2B5EF4-FFF2-40B4-BE49-F238E27FC236}">
                            <a16:creationId xmlns:a16="http://schemas.microsoft.com/office/drawing/2014/main" id="{F463F2DB-B9DB-51D8-6E74-F1BDE6670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79" y="2361644"/>
                        <a:ext cx="1025161" cy="1466850"/>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F10AE97E-E2BF-CC13-0F5D-9C1A08DA6508}"/>
              </a:ext>
            </a:extLst>
          </p:cNvPr>
          <p:cNvSpPr>
            <a:spLocks noChangeArrowheads="1"/>
          </p:cNvSpPr>
          <p:nvPr/>
        </p:nvSpPr>
        <p:spPr bwMode="auto">
          <a:xfrm>
            <a:off x="103319" y="3943513"/>
            <a:ext cx="8484089"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Como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/2=2M</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se deriva que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=4 M</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Como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1k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se deriva que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d</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1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Como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A</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=-6, se deriva que g =6.10</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-3 </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Como g=2(</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kI</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0.5</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se deriva que I</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d</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=4,5 mA y, suponiendo zona de corriente constante, 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GS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=3,5 V</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De la malla de entrada en DC y sabiendo que la puerta está a 0V se deriva que 6=V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GS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D</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pudiéndose despejar el valor de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=0.55k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Con la malla de salida se comprueba que 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DS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&gt;V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GS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1" name="CuadroTexto 10">
            <a:extLst>
              <a:ext uri="{FF2B5EF4-FFF2-40B4-BE49-F238E27FC236}">
                <a16:creationId xmlns:a16="http://schemas.microsoft.com/office/drawing/2014/main" id="{2A3416A6-4AC8-57A7-1418-0625D521FC5B}"/>
              </a:ext>
            </a:extLst>
          </p:cNvPr>
          <p:cNvSpPr txBox="1"/>
          <p:nvPr/>
        </p:nvSpPr>
        <p:spPr>
          <a:xfrm>
            <a:off x="103319" y="906877"/>
            <a:ext cx="4624386" cy="276999"/>
          </a:xfrm>
          <a:prstGeom prst="rect">
            <a:avLst/>
          </a:prstGeom>
          <a:noFill/>
        </p:spPr>
        <p:txBody>
          <a:bodyPr wrap="square">
            <a:spAutoFit/>
          </a:bodyPr>
          <a:lstStyle/>
          <a:p>
            <a:r>
              <a:rPr lang="es-ES" altLang="es-ES" sz="1200" b="1" dirty="0">
                <a:latin typeface="Verdana" panose="020B0604030504040204" pitchFamily="34" charset="0"/>
              </a:rPr>
              <a:t>Problema 3 (Continuación). </a:t>
            </a:r>
            <a:endParaRPr lang="es-ES" sz="1200" b="1" dirty="0">
              <a:latin typeface="Verdana" panose="020B0604030504040204" pitchFamily="34" charset="0"/>
            </a:endParaRPr>
          </a:p>
        </p:txBody>
      </p:sp>
    </p:spTree>
    <p:extLst>
      <p:ext uri="{BB962C8B-B14F-4D97-AF65-F5344CB8AC3E}">
        <p14:creationId xmlns:p14="http://schemas.microsoft.com/office/powerpoint/2010/main" val="1676114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51</a:t>
            </a:fld>
            <a:endParaRPr lang="es-ES" sz="2400" b="0" strike="noStrike" spc="-1">
              <a:solidFill>
                <a:srgbClr val="000000"/>
              </a:solidFill>
              <a:uFill>
                <a:solidFill>
                  <a:srgbClr val="FFFFFF"/>
                </a:solidFill>
              </a:uFill>
              <a:latin typeface="Arial"/>
            </a:endParaRPr>
          </a:p>
        </p:txBody>
      </p:sp>
      <p:pic>
        <p:nvPicPr>
          <p:cNvPr id="7173" name="Picture 5">
            <a:extLst>
              <a:ext uri="{FF2B5EF4-FFF2-40B4-BE49-F238E27FC236}">
                <a16:creationId xmlns:a16="http://schemas.microsoft.com/office/drawing/2014/main" id="{31EF8D90-FFAB-4BAB-7D42-802D64553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5" y="2580382"/>
            <a:ext cx="257735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C0BA745-C8D9-B5FD-03F4-7653C45A6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69519"/>
            <a:ext cx="2614710" cy="1308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D8794AC7-5D97-2CC6-E37E-7228EF54BB41}"/>
              </a:ext>
            </a:extLst>
          </p:cNvPr>
          <p:cNvSpPr>
            <a:spLocks noChangeArrowheads="1"/>
          </p:cNvSpPr>
          <p:nvPr/>
        </p:nvSpPr>
        <p:spPr bwMode="auto">
          <a:xfrm>
            <a:off x="179280" y="1287720"/>
            <a:ext cx="896472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Problema 4.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Hallar la ganancia de tensión (v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b</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la ganancia en corriente (i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impedancia de entrada e impedancia de salida del amplificador de la figura (seguidor de emisor). </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En la figura de la derecha se muestra el circuito equivalente en pequeña señal a frecuencias medias, donde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Las flechas indican las corrientes de entrada y de salida. Definimos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LL</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L</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47BB9C67-6002-540A-1F4D-3BE27B07E626}"/>
              </a:ext>
            </a:extLst>
          </p:cNvPr>
          <p:cNvSpPr>
            <a:spLocks noChangeArrowheads="1"/>
          </p:cNvSpPr>
          <p:nvPr/>
        </p:nvSpPr>
        <p:spPr bwMode="auto">
          <a:xfrm>
            <a:off x="417405" y="47337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De esa forma es fácil ver que: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graphicFrame>
        <p:nvGraphicFramePr>
          <p:cNvPr id="7" name="Objeto 6">
            <a:extLst>
              <a:ext uri="{FF2B5EF4-FFF2-40B4-BE49-F238E27FC236}">
                <a16:creationId xmlns:a16="http://schemas.microsoft.com/office/drawing/2014/main" id="{5539CD25-C189-32AD-61CF-61710387E91D}"/>
              </a:ext>
            </a:extLst>
          </p:cNvPr>
          <p:cNvGraphicFramePr>
            <a:graphicFrameLocks noChangeAspect="1"/>
          </p:cNvGraphicFramePr>
          <p:nvPr>
            <p:extLst>
              <p:ext uri="{D42A27DB-BD31-4B8C-83A1-F6EECF244321}">
                <p14:modId xmlns:p14="http://schemas.microsoft.com/office/powerpoint/2010/main" val="495419571"/>
              </p:ext>
            </p:extLst>
          </p:nvPr>
        </p:nvGraphicFramePr>
        <p:xfrm>
          <a:off x="417405" y="5190960"/>
          <a:ext cx="1670050" cy="990600"/>
        </p:xfrm>
        <a:graphic>
          <a:graphicData uri="http://schemas.openxmlformats.org/presentationml/2006/ole">
            <mc:AlternateContent xmlns:mc="http://schemas.openxmlformats.org/markup-compatibility/2006">
              <mc:Choice xmlns:v="urn:schemas-microsoft-com:vml" Requires="v">
                <p:oleObj name="Equation" r:id="rId5" imgW="1524000" imgH="901700" progId="Equation.DSMT4">
                  <p:embed/>
                </p:oleObj>
              </mc:Choice>
              <mc:Fallback>
                <p:oleObj name="Equation" r:id="rId5" imgW="1524000" imgH="901700" progId="Equation.DSMT4">
                  <p:embed/>
                  <p:pic>
                    <p:nvPicPr>
                      <p:cNvPr id="7" name="Objeto 6">
                        <a:extLst>
                          <a:ext uri="{FF2B5EF4-FFF2-40B4-BE49-F238E27FC236}">
                            <a16:creationId xmlns:a16="http://schemas.microsoft.com/office/drawing/2014/main" id="{5539CD25-C189-32AD-61CF-61710387E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405" y="5190960"/>
                        <a:ext cx="16700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9">
            <a:extLst>
              <a:ext uri="{FF2B5EF4-FFF2-40B4-BE49-F238E27FC236}">
                <a16:creationId xmlns:a16="http://schemas.microsoft.com/office/drawing/2014/main" id="{6C0AB6E2-7DEF-0E13-2A3C-EA42BE11549F}"/>
              </a:ext>
            </a:extLst>
          </p:cNvPr>
          <p:cNvSpPr>
            <a:spLocks noChangeArrowheads="1"/>
          </p:cNvSpPr>
          <p:nvPr/>
        </p:nvSpPr>
        <p:spPr bwMode="auto">
          <a:xfrm>
            <a:off x="417405" y="61815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452617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184209"/>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52</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4 (Continuación).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4" name="Objeto 3">
            <a:extLst>
              <a:ext uri="{FF2B5EF4-FFF2-40B4-BE49-F238E27FC236}">
                <a16:creationId xmlns:a16="http://schemas.microsoft.com/office/drawing/2014/main" id="{9A492DD5-5778-9B36-816B-9C4570BB2F39}"/>
              </a:ext>
            </a:extLst>
          </p:cNvPr>
          <p:cNvGraphicFramePr>
            <a:graphicFrameLocks noChangeAspect="1"/>
          </p:cNvGraphicFramePr>
          <p:nvPr>
            <p:extLst>
              <p:ext uri="{D42A27DB-BD31-4B8C-83A1-F6EECF244321}">
                <p14:modId xmlns:p14="http://schemas.microsoft.com/office/powerpoint/2010/main" val="1885965234"/>
              </p:ext>
            </p:extLst>
          </p:nvPr>
        </p:nvGraphicFramePr>
        <p:xfrm>
          <a:off x="179280" y="1814683"/>
          <a:ext cx="4313721" cy="1041400"/>
        </p:xfrm>
        <a:graphic>
          <a:graphicData uri="http://schemas.openxmlformats.org/presentationml/2006/ole">
            <mc:AlternateContent xmlns:mc="http://schemas.openxmlformats.org/markup-compatibility/2006">
              <mc:Choice xmlns:v="urn:schemas-microsoft-com:vml" Requires="v">
                <p:oleObj name="Equation" r:id="rId3" imgW="3873500" imgH="889000" progId="Equation.DSMT4">
                  <p:embed/>
                </p:oleObj>
              </mc:Choice>
              <mc:Fallback>
                <p:oleObj name="Equation" r:id="rId3" imgW="3873500" imgH="889000" progId="Equation.DSMT4">
                  <p:embed/>
                  <p:pic>
                    <p:nvPicPr>
                      <p:cNvPr id="4" name="Objeto 3">
                        <a:extLst>
                          <a:ext uri="{FF2B5EF4-FFF2-40B4-BE49-F238E27FC236}">
                            <a16:creationId xmlns:a16="http://schemas.microsoft.com/office/drawing/2014/main" id="{9A492DD5-5778-9B36-816B-9C4570BB2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0" y="1814683"/>
                        <a:ext cx="4313721" cy="1041400"/>
                      </a:xfrm>
                      <a:prstGeom prst="rect">
                        <a:avLst/>
                      </a:prstGeom>
                      <a:noFill/>
                    </p:spPr>
                  </p:pic>
                </p:oleObj>
              </mc:Fallback>
            </mc:AlternateContent>
          </a:graphicData>
        </a:graphic>
      </p:graphicFrame>
      <p:graphicFrame>
        <p:nvGraphicFramePr>
          <p:cNvPr id="5" name="Objeto 4">
            <a:extLst>
              <a:ext uri="{FF2B5EF4-FFF2-40B4-BE49-F238E27FC236}">
                <a16:creationId xmlns:a16="http://schemas.microsoft.com/office/drawing/2014/main" id="{02F2FCC6-3BB4-65E8-B5E1-1E89E7975BF5}"/>
              </a:ext>
            </a:extLst>
          </p:cNvPr>
          <p:cNvGraphicFramePr>
            <a:graphicFrameLocks noChangeAspect="1"/>
          </p:cNvGraphicFramePr>
          <p:nvPr>
            <p:extLst>
              <p:ext uri="{D42A27DB-BD31-4B8C-83A1-F6EECF244321}">
                <p14:modId xmlns:p14="http://schemas.microsoft.com/office/powerpoint/2010/main" val="3035198536"/>
              </p:ext>
            </p:extLst>
          </p:nvPr>
        </p:nvGraphicFramePr>
        <p:xfrm>
          <a:off x="179280" y="3313283"/>
          <a:ext cx="4886072" cy="1397000"/>
        </p:xfrm>
        <a:graphic>
          <a:graphicData uri="http://schemas.openxmlformats.org/presentationml/2006/ole">
            <mc:AlternateContent xmlns:mc="http://schemas.openxmlformats.org/markup-compatibility/2006">
              <mc:Choice xmlns:v="urn:schemas-microsoft-com:vml" Requires="v">
                <p:oleObj name="Equation" r:id="rId5" imgW="4521200" imgH="1231900" progId="Equation.DSMT4">
                  <p:embed/>
                </p:oleObj>
              </mc:Choice>
              <mc:Fallback>
                <p:oleObj name="Equation" r:id="rId5" imgW="4521200" imgH="1231900" progId="Equation.DSMT4">
                  <p:embed/>
                  <p:pic>
                    <p:nvPicPr>
                      <p:cNvPr id="5" name="Objeto 4">
                        <a:extLst>
                          <a:ext uri="{FF2B5EF4-FFF2-40B4-BE49-F238E27FC236}">
                            <a16:creationId xmlns:a16="http://schemas.microsoft.com/office/drawing/2014/main" id="{02F2FCC6-3BB4-65E8-B5E1-1E89E7975B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80" y="3313283"/>
                        <a:ext cx="4886072" cy="1397000"/>
                      </a:xfrm>
                      <a:prstGeom prst="rect">
                        <a:avLst/>
                      </a:prstGeom>
                      <a:noFill/>
                    </p:spPr>
                  </p:pic>
                </p:oleObj>
              </mc:Fallback>
            </mc:AlternateContent>
          </a:graphicData>
        </a:graphic>
      </p:graphicFrame>
      <p:pic>
        <p:nvPicPr>
          <p:cNvPr id="8193" name="Picture 1">
            <a:extLst>
              <a:ext uri="{FF2B5EF4-FFF2-40B4-BE49-F238E27FC236}">
                <a16:creationId xmlns:a16="http://schemas.microsoft.com/office/drawing/2014/main" id="{A6FFDC35-DD44-FFAF-E323-1F40E21D2B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280" y="5167483"/>
            <a:ext cx="2687039" cy="1289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1CA7EE67-8B96-E4F3-6207-F26F3AF1F05E}"/>
              </a:ext>
            </a:extLst>
          </p:cNvPr>
          <p:cNvSpPr>
            <a:spLocks noChangeArrowheads="1"/>
          </p:cNvSpPr>
          <p:nvPr/>
        </p:nvSpPr>
        <p:spPr bwMode="auto">
          <a:xfrm>
            <a:off x="179280" y="1309084"/>
            <a:ext cx="86756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Por otra parte, para hallar la ganancia en corriente, relacionaremos cada corriente con su voltaje: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EA8AE71A-79EE-CF69-BD88-43A2D6922B8A}"/>
              </a:ext>
            </a:extLst>
          </p:cNvPr>
          <p:cNvSpPr>
            <a:spLocks noChangeArrowheads="1"/>
          </p:cNvSpPr>
          <p:nvPr/>
        </p:nvSpPr>
        <p:spPr bwMode="auto">
          <a:xfrm>
            <a:off x="179280" y="2807684"/>
            <a:ext cx="86756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Necesitamos relacionar 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b</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con 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in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para hallar la ganancia en corriente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91CF2C1D-E1B9-03C8-1A21-1C9AE3D925FC}"/>
              </a:ext>
            </a:extLst>
          </p:cNvPr>
          <p:cNvSpPr>
            <a:spLocks noChangeArrowheads="1"/>
          </p:cNvSpPr>
          <p:nvPr/>
        </p:nvSpPr>
        <p:spPr bwMode="auto">
          <a:xfrm>
            <a:off x="179280" y="4569551"/>
            <a:ext cx="86756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Para hallar la impedancia de entrada, sustituimos la excitación (fuente 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in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y resistencia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por una fuente de prueba (v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test</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y calculamos la relación entre dicha fuente y la corriente que genera (i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test</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ver figura inferior.</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50A2B1A0-C6E8-9E82-417D-28C0E8E19D00}"/>
              </a:ext>
            </a:extLst>
          </p:cNvPr>
          <p:cNvSpPr>
            <a:spLocks noChangeArrowheads="1"/>
          </p:cNvSpPr>
          <p:nvPr/>
        </p:nvSpPr>
        <p:spPr bwMode="auto">
          <a:xfrm>
            <a:off x="155181" y="6503241"/>
            <a:ext cx="86756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De la figura se infiere que:</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9919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53</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78840" y="86523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4 (Continuación).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10" name="Objeto 9">
            <a:extLst>
              <a:ext uri="{FF2B5EF4-FFF2-40B4-BE49-F238E27FC236}">
                <a16:creationId xmlns:a16="http://schemas.microsoft.com/office/drawing/2014/main" id="{E0320EDC-053E-B572-B794-C15BC46F206B}"/>
              </a:ext>
            </a:extLst>
          </p:cNvPr>
          <p:cNvGraphicFramePr>
            <a:graphicFrameLocks noChangeAspect="1"/>
          </p:cNvGraphicFramePr>
          <p:nvPr>
            <p:extLst>
              <p:ext uri="{D42A27DB-BD31-4B8C-83A1-F6EECF244321}">
                <p14:modId xmlns:p14="http://schemas.microsoft.com/office/powerpoint/2010/main" val="1240393681"/>
              </p:ext>
            </p:extLst>
          </p:nvPr>
        </p:nvGraphicFramePr>
        <p:xfrm>
          <a:off x="179280" y="1287720"/>
          <a:ext cx="5969000" cy="1504950"/>
        </p:xfrm>
        <a:graphic>
          <a:graphicData uri="http://schemas.openxmlformats.org/presentationml/2006/ole">
            <mc:AlternateContent xmlns:mc="http://schemas.openxmlformats.org/markup-compatibility/2006">
              <mc:Choice xmlns:v="urn:schemas-microsoft-com:vml" Requires="v">
                <p:oleObj name="Equation" r:id="rId3" imgW="5473700" imgH="1384300" progId="Equation.DSMT4">
                  <p:embed/>
                </p:oleObj>
              </mc:Choice>
              <mc:Fallback>
                <p:oleObj name="Equation" r:id="rId3" imgW="5473700" imgH="1384300" progId="Equation.DSMT4">
                  <p:embed/>
                  <p:pic>
                    <p:nvPicPr>
                      <p:cNvPr id="10" name="Objeto 9">
                        <a:extLst>
                          <a:ext uri="{FF2B5EF4-FFF2-40B4-BE49-F238E27FC236}">
                            <a16:creationId xmlns:a16="http://schemas.microsoft.com/office/drawing/2014/main" id="{E0320EDC-053E-B572-B794-C15BC46F2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0" y="1287720"/>
                        <a:ext cx="5969000" cy="150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6" name="Picture 4">
            <a:extLst>
              <a:ext uri="{FF2B5EF4-FFF2-40B4-BE49-F238E27FC236}">
                <a16:creationId xmlns:a16="http://schemas.microsoft.com/office/drawing/2014/main" id="{0A72C647-88EE-DEB0-0DD2-44C5383FF2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80" y="3249870"/>
            <a:ext cx="2686050" cy="1289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to 10">
            <a:extLst>
              <a:ext uri="{FF2B5EF4-FFF2-40B4-BE49-F238E27FC236}">
                <a16:creationId xmlns:a16="http://schemas.microsoft.com/office/drawing/2014/main" id="{B878319D-775E-49D8-D50F-124BADE44B54}"/>
              </a:ext>
            </a:extLst>
          </p:cNvPr>
          <p:cNvGraphicFramePr>
            <a:graphicFrameLocks noChangeAspect="1"/>
          </p:cNvGraphicFramePr>
          <p:nvPr>
            <p:extLst>
              <p:ext uri="{D42A27DB-BD31-4B8C-83A1-F6EECF244321}">
                <p14:modId xmlns:p14="http://schemas.microsoft.com/office/powerpoint/2010/main" val="2727076314"/>
              </p:ext>
            </p:extLst>
          </p:nvPr>
        </p:nvGraphicFramePr>
        <p:xfrm>
          <a:off x="703155" y="4284920"/>
          <a:ext cx="1079500" cy="228600"/>
        </p:xfrm>
        <a:graphic>
          <a:graphicData uri="http://schemas.openxmlformats.org/presentationml/2006/ole">
            <mc:AlternateContent xmlns:mc="http://schemas.openxmlformats.org/markup-compatibility/2006">
              <mc:Choice xmlns:v="urn:schemas-microsoft-com:vml" Requires="v">
                <p:oleObj name="Equation" r:id="rId6" imgW="1079500" imgH="228600" progId="Equation.DSMT4">
                  <p:embed/>
                </p:oleObj>
              </mc:Choice>
              <mc:Fallback>
                <p:oleObj name="Equation" r:id="rId6" imgW="1079500" imgH="228600" progId="Equation.DSMT4">
                  <p:embed/>
                  <p:pic>
                    <p:nvPicPr>
                      <p:cNvPr id="11" name="Objeto 10">
                        <a:extLst>
                          <a:ext uri="{FF2B5EF4-FFF2-40B4-BE49-F238E27FC236}">
                            <a16:creationId xmlns:a16="http://schemas.microsoft.com/office/drawing/2014/main" id="{B878319D-775E-49D8-D50F-124BADE44B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155" y="4284920"/>
                        <a:ext cx="10795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to 11">
            <a:extLst>
              <a:ext uri="{FF2B5EF4-FFF2-40B4-BE49-F238E27FC236}">
                <a16:creationId xmlns:a16="http://schemas.microsoft.com/office/drawing/2014/main" id="{83393EC0-D3C5-8F21-DA2B-544B22C6033B}"/>
              </a:ext>
            </a:extLst>
          </p:cNvPr>
          <p:cNvGraphicFramePr>
            <a:graphicFrameLocks noChangeAspect="1"/>
          </p:cNvGraphicFramePr>
          <p:nvPr>
            <p:extLst>
              <p:ext uri="{D42A27DB-BD31-4B8C-83A1-F6EECF244321}">
                <p14:modId xmlns:p14="http://schemas.microsoft.com/office/powerpoint/2010/main" val="1213625013"/>
              </p:ext>
            </p:extLst>
          </p:nvPr>
        </p:nvGraphicFramePr>
        <p:xfrm>
          <a:off x="4561200" y="4343533"/>
          <a:ext cx="1028700" cy="1210190"/>
        </p:xfrm>
        <a:graphic>
          <a:graphicData uri="http://schemas.openxmlformats.org/presentationml/2006/ole">
            <mc:AlternateContent xmlns:mc="http://schemas.openxmlformats.org/markup-compatibility/2006">
              <mc:Choice xmlns:v="urn:schemas-microsoft-com:vml" Requires="v">
                <p:oleObj name="Equation" r:id="rId8" imgW="825500" imgH="889000" progId="Equation.DSMT4">
                  <p:embed/>
                </p:oleObj>
              </mc:Choice>
              <mc:Fallback>
                <p:oleObj name="Equation" r:id="rId8" imgW="825500" imgH="889000" progId="Equation.DSMT4">
                  <p:embed/>
                  <p:pic>
                    <p:nvPicPr>
                      <p:cNvPr id="12" name="Objeto 11">
                        <a:extLst>
                          <a:ext uri="{FF2B5EF4-FFF2-40B4-BE49-F238E27FC236}">
                            <a16:creationId xmlns:a16="http://schemas.microsoft.com/office/drawing/2014/main" id="{83393EC0-D3C5-8F21-DA2B-544B22C603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1200" y="4343533"/>
                        <a:ext cx="1028700" cy="1210190"/>
                      </a:xfrm>
                      <a:prstGeom prst="rect">
                        <a:avLst/>
                      </a:prstGeom>
                      <a:noFill/>
                    </p:spPr>
                  </p:pic>
                </p:oleObj>
              </mc:Fallback>
            </mc:AlternateContent>
          </a:graphicData>
        </a:graphic>
      </p:graphicFrame>
      <p:graphicFrame>
        <p:nvGraphicFramePr>
          <p:cNvPr id="13" name="Objeto 12">
            <a:extLst>
              <a:ext uri="{FF2B5EF4-FFF2-40B4-BE49-F238E27FC236}">
                <a16:creationId xmlns:a16="http://schemas.microsoft.com/office/drawing/2014/main" id="{F088ED9D-2187-9757-7325-85FCE7AAF8C1}"/>
              </a:ext>
            </a:extLst>
          </p:cNvPr>
          <p:cNvGraphicFramePr>
            <a:graphicFrameLocks noChangeAspect="1"/>
          </p:cNvGraphicFramePr>
          <p:nvPr>
            <p:extLst>
              <p:ext uri="{D42A27DB-BD31-4B8C-83A1-F6EECF244321}">
                <p14:modId xmlns:p14="http://schemas.microsoft.com/office/powerpoint/2010/main" val="2949568504"/>
              </p:ext>
            </p:extLst>
          </p:nvPr>
        </p:nvGraphicFramePr>
        <p:xfrm>
          <a:off x="4300430" y="5540210"/>
          <a:ext cx="2127250" cy="1282700"/>
        </p:xfrm>
        <a:graphic>
          <a:graphicData uri="http://schemas.openxmlformats.org/presentationml/2006/ole">
            <mc:AlternateContent xmlns:mc="http://schemas.openxmlformats.org/markup-compatibility/2006">
              <mc:Choice xmlns:v="urn:schemas-microsoft-com:vml" Requires="v">
                <p:oleObj name="Equation" r:id="rId10" imgW="1816100" imgH="1092200" progId="Equation.DSMT4">
                  <p:embed/>
                </p:oleObj>
              </mc:Choice>
              <mc:Fallback>
                <p:oleObj name="Equation" r:id="rId10" imgW="1816100" imgH="1092200" progId="Equation.DSMT4">
                  <p:embed/>
                  <p:pic>
                    <p:nvPicPr>
                      <p:cNvPr id="13" name="Objeto 12">
                        <a:extLst>
                          <a:ext uri="{FF2B5EF4-FFF2-40B4-BE49-F238E27FC236}">
                            <a16:creationId xmlns:a16="http://schemas.microsoft.com/office/drawing/2014/main" id="{F088ED9D-2187-9757-7325-85FCE7AAF8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0430" y="5540210"/>
                        <a:ext cx="212725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6">
            <a:extLst>
              <a:ext uri="{FF2B5EF4-FFF2-40B4-BE49-F238E27FC236}">
                <a16:creationId xmlns:a16="http://schemas.microsoft.com/office/drawing/2014/main" id="{32981119-413D-EB7A-3FA0-000600FFBDD3}"/>
              </a:ext>
            </a:extLst>
          </p:cNvPr>
          <p:cNvSpPr>
            <a:spLocks noChangeArrowheads="1"/>
          </p:cNvSpPr>
          <p:nvPr/>
        </p:nvSpPr>
        <p:spPr bwMode="auto">
          <a:xfrm>
            <a:off x="179280" y="8305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7">
            <a:extLst>
              <a:ext uri="{FF2B5EF4-FFF2-40B4-BE49-F238E27FC236}">
                <a16:creationId xmlns:a16="http://schemas.microsoft.com/office/drawing/2014/main" id="{96D618EC-51C3-AB9E-67C4-114371D63037}"/>
              </a:ext>
            </a:extLst>
          </p:cNvPr>
          <p:cNvSpPr>
            <a:spLocks noChangeArrowheads="1"/>
          </p:cNvSpPr>
          <p:nvPr/>
        </p:nvSpPr>
        <p:spPr bwMode="auto">
          <a:xfrm>
            <a:off x="179280" y="2651938"/>
            <a:ext cx="849636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Para calcular la impedancia de salida se cortocircuita la fuente independiente y se coloca a la salida la fuente de prueba (en lugar de la resistencia de carga), ver figura inferior.</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6" name="Rectangle 8">
            <a:extLst>
              <a:ext uri="{FF2B5EF4-FFF2-40B4-BE49-F238E27FC236}">
                <a16:creationId xmlns:a16="http://schemas.microsoft.com/office/drawing/2014/main" id="{9F83D8F3-EFDC-2627-09C4-387481F16747}"/>
              </a:ext>
            </a:extLst>
          </p:cNvPr>
          <p:cNvSpPr>
            <a:spLocks noChangeArrowheads="1"/>
          </p:cNvSpPr>
          <p:nvPr/>
        </p:nvSpPr>
        <p:spPr bwMode="auto">
          <a:xfrm>
            <a:off x="3365422" y="3467399"/>
            <a:ext cx="48101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Donde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Llamando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b</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 la corriente que pasa por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h</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 la corriente que pasa por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en el nudo donde confluyen las corrientes queda: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7" name="Rectangle 9">
            <a:extLst>
              <a:ext uri="{FF2B5EF4-FFF2-40B4-BE49-F238E27FC236}">
                <a16:creationId xmlns:a16="http://schemas.microsoft.com/office/drawing/2014/main" id="{533B7F82-9D2A-0575-4CD4-9C457017B71C}"/>
              </a:ext>
            </a:extLst>
          </p:cNvPr>
          <p:cNvSpPr>
            <a:spLocks noChangeArrowheads="1"/>
          </p:cNvSpPr>
          <p:nvPr/>
        </p:nvSpPr>
        <p:spPr bwMode="auto">
          <a:xfrm>
            <a:off x="179280" y="47421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Aplicando la ley de Ohm en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en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h</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queda: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8" name="Rectangle 10">
            <a:extLst>
              <a:ext uri="{FF2B5EF4-FFF2-40B4-BE49-F238E27FC236}">
                <a16:creationId xmlns:a16="http://schemas.microsoft.com/office/drawing/2014/main" id="{A0C311C7-61B5-97BB-8A83-961BBB3C0FD6}"/>
              </a:ext>
            </a:extLst>
          </p:cNvPr>
          <p:cNvSpPr>
            <a:spLocks noChangeArrowheads="1"/>
          </p:cNvSpPr>
          <p:nvPr/>
        </p:nvSpPr>
        <p:spPr bwMode="auto">
          <a:xfrm>
            <a:off x="179280" y="5627562"/>
            <a:ext cx="38189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Sustituyendo en la ecuación de las corrientes:</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369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54</a:t>
            </a:fld>
            <a:endParaRPr lang="es-ES" sz="2400" b="0" strike="noStrike" spc="-1">
              <a:solidFill>
                <a:srgbClr val="000000"/>
              </a:solidFill>
              <a:uFill>
                <a:solidFill>
                  <a:srgbClr val="FFFFFF"/>
                </a:solidFill>
              </a:uFill>
              <a:latin typeface="Arial"/>
            </a:endParaRPr>
          </a:p>
        </p:txBody>
      </p:sp>
      <p:pic>
        <p:nvPicPr>
          <p:cNvPr id="12290" name="Picture 2">
            <a:extLst>
              <a:ext uri="{FF2B5EF4-FFF2-40B4-BE49-F238E27FC236}">
                <a16:creationId xmlns:a16="http://schemas.microsoft.com/office/drawing/2014/main" id="{803F793D-3282-2D09-398C-61A591BD7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0" y="1766284"/>
            <a:ext cx="36322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2289" name="Picture 1">
            <a:extLst>
              <a:ext uri="{FF2B5EF4-FFF2-40B4-BE49-F238E27FC236}">
                <a16:creationId xmlns:a16="http://schemas.microsoft.com/office/drawing/2014/main" id="{FC26E068-4E75-8441-A75C-A31AFD11C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0" y="4452334"/>
            <a:ext cx="3917950" cy="1543050"/>
          </a:xfrm>
          <a:prstGeom prst="rect">
            <a:avLst/>
          </a:prstGeom>
          <a:noFill/>
          <a:extLst>
            <a:ext uri="{909E8E84-426E-40DD-AFC4-6F175D3DCCD1}">
              <a14:hiddenFill xmlns:a14="http://schemas.microsoft.com/office/drawing/2010/main">
                <a:solidFill>
                  <a:srgbClr val="FFFFFF"/>
                </a:solidFill>
              </a14:hiddenFill>
            </a:ext>
          </a:extLst>
        </p:spPr>
      </p:pic>
      <p:sp>
        <p:nvSpPr>
          <p:cNvPr id="4" name="Line 4">
            <a:extLst>
              <a:ext uri="{FF2B5EF4-FFF2-40B4-BE49-F238E27FC236}">
                <a16:creationId xmlns:a16="http://schemas.microsoft.com/office/drawing/2014/main" id="{90457E8B-4F68-9CCC-7553-F15E26844523}"/>
              </a:ext>
            </a:extLst>
          </p:cNvPr>
          <p:cNvSpPr>
            <a:spLocks noChangeShapeType="1"/>
          </p:cNvSpPr>
          <p:nvPr/>
        </p:nvSpPr>
        <p:spPr bwMode="auto">
          <a:xfrm flipH="1">
            <a:off x="1842240" y="2909284"/>
            <a:ext cx="381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Line 3">
            <a:extLst>
              <a:ext uri="{FF2B5EF4-FFF2-40B4-BE49-F238E27FC236}">
                <a16:creationId xmlns:a16="http://schemas.microsoft.com/office/drawing/2014/main" id="{321F2721-CAE6-2B14-67DA-741C3BC9C614}"/>
              </a:ext>
            </a:extLst>
          </p:cNvPr>
          <p:cNvSpPr>
            <a:spLocks noChangeShapeType="1"/>
          </p:cNvSpPr>
          <p:nvPr/>
        </p:nvSpPr>
        <p:spPr bwMode="auto">
          <a:xfrm flipV="1">
            <a:off x="2680440" y="2680684"/>
            <a:ext cx="381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Rectangle 5">
            <a:extLst>
              <a:ext uri="{FF2B5EF4-FFF2-40B4-BE49-F238E27FC236}">
                <a16:creationId xmlns:a16="http://schemas.microsoft.com/office/drawing/2014/main" id="{C5862B62-9229-2544-67F6-0C4497551C73}"/>
              </a:ext>
            </a:extLst>
          </p:cNvPr>
          <p:cNvSpPr>
            <a:spLocks noChangeArrowheads="1"/>
          </p:cNvSpPr>
          <p:nvPr/>
        </p:nvSpPr>
        <p:spPr bwMode="auto">
          <a:xfrm>
            <a:off x="89640" y="1168352"/>
            <a:ext cx="880671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5.</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El circuito de la figura es un amplificador en puerta común. Dibujad el equivalente en pequeña señal y calcular las ganancias en tensión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en corriente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91774A4B-5A8A-1BD2-912E-A7025E55CD06}"/>
              </a:ext>
            </a:extLst>
          </p:cNvPr>
          <p:cNvSpPr>
            <a:spLocks noChangeArrowheads="1"/>
          </p:cNvSpPr>
          <p:nvPr/>
        </p:nvSpPr>
        <p:spPr bwMode="auto">
          <a:xfrm>
            <a:off x="318240" y="17662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7">
            <a:extLst>
              <a:ext uri="{FF2B5EF4-FFF2-40B4-BE49-F238E27FC236}">
                <a16:creationId xmlns:a16="http://schemas.microsoft.com/office/drawing/2014/main" id="{F142FF11-C286-A7B6-7C8F-80904473BCBB}"/>
              </a:ext>
            </a:extLst>
          </p:cNvPr>
          <p:cNvSpPr>
            <a:spLocks noChangeArrowheads="1"/>
          </p:cNvSpPr>
          <p:nvPr/>
        </p:nvSpPr>
        <p:spPr bwMode="auto">
          <a:xfrm>
            <a:off x="89640" y="3995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En la figura inferior se ha dibujado el circuito equivalente en pequeña señal (frecuencias medias)</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6523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55</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5 (Continuación).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4" name="Objeto 3">
            <a:extLst>
              <a:ext uri="{FF2B5EF4-FFF2-40B4-BE49-F238E27FC236}">
                <a16:creationId xmlns:a16="http://schemas.microsoft.com/office/drawing/2014/main" id="{AA929074-1383-3C19-659A-0480ECFA1068}"/>
              </a:ext>
            </a:extLst>
          </p:cNvPr>
          <p:cNvGraphicFramePr>
            <a:graphicFrameLocks noChangeAspect="1"/>
          </p:cNvGraphicFramePr>
          <p:nvPr>
            <p:extLst>
              <p:ext uri="{D42A27DB-BD31-4B8C-83A1-F6EECF244321}">
                <p14:modId xmlns:p14="http://schemas.microsoft.com/office/powerpoint/2010/main" val="954640774"/>
              </p:ext>
            </p:extLst>
          </p:nvPr>
        </p:nvGraphicFramePr>
        <p:xfrm>
          <a:off x="222250" y="2124075"/>
          <a:ext cx="1504950" cy="1416050"/>
        </p:xfrm>
        <a:graphic>
          <a:graphicData uri="http://schemas.openxmlformats.org/presentationml/2006/ole">
            <mc:AlternateContent xmlns:mc="http://schemas.openxmlformats.org/markup-compatibility/2006">
              <mc:Choice xmlns:v="urn:schemas-microsoft-com:vml" Requires="v">
                <p:oleObj name="Equation" r:id="rId3" imgW="1244600" imgH="1168400" progId="Equation.DSMT4">
                  <p:embed/>
                </p:oleObj>
              </mc:Choice>
              <mc:Fallback>
                <p:oleObj name="Equation" r:id="rId3" imgW="1244600" imgH="1168400" progId="Equation.DSMT4">
                  <p:embed/>
                  <p:pic>
                    <p:nvPicPr>
                      <p:cNvPr id="4" name="Objeto 3">
                        <a:extLst>
                          <a:ext uri="{FF2B5EF4-FFF2-40B4-BE49-F238E27FC236}">
                            <a16:creationId xmlns:a16="http://schemas.microsoft.com/office/drawing/2014/main" id="{AA929074-1383-3C19-659A-0480ECFA1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2124075"/>
                        <a:ext cx="1504950" cy="141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to 4">
            <a:extLst>
              <a:ext uri="{FF2B5EF4-FFF2-40B4-BE49-F238E27FC236}">
                <a16:creationId xmlns:a16="http://schemas.microsoft.com/office/drawing/2014/main" id="{D2CBE338-7055-E718-9BD4-926887A30703}"/>
              </a:ext>
            </a:extLst>
          </p:cNvPr>
          <p:cNvGraphicFramePr>
            <a:graphicFrameLocks noChangeAspect="1"/>
          </p:cNvGraphicFramePr>
          <p:nvPr>
            <p:extLst>
              <p:ext uri="{D42A27DB-BD31-4B8C-83A1-F6EECF244321}">
                <p14:modId xmlns:p14="http://schemas.microsoft.com/office/powerpoint/2010/main" val="3070817881"/>
              </p:ext>
            </p:extLst>
          </p:nvPr>
        </p:nvGraphicFramePr>
        <p:xfrm>
          <a:off x="222250" y="3997325"/>
          <a:ext cx="4349750" cy="2044700"/>
        </p:xfrm>
        <a:graphic>
          <a:graphicData uri="http://schemas.openxmlformats.org/presentationml/2006/ole">
            <mc:AlternateContent xmlns:mc="http://schemas.openxmlformats.org/markup-compatibility/2006">
              <mc:Choice xmlns:v="urn:schemas-microsoft-com:vml" Requires="v">
                <p:oleObj name="Equation" r:id="rId5" imgW="3708400" imgH="1739900" progId="Equation.DSMT4">
                  <p:embed/>
                </p:oleObj>
              </mc:Choice>
              <mc:Fallback>
                <p:oleObj name="Equation" r:id="rId5" imgW="3708400" imgH="1739900" progId="Equation.DSMT4">
                  <p:embed/>
                  <p:pic>
                    <p:nvPicPr>
                      <p:cNvPr id="5" name="Objeto 4">
                        <a:extLst>
                          <a:ext uri="{FF2B5EF4-FFF2-40B4-BE49-F238E27FC236}">
                            <a16:creationId xmlns:a16="http://schemas.microsoft.com/office/drawing/2014/main" id="{D2CBE338-7055-E718-9BD4-926887A307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0" y="3997325"/>
                        <a:ext cx="4349750" cy="204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B9899BFE-E2EE-4ADF-AC2E-3000E46378B0}"/>
              </a:ext>
            </a:extLst>
          </p:cNvPr>
          <p:cNvSpPr>
            <a:spLocks noChangeArrowheads="1"/>
          </p:cNvSpPr>
          <p:nvPr/>
        </p:nvSpPr>
        <p:spPr bwMode="auto">
          <a:xfrm>
            <a:off x="222250" y="1666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Las resistencias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y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están cortocircuitadas por el condensador C</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Llamaremos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LL</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d</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L</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De la figura se deduce que: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126BA4CF-7A2F-6653-06AB-07702A9B7A0E}"/>
              </a:ext>
            </a:extLst>
          </p:cNvPr>
          <p:cNvSpPr>
            <a:spLocks noChangeArrowheads="1"/>
          </p:cNvSpPr>
          <p:nvPr/>
        </p:nvSpPr>
        <p:spPr bwMode="auto">
          <a:xfrm>
            <a:off x="222250" y="3540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Para hallar la ganancia en corriente relacionamos cada corriente con su voltaje: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5704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56</a:t>
            </a:fld>
            <a:endParaRPr lang="es-ES" sz="2400" b="0" strike="noStrike" spc="-1">
              <a:solidFill>
                <a:srgbClr val="000000"/>
              </a:solidFill>
              <a:uFill>
                <a:solidFill>
                  <a:srgbClr val="FFFFFF"/>
                </a:solidFill>
              </a:uFill>
              <a:latin typeface="Arial"/>
            </a:endParaRPr>
          </a:p>
        </p:txBody>
      </p:sp>
      <p:pic>
        <p:nvPicPr>
          <p:cNvPr id="10244" name="Picture 4">
            <a:extLst>
              <a:ext uri="{FF2B5EF4-FFF2-40B4-BE49-F238E27FC236}">
                <a16:creationId xmlns:a16="http://schemas.microsoft.com/office/drawing/2014/main" id="{65175BEC-5859-5878-E3A0-60602C539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80" y="1941036"/>
            <a:ext cx="27749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a16="http://schemas.microsoft.com/office/drawing/2014/main" id="{1ABEBB8F-D7AB-A57C-6CC7-0AA065D3C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280" y="4284103"/>
            <a:ext cx="91440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4B67C6EE-7BFC-4952-9B1A-F8AD277C55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135" y="4455636"/>
            <a:ext cx="2457450" cy="1308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to 3">
            <a:extLst>
              <a:ext uri="{FF2B5EF4-FFF2-40B4-BE49-F238E27FC236}">
                <a16:creationId xmlns:a16="http://schemas.microsoft.com/office/drawing/2014/main" id="{B5811E95-2354-FB56-0322-1150812A83D9}"/>
              </a:ext>
            </a:extLst>
          </p:cNvPr>
          <p:cNvGraphicFramePr>
            <a:graphicFrameLocks noChangeAspect="1"/>
          </p:cNvGraphicFramePr>
          <p:nvPr>
            <p:extLst>
              <p:ext uri="{D42A27DB-BD31-4B8C-83A1-F6EECF244321}">
                <p14:modId xmlns:p14="http://schemas.microsoft.com/office/powerpoint/2010/main" val="2324891474"/>
              </p:ext>
            </p:extLst>
          </p:nvPr>
        </p:nvGraphicFramePr>
        <p:xfrm>
          <a:off x="4979880" y="5791895"/>
          <a:ext cx="1924050" cy="831850"/>
        </p:xfrm>
        <a:graphic>
          <a:graphicData uri="http://schemas.openxmlformats.org/presentationml/2006/ole">
            <mc:AlternateContent xmlns:mc="http://schemas.openxmlformats.org/markup-compatibility/2006">
              <mc:Choice xmlns:v="urn:schemas-microsoft-com:vml" Requires="v">
                <p:oleObj name="Equation" r:id="rId6" imgW="1524000" imgH="660400" progId="Equation.DSMT4">
                  <p:embed/>
                </p:oleObj>
              </mc:Choice>
              <mc:Fallback>
                <p:oleObj name="Equation" r:id="rId6" imgW="1524000" imgH="660400" progId="Equation.DSMT4">
                  <p:embed/>
                  <p:pic>
                    <p:nvPicPr>
                      <p:cNvPr id="4" name="Objeto 3">
                        <a:extLst>
                          <a:ext uri="{FF2B5EF4-FFF2-40B4-BE49-F238E27FC236}">
                            <a16:creationId xmlns:a16="http://schemas.microsoft.com/office/drawing/2014/main" id="{B5811E95-2354-FB56-0322-1150812A83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9880" y="5791895"/>
                        <a:ext cx="19240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a:extLst>
              <a:ext uri="{FF2B5EF4-FFF2-40B4-BE49-F238E27FC236}">
                <a16:creationId xmlns:a16="http://schemas.microsoft.com/office/drawing/2014/main" id="{565303A3-BC83-126E-A227-57555CCFC3E4}"/>
              </a:ext>
            </a:extLst>
          </p:cNvPr>
          <p:cNvSpPr>
            <a:spLocks noChangeArrowheads="1"/>
          </p:cNvSpPr>
          <p:nvPr/>
        </p:nvSpPr>
        <p:spPr bwMode="auto">
          <a:xfrm>
            <a:off x="179280" y="1066105"/>
            <a:ext cx="878544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6.</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El transistor de la figura esta polarizado en la zona activa. Suponiendo que </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b</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es muy grande hallar la corriente de polarización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c</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Hallar las ganancias de pequeña señal para las dos salidas. Si la Terminal 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out1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se conecta a tierra, hallar la nueva ganancia en voltaje.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cc</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=15 V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100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c</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4.3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6.8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7BCEFFEE-FCC0-A811-E1A6-7FC9DD732B76}"/>
              </a:ext>
            </a:extLst>
          </p:cNvPr>
          <p:cNvSpPr>
            <a:spLocks noChangeArrowheads="1"/>
          </p:cNvSpPr>
          <p:nvPr/>
        </p:nvSpPr>
        <p:spPr bwMode="auto">
          <a:xfrm>
            <a:off x="179280" y="3646440"/>
            <a:ext cx="849636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Para hallar el punto de operación realizamos el estudio en continua (condensadores externos en circuito abierto). Entre base y emisor realizamos un equivalente de Thévenin para simplificar la malla de entrada resultando el circuito de la figura de la derecha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EB1B85A3-9C9D-C20B-3021-A6D9B19B4CDF}"/>
              </a:ext>
            </a:extLst>
          </p:cNvPr>
          <p:cNvSpPr>
            <a:spLocks noChangeArrowheads="1"/>
          </p:cNvSpPr>
          <p:nvPr/>
        </p:nvSpPr>
        <p:spPr bwMode="auto">
          <a:xfrm>
            <a:off x="407880" y="59923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8466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57</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6 (Continuación).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4" name="Objeto 3">
            <a:extLst>
              <a:ext uri="{FF2B5EF4-FFF2-40B4-BE49-F238E27FC236}">
                <a16:creationId xmlns:a16="http://schemas.microsoft.com/office/drawing/2014/main" id="{1DB6398B-D002-CE00-094F-41AC64419F75}"/>
              </a:ext>
            </a:extLst>
          </p:cNvPr>
          <p:cNvGraphicFramePr>
            <a:graphicFrameLocks noChangeAspect="1"/>
          </p:cNvGraphicFramePr>
          <p:nvPr>
            <p:extLst>
              <p:ext uri="{D42A27DB-BD31-4B8C-83A1-F6EECF244321}">
                <p14:modId xmlns:p14="http://schemas.microsoft.com/office/powerpoint/2010/main" val="1571771454"/>
              </p:ext>
            </p:extLst>
          </p:nvPr>
        </p:nvGraphicFramePr>
        <p:xfrm>
          <a:off x="179280" y="1754875"/>
          <a:ext cx="2584450" cy="838200"/>
        </p:xfrm>
        <a:graphic>
          <a:graphicData uri="http://schemas.openxmlformats.org/presentationml/2006/ole">
            <mc:AlternateContent xmlns:mc="http://schemas.openxmlformats.org/markup-compatibility/2006">
              <mc:Choice xmlns:v="urn:schemas-microsoft-com:vml" Requires="v">
                <p:oleObj name="Equation" r:id="rId3" imgW="2032000" imgH="660400" progId="Equation.DSMT4">
                  <p:embed/>
                </p:oleObj>
              </mc:Choice>
              <mc:Fallback>
                <p:oleObj name="Equation" r:id="rId3" imgW="2032000" imgH="660400" progId="Equation.DSMT4">
                  <p:embed/>
                  <p:pic>
                    <p:nvPicPr>
                      <p:cNvPr id="4" name="Objeto 3">
                        <a:extLst>
                          <a:ext uri="{FF2B5EF4-FFF2-40B4-BE49-F238E27FC236}">
                            <a16:creationId xmlns:a16="http://schemas.microsoft.com/office/drawing/2014/main" id="{1DB6398B-D002-CE00-094F-41AC64419F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0" y="1754875"/>
                        <a:ext cx="25844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18" name="Picture 2">
            <a:extLst>
              <a:ext uri="{FF2B5EF4-FFF2-40B4-BE49-F238E27FC236}">
                <a16:creationId xmlns:a16="http://schemas.microsoft.com/office/drawing/2014/main" id="{DC370387-B58A-E99F-7B33-F9BA50A45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20" y="3251283"/>
            <a:ext cx="2965450" cy="1257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o 4">
            <a:extLst>
              <a:ext uri="{FF2B5EF4-FFF2-40B4-BE49-F238E27FC236}">
                <a16:creationId xmlns:a16="http://schemas.microsoft.com/office/drawing/2014/main" id="{C93F7E70-D44A-5D1F-8A1D-3B2A6E522132}"/>
              </a:ext>
            </a:extLst>
          </p:cNvPr>
          <p:cNvGraphicFramePr>
            <a:graphicFrameLocks noChangeAspect="1"/>
          </p:cNvGraphicFramePr>
          <p:nvPr>
            <p:extLst>
              <p:ext uri="{D42A27DB-BD31-4B8C-83A1-F6EECF244321}">
                <p14:modId xmlns:p14="http://schemas.microsoft.com/office/powerpoint/2010/main" val="3601218484"/>
              </p:ext>
            </p:extLst>
          </p:nvPr>
        </p:nvGraphicFramePr>
        <p:xfrm>
          <a:off x="128720" y="4883767"/>
          <a:ext cx="2914650" cy="1854200"/>
        </p:xfrm>
        <a:graphic>
          <a:graphicData uri="http://schemas.openxmlformats.org/presentationml/2006/ole">
            <mc:AlternateContent xmlns:mc="http://schemas.openxmlformats.org/markup-compatibility/2006">
              <mc:Choice xmlns:v="urn:schemas-microsoft-com:vml" Requires="v">
                <p:oleObj name="Equation" r:id="rId6" imgW="2501900" imgH="1587500" progId="Equation.DSMT4">
                  <p:embed/>
                </p:oleObj>
              </mc:Choice>
              <mc:Fallback>
                <p:oleObj name="Equation" r:id="rId6" imgW="2501900" imgH="1587500" progId="Equation.DSMT4">
                  <p:embed/>
                  <p:pic>
                    <p:nvPicPr>
                      <p:cNvPr id="5" name="Objeto 4">
                        <a:extLst>
                          <a:ext uri="{FF2B5EF4-FFF2-40B4-BE49-F238E27FC236}">
                            <a16:creationId xmlns:a16="http://schemas.microsoft.com/office/drawing/2014/main" id="{C93F7E70-D44A-5D1F-8A1D-3B2A6E5221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20" y="4883767"/>
                        <a:ext cx="2914650" cy="185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2B2101BD-EFD9-6788-9E23-81075713E0A3}"/>
              </a:ext>
            </a:extLst>
          </p:cNvPr>
          <p:cNvSpPr>
            <a:spLocks noChangeArrowheads="1"/>
          </p:cNvSpPr>
          <p:nvPr/>
        </p:nvSpPr>
        <p:spPr bwMode="auto">
          <a:xfrm>
            <a:off x="103320" y="13090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De la malla de entrada obtenemos 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b</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7753D20F-D980-D428-9818-3C24F48100D4}"/>
              </a:ext>
            </a:extLst>
          </p:cNvPr>
          <p:cNvSpPr>
            <a:spLocks noChangeArrowheads="1"/>
          </p:cNvSpPr>
          <p:nvPr/>
        </p:nvSpPr>
        <p:spPr bwMode="auto">
          <a:xfrm>
            <a:off x="89640" y="2618168"/>
            <a:ext cx="893736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Con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b</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obtenemos una expresión para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h</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0.026 </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b</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Una vez obtenido el punto de trabajo, realizamos el estudio en pequeña señal. En la figura inferior se muestra el circuito equivalente a frecuencias medias.</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0177F152-4139-64B7-0A6F-F759447F2FF3}"/>
              </a:ext>
            </a:extLst>
          </p:cNvPr>
          <p:cNvSpPr>
            <a:spLocks noChangeArrowheads="1"/>
          </p:cNvSpPr>
          <p:nvPr/>
        </p:nvSpPr>
        <p:spPr bwMode="auto">
          <a:xfrm>
            <a:off x="89640" y="45466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De la figura se infiere que:</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102732DF-4134-AD0F-9A17-8BFA5E626A5A}"/>
              </a:ext>
            </a:extLst>
          </p:cNvPr>
          <p:cNvSpPr>
            <a:spLocks noChangeArrowheads="1"/>
          </p:cNvSpPr>
          <p:nvPr/>
        </p:nvSpPr>
        <p:spPr bwMode="auto">
          <a:xfrm>
            <a:off x="103320" y="66303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230885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58</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6 (Continuación).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sp>
        <p:nvSpPr>
          <p:cNvPr id="4" name="Rectangle 2">
            <a:extLst>
              <a:ext uri="{FF2B5EF4-FFF2-40B4-BE49-F238E27FC236}">
                <a16:creationId xmlns:a16="http://schemas.microsoft.com/office/drawing/2014/main" id="{1C8BB564-76BA-644F-D75C-E439C03A97EF}"/>
              </a:ext>
            </a:extLst>
          </p:cNvPr>
          <p:cNvSpPr>
            <a:spLocks noChangeArrowheads="1"/>
          </p:cNvSpPr>
          <p:nvPr/>
        </p:nvSpPr>
        <p:spPr bwMode="auto">
          <a:xfrm>
            <a:off x="89640" y="14414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En la última parte del problema nos piden hallar la ganancia 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out2</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in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cuando el terminal 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out1</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se conecta a tierra. </a:t>
            </a:r>
            <a:endParaRPr kumimoji="0" lang="es-ES" altLang="es-ES" sz="6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Si se conecta a tierra dicho terminal la resistencia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E,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queda cortocircuitada quedando el circuito de la figura inferior</a:t>
            </a: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6385" name="Picture 1">
            <a:extLst>
              <a:ext uri="{FF2B5EF4-FFF2-40B4-BE49-F238E27FC236}">
                <a16:creationId xmlns:a16="http://schemas.microsoft.com/office/drawing/2014/main" id="{2B7C5D13-91A7-56D9-3900-0D281BEFA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80" y="2178030"/>
            <a:ext cx="3321050" cy="1409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o 4">
            <a:extLst>
              <a:ext uri="{FF2B5EF4-FFF2-40B4-BE49-F238E27FC236}">
                <a16:creationId xmlns:a16="http://schemas.microsoft.com/office/drawing/2014/main" id="{958C7F74-1200-9D22-2F6F-71DC9172C8BC}"/>
              </a:ext>
            </a:extLst>
          </p:cNvPr>
          <p:cNvGraphicFramePr>
            <a:graphicFrameLocks noChangeAspect="1"/>
          </p:cNvGraphicFramePr>
          <p:nvPr>
            <p:extLst>
              <p:ext uri="{D42A27DB-BD31-4B8C-83A1-F6EECF244321}">
                <p14:modId xmlns:p14="http://schemas.microsoft.com/office/powerpoint/2010/main" val="2917812160"/>
              </p:ext>
            </p:extLst>
          </p:nvPr>
        </p:nvGraphicFramePr>
        <p:xfrm>
          <a:off x="447675" y="3967163"/>
          <a:ext cx="3656013" cy="1112837"/>
        </p:xfrm>
        <a:graphic>
          <a:graphicData uri="http://schemas.openxmlformats.org/presentationml/2006/ole">
            <mc:AlternateContent xmlns:mc="http://schemas.openxmlformats.org/markup-compatibility/2006">
              <mc:Choice xmlns:v="urn:schemas-microsoft-com:vml" Requires="v">
                <p:oleObj name="Equation" r:id="rId4" imgW="3655401" imgH="1112936" progId="Equation.DSMT4">
                  <p:embed/>
                </p:oleObj>
              </mc:Choice>
              <mc:Fallback>
                <p:oleObj name="Equation" r:id="rId4" imgW="3655401" imgH="1112936" progId="Equation.DSMT4">
                  <p:embed/>
                  <p:pic>
                    <p:nvPicPr>
                      <p:cNvPr id="5" name="Objeto 4">
                        <a:extLst>
                          <a:ext uri="{FF2B5EF4-FFF2-40B4-BE49-F238E27FC236}">
                            <a16:creationId xmlns:a16="http://schemas.microsoft.com/office/drawing/2014/main" id="{958C7F74-1200-9D22-2F6F-71DC9172C8BC}"/>
                          </a:ext>
                        </a:extLst>
                      </p:cNvPr>
                      <p:cNvPicPr/>
                      <p:nvPr/>
                    </p:nvPicPr>
                    <p:blipFill>
                      <a:blip r:embed="rId5"/>
                      <a:stretch>
                        <a:fillRect/>
                      </a:stretch>
                    </p:blipFill>
                    <p:spPr>
                      <a:xfrm>
                        <a:off x="447675" y="3967163"/>
                        <a:ext cx="3656013" cy="1112837"/>
                      </a:xfrm>
                      <a:prstGeom prst="rect">
                        <a:avLst/>
                      </a:prstGeom>
                    </p:spPr>
                  </p:pic>
                </p:oleObj>
              </mc:Fallback>
            </mc:AlternateContent>
          </a:graphicData>
        </a:graphic>
      </p:graphicFrame>
    </p:spTree>
    <p:extLst>
      <p:ext uri="{BB962C8B-B14F-4D97-AF65-F5344CB8AC3E}">
        <p14:creationId xmlns:p14="http://schemas.microsoft.com/office/powerpoint/2010/main" val="328622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59</a:t>
            </a:fld>
            <a:endParaRPr lang="es-ES" sz="2400" b="0" strike="noStrike" spc="-1">
              <a:solidFill>
                <a:srgbClr val="000000"/>
              </a:solidFill>
              <a:uFill>
                <a:solidFill>
                  <a:srgbClr val="FFFFFF"/>
                </a:solidFill>
              </a:uFill>
              <a:latin typeface="Arial"/>
            </a:endParaRPr>
          </a:p>
        </p:txBody>
      </p:sp>
      <p:sp>
        <p:nvSpPr>
          <p:cNvPr id="4" name="Rectangle 2">
            <a:extLst>
              <a:ext uri="{FF2B5EF4-FFF2-40B4-BE49-F238E27FC236}">
                <a16:creationId xmlns:a16="http://schemas.microsoft.com/office/drawing/2014/main" id="{149D4FA0-F7F9-20AD-0DC9-2559BEFDDDEC}"/>
              </a:ext>
            </a:extLst>
          </p:cNvPr>
          <p:cNvSpPr>
            <a:spLocks noChangeArrowheads="1"/>
          </p:cNvSpPr>
          <p:nvPr/>
        </p:nvSpPr>
        <p:spPr bwMode="auto">
          <a:xfrm>
            <a:off x="-3240" y="1005918"/>
            <a:ext cx="896472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7.</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El circuito de la figura es un seguidor de inicialización. Obtener el punto de trabajo y los parámetros de pequeña señal.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Obtener la ganancia en tensión 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0</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Obtener la resistencia de entrada.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15361" name="Picture 1">
            <a:extLst>
              <a:ext uri="{FF2B5EF4-FFF2-40B4-BE49-F238E27FC236}">
                <a16:creationId xmlns:a16="http://schemas.microsoft.com/office/drawing/2014/main" id="{F0300989-14AF-873A-8D06-9EE3A974B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988" y="2270005"/>
            <a:ext cx="3952023" cy="31730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F9758D6-06E3-4E63-3A9E-01408F298C1A}"/>
              </a:ext>
            </a:extLst>
          </p:cNvPr>
          <p:cNvSpPr>
            <a:spLocks noChangeArrowheads="1"/>
          </p:cNvSpPr>
          <p:nvPr/>
        </p:nvSpPr>
        <p:spPr bwMode="auto">
          <a:xfrm>
            <a:off x="179280" y="39798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AD5A6BE2-091A-CCF5-DA4E-7C491C7B8DAC}"/>
              </a:ext>
            </a:extLst>
          </p:cNvPr>
          <p:cNvSpPr>
            <a:spLocks noChangeArrowheads="1"/>
          </p:cNvSpPr>
          <p:nvPr/>
        </p:nvSpPr>
        <p:spPr bwMode="auto">
          <a:xfrm>
            <a:off x="179280" y="65516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40625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B90F33B-3998-40CC-B2E7-B1E67AF75991}"/>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12B5DFF2-B418-40D2-A6B2-A39C04350E84}"/>
              </a:ext>
            </a:extLst>
          </p:cNvPr>
          <p:cNvSpPr/>
          <p:nvPr/>
        </p:nvSpPr>
        <p:spPr>
          <a:xfrm>
            <a:off x="319135" y="832120"/>
            <a:ext cx="6955654" cy="338554"/>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latin typeface="Times New Roman" panose="02020603050405020304" pitchFamily="18" charset="0"/>
              <a:ea typeface="Times New Roman" panose="02020603050405020304" pitchFamily="18" charset="0"/>
            </a:endParaRPr>
          </a:p>
        </p:txBody>
      </p:sp>
      <p:pic>
        <p:nvPicPr>
          <p:cNvPr id="4" name="Imagen 3">
            <a:extLst>
              <a:ext uri="{FF2B5EF4-FFF2-40B4-BE49-F238E27FC236}">
                <a16:creationId xmlns:a16="http://schemas.microsoft.com/office/drawing/2014/main" id="{A29D8F24-2053-40B4-A1CC-1FA0BE9487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1060" y="1719163"/>
            <a:ext cx="3028430" cy="1906790"/>
          </a:xfrm>
          <a:prstGeom prst="rect">
            <a:avLst/>
          </a:prstGeom>
          <a:noFill/>
          <a:ln>
            <a:noFill/>
          </a:ln>
        </p:spPr>
      </p:pic>
      <p:sp>
        <p:nvSpPr>
          <p:cNvPr id="5" name="Rectángulo 4">
            <a:extLst>
              <a:ext uri="{FF2B5EF4-FFF2-40B4-BE49-F238E27FC236}">
                <a16:creationId xmlns:a16="http://schemas.microsoft.com/office/drawing/2014/main" id="{E1C5A76A-5918-4DE3-8349-FD7CB992691B}"/>
              </a:ext>
            </a:extLst>
          </p:cNvPr>
          <p:cNvSpPr/>
          <p:nvPr/>
        </p:nvSpPr>
        <p:spPr>
          <a:xfrm>
            <a:off x="3538322" y="1845659"/>
            <a:ext cx="4690708" cy="307777"/>
          </a:xfrm>
          <a:prstGeom prst="rect">
            <a:avLst/>
          </a:prstGeom>
        </p:spPr>
        <p:txBody>
          <a:bodyPr wrap="none">
            <a:spAutoFit/>
          </a:bodyPr>
          <a:lstStyle/>
          <a:p>
            <a:pPr algn="just"/>
            <a:r>
              <a:rPr lang="es-ES" sz="1400" dirty="0">
                <a:latin typeface="Arial" panose="020B0604020202020204" pitchFamily="34" charset="0"/>
                <a:ea typeface="Times New Roman" panose="02020603050405020304" pitchFamily="18" charset="0"/>
                <a:cs typeface="Times New Roman" panose="02020603050405020304" pitchFamily="18" charset="0"/>
              </a:rPr>
              <a:t>Llamando i a la corriente que circula por las resistencias:</a:t>
            </a:r>
            <a:endParaRPr lang="es-ES" sz="1400" dirty="0">
              <a:latin typeface="Times New Roman" panose="02020603050405020304" pitchFamily="18" charset="0"/>
              <a:ea typeface="Times New Roman" panose="02020603050405020304" pitchFamily="18" charset="0"/>
            </a:endParaRPr>
          </a:p>
        </p:txBody>
      </p:sp>
      <p:graphicFrame>
        <p:nvGraphicFramePr>
          <p:cNvPr id="7" name="Objeto 6">
            <a:extLst>
              <a:ext uri="{FF2B5EF4-FFF2-40B4-BE49-F238E27FC236}">
                <a16:creationId xmlns:a16="http://schemas.microsoft.com/office/drawing/2014/main" id="{86817857-8463-4E74-9FF9-DA338FFB2AD2}"/>
              </a:ext>
            </a:extLst>
          </p:cNvPr>
          <p:cNvGraphicFramePr>
            <a:graphicFrameLocks noChangeAspect="1"/>
          </p:cNvGraphicFramePr>
          <p:nvPr>
            <p:extLst>
              <p:ext uri="{D42A27DB-BD31-4B8C-83A1-F6EECF244321}">
                <p14:modId xmlns:p14="http://schemas.microsoft.com/office/powerpoint/2010/main" val="2286521624"/>
              </p:ext>
            </p:extLst>
          </p:nvPr>
        </p:nvGraphicFramePr>
        <p:xfrm>
          <a:off x="3635945" y="2249154"/>
          <a:ext cx="3075549" cy="1179845"/>
        </p:xfrm>
        <a:graphic>
          <a:graphicData uri="http://schemas.openxmlformats.org/presentationml/2006/ole">
            <mc:AlternateContent xmlns:mc="http://schemas.openxmlformats.org/markup-compatibility/2006">
              <mc:Choice xmlns:v="urn:schemas-microsoft-com:vml" Requires="v">
                <p:oleObj r:id="rId3" imgW="2209800" imgH="850900" progId="Equation.3">
                  <p:embed/>
                </p:oleObj>
              </mc:Choice>
              <mc:Fallback>
                <p:oleObj r:id="rId3" imgW="2209800" imgH="850900" progId="Equation.3">
                  <p:embed/>
                  <p:pic>
                    <p:nvPicPr>
                      <p:cNvPr id="7" name="Objeto 6">
                        <a:extLst>
                          <a:ext uri="{FF2B5EF4-FFF2-40B4-BE49-F238E27FC236}">
                            <a16:creationId xmlns:a16="http://schemas.microsoft.com/office/drawing/2014/main" id="{86817857-8463-4E74-9FF9-DA338FFB2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945" y="2249154"/>
                        <a:ext cx="3075549" cy="1179845"/>
                      </a:xfrm>
                      <a:prstGeom prst="rect">
                        <a:avLst/>
                      </a:prstGeom>
                      <a:noFill/>
                    </p:spPr>
                  </p:pic>
                </p:oleObj>
              </mc:Fallback>
            </mc:AlternateContent>
          </a:graphicData>
        </a:graphic>
      </p:graphicFrame>
      <p:cxnSp>
        <p:nvCxnSpPr>
          <p:cNvPr id="9" name="Conector recto de flecha 8">
            <a:extLst>
              <a:ext uri="{FF2B5EF4-FFF2-40B4-BE49-F238E27FC236}">
                <a16:creationId xmlns:a16="http://schemas.microsoft.com/office/drawing/2014/main" id="{635F7BB9-DE68-43D9-90C7-3153F7CB4606}"/>
              </a:ext>
            </a:extLst>
          </p:cNvPr>
          <p:cNvCxnSpPr/>
          <p:nvPr/>
        </p:nvCxnSpPr>
        <p:spPr bwMode="auto">
          <a:xfrm>
            <a:off x="2864806" y="2423746"/>
            <a:ext cx="0" cy="3595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21454717-E639-44B9-B547-484E3B167DC5}"/>
              </a:ext>
            </a:extLst>
          </p:cNvPr>
          <p:cNvCxnSpPr/>
          <p:nvPr/>
        </p:nvCxnSpPr>
        <p:spPr bwMode="auto">
          <a:xfrm>
            <a:off x="2864806" y="2992190"/>
            <a:ext cx="0" cy="339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CuadroTexto 11">
            <a:extLst>
              <a:ext uri="{FF2B5EF4-FFF2-40B4-BE49-F238E27FC236}">
                <a16:creationId xmlns:a16="http://schemas.microsoft.com/office/drawing/2014/main" id="{E73A8FC5-6499-459A-B23D-3A5E7124DC3E}"/>
              </a:ext>
            </a:extLst>
          </p:cNvPr>
          <p:cNvSpPr txBox="1"/>
          <p:nvPr/>
        </p:nvSpPr>
        <p:spPr>
          <a:xfrm>
            <a:off x="2345108" y="2730580"/>
            <a:ext cx="389850" cy="261610"/>
          </a:xfrm>
          <a:prstGeom prst="rect">
            <a:avLst/>
          </a:prstGeom>
          <a:noFill/>
        </p:spPr>
        <p:txBody>
          <a:bodyPr wrap="none" rtlCol="0">
            <a:spAutoFit/>
          </a:bodyPr>
          <a:lstStyle/>
          <a:p>
            <a:r>
              <a:rPr lang="es-ES" sz="1100" dirty="0" err="1"/>
              <a:t>Vin</a:t>
            </a:r>
            <a:endParaRPr lang="es-ES" sz="1100" dirty="0"/>
          </a:p>
        </p:txBody>
      </p:sp>
    </p:spTree>
    <p:extLst>
      <p:ext uri="{BB962C8B-B14F-4D97-AF65-F5344CB8AC3E}">
        <p14:creationId xmlns:p14="http://schemas.microsoft.com/office/powerpoint/2010/main" val="167186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60</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7 (Continuación).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pic>
        <p:nvPicPr>
          <p:cNvPr id="3" name="Picture 5">
            <a:extLst>
              <a:ext uri="{FF2B5EF4-FFF2-40B4-BE49-F238E27FC236}">
                <a16:creationId xmlns:a16="http://schemas.microsoft.com/office/drawing/2014/main" id="{6B65E4D0-A8E6-2194-838D-CE1C99E1B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80" y="2151090"/>
            <a:ext cx="17462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71AEBA60-464B-7EBB-5D13-7AA384FB50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0" y="3979890"/>
            <a:ext cx="1308100" cy="1352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o 4">
            <a:extLst>
              <a:ext uri="{FF2B5EF4-FFF2-40B4-BE49-F238E27FC236}">
                <a16:creationId xmlns:a16="http://schemas.microsoft.com/office/drawing/2014/main" id="{4CD04926-9C47-BC41-AF27-83DB8B29E681}"/>
              </a:ext>
            </a:extLst>
          </p:cNvPr>
          <p:cNvGraphicFramePr>
            <a:graphicFrameLocks noChangeAspect="1"/>
          </p:cNvGraphicFramePr>
          <p:nvPr>
            <p:extLst>
              <p:ext uri="{D42A27DB-BD31-4B8C-83A1-F6EECF244321}">
                <p14:modId xmlns:p14="http://schemas.microsoft.com/office/powerpoint/2010/main" val="553039747"/>
              </p:ext>
            </p:extLst>
          </p:nvPr>
        </p:nvGraphicFramePr>
        <p:xfrm>
          <a:off x="1925530" y="4360890"/>
          <a:ext cx="2343150" cy="762000"/>
        </p:xfrm>
        <a:graphic>
          <a:graphicData uri="http://schemas.openxmlformats.org/presentationml/2006/ole">
            <mc:AlternateContent xmlns:mc="http://schemas.openxmlformats.org/markup-compatibility/2006">
              <mc:Choice xmlns:v="urn:schemas-microsoft-com:vml" Requires="v">
                <p:oleObj name="Equation" r:id="rId5" imgW="2019300" imgH="660400" progId="Equation.DSMT4">
                  <p:embed/>
                </p:oleObj>
              </mc:Choice>
              <mc:Fallback>
                <p:oleObj name="Equation" r:id="rId5" imgW="2019300" imgH="660400" progId="Equation.DSMT4">
                  <p:embed/>
                  <p:pic>
                    <p:nvPicPr>
                      <p:cNvPr id="5" name="Objeto 4">
                        <a:extLst>
                          <a:ext uri="{FF2B5EF4-FFF2-40B4-BE49-F238E27FC236}">
                            <a16:creationId xmlns:a16="http://schemas.microsoft.com/office/drawing/2014/main" id="{4CD04926-9C47-BC41-AF27-83DB8B29E6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530" y="4360890"/>
                        <a:ext cx="234315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6">
            <a:extLst>
              <a:ext uri="{FF2B5EF4-FFF2-40B4-BE49-F238E27FC236}">
                <a16:creationId xmlns:a16="http://schemas.microsoft.com/office/drawing/2014/main" id="{7EEC89B2-9EAC-E125-A7F3-A90E4F801F49}"/>
              </a:ext>
            </a:extLst>
          </p:cNvPr>
          <p:cNvSpPr>
            <a:spLocks noChangeArrowheads="1"/>
          </p:cNvSpPr>
          <p:nvPr/>
        </p:nvSpPr>
        <p:spPr bwMode="auto">
          <a:xfrm>
            <a:off x="179280" y="1460825"/>
            <a:ext cx="76825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Para obtener los parámetros de pequeña señal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Symbol" panose="05050102010706020507" pitchFamily="18" charset="2"/>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g</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m</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tenemos que hallar el punto de trabajo. En la figura inferior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izda</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podemos ver el circuito en continua. Para resolverlo, conviene hacer un equivalente de Thévenin entre base y tierra (figura dcha.).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5908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61</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7 (Continuación).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8" name="Objeto 7">
            <a:extLst>
              <a:ext uri="{FF2B5EF4-FFF2-40B4-BE49-F238E27FC236}">
                <a16:creationId xmlns:a16="http://schemas.microsoft.com/office/drawing/2014/main" id="{47D34D73-8458-0DFC-7077-7D900DCE43B8}"/>
              </a:ext>
            </a:extLst>
          </p:cNvPr>
          <p:cNvGraphicFramePr>
            <a:graphicFrameLocks noChangeAspect="1"/>
          </p:cNvGraphicFramePr>
          <p:nvPr>
            <p:extLst>
              <p:ext uri="{D42A27DB-BD31-4B8C-83A1-F6EECF244321}">
                <p14:modId xmlns:p14="http://schemas.microsoft.com/office/powerpoint/2010/main" val="1564306546"/>
              </p:ext>
            </p:extLst>
          </p:nvPr>
        </p:nvGraphicFramePr>
        <p:xfrm>
          <a:off x="213465" y="1287720"/>
          <a:ext cx="2514600" cy="1066800"/>
        </p:xfrm>
        <a:graphic>
          <a:graphicData uri="http://schemas.openxmlformats.org/presentationml/2006/ole">
            <mc:AlternateContent xmlns:mc="http://schemas.openxmlformats.org/markup-compatibility/2006">
              <mc:Choice xmlns:v="urn:schemas-microsoft-com:vml" Requires="v">
                <p:oleObj name="Equation" r:id="rId3" imgW="2133600" imgH="901700" progId="Equation.DSMT4">
                  <p:embed/>
                </p:oleObj>
              </mc:Choice>
              <mc:Fallback>
                <p:oleObj name="Equation" r:id="rId3" imgW="2133600" imgH="901700" progId="Equation.DSMT4">
                  <p:embed/>
                  <p:pic>
                    <p:nvPicPr>
                      <p:cNvPr id="8" name="Objeto 7">
                        <a:extLst>
                          <a:ext uri="{FF2B5EF4-FFF2-40B4-BE49-F238E27FC236}">
                            <a16:creationId xmlns:a16="http://schemas.microsoft.com/office/drawing/2014/main" id="{47D34D73-8458-0DFC-7077-7D900DCE4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465" y="1287720"/>
                        <a:ext cx="2514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o 8">
            <a:extLst>
              <a:ext uri="{FF2B5EF4-FFF2-40B4-BE49-F238E27FC236}">
                <a16:creationId xmlns:a16="http://schemas.microsoft.com/office/drawing/2014/main" id="{4530B039-48E1-22BD-D6FB-903D6B9B6AC7}"/>
              </a:ext>
            </a:extLst>
          </p:cNvPr>
          <p:cNvGraphicFramePr>
            <a:graphicFrameLocks noChangeAspect="1"/>
          </p:cNvGraphicFramePr>
          <p:nvPr>
            <p:extLst>
              <p:ext uri="{D42A27DB-BD31-4B8C-83A1-F6EECF244321}">
                <p14:modId xmlns:p14="http://schemas.microsoft.com/office/powerpoint/2010/main" val="962525931"/>
              </p:ext>
            </p:extLst>
          </p:nvPr>
        </p:nvGraphicFramePr>
        <p:xfrm>
          <a:off x="179280" y="2706218"/>
          <a:ext cx="1784350" cy="1066800"/>
        </p:xfrm>
        <a:graphic>
          <a:graphicData uri="http://schemas.openxmlformats.org/presentationml/2006/ole">
            <mc:AlternateContent xmlns:mc="http://schemas.openxmlformats.org/markup-compatibility/2006">
              <mc:Choice xmlns:v="urn:schemas-microsoft-com:vml" Requires="v">
                <p:oleObj name="Equation" r:id="rId5" imgW="1447172" imgH="863225" progId="Equation.DSMT4">
                  <p:embed/>
                </p:oleObj>
              </mc:Choice>
              <mc:Fallback>
                <p:oleObj name="Equation" r:id="rId5" imgW="1447172" imgH="863225" progId="Equation.DSMT4">
                  <p:embed/>
                  <p:pic>
                    <p:nvPicPr>
                      <p:cNvPr id="9" name="Objeto 8">
                        <a:extLst>
                          <a:ext uri="{FF2B5EF4-FFF2-40B4-BE49-F238E27FC236}">
                            <a16:creationId xmlns:a16="http://schemas.microsoft.com/office/drawing/2014/main" id="{4530B039-48E1-22BD-D6FB-903D6B9B6A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80" y="2706218"/>
                        <a:ext cx="178435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411" name="Picture 3">
            <a:extLst>
              <a:ext uri="{FF2B5EF4-FFF2-40B4-BE49-F238E27FC236}">
                <a16:creationId xmlns:a16="http://schemas.microsoft.com/office/drawing/2014/main" id="{C3FA93E0-45A4-7F7E-FBA2-CC67DE5E81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0" y="4323535"/>
            <a:ext cx="2762250" cy="121285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a:extLst>
              <a:ext uri="{FF2B5EF4-FFF2-40B4-BE49-F238E27FC236}">
                <a16:creationId xmlns:a16="http://schemas.microsoft.com/office/drawing/2014/main" id="{B170A65C-9398-6719-9BB4-8FED302C68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790" y="4340100"/>
            <a:ext cx="2000250" cy="1212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to 9">
            <a:extLst>
              <a:ext uri="{FF2B5EF4-FFF2-40B4-BE49-F238E27FC236}">
                <a16:creationId xmlns:a16="http://schemas.microsoft.com/office/drawing/2014/main" id="{22B1E00F-4DC7-2211-464A-82ED122E29C8}"/>
              </a:ext>
            </a:extLst>
          </p:cNvPr>
          <p:cNvGraphicFramePr>
            <a:graphicFrameLocks noChangeAspect="1"/>
          </p:cNvGraphicFramePr>
          <p:nvPr>
            <p:extLst>
              <p:ext uri="{D42A27DB-BD31-4B8C-83A1-F6EECF244321}">
                <p14:modId xmlns:p14="http://schemas.microsoft.com/office/powerpoint/2010/main" val="2807938215"/>
              </p:ext>
            </p:extLst>
          </p:nvPr>
        </p:nvGraphicFramePr>
        <p:xfrm>
          <a:off x="6242790" y="4467100"/>
          <a:ext cx="2203450" cy="1085850"/>
        </p:xfrm>
        <a:graphic>
          <a:graphicData uri="http://schemas.openxmlformats.org/presentationml/2006/ole">
            <mc:AlternateContent xmlns:mc="http://schemas.openxmlformats.org/markup-compatibility/2006">
              <mc:Choice xmlns:v="urn:schemas-microsoft-com:vml" Requires="v">
                <p:oleObj name="Equation" r:id="rId9" imgW="1917700" imgH="939800" progId="Equation.DSMT4">
                  <p:embed/>
                </p:oleObj>
              </mc:Choice>
              <mc:Fallback>
                <p:oleObj name="Equation" r:id="rId9" imgW="1917700" imgH="939800" progId="Equation.DSMT4">
                  <p:embed/>
                  <p:pic>
                    <p:nvPicPr>
                      <p:cNvPr id="10" name="Objeto 9">
                        <a:extLst>
                          <a:ext uri="{FF2B5EF4-FFF2-40B4-BE49-F238E27FC236}">
                            <a16:creationId xmlns:a16="http://schemas.microsoft.com/office/drawing/2014/main" id="{22B1E00F-4DC7-2211-464A-82ED122E29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2790" y="4467100"/>
                        <a:ext cx="220345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6">
            <a:extLst>
              <a:ext uri="{FF2B5EF4-FFF2-40B4-BE49-F238E27FC236}">
                <a16:creationId xmlns:a16="http://schemas.microsoft.com/office/drawing/2014/main" id="{0279B778-B1D8-B2A9-6230-49C17ACE2B5A}"/>
              </a:ext>
            </a:extLst>
          </p:cNvPr>
          <p:cNvSpPr>
            <a:spLocks noChangeArrowheads="1"/>
          </p:cNvSpPr>
          <p:nvPr/>
        </p:nvSpPr>
        <p:spPr bwMode="auto">
          <a:xfrm>
            <a:off x="2621655" y="945201"/>
            <a:ext cx="605398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 continuación, hallamos el punto de trabajo:</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83EE6E93-1079-5C03-031D-72144E9D6E38}"/>
              </a:ext>
            </a:extLst>
          </p:cNvPr>
          <p:cNvSpPr>
            <a:spLocks noChangeArrowheads="1"/>
          </p:cNvSpPr>
          <p:nvPr/>
        </p:nvSpPr>
        <p:spPr bwMode="auto">
          <a:xfrm>
            <a:off x="89640" y="24338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Una vez obtenido el punto de trabajo, hallamos los parámetros de pequeña señal:</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FA0FADC7-6633-4AC5-59FD-86C19D14CAB8}"/>
              </a:ext>
            </a:extLst>
          </p:cNvPr>
          <p:cNvSpPr>
            <a:spLocks noChangeArrowheads="1"/>
          </p:cNvSpPr>
          <p:nvPr/>
        </p:nvSpPr>
        <p:spPr bwMode="auto">
          <a:xfrm>
            <a:off x="0" y="3877442"/>
            <a:ext cx="8315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 continuación, hacemos el análisis en alterna (AC). Para ello dibujamos el circuito equivalente en pequeña señal a frecuencias medias.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3F258E0A-850C-3288-11EF-F9ECE89E59D7}"/>
              </a:ext>
            </a:extLst>
          </p:cNvPr>
          <p:cNvSpPr>
            <a:spLocks noChangeArrowheads="1"/>
          </p:cNvSpPr>
          <p:nvPr/>
        </p:nvSpPr>
        <p:spPr bwMode="auto">
          <a:xfrm>
            <a:off x="89640" y="600577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B8E77F04-1442-968D-0996-96CFBB54EA7E}"/>
              </a:ext>
            </a:extLst>
          </p:cNvPr>
          <p:cNvSpPr>
            <a:spLocks noChangeArrowheads="1"/>
          </p:cNvSpPr>
          <p:nvPr/>
        </p:nvSpPr>
        <p:spPr bwMode="auto">
          <a:xfrm>
            <a:off x="103320" y="5741212"/>
            <a:ext cx="79643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Donde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es el paralelo entre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(10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Haciendo el paralelo entre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Symbol" panose="05050102010706020507" pitchFamily="18" charset="2"/>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(al que llamaremos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entre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E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(al que llamaremos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tenemos el divisor de corriente que relaciona a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b</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con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lang="es-ES" altLang="es-ES" sz="1200" dirty="0">
                <a:latin typeface="Verdana" panose="020B0604030504040204" pitchFamily="34" charset="0"/>
                <a:ea typeface="Times New Roman" panose="02020603050405020304" pitchFamily="18"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1907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FDF69D2-33C2-14C6-6AEB-7BD1BFE0C715}"/>
              </a:ext>
            </a:extLst>
          </p:cNvPr>
          <p:cNvSpPr>
            <a:spLocks noGrp="1"/>
          </p:cNvSpPr>
          <p:nvPr>
            <p:ph type="sldNum" idx="12"/>
          </p:nvPr>
        </p:nvSpPr>
        <p:spPr/>
        <p:txBody>
          <a:bodyPr/>
          <a:lstStyle/>
          <a:p>
            <a:pPr>
              <a:lnSpc>
                <a:spcPct val="100000"/>
              </a:lnSpc>
            </a:pPr>
            <a:fld id="{1273C471-5ED4-4B3A-AF57-1F2082BE848C}" type="slidenum">
              <a:rPr lang="es-ES" sz="1400" b="0" strike="noStrike" spc="-1" smtClean="0">
                <a:solidFill>
                  <a:srgbClr val="FFFFFF"/>
                </a:solidFill>
                <a:uFill>
                  <a:solidFill>
                    <a:srgbClr val="FFFFFF"/>
                  </a:solidFill>
                </a:uFill>
                <a:latin typeface="Arial"/>
                <a:ea typeface="Arial"/>
              </a:rPr>
              <a:t>62</a:t>
            </a:fld>
            <a:endParaRPr lang="es-ES" sz="2400" b="0" strike="noStrike" spc="-1">
              <a:solidFill>
                <a:srgbClr val="000000"/>
              </a:solidFill>
              <a:uFill>
                <a:solidFill>
                  <a:srgbClr val="FFFFFF"/>
                </a:solidFill>
              </a:uFill>
              <a:latin typeface="Arial"/>
            </a:endParaRPr>
          </a:p>
        </p:txBody>
      </p:sp>
      <p:sp>
        <p:nvSpPr>
          <p:cNvPr id="5" name="Rectangle 6">
            <a:extLst>
              <a:ext uri="{FF2B5EF4-FFF2-40B4-BE49-F238E27FC236}">
                <a16:creationId xmlns:a16="http://schemas.microsoft.com/office/drawing/2014/main" id="{01E5CE44-8D0B-E9FA-1165-E40EA15B3F1A}"/>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7 (Continuación).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7" name="Objeto 6">
            <a:extLst>
              <a:ext uri="{FF2B5EF4-FFF2-40B4-BE49-F238E27FC236}">
                <a16:creationId xmlns:a16="http://schemas.microsoft.com/office/drawing/2014/main" id="{D2E67448-6E71-0F9E-2FE4-6C6E442F38F0}"/>
              </a:ext>
            </a:extLst>
          </p:cNvPr>
          <p:cNvGraphicFramePr>
            <a:graphicFrameLocks noChangeAspect="1"/>
          </p:cNvGraphicFramePr>
          <p:nvPr>
            <p:extLst>
              <p:ext uri="{D42A27DB-BD31-4B8C-83A1-F6EECF244321}">
                <p14:modId xmlns:p14="http://schemas.microsoft.com/office/powerpoint/2010/main" val="2998254602"/>
              </p:ext>
            </p:extLst>
          </p:nvPr>
        </p:nvGraphicFramePr>
        <p:xfrm>
          <a:off x="266700" y="1537684"/>
          <a:ext cx="5041900" cy="1974850"/>
        </p:xfrm>
        <a:graphic>
          <a:graphicData uri="http://schemas.openxmlformats.org/presentationml/2006/ole">
            <mc:AlternateContent xmlns:mc="http://schemas.openxmlformats.org/markup-compatibility/2006">
              <mc:Choice xmlns:v="urn:schemas-microsoft-com:vml" Requires="v">
                <p:oleObj name="Equation" r:id="rId2" imgW="4508500" imgH="1765300" progId="Equation.DSMT4">
                  <p:embed/>
                </p:oleObj>
              </mc:Choice>
              <mc:Fallback>
                <p:oleObj name="Equation" r:id="rId2" imgW="4508500" imgH="1765300" progId="Equation.DSMT4">
                  <p:embed/>
                  <p:pic>
                    <p:nvPicPr>
                      <p:cNvPr id="7" name="Objeto 6">
                        <a:extLst>
                          <a:ext uri="{FF2B5EF4-FFF2-40B4-BE49-F238E27FC236}">
                            <a16:creationId xmlns:a16="http://schemas.microsoft.com/office/drawing/2014/main" id="{D2E67448-6E71-0F9E-2FE4-6C6E442F3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537684"/>
                        <a:ext cx="5041900" cy="197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34" name="Picture 2">
            <a:extLst>
              <a:ext uri="{FF2B5EF4-FFF2-40B4-BE49-F238E27FC236}">
                <a16:creationId xmlns:a16="http://schemas.microsoft.com/office/drawing/2014/main" id="{25369858-2CA8-F6A0-C768-1239D3E42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3969734"/>
            <a:ext cx="2279650" cy="124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to 7">
            <a:extLst>
              <a:ext uri="{FF2B5EF4-FFF2-40B4-BE49-F238E27FC236}">
                <a16:creationId xmlns:a16="http://schemas.microsoft.com/office/drawing/2014/main" id="{AE16D9EE-1907-0AB0-523F-D114B3198B27}"/>
              </a:ext>
            </a:extLst>
          </p:cNvPr>
          <p:cNvGraphicFramePr>
            <a:graphicFrameLocks noChangeAspect="1"/>
          </p:cNvGraphicFramePr>
          <p:nvPr>
            <p:extLst>
              <p:ext uri="{D42A27DB-BD31-4B8C-83A1-F6EECF244321}">
                <p14:modId xmlns:p14="http://schemas.microsoft.com/office/powerpoint/2010/main" val="3850870933"/>
              </p:ext>
            </p:extLst>
          </p:nvPr>
        </p:nvGraphicFramePr>
        <p:xfrm>
          <a:off x="266700" y="5690584"/>
          <a:ext cx="4140200" cy="1066800"/>
        </p:xfrm>
        <a:graphic>
          <a:graphicData uri="http://schemas.openxmlformats.org/presentationml/2006/ole">
            <mc:AlternateContent xmlns:mc="http://schemas.openxmlformats.org/markup-compatibility/2006">
              <mc:Choice xmlns:v="urn:schemas-microsoft-com:vml" Requires="v">
                <p:oleObj name="Equation" r:id="rId5" imgW="3733800" imgH="965200" progId="Equation.DSMT4">
                  <p:embed/>
                </p:oleObj>
              </mc:Choice>
              <mc:Fallback>
                <p:oleObj name="Equation" r:id="rId5" imgW="3733800" imgH="965200" progId="Equation.DSMT4">
                  <p:embed/>
                  <p:pic>
                    <p:nvPicPr>
                      <p:cNvPr id="8" name="Objeto 7">
                        <a:extLst>
                          <a:ext uri="{FF2B5EF4-FFF2-40B4-BE49-F238E27FC236}">
                            <a16:creationId xmlns:a16="http://schemas.microsoft.com/office/drawing/2014/main" id="{AE16D9EE-1907-0AB0-523F-D114B3198B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5690584"/>
                        <a:ext cx="41402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a:extLst>
              <a:ext uri="{FF2B5EF4-FFF2-40B4-BE49-F238E27FC236}">
                <a16:creationId xmlns:a16="http://schemas.microsoft.com/office/drawing/2014/main" id="{E19423E6-6443-158F-E5B1-EDF4EF3930D3}"/>
              </a:ext>
            </a:extLst>
          </p:cNvPr>
          <p:cNvSpPr>
            <a:spLocks noChangeArrowheads="1"/>
          </p:cNvSpPr>
          <p:nvPr/>
        </p:nvSpPr>
        <p:spPr bwMode="auto">
          <a:xfrm>
            <a:off x="171450" y="13090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De la figura se deduce que: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163515F6-CACA-E212-CF61-699C634F4658}"/>
              </a:ext>
            </a:extLst>
          </p:cNvPr>
          <p:cNvSpPr>
            <a:spLocks noChangeArrowheads="1"/>
          </p:cNvSpPr>
          <p:nvPr/>
        </p:nvSpPr>
        <p:spPr bwMode="auto">
          <a:xfrm>
            <a:off x="144595" y="35887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Para hallar la resistencia de entrada utilizamos el método de la fuente de prueba a la entrada (ver figura inferior)</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EC3EED44-4235-8299-675C-7192DE96EDD9}"/>
              </a:ext>
            </a:extLst>
          </p:cNvPr>
          <p:cNvSpPr>
            <a:spLocks noChangeArrowheads="1"/>
          </p:cNvSpPr>
          <p:nvPr/>
        </p:nvSpPr>
        <p:spPr bwMode="auto">
          <a:xfrm>
            <a:off x="171450" y="53203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De la figura se deduce que:</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3604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5. </a:t>
            </a:r>
            <a:r>
              <a:rPr lang="es-ES" sz="2800" b="0" strike="noStrike" spc="-1" dirty="0">
                <a:solidFill>
                  <a:schemeClr val="bg1"/>
                </a:solidFill>
                <a:uFill>
                  <a:solidFill>
                    <a:srgbClr val="FFFFFF"/>
                  </a:solidFill>
                </a:uFill>
                <a:latin typeface="45 Helvetica Light" charset="0"/>
              </a:rPr>
              <a:t>Respuesta en frecuencia</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63</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606008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404F671-FBA9-CF7B-59FB-8C01EDFEF5A6}"/>
              </a:ext>
            </a:extLst>
          </p:cNvPr>
          <p:cNvSpPr>
            <a:spLocks noGrp="1"/>
          </p:cNvSpPr>
          <p:nvPr>
            <p:ph type="sldNum" idx="12"/>
          </p:nvPr>
        </p:nvSpPr>
        <p:spPr/>
        <p:txBody>
          <a:bodyPr/>
          <a:lstStyle/>
          <a:p>
            <a:pPr>
              <a:lnSpc>
                <a:spcPct val="100000"/>
              </a:lnSpc>
            </a:pPr>
            <a:fld id="{1273C471-5ED4-4B3A-AF57-1F2082BE848C}" type="slidenum">
              <a:rPr lang="es-ES" sz="1400" b="0" strike="noStrike" spc="-1" smtClean="0">
                <a:solidFill>
                  <a:srgbClr val="FFFFFF"/>
                </a:solidFill>
                <a:uFill>
                  <a:solidFill>
                    <a:srgbClr val="FFFFFF"/>
                  </a:solidFill>
                </a:uFill>
                <a:latin typeface="Arial"/>
                <a:ea typeface="Arial"/>
              </a:rPr>
              <a:t>64</a:t>
            </a:fld>
            <a:endParaRPr lang="es-ES" sz="2400" b="0" strike="noStrike" spc="-1">
              <a:solidFill>
                <a:srgbClr val="000000"/>
              </a:solidFill>
              <a:uFill>
                <a:solidFill>
                  <a:srgbClr val="FFFFFF"/>
                </a:solidFill>
              </a:uFill>
              <a:latin typeface="Arial"/>
            </a:endParaRPr>
          </a:p>
        </p:txBody>
      </p:sp>
      <p:sp>
        <p:nvSpPr>
          <p:cNvPr id="6" name="Rectangle 2">
            <a:extLst>
              <a:ext uri="{FF2B5EF4-FFF2-40B4-BE49-F238E27FC236}">
                <a16:creationId xmlns:a16="http://schemas.microsoft.com/office/drawing/2014/main" id="{55493BE8-A4B4-FEB8-2B77-A3BFDB13A8CB}"/>
              </a:ext>
            </a:extLst>
          </p:cNvPr>
          <p:cNvSpPr>
            <a:spLocks noChangeArrowheads="1"/>
          </p:cNvSpPr>
          <p:nvPr/>
        </p:nvSpPr>
        <p:spPr bwMode="auto">
          <a:xfrm>
            <a:off x="160470" y="997377"/>
            <a:ext cx="78405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En el circuito de la figura hallar la frecuencia baja de corte (</a:t>
            </a:r>
            <a:r>
              <a:rPr kumimoji="0" lang="es-ES" altLang="es-ES" sz="1200" b="0" i="0" u="none" strike="noStrike" cap="none" normalizeH="0" baseline="0" dirty="0" err="1">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L</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aplicando el método de las constantes de tiempo.</a:t>
            </a: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Datos: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g</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m</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4.72 mA/V,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h</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21,1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b</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99.6,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C</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39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B1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47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B2</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68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60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L</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50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39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 = 2 </a:t>
            </a:r>
            <a:r>
              <a:rPr kumimoji="0" lang="es-ES" altLang="es-ES" sz="1200" b="0" i="0" u="none" strike="noStrike" cap="none" normalizeH="0" baseline="0" dirty="0" err="1">
                <a:ln>
                  <a:noFill/>
                </a:ln>
                <a:solidFill>
                  <a:schemeClr val="tx1"/>
                </a:solidFill>
                <a:effectLst/>
                <a:latin typeface="Symbol" panose="05050102010706020507" pitchFamily="18" charset="2"/>
                <a:ea typeface="Times New Roman" panose="02020603050405020304" pitchFamily="18" charset="0"/>
              </a:rPr>
              <a:t>m</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F</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19457" name="Picture 1">
            <a:extLst>
              <a:ext uri="{FF2B5EF4-FFF2-40B4-BE49-F238E27FC236}">
                <a16:creationId xmlns:a16="http://schemas.microsoft.com/office/drawing/2014/main" id="{0CDFD812-30BB-96AC-9EDB-746AF7671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095" y="1984375"/>
            <a:ext cx="2876550" cy="19304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a:extLst>
              <a:ext uri="{FF2B5EF4-FFF2-40B4-BE49-F238E27FC236}">
                <a16:creationId xmlns:a16="http://schemas.microsoft.com/office/drawing/2014/main" id="{6BB10CC4-3974-3588-CE09-B05544EB1B0A}"/>
              </a:ext>
            </a:extLst>
          </p:cNvPr>
          <p:cNvSpPr>
            <a:spLocks noChangeArrowheads="1"/>
          </p:cNvSpPr>
          <p:nvPr/>
        </p:nvSpPr>
        <p:spPr bwMode="auto">
          <a:xfrm>
            <a:off x="106527" y="3913058"/>
            <a:ext cx="83317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En este caso, dado que el enunciado nos proporciona los parámetros de pequeña señal, no es necesario calcular el punto de trabajo. En la figura inferior se muestra el circuito equivalente de pequeña señal.</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9470" name="Picture 14">
            <a:extLst>
              <a:ext uri="{FF2B5EF4-FFF2-40B4-BE49-F238E27FC236}">
                <a16:creationId xmlns:a16="http://schemas.microsoft.com/office/drawing/2014/main" id="{1DA3B115-465E-1353-486C-759188022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52" y="4836388"/>
            <a:ext cx="3436865"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359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697B4A9-F379-A0DD-3FEF-770378AE2F1C}"/>
              </a:ext>
            </a:extLst>
          </p:cNvPr>
          <p:cNvSpPr>
            <a:spLocks noGrp="1"/>
          </p:cNvSpPr>
          <p:nvPr>
            <p:ph type="sldNum" idx="12"/>
          </p:nvPr>
        </p:nvSpPr>
        <p:spPr/>
        <p:txBody>
          <a:bodyPr/>
          <a:lstStyle/>
          <a:p>
            <a:pPr>
              <a:lnSpc>
                <a:spcPct val="100000"/>
              </a:lnSpc>
            </a:pPr>
            <a:fld id="{1273C471-5ED4-4B3A-AF57-1F2082BE848C}" type="slidenum">
              <a:rPr lang="es-ES" sz="1400" b="0" strike="noStrike" spc="-1" smtClean="0">
                <a:solidFill>
                  <a:srgbClr val="FFFFFF"/>
                </a:solidFill>
                <a:uFill>
                  <a:solidFill>
                    <a:srgbClr val="FFFFFF"/>
                  </a:solidFill>
                </a:uFill>
                <a:latin typeface="Arial"/>
                <a:ea typeface="Arial"/>
              </a:rPr>
              <a:t>65</a:t>
            </a:fld>
            <a:endParaRPr lang="es-ES" sz="2400" b="0" strike="noStrike" spc="-1">
              <a:solidFill>
                <a:srgbClr val="000000"/>
              </a:solidFill>
              <a:uFill>
                <a:solidFill>
                  <a:srgbClr val="FFFFFF"/>
                </a:solidFill>
              </a:uFill>
              <a:latin typeface="Arial"/>
            </a:endParaRPr>
          </a:p>
        </p:txBody>
      </p:sp>
      <p:pic>
        <p:nvPicPr>
          <p:cNvPr id="20483" name="Picture 3">
            <a:extLst>
              <a:ext uri="{FF2B5EF4-FFF2-40B4-BE49-F238E27FC236}">
                <a16:creationId xmlns:a16="http://schemas.microsoft.com/office/drawing/2014/main" id="{8C692A84-942B-3D6F-4880-BA707AEC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51" y="1693823"/>
            <a:ext cx="3357242"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a:extLst>
              <a:ext uri="{FF2B5EF4-FFF2-40B4-BE49-F238E27FC236}">
                <a16:creationId xmlns:a16="http://schemas.microsoft.com/office/drawing/2014/main" id="{F13530F9-7D7E-0B27-9F90-9D4962D9B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0" y="4083050"/>
            <a:ext cx="3055269" cy="1212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to 5">
            <a:extLst>
              <a:ext uri="{FF2B5EF4-FFF2-40B4-BE49-F238E27FC236}">
                <a16:creationId xmlns:a16="http://schemas.microsoft.com/office/drawing/2014/main" id="{312ABE18-8691-2E7F-7DB7-B92EE3C72A9B}"/>
              </a:ext>
            </a:extLst>
          </p:cNvPr>
          <p:cNvGraphicFramePr>
            <a:graphicFrameLocks noChangeAspect="1"/>
          </p:cNvGraphicFramePr>
          <p:nvPr>
            <p:extLst>
              <p:ext uri="{D42A27DB-BD31-4B8C-83A1-F6EECF244321}">
                <p14:modId xmlns:p14="http://schemas.microsoft.com/office/powerpoint/2010/main" val="402077334"/>
              </p:ext>
            </p:extLst>
          </p:nvPr>
        </p:nvGraphicFramePr>
        <p:xfrm>
          <a:off x="3938446" y="4273550"/>
          <a:ext cx="1267107" cy="831850"/>
        </p:xfrm>
        <a:graphic>
          <a:graphicData uri="http://schemas.openxmlformats.org/presentationml/2006/ole">
            <mc:AlternateContent xmlns:mc="http://schemas.openxmlformats.org/markup-compatibility/2006">
              <mc:Choice xmlns:v="urn:schemas-microsoft-com:vml" Requires="v">
                <p:oleObj name="Equation" r:id="rId4" imgW="1079032" imgH="660113" progId="Equation.DSMT4">
                  <p:embed/>
                </p:oleObj>
              </mc:Choice>
              <mc:Fallback>
                <p:oleObj name="Equation" r:id="rId4" imgW="1079032" imgH="660113" progId="Equation.DSMT4">
                  <p:embed/>
                  <p:pic>
                    <p:nvPicPr>
                      <p:cNvPr id="6" name="Objeto 5">
                        <a:extLst>
                          <a:ext uri="{FF2B5EF4-FFF2-40B4-BE49-F238E27FC236}">
                            <a16:creationId xmlns:a16="http://schemas.microsoft.com/office/drawing/2014/main" id="{312ABE18-8691-2E7F-7DB7-B92EE3C72A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446" y="4273550"/>
                        <a:ext cx="1267107" cy="831850"/>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C940C877-8A32-B980-FD65-5861935A2DBA}"/>
              </a:ext>
            </a:extLst>
          </p:cNvPr>
          <p:cNvSpPr>
            <a:spLocks noChangeArrowheads="1"/>
          </p:cNvSpPr>
          <p:nvPr/>
        </p:nvSpPr>
        <p:spPr bwMode="auto">
          <a:xfrm>
            <a:off x="115151" y="1056383"/>
            <a:ext cx="852633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5775" algn="l"/>
              </a:tabLst>
              <a:defRPr>
                <a:solidFill>
                  <a:schemeClr val="tx1"/>
                </a:solidFill>
                <a:latin typeface="Arial" panose="020B0604020202020204" pitchFamily="34" charset="0"/>
              </a:defRPr>
            </a:lvl1pPr>
            <a:lvl2pPr eaLnBrk="0" fontAlgn="base" hangingPunct="0">
              <a:spcBef>
                <a:spcPct val="0"/>
              </a:spcBef>
              <a:spcAft>
                <a:spcPct val="0"/>
              </a:spcAft>
              <a:tabLst>
                <a:tab pos="485775" algn="l"/>
              </a:tabLst>
              <a:defRPr>
                <a:solidFill>
                  <a:schemeClr val="tx1"/>
                </a:solidFill>
                <a:latin typeface="Arial" panose="020B0604020202020204" pitchFamily="34" charset="0"/>
              </a:defRPr>
            </a:lvl2pPr>
            <a:lvl3pPr eaLnBrk="0" fontAlgn="base" hangingPunct="0">
              <a:spcBef>
                <a:spcPct val="0"/>
              </a:spcBef>
              <a:spcAft>
                <a:spcPct val="0"/>
              </a:spcAft>
              <a:tabLst>
                <a:tab pos="485775" algn="l"/>
              </a:tabLst>
              <a:defRPr>
                <a:solidFill>
                  <a:schemeClr val="tx1"/>
                </a:solidFill>
                <a:latin typeface="Arial" panose="020B0604020202020204" pitchFamily="34" charset="0"/>
              </a:defRPr>
            </a:lvl3pPr>
            <a:lvl4pPr eaLnBrk="0" fontAlgn="base" hangingPunct="0">
              <a:spcBef>
                <a:spcPct val="0"/>
              </a:spcBef>
              <a:spcAft>
                <a:spcPct val="0"/>
              </a:spcAft>
              <a:tabLst>
                <a:tab pos="485775" algn="l"/>
              </a:tabLst>
              <a:defRPr>
                <a:solidFill>
                  <a:schemeClr val="tx1"/>
                </a:solidFill>
                <a:latin typeface="Arial" panose="020B0604020202020204" pitchFamily="34" charset="0"/>
              </a:defRPr>
            </a:lvl4pPr>
            <a:lvl5pPr eaLnBrk="0" fontAlgn="base" hangingPunct="0">
              <a:spcBef>
                <a:spcPct val="0"/>
              </a:spcBef>
              <a:spcAft>
                <a:spcPct val="0"/>
              </a:spcAft>
              <a:tabLst>
                <a:tab pos="485775" algn="l"/>
              </a:tabLst>
              <a:defRPr>
                <a:solidFill>
                  <a:schemeClr val="tx1"/>
                </a:solidFill>
                <a:latin typeface="Arial" panose="020B0604020202020204" pitchFamily="34" charset="0"/>
              </a:defRPr>
            </a:lvl5pPr>
            <a:lvl6pPr eaLnBrk="0" fontAlgn="base" hangingPunct="0">
              <a:spcBef>
                <a:spcPct val="0"/>
              </a:spcBef>
              <a:spcAft>
                <a:spcPct val="0"/>
              </a:spcAft>
              <a:tabLst>
                <a:tab pos="485775" algn="l"/>
              </a:tabLst>
              <a:defRPr>
                <a:solidFill>
                  <a:schemeClr val="tx1"/>
                </a:solidFill>
                <a:latin typeface="Arial" panose="020B0604020202020204" pitchFamily="34" charset="0"/>
              </a:defRPr>
            </a:lvl6pPr>
            <a:lvl7pPr eaLnBrk="0" fontAlgn="base" hangingPunct="0">
              <a:spcBef>
                <a:spcPct val="0"/>
              </a:spcBef>
              <a:spcAft>
                <a:spcPct val="0"/>
              </a:spcAft>
              <a:tabLst>
                <a:tab pos="485775" algn="l"/>
              </a:tabLst>
              <a:defRPr>
                <a:solidFill>
                  <a:schemeClr val="tx1"/>
                </a:solidFill>
                <a:latin typeface="Arial" panose="020B0604020202020204" pitchFamily="34" charset="0"/>
              </a:defRPr>
            </a:lvl7pPr>
            <a:lvl8pPr eaLnBrk="0" fontAlgn="base" hangingPunct="0">
              <a:spcBef>
                <a:spcPct val="0"/>
              </a:spcBef>
              <a:spcAft>
                <a:spcPct val="0"/>
              </a:spcAft>
              <a:tabLst>
                <a:tab pos="485775" algn="l"/>
              </a:tabLst>
              <a:defRPr>
                <a:solidFill>
                  <a:schemeClr val="tx1"/>
                </a:solidFill>
                <a:latin typeface="Arial" panose="020B0604020202020204" pitchFamily="34" charset="0"/>
              </a:defRPr>
            </a:lvl8pPr>
            <a:lvl9pPr eaLnBrk="0" fontAlgn="base" hangingPunct="0">
              <a:spcBef>
                <a:spcPct val="0"/>
              </a:spcBef>
              <a:spcAft>
                <a:spcPct val="0"/>
              </a:spcAft>
              <a:tabLst>
                <a:tab pos="4857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85775"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Calculamos la resistencia vista por cada uno de los condensadores externos con el fin de aplicar el método de las constantes de tiempo.</a:t>
            </a:r>
            <a:r>
              <a:rPr lang="es-ES" altLang="es-ES" sz="600" dirty="0"/>
              <a:t>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Resistencia vista con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C</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Anulamos las fuentes independientes, cortocircuitamos C</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C</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sustituimos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C</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por la fuente de prueba.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5775" algn="l"/>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98986AD5-A856-3690-A911-1FCA827710D9}"/>
              </a:ext>
            </a:extLst>
          </p:cNvPr>
          <p:cNvSpPr>
            <a:spLocks noChangeArrowheads="1"/>
          </p:cNvSpPr>
          <p:nvPr/>
        </p:nvSpPr>
        <p:spPr bwMode="auto">
          <a:xfrm>
            <a:off x="115151" y="2997816"/>
            <a:ext cx="85263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5775" algn="l"/>
              </a:tabLst>
              <a:defRPr>
                <a:solidFill>
                  <a:schemeClr val="tx1"/>
                </a:solidFill>
                <a:latin typeface="Arial" panose="020B0604020202020204" pitchFamily="34" charset="0"/>
              </a:defRPr>
            </a:lvl1pPr>
            <a:lvl2pPr eaLnBrk="0" fontAlgn="base" hangingPunct="0">
              <a:spcBef>
                <a:spcPct val="0"/>
              </a:spcBef>
              <a:spcAft>
                <a:spcPct val="0"/>
              </a:spcAft>
              <a:tabLst>
                <a:tab pos="485775" algn="l"/>
              </a:tabLst>
              <a:defRPr>
                <a:solidFill>
                  <a:schemeClr val="tx1"/>
                </a:solidFill>
                <a:latin typeface="Arial" panose="020B0604020202020204" pitchFamily="34" charset="0"/>
              </a:defRPr>
            </a:lvl2pPr>
            <a:lvl3pPr eaLnBrk="0" fontAlgn="base" hangingPunct="0">
              <a:spcBef>
                <a:spcPct val="0"/>
              </a:spcBef>
              <a:spcAft>
                <a:spcPct val="0"/>
              </a:spcAft>
              <a:tabLst>
                <a:tab pos="485775" algn="l"/>
              </a:tabLst>
              <a:defRPr>
                <a:solidFill>
                  <a:schemeClr val="tx1"/>
                </a:solidFill>
                <a:latin typeface="Arial" panose="020B0604020202020204" pitchFamily="34" charset="0"/>
              </a:defRPr>
            </a:lvl3pPr>
            <a:lvl4pPr eaLnBrk="0" fontAlgn="base" hangingPunct="0">
              <a:spcBef>
                <a:spcPct val="0"/>
              </a:spcBef>
              <a:spcAft>
                <a:spcPct val="0"/>
              </a:spcAft>
              <a:tabLst>
                <a:tab pos="485775" algn="l"/>
              </a:tabLst>
              <a:defRPr>
                <a:solidFill>
                  <a:schemeClr val="tx1"/>
                </a:solidFill>
                <a:latin typeface="Arial" panose="020B0604020202020204" pitchFamily="34" charset="0"/>
              </a:defRPr>
            </a:lvl4pPr>
            <a:lvl5pPr eaLnBrk="0" fontAlgn="base" hangingPunct="0">
              <a:spcBef>
                <a:spcPct val="0"/>
              </a:spcBef>
              <a:spcAft>
                <a:spcPct val="0"/>
              </a:spcAft>
              <a:tabLst>
                <a:tab pos="485775" algn="l"/>
              </a:tabLst>
              <a:defRPr>
                <a:solidFill>
                  <a:schemeClr val="tx1"/>
                </a:solidFill>
                <a:latin typeface="Arial" panose="020B0604020202020204" pitchFamily="34" charset="0"/>
              </a:defRPr>
            </a:lvl5pPr>
            <a:lvl6pPr eaLnBrk="0" fontAlgn="base" hangingPunct="0">
              <a:spcBef>
                <a:spcPct val="0"/>
              </a:spcBef>
              <a:spcAft>
                <a:spcPct val="0"/>
              </a:spcAft>
              <a:tabLst>
                <a:tab pos="485775" algn="l"/>
              </a:tabLst>
              <a:defRPr>
                <a:solidFill>
                  <a:schemeClr val="tx1"/>
                </a:solidFill>
                <a:latin typeface="Arial" panose="020B0604020202020204" pitchFamily="34" charset="0"/>
              </a:defRPr>
            </a:lvl6pPr>
            <a:lvl7pPr eaLnBrk="0" fontAlgn="base" hangingPunct="0">
              <a:spcBef>
                <a:spcPct val="0"/>
              </a:spcBef>
              <a:spcAft>
                <a:spcPct val="0"/>
              </a:spcAft>
              <a:tabLst>
                <a:tab pos="485775" algn="l"/>
              </a:tabLst>
              <a:defRPr>
                <a:solidFill>
                  <a:schemeClr val="tx1"/>
                </a:solidFill>
                <a:latin typeface="Arial" panose="020B0604020202020204" pitchFamily="34" charset="0"/>
              </a:defRPr>
            </a:lvl7pPr>
            <a:lvl8pPr eaLnBrk="0" fontAlgn="base" hangingPunct="0">
              <a:spcBef>
                <a:spcPct val="0"/>
              </a:spcBef>
              <a:spcAft>
                <a:spcPct val="0"/>
              </a:spcAft>
              <a:tabLst>
                <a:tab pos="485775" algn="l"/>
              </a:tabLst>
              <a:defRPr>
                <a:solidFill>
                  <a:schemeClr val="tx1"/>
                </a:solidFill>
                <a:latin typeface="Arial" panose="020B0604020202020204" pitchFamily="34" charset="0"/>
              </a:defRPr>
            </a:lvl8pPr>
            <a:lvl9pPr eaLnBrk="0" fontAlgn="base" hangingPunct="0">
              <a:spcBef>
                <a:spcPct val="0"/>
              </a:spcBef>
              <a:spcAft>
                <a:spcPct val="0"/>
              </a:spcAft>
              <a:tabLst>
                <a:tab pos="4857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85775"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Es fácil de obtener que la relación entre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test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test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es:</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5775"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h</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ie</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85775"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Resistencia vista por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C</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Haciendo lo mismo y teniendo en cuenta que al anular la fuente independiente también se anula la dependiente, la resistencia vista por este condensador es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c</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L</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85775"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Resistencia vista por C</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El circuito que hay que resolver es el que se muestra en la figura inferior.</a:t>
            </a:r>
            <a:endParaRPr kumimoji="0" lang="es-ES" altLang="es-ES" sz="600" b="0" i="0" u="none" strike="noStrike" cap="none" normalizeH="0" baseline="0" dirty="0">
              <a:ln>
                <a:noFill/>
              </a:ln>
              <a:solidFill>
                <a:schemeClr val="tx1"/>
              </a:solidFill>
              <a:effectLst/>
            </a:endParaRPr>
          </a:p>
        </p:txBody>
      </p:sp>
      <p:sp>
        <p:nvSpPr>
          <p:cNvPr id="11" name="Rectangle 8">
            <a:extLst>
              <a:ext uri="{FF2B5EF4-FFF2-40B4-BE49-F238E27FC236}">
                <a16:creationId xmlns:a16="http://schemas.microsoft.com/office/drawing/2014/main" id="{1C4B3BB1-D432-9DF6-F3F4-5670966632A0}"/>
              </a:ext>
            </a:extLst>
          </p:cNvPr>
          <p:cNvSpPr>
            <a:spLocks noChangeArrowheads="1"/>
          </p:cNvSpPr>
          <p:nvPr/>
        </p:nvSpPr>
        <p:spPr bwMode="auto">
          <a:xfrm>
            <a:off x="103320" y="54552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Llamaremos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eq</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h</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tenemos que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b</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test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eq</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sustituyendo en la ecuación anterior:</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Objeto 11">
            <a:extLst>
              <a:ext uri="{FF2B5EF4-FFF2-40B4-BE49-F238E27FC236}">
                <a16:creationId xmlns:a16="http://schemas.microsoft.com/office/drawing/2014/main" id="{16F8C902-7D50-EFE8-103F-11C165A879D0}"/>
              </a:ext>
            </a:extLst>
          </p:cNvPr>
          <p:cNvGraphicFramePr>
            <a:graphicFrameLocks noChangeAspect="1"/>
          </p:cNvGraphicFramePr>
          <p:nvPr>
            <p:extLst>
              <p:ext uri="{D42A27DB-BD31-4B8C-83A1-F6EECF244321}">
                <p14:modId xmlns:p14="http://schemas.microsoft.com/office/powerpoint/2010/main" val="1748927229"/>
              </p:ext>
            </p:extLst>
          </p:nvPr>
        </p:nvGraphicFramePr>
        <p:xfrm>
          <a:off x="207141" y="5683866"/>
          <a:ext cx="1574800" cy="1117600"/>
        </p:xfrm>
        <a:graphic>
          <a:graphicData uri="http://schemas.openxmlformats.org/presentationml/2006/ole">
            <mc:AlternateContent xmlns:mc="http://schemas.openxmlformats.org/markup-compatibility/2006">
              <mc:Choice xmlns:v="urn:schemas-microsoft-com:vml" Requires="v">
                <p:oleObj name="Equation" r:id="rId6" imgW="1574800" imgH="1117600" progId="Equation.DSMT4">
                  <p:embed/>
                </p:oleObj>
              </mc:Choice>
              <mc:Fallback>
                <p:oleObj name="Equation" r:id="rId6" imgW="1574800" imgH="1117600" progId="Equation.DSMT4">
                  <p:embed/>
                  <p:pic>
                    <p:nvPicPr>
                      <p:cNvPr id="12" name="Objeto 11">
                        <a:extLst>
                          <a:ext uri="{FF2B5EF4-FFF2-40B4-BE49-F238E27FC236}">
                            <a16:creationId xmlns:a16="http://schemas.microsoft.com/office/drawing/2014/main" id="{16F8C902-7D50-EFE8-103F-11C165A879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141" y="5683866"/>
                        <a:ext cx="1574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CuadroTexto 13">
            <a:extLst>
              <a:ext uri="{FF2B5EF4-FFF2-40B4-BE49-F238E27FC236}">
                <a16:creationId xmlns:a16="http://schemas.microsoft.com/office/drawing/2014/main" id="{848F3410-58CD-CE40-3FAE-E33BAE2BB6D1}"/>
              </a:ext>
            </a:extLst>
          </p:cNvPr>
          <p:cNvSpPr txBox="1"/>
          <p:nvPr/>
        </p:nvSpPr>
        <p:spPr>
          <a:xfrm>
            <a:off x="115151" y="768053"/>
            <a:ext cx="4624386" cy="276999"/>
          </a:xfrm>
          <a:prstGeom prst="rect">
            <a:avLst/>
          </a:prstGeom>
          <a:noFill/>
        </p:spPr>
        <p:txBody>
          <a:bodyPr wrap="square">
            <a:spAutoFit/>
          </a:bodyPr>
          <a:lstStyle/>
          <a:p>
            <a:r>
              <a:rPr lang="es-ES" altLang="es-ES" sz="1200" b="1" dirty="0">
                <a:latin typeface="Verdana" panose="020B0604030504040204" pitchFamily="34" charset="0"/>
              </a:rPr>
              <a:t>Problema 1. (Continuación)</a:t>
            </a:r>
            <a:endParaRPr lang="es-ES" sz="1200" b="1" dirty="0">
              <a:latin typeface="Verdana" panose="020B0604030504040204" pitchFamily="34" charset="0"/>
            </a:endParaRPr>
          </a:p>
        </p:txBody>
      </p:sp>
    </p:spTree>
    <p:extLst>
      <p:ext uri="{BB962C8B-B14F-4D97-AF65-F5344CB8AC3E}">
        <p14:creationId xmlns:p14="http://schemas.microsoft.com/office/powerpoint/2010/main" val="29547185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FCD1358-58CF-E7C8-C6F1-3A54BF9033B1}"/>
              </a:ext>
            </a:extLst>
          </p:cNvPr>
          <p:cNvSpPr>
            <a:spLocks noGrp="1"/>
          </p:cNvSpPr>
          <p:nvPr>
            <p:ph type="sldNum" idx="12"/>
          </p:nvPr>
        </p:nvSpPr>
        <p:spPr/>
        <p:txBody>
          <a:bodyPr/>
          <a:lstStyle/>
          <a:p>
            <a:pPr>
              <a:lnSpc>
                <a:spcPct val="100000"/>
              </a:lnSpc>
            </a:pPr>
            <a:fld id="{1273C471-5ED4-4B3A-AF57-1F2082BE848C}" type="slidenum">
              <a:rPr lang="es-ES" sz="1400" b="0" strike="noStrike" spc="-1" smtClean="0">
                <a:solidFill>
                  <a:srgbClr val="FFFFFF"/>
                </a:solidFill>
                <a:uFill>
                  <a:solidFill>
                    <a:srgbClr val="FFFFFF"/>
                  </a:solidFill>
                </a:uFill>
                <a:latin typeface="Arial"/>
                <a:ea typeface="Arial"/>
              </a:rPr>
              <a:t>66</a:t>
            </a:fld>
            <a:endParaRPr lang="es-ES" sz="2400" b="0" strike="noStrike" spc="-1">
              <a:solidFill>
                <a:srgbClr val="000000"/>
              </a:solidFill>
              <a:uFill>
                <a:solidFill>
                  <a:srgbClr val="FFFFFF"/>
                </a:solidFill>
              </a:uFill>
              <a:latin typeface="Arial"/>
            </a:endParaRPr>
          </a:p>
        </p:txBody>
      </p:sp>
      <p:sp>
        <p:nvSpPr>
          <p:cNvPr id="2" name="Rectangle 2">
            <a:extLst>
              <a:ext uri="{FF2B5EF4-FFF2-40B4-BE49-F238E27FC236}">
                <a16:creationId xmlns:a16="http://schemas.microsoft.com/office/drawing/2014/main" id="{9A20A7C3-C876-27A0-AAD4-746CA8180B34}"/>
              </a:ext>
            </a:extLst>
          </p:cNvPr>
          <p:cNvSpPr>
            <a:spLocks noChangeArrowheads="1"/>
          </p:cNvSpPr>
          <p:nvPr/>
        </p:nvSpPr>
        <p:spPr bwMode="auto">
          <a:xfrm>
            <a:off x="562062" y="912733"/>
            <a:ext cx="6962863"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2.</a:t>
            </a:r>
            <a:r>
              <a:rPr kumimoji="0" lang="es-ES" altLang="es-ES" sz="11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Tenemos un amplificador en configuración de fuente común, como el de la figura. El punto de trabajo del transistor nos da una constante </a:t>
            </a:r>
            <a:r>
              <a:rPr kumimoji="0" lang="es-ES" altLang="es-ES" sz="12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g</a:t>
            </a:r>
            <a:r>
              <a:rPr kumimoji="0" lang="es-ES" altLang="es-ES" sz="1200" b="0" i="0" u="none" strike="noStrike" cap="none" normalizeH="0" baseline="-30000" dirty="0" err="1">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m</a:t>
            </a:r>
            <a:r>
              <a:rPr kumimoji="0" lang="es-ES" altLang="es-E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=1.4 mA/V. Calcula la frecuencia alta de corte de dicho amplificador.</a:t>
            </a:r>
            <a:endParaRPr kumimoji="0" lang="es-ES" altLang="es-E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Datos: R</a:t>
            </a:r>
            <a:r>
              <a:rPr kumimoji="0" lang="es-ES" altLang="es-E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2,7 M</a:t>
            </a:r>
            <a:r>
              <a:rPr kumimoji="0" lang="es-ES" altLang="es-ES" sz="1100" b="0" i="0"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Times New Roman" panose="02020603050405020304" pitchFamily="18" charset="0"/>
              </a:rPr>
              <a:t>W</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a:t>
            </a:r>
            <a:r>
              <a:rPr kumimoji="0" lang="es-ES" altLang="es-E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=7,6 M</a:t>
            </a:r>
            <a:r>
              <a:rPr kumimoji="0" lang="es-ES" altLang="es-ES" sz="1100" b="0" i="0"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Times New Roman" panose="02020603050405020304" pitchFamily="18" charset="0"/>
              </a:rPr>
              <a:t>W, </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
            </a:r>
            <a:r>
              <a:rPr kumimoji="0" lang="es-ES" altLang="es-E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=100 </a:t>
            </a:r>
            <a:r>
              <a:rPr kumimoji="0" lang="es-ES" altLang="es-ES" sz="1100" b="0" i="0"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Times New Roman" panose="02020603050405020304" pitchFamily="18" charset="0"/>
              </a:rPr>
              <a:t>W,</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a:t>
            </a:r>
            <a:r>
              <a:rPr kumimoji="0" lang="es-ES" altLang="es-E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2 k</a:t>
            </a:r>
            <a:r>
              <a:rPr kumimoji="0" lang="es-ES" altLang="es-ES" sz="1100" b="0" i="0"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Times New Roman" panose="02020603050405020304" pitchFamily="18" charset="0"/>
              </a:rPr>
              <a:t>W</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a:t>
            </a:r>
            <a:r>
              <a:rPr kumimoji="0" lang="es-ES" altLang="es-E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10 k</a:t>
            </a:r>
            <a:r>
              <a:rPr kumimoji="0" lang="es-ES" altLang="es-ES" sz="1100" b="0" i="0"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Times New Roman" panose="02020603050405020304" pitchFamily="18" charset="0"/>
              </a:rPr>
              <a:t>W</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ES" altLang="es-E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r>
              <a:rPr kumimoji="0" lang="es-ES" altLang="es-ES" sz="1100" b="0" i="0" u="none" strike="noStrike" cap="none" normalizeH="0" baseline="-3000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s-ES" altLang="es-E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r>
              <a:rPr kumimoji="0" lang="es-ES" altLang="es-ES" sz="1100" b="0" i="0" u="none" strike="noStrike" cap="none" normalizeH="0" baseline="-3000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r>
              <a:rPr kumimoji="0" lang="es-ES" altLang="es-E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a:t>
            </a:r>
            <a:r>
              <a:rPr kumimoji="0" lang="es-ES" altLang="es-ES" sz="1100" b="0" i="0" u="none" strike="noStrike" cap="none" normalizeH="0" baseline="0" dirty="0" err="1">
                <a:ln>
                  <a:noFill/>
                </a:ln>
                <a:solidFill>
                  <a:schemeClr val="tx1"/>
                </a:solidFill>
                <a:effectLst/>
                <a:latin typeface="Symbol" panose="05050102010706020507" pitchFamily="18" charset="2"/>
                <a:ea typeface="Calibri" panose="020F0502020204030204" pitchFamily="34" charset="0"/>
                <a:cs typeface="Times New Roman" panose="02020603050405020304" pitchFamily="18" charset="0"/>
              </a:rPr>
              <a:t>m</a:t>
            </a:r>
            <a:r>
              <a:rPr kumimoji="0" lang="es-ES" altLang="es-E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t>
            </a:r>
            <a:r>
              <a:rPr kumimoji="0" lang="es-ES" altLang="es-E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GS</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a:t>
            </a:r>
            <a:r>
              <a:rPr kumimoji="0" lang="es-ES" altLang="es-E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pF</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 C</a:t>
            </a:r>
            <a:r>
              <a:rPr kumimoji="0" lang="es-ES" altLang="es-E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GD</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a:t>
            </a:r>
            <a:r>
              <a:rPr kumimoji="0" lang="es-ES" altLang="es-E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pF</a:t>
            </a:r>
            <a:r>
              <a:rPr kumimoji="0" lang="es-ES"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1025" name="Imagen 3">
            <a:extLst>
              <a:ext uri="{FF2B5EF4-FFF2-40B4-BE49-F238E27FC236}">
                <a16:creationId xmlns:a16="http://schemas.microsoft.com/office/drawing/2014/main" id="{98A30B20-89F1-C7E0-899B-C96855BB7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654" y="1748649"/>
            <a:ext cx="5400675"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207CF88D-8B0D-4547-C599-022846A9CDD0}"/>
              </a:ext>
            </a:extLst>
          </p:cNvPr>
          <p:cNvSpPr>
            <a:spLocks noChangeArrowheads="1"/>
          </p:cNvSpPr>
          <p:nvPr/>
        </p:nvSpPr>
        <p:spPr bwMode="auto">
          <a:xfrm>
            <a:off x="562062" y="3847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CuadroTexto 5">
            <a:extLst>
              <a:ext uri="{FF2B5EF4-FFF2-40B4-BE49-F238E27FC236}">
                <a16:creationId xmlns:a16="http://schemas.microsoft.com/office/drawing/2014/main" id="{B513F9F1-A3DF-F304-9747-1442A96025B2}"/>
              </a:ext>
            </a:extLst>
          </p:cNvPr>
          <p:cNvSpPr txBox="1"/>
          <p:nvPr/>
        </p:nvSpPr>
        <p:spPr>
          <a:xfrm>
            <a:off x="354435" y="3857537"/>
            <a:ext cx="8227503" cy="830997"/>
          </a:xfrm>
          <a:prstGeom prst="rect">
            <a:avLst/>
          </a:prstGeom>
          <a:noFill/>
        </p:spPr>
        <p:txBody>
          <a:bodyPr wrap="square">
            <a:spAutoFit/>
          </a:bodyPr>
          <a:lstStyle/>
          <a:p>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Solución. </a:t>
            </a:r>
            <a:r>
              <a:rPr lang="es-ES" altLang="es-ES" sz="1200" dirty="0">
                <a:latin typeface="Verdana" panose="020B0604030504040204" pitchFamily="34" charset="0"/>
                <a:ea typeface="Verdana" panose="020B0604030504040204" pitchFamily="34" charset="0"/>
                <a:cs typeface="Times New Roman" panose="02020603050405020304" pitchFamily="18" charset="0"/>
              </a:rPr>
              <a:t>Primero dibujamos el circuito equivalente en pequeña señal y alta frecuencia del amplificador. Para ello, sustituimos el transistor FET por su circuito equivalente de pequeña señal y alta frecuencia (incluyendo los condensadores internos), la fuente de DC se pone a cero (se conecta a tierra) y los condensadores externos se sustituye por cortocircuitos, debido a su alto valor (Z=0).</a:t>
            </a:r>
            <a:endParaRPr lang="es-ES" sz="12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306EA984-98CB-D07F-003D-7837315798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1235" y="4723211"/>
            <a:ext cx="5393690" cy="2033270"/>
          </a:xfrm>
          <a:prstGeom prst="rect">
            <a:avLst/>
          </a:prstGeom>
          <a:noFill/>
          <a:ln>
            <a:noFill/>
          </a:ln>
        </p:spPr>
      </p:pic>
    </p:spTree>
    <p:extLst>
      <p:ext uri="{BB962C8B-B14F-4D97-AF65-F5344CB8AC3E}">
        <p14:creationId xmlns:p14="http://schemas.microsoft.com/office/powerpoint/2010/main" val="2111202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FCD1358-58CF-E7C8-C6F1-3A54BF9033B1}"/>
              </a:ext>
            </a:extLst>
          </p:cNvPr>
          <p:cNvSpPr>
            <a:spLocks noGrp="1"/>
          </p:cNvSpPr>
          <p:nvPr>
            <p:ph type="sldNum" idx="12"/>
          </p:nvPr>
        </p:nvSpPr>
        <p:spPr/>
        <p:txBody>
          <a:bodyPr/>
          <a:lstStyle/>
          <a:p>
            <a:pPr>
              <a:lnSpc>
                <a:spcPct val="100000"/>
              </a:lnSpc>
            </a:pPr>
            <a:fld id="{1273C471-5ED4-4B3A-AF57-1F2082BE848C}" type="slidenum">
              <a:rPr lang="es-ES" sz="1400" b="0" strike="noStrike" spc="-1" smtClean="0">
                <a:solidFill>
                  <a:srgbClr val="FFFFFF"/>
                </a:solidFill>
                <a:uFill>
                  <a:solidFill>
                    <a:srgbClr val="FFFFFF"/>
                  </a:solidFill>
                </a:uFill>
                <a:latin typeface="Arial"/>
                <a:ea typeface="Arial"/>
              </a:rPr>
              <a:t>67</a:t>
            </a:fld>
            <a:endParaRPr lang="es-ES" sz="2400" b="0" strike="noStrike" spc="-1">
              <a:solidFill>
                <a:srgbClr val="000000"/>
              </a:solidFill>
              <a:uFill>
                <a:solidFill>
                  <a:srgbClr val="FFFFFF"/>
                </a:solidFill>
              </a:uFill>
              <a:latin typeface="Arial"/>
            </a:endParaRPr>
          </a:p>
        </p:txBody>
      </p:sp>
      <p:sp>
        <p:nvSpPr>
          <p:cNvPr id="2" name="CuadroTexto 1">
            <a:extLst>
              <a:ext uri="{FF2B5EF4-FFF2-40B4-BE49-F238E27FC236}">
                <a16:creationId xmlns:a16="http://schemas.microsoft.com/office/drawing/2014/main" id="{F20622E6-E0DF-5B73-0B36-D6030B51DD59}"/>
              </a:ext>
            </a:extLst>
          </p:cNvPr>
          <p:cNvSpPr txBox="1"/>
          <p:nvPr/>
        </p:nvSpPr>
        <p:spPr>
          <a:xfrm>
            <a:off x="115151" y="768053"/>
            <a:ext cx="4624386" cy="276999"/>
          </a:xfrm>
          <a:prstGeom prst="rect">
            <a:avLst/>
          </a:prstGeom>
          <a:noFill/>
        </p:spPr>
        <p:txBody>
          <a:bodyPr wrap="square">
            <a:spAutoFit/>
          </a:bodyPr>
          <a:lstStyle/>
          <a:p>
            <a:r>
              <a:rPr lang="es-ES" altLang="es-ES" sz="1200" b="1" dirty="0">
                <a:latin typeface="Verdana" panose="020B0604030504040204" pitchFamily="34" charset="0"/>
              </a:rPr>
              <a:t>Problema 2. (Continuación)</a:t>
            </a:r>
            <a:endParaRPr lang="es-ES" sz="1200" b="1" dirty="0">
              <a:latin typeface="Verdana" panose="020B0604030504040204" pitchFamily="34" charset="0"/>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7F7FBAD5-85A6-C056-8699-3B005D1E1D89}"/>
                  </a:ext>
                </a:extLst>
              </p:cNvPr>
              <p:cNvSpPr txBox="1"/>
              <p:nvPr/>
            </p:nvSpPr>
            <p:spPr>
              <a:xfrm>
                <a:off x="419450" y="1231757"/>
                <a:ext cx="8103765" cy="3904402"/>
              </a:xfrm>
              <a:prstGeom prst="rect">
                <a:avLst/>
              </a:prstGeom>
              <a:noFill/>
            </p:spPr>
            <p:txBody>
              <a:bodyPr wrap="square">
                <a:spAutoFit/>
              </a:bodyPr>
              <a:lstStyle/>
              <a:p>
                <a:pPr algn="just">
                  <a:lnSpc>
                    <a:spcPct val="107000"/>
                  </a:lnSpc>
                  <a:spcAft>
                    <a:spcPts val="800"/>
                  </a:spcAft>
                </a:pPr>
                <a:r>
                  <a:rPr lang="es-ES" sz="1200" dirty="0">
                    <a:effectLst/>
                    <a:latin typeface="Verdana" panose="020B0604030504040204" pitchFamily="34" charset="0"/>
                    <a:ea typeface="Verdana" panose="020B0604030504040204" pitchFamily="34" charset="0"/>
                    <a:cs typeface="Times New Roman" panose="02020603050405020304" pitchFamily="18" charset="0"/>
                  </a:rPr>
                  <a:t>Calculamos la </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R</a:t>
                </a:r>
                <a:r>
                  <a:rPr lang="es-ES" sz="1200" baseline="-25000" dirty="0" err="1">
                    <a:effectLst/>
                    <a:latin typeface="Verdana" panose="020B0604030504040204" pitchFamily="34" charset="0"/>
                    <a:ea typeface="Verdana" panose="020B0604030504040204" pitchFamily="34" charset="0"/>
                    <a:cs typeface="Times New Roman" panose="02020603050405020304" pitchFamily="18" charset="0"/>
                  </a:rPr>
                  <a:t>Cgs</a:t>
                </a:r>
                <a:r>
                  <a:rPr lang="es-ES" sz="1200" dirty="0">
                    <a:effectLst/>
                    <a:latin typeface="Verdana" panose="020B0604030504040204" pitchFamily="34" charset="0"/>
                    <a:ea typeface="Verdana" panose="020B0604030504040204" pitchFamily="34" charset="0"/>
                    <a:cs typeface="Times New Roman" panose="02020603050405020304" pitchFamily="18" charset="0"/>
                  </a:rPr>
                  <a:t> mediante el método de la fuente de prueba. </a:t>
                </a:r>
                <a:r>
                  <a:rPr lang="es-ES" sz="1200" dirty="0">
                    <a:latin typeface="Verdana" panose="020B0604030504040204" pitchFamily="34" charset="0"/>
                    <a:ea typeface="Verdana" panose="020B0604030504040204" pitchFamily="34" charset="0"/>
                    <a:cs typeface="Times New Roman" panose="02020603050405020304" pitchFamily="18" charset="0"/>
                  </a:rPr>
                  <a:t>P</a:t>
                </a:r>
                <a:r>
                  <a:rPr lang="es-ES" sz="1200" dirty="0">
                    <a:effectLst/>
                    <a:latin typeface="Verdana" panose="020B0604030504040204" pitchFamily="34" charset="0"/>
                    <a:ea typeface="Verdana" panose="020B0604030504040204" pitchFamily="34" charset="0"/>
                    <a:cs typeface="Times New Roman" panose="02020603050405020304" pitchFamily="18" charset="0"/>
                  </a:rPr>
                  <a:t>ara ello, sustituimos </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C</a:t>
                </a:r>
                <a:r>
                  <a:rPr lang="es-ES" sz="1200" baseline="-25000" dirty="0" err="1">
                    <a:effectLst/>
                    <a:latin typeface="Verdana" panose="020B0604030504040204" pitchFamily="34" charset="0"/>
                    <a:ea typeface="Verdana" panose="020B0604030504040204" pitchFamily="34" charset="0"/>
                    <a:cs typeface="Times New Roman" panose="02020603050405020304" pitchFamily="18" charset="0"/>
                  </a:rPr>
                  <a:t>gs</a:t>
                </a:r>
                <a:r>
                  <a:rPr lang="es-ES" sz="1200" baseline="-25000" dirty="0">
                    <a:effectLst/>
                    <a:latin typeface="Verdana" panose="020B0604030504040204" pitchFamily="34" charset="0"/>
                    <a:ea typeface="Verdana" panose="020B0604030504040204" pitchFamily="34" charset="0"/>
                    <a:cs typeface="Times New Roman" panose="02020603050405020304" pitchFamily="18" charset="0"/>
                  </a:rPr>
                  <a:t> </a:t>
                </a:r>
                <a:r>
                  <a:rPr lang="es-ES" sz="1200" dirty="0">
                    <a:effectLst/>
                    <a:latin typeface="Verdana" panose="020B0604030504040204" pitchFamily="34" charset="0"/>
                    <a:ea typeface="Verdana" panose="020B0604030504040204" pitchFamily="34" charset="0"/>
                    <a:cs typeface="Times New Roman" panose="02020603050405020304" pitchFamily="18" charset="0"/>
                  </a:rPr>
                  <a:t>por </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v</a:t>
                </a:r>
                <a:r>
                  <a:rPr lang="es-ES" sz="1200" baseline="-25000" dirty="0" err="1">
                    <a:latin typeface="Verdana" panose="020B0604030504040204" pitchFamily="34" charset="0"/>
                    <a:ea typeface="Verdana" panose="020B0604030504040204" pitchFamily="34" charset="0"/>
                    <a:cs typeface="Times New Roman" panose="02020603050405020304" pitchFamily="18" charset="0"/>
                  </a:rPr>
                  <a:t>test</a:t>
                </a:r>
                <a:r>
                  <a:rPr lang="es-ES" sz="1200" baseline="-25000" dirty="0">
                    <a:latin typeface="Verdana" panose="020B0604030504040204" pitchFamily="34" charset="0"/>
                    <a:ea typeface="Verdana" panose="020B0604030504040204" pitchFamily="34" charset="0"/>
                    <a:cs typeface="Times New Roman" panose="02020603050405020304" pitchFamily="18" charset="0"/>
                  </a:rPr>
                  <a:t>,</a:t>
                </a:r>
                <a:r>
                  <a:rPr lang="es-ES" sz="1200" dirty="0">
                    <a:effectLst/>
                    <a:latin typeface="Verdana" panose="020B0604030504040204" pitchFamily="34" charset="0"/>
                    <a:ea typeface="Verdana" panose="020B0604030504040204" pitchFamily="34" charset="0"/>
                    <a:cs typeface="Times New Roman" panose="02020603050405020304" pitchFamily="18" charset="0"/>
                  </a:rPr>
                  <a:t> dejando el otro condensador en abierto (figura </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izda</a:t>
                </a:r>
                <a:r>
                  <a:rPr lang="es-ES" sz="1200" dirty="0">
                    <a:effectLst/>
                    <a:latin typeface="Verdana" panose="020B0604030504040204" pitchFamily="34" charset="0"/>
                    <a:ea typeface="Verdana" panose="020B0604030504040204" pitchFamily="34" charset="0"/>
                    <a:cs typeface="Times New Roman" panose="02020603050405020304" pitchFamily="18" charset="0"/>
                  </a:rPr>
                  <a:t>) y calculamos </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v</a:t>
                </a:r>
                <a:r>
                  <a:rPr lang="es-ES" sz="1200" baseline="-25000" dirty="0" err="1">
                    <a:latin typeface="Verdana" panose="020B0604030504040204" pitchFamily="34" charset="0"/>
                    <a:ea typeface="Verdana" panose="020B0604030504040204" pitchFamily="34" charset="0"/>
                    <a:cs typeface="Times New Roman" panose="02020603050405020304" pitchFamily="18" charset="0"/>
                  </a:rPr>
                  <a:t>test</a:t>
                </a:r>
                <a:r>
                  <a:rPr lang="es-ES" sz="1200" dirty="0">
                    <a:effectLst/>
                    <a:latin typeface="Verdana" panose="020B0604030504040204" pitchFamily="34" charset="0"/>
                    <a:ea typeface="Verdana" panose="020B0604030504040204" pitchFamily="34" charset="0"/>
                    <a:cs typeface="Times New Roman" panose="02020603050405020304" pitchFamily="18" charset="0"/>
                  </a:rPr>
                  <a:t>/</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i</a:t>
                </a:r>
                <a:r>
                  <a:rPr lang="es-ES" sz="1200" baseline="-25000" dirty="0" err="1">
                    <a:latin typeface="Verdana" panose="020B0604030504040204" pitchFamily="34" charset="0"/>
                    <a:ea typeface="Verdana" panose="020B0604030504040204" pitchFamily="34" charset="0"/>
                    <a:cs typeface="Times New Roman" panose="02020603050405020304" pitchFamily="18" charset="0"/>
                  </a:rPr>
                  <a:t>test</a:t>
                </a:r>
                <a:r>
                  <a:rPr lang="es-ES" sz="1200" dirty="0">
                    <a:effectLst/>
                    <a:latin typeface="Verdana" panose="020B0604030504040204" pitchFamily="34" charset="0"/>
                    <a:ea typeface="Verdana" panose="020B0604030504040204" pitchFamily="34" charset="0"/>
                    <a:cs typeface="Times New Roman" panose="02020603050405020304" pitchFamily="18" charset="0"/>
                  </a:rPr>
                  <a:t>. Es fácil comprobar que :</a:t>
                </a:r>
              </a:p>
              <a:p>
                <a:pPr algn="ctr">
                  <a:lnSpc>
                    <a:spcPct val="107000"/>
                  </a:lnSpc>
                  <a:spcAft>
                    <a:spcPts val="800"/>
                  </a:spcAft>
                </a:pPr>
                <a14:m>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𝐶𝑔𝑠</m:t>
                        </m:r>
                      </m:sub>
                    </m:sSub>
                    <m:r>
                      <a:rPr lang="es-E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12</m:t>
                        </m:r>
                      </m:sub>
                    </m:sSub>
                  </m:oMath>
                </a14:m>
                <a:r>
                  <a:rPr lang="es-ES" sz="1200" dirty="0">
                    <a:effectLst/>
                    <a:latin typeface="Verdana" panose="020B0604030504040204" pitchFamily="34" charset="0"/>
                    <a:ea typeface="Verdana" panose="020B0604030504040204" pitchFamily="34" charset="0"/>
                    <a:cs typeface="Times New Roman" panose="02020603050405020304" pitchFamily="18" charset="0"/>
                  </a:rPr>
                  <a:t>	(2)</a:t>
                </a:r>
              </a:p>
              <a:p>
                <a:pPr algn="just">
                  <a:lnSpc>
                    <a:spcPct val="107000"/>
                  </a:lnSpc>
                  <a:spcAft>
                    <a:spcPts val="800"/>
                  </a:spcAft>
                </a:pPr>
                <a:r>
                  <a:rPr lang="es-ES" sz="1200" dirty="0">
                    <a:effectLst/>
                    <a:latin typeface="Verdana" panose="020B0604030504040204" pitchFamily="34" charset="0"/>
                    <a:ea typeface="Verdana" panose="020B0604030504040204" pitchFamily="34" charset="0"/>
                    <a:cs typeface="Times New Roman" panose="02020603050405020304" pitchFamily="18" charset="0"/>
                  </a:rPr>
                  <a:t>Lo que nos da un valor de </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R</a:t>
                </a:r>
                <a:r>
                  <a:rPr lang="es-ES" sz="1200" baseline="-25000" dirty="0" err="1">
                    <a:effectLst/>
                    <a:latin typeface="Verdana" panose="020B0604030504040204" pitchFamily="34" charset="0"/>
                    <a:ea typeface="Verdana" panose="020B0604030504040204" pitchFamily="34" charset="0"/>
                    <a:cs typeface="Times New Roman" panose="02020603050405020304" pitchFamily="18" charset="0"/>
                  </a:rPr>
                  <a:t>Cgs</a:t>
                </a:r>
                <a:r>
                  <a:rPr lang="es-ES" sz="1200" baseline="-25000" dirty="0">
                    <a:effectLst/>
                    <a:latin typeface="Verdana" panose="020B0604030504040204" pitchFamily="34" charset="0"/>
                    <a:ea typeface="Verdana" panose="020B0604030504040204" pitchFamily="34" charset="0"/>
                    <a:cs typeface="Times New Roman" panose="02020603050405020304" pitchFamily="18" charset="0"/>
                  </a:rPr>
                  <a:t> </a:t>
                </a:r>
                <a:r>
                  <a:rPr lang="es-ES" sz="1200" dirty="0">
                    <a:effectLst/>
                    <a:latin typeface="Verdana" panose="020B0604030504040204" pitchFamily="34" charset="0"/>
                    <a:ea typeface="Verdana" panose="020B0604030504040204" pitchFamily="34" charset="0"/>
                    <a:cs typeface="Times New Roman" panose="02020603050405020304" pitchFamily="18" charset="0"/>
                  </a:rPr>
                  <a:t>= 100 W</a:t>
                </a:r>
              </a:p>
              <a:p>
                <a:pPr algn="just">
                  <a:lnSpc>
                    <a:spcPct val="107000"/>
                  </a:lnSpc>
                  <a:spcAft>
                    <a:spcPts val="800"/>
                  </a:spcAft>
                </a:pPr>
                <a:r>
                  <a:rPr lang="es-ES" sz="1200" dirty="0">
                    <a:effectLst/>
                    <a:latin typeface="Verdana" panose="020B0604030504040204" pitchFamily="34" charset="0"/>
                    <a:ea typeface="Verdana" panose="020B0604030504040204" pitchFamily="34" charset="0"/>
                    <a:cs typeface="Times New Roman" panose="02020603050405020304" pitchFamily="18" charset="0"/>
                  </a:rPr>
                  <a:t>De forma análoga, calculamos </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R</a:t>
                </a:r>
                <a:r>
                  <a:rPr lang="es-ES" sz="1200" baseline="-25000" dirty="0" err="1">
                    <a:effectLst/>
                    <a:latin typeface="Verdana" panose="020B0604030504040204" pitchFamily="34" charset="0"/>
                    <a:ea typeface="Verdana" panose="020B0604030504040204" pitchFamily="34" charset="0"/>
                    <a:cs typeface="Times New Roman" panose="02020603050405020304" pitchFamily="18" charset="0"/>
                  </a:rPr>
                  <a:t>Cgd</a:t>
                </a:r>
                <a:r>
                  <a:rPr lang="es-ES" sz="1200" dirty="0">
                    <a:effectLst/>
                    <a:latin typeface="Verdana" panose="020B0604030504040204" pitchFamily="34" charset="0"/>
                    <a:ea typeface="Verdana" panose="020B0604030504040204" pitchFamily="34" charset="0"/>
                    <a:cs typeface="Times New Roman" panose="02020603050405020304" pitchFamily="18" charset="0"/>
                  </a:rPr>
                  <a:t>, sustituyendo </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C</a:t>
                </a:r>
                <a:r>
                  <a:rPr lang="es-ES" sz="1200" baseline="-25000" dirty="0" err="1">
                    <a:effectLst/>
                    <a:latin typeface="Verdana" panose="020B0604030504040204" pitchFamily="34" charset="0"/>
                    <a:ea typeface="Verdana" panose="020B0604030504040204" pitchFamily="34" charset="0"/>
                    <a:cs typeface="Times New Roman" panose="02020603050405020304" pitchFamily="18" charset="0"/>
                  </a:rPr>
                  <a:t>gd</a:t>
                </a:r>
                <a:r>
                  <a:rPr lang="es-ES" sz="1200" dirty="0">
                    <a:effectLst/>
                    <a:latin typeface="Verdana" panose="020B0604030504040204" pitchFamily="34" charset="0"/>
                    <a:ea typeface="Verdana" panose="020B0604030504040204" pitchFamily="34" charset="0"/>
                    <a:cs typeface="Times New Roman" panose="02020603050405020304" pitchFamily="18" charset="0"/>
                  </a:rPr>
                  <a:t> por la fuente de prueba y dejando el otro condensador en abierto (figura </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dcha</a:t>
                </a:r>
                <a:r>
                  <a:rPr lang="es-ES" sz="1200" dirty="0">
                    <a:effectLst/>
                    <a:latin typeface="Verdana" panose="020B0604030504040204" pitchFamily="34" charset="0"/>
                    <a:ea typeface="Verdana" panose="020B0604030504040204" pitchFamily="34" charset="0"/>
                    <a:cs typeface="Times New Roman" panose="02020603050405020304" pitchFamily="18" charset="0"/>
                  </a:rPr>
                  <a:t>). Llamando R</a:t>
                </a:r>
                <a:r>
                  <a:rPr lang="es-ES" sz="1200" baseline="-25000" dirty="0">
                    <a:effectLst/>
                    <a:latin typeface="Verdana" panose="020B0604030504040204" pitchFamily="34" charset="0"/>
                    <a:ea typeface="Verdana" panose="020B0604030504040204" pitchFamily="34" charset="0"/>
                    <a:cs typeface="Times New Roman" panose="02020603050405020304" pitchFamily="18" charset="0"/>
                  </a:rPr>
                  <a:t>g</a:t>
                </a:r>
                <a:r>
                  <a:rPr lang="es-ES" sz="1200" dirty="0">
                    <a:effectLst/>
                    <a:latin typeface="Verdana" panose="020B0604030504040204" pitchFamily="34" charset="0"/>
                    <a:ea typeface="Verdana" panose="020B0604030504040204" pitchFamily="34" charset="0"/>
                    <a:cs typeface="Times New Roman" panose="02020603050405020304" pitchFamily="18" charset="0"/>
                  </a:rPr>
                  <a:t>’ al paralelo entre R</a:t>
                </a:r>
                <a:r>
                  <a:rPr lang="es-ES" sz="1200" baseline="-25000" dirty="0">
                    <a:effectLst/>
                    <a:latin typeface="Verdana" panose="020B0604030504040204" pitchFamily="34" charset="0"/>
                    <a:ea typeface="Verdana" panose="020B0604030504040204" pitchFamily="34" charset="0"/>
                    <a:cs typeface="Times New Roman" panose="02020603050405020304" pitchFamily="18" charset="0"/>
                  </a:rPr>
                  <a:t>g</a:t>
                </a:r>
                <a:r>
                  <a:rPr lang="es-ES" sz="1200" dirty="0">
                    <a:effectLst/>
                    <a:latin typeface="Verdana" panose="020B0604030504040204" pitchFamily="34" charset="0"/>
                    <a:ea typeface="Verdana" panose="020B0604030504040204" pitchFamily="34" charset="0"/>
                    <a:cs typeface="Times New Roman" panose="02020603050405020304" pitchFamily="18" charset="0"/>
                  </a:rPr>
                  <a:t> y R</a:t>
                </a:r>
                <a:r>
                  <a:rPr lang="es-ES" sz="1200" baseline="-25000" dirty="0">
                    <a:effectLst/>
                    <a:latin typeface="Verdana" panose="020B0604030504040204" pitchFamily="34" charset="0"/>
                    <a:ea typeface="Verdana" panose="020B0604030504040204" pitchFamily="34" charset="0"/>
                    <a:cs typeface="Times New Roman" panose="02020603050405020304" pitchFamily="18" charset="0"/>
                  </a:rPr>
                  <a:t>12</a:t>
                </a:r>
                <a:r>
                  <a:rPr lang="es-ES" sz="1200" dirty="0">
                    <a:effectLst/>
                    <a:latin typeface="Verdana" panose="020B0604030504040204" pitchFamily="34" charset="0"/>
                    <a:ea typeface="Verdana" panose="020B0604030504040204" pitchFamily="34" charset="0"/>
                    <a:cs typeface="Times New Roman" panose="02020603050405020304" pitchFamily="18" charset="0"/>
                  </a:rPr>
                  <a:t>, y R</a:t>
                </a:r>
                <a:r>
                  <a:rPr lang="es-ES" sz="1200" baseline="-25000" dirty="0">
                    <a:latin typeface="Verdana" panose="020B0604030504040204" pitchFamily="34" charset="0"/>
                    <a:ea typeface="Verdana" panose="020B0604030504040204" pitchFamily="34" charset="0"/>
                    <a:cs typeface="Times New Roman" panose="02020603050405020304" pitchFamily="18" charset="0"/>
                  </a:rPr>
                  <a:t>L</a:t>
                </a:r>
                <a:r>
                  <a:rPr lang="es-ES" sz="1200" dirty="0">
                    <a:effectLst/>
                    <a:latin typeface="Verdana" panose="020B0604030504040204" pitchFamily="34" charset="0"/>
                    <a:ea typeface="Verdana" panose="020B0604030504040204" pitchFamily="34" charset="0"/>
                    <a:cs typeface="Times New Roman" panose="02020603050405020304" pitchFamily="18" charset="0"/>
                  </a:rPr>
                  <a:t>’ al paralelo entre R</a:t>
                </a:r>
                <a:r>
                  <a:rPr lang="es-ES" sz="1200" baseline="-25000" dirty="0">
                    <a:latin typeface="Verdana" panose="020B0604030504040204" pitchFamily="34" charset="0"/>
                    <a:ea typeface="Verdana" panose="020B0604030504040204" pitchFamily="34" charset="0"/>
                    <a:cs typeface="Times New Roman" panose="02020603050405020304" pitchFamily="18" charset="0"/>
                  </a:rPr>
                  <a:t>D</a:t>
                </a:r>
                <a:r>
                  <a:rPr lang="es-ES" sz="1200" dirty="0">
                    <a:effectLst/>
                    <a:latin typeface="Verdana" panose="020B0604030504040204" pitchFamily="34" charset="0"/>
                    <a:ea typeface="Verdana" panose="020B0604030504040204" pitchFamily="34" charset="0"/>
                    <a:cs typeface="Times New Roman" panose="02020603050405020304" pitchFamily="18" charset="0"/>
                  </a:rPr>
                  <a:t> y R</a:t>
                </a:r>
                <a:r>
                  <a:rPr lang="es-ES" sz="1200" baseline="-25000" dirty="0">
                    <a:latin typeface="Verdana" panose="020B0604030504040204" pitchFamily="34" charset="0"/>
                    <a:ea typeface="Verdana" panose="020B0604030504040204" pitchFamily="34" charset="0"/>
                    <a:cs typeface="Times New Roman" panose="02020603050405020304" pitchFamily="18" charset="0"/>
                  </a:rPr>
                  <a:t>L</a:t>
                </a:r>
                <a:r>
                  <a:rPr lang="es-ES" sz="1200" dirty="0">
                    <a:effectLst/>
                    <a:latin typeface="Verdana" panose="020B0604030504040204" pitchFamily="34" charset="0"/>
                    <a:ea typeface="Verdana" panose="020B0604030504040204" pitchFamily="34" charset="0"/>
                    <a:cs typeface="Times New Roman" panose="02020603050405020304" pitchFamily="18" charset="0"/>
                  </a:rPr>
                  <a:t> tenemos que:</a:t>
                </a:r>
              </a:p>
              <a:p>
                <a:pPr algn="ctr">
                  <a:lnSpc>
                    <a:spcPct val="107000"/>
                  </a:lnSpc>
                  <a:spcAft>
                    <a:spcPts val="800"/>
                  </a:spcAft>
                </a:pPr>
                <a14:m>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𝑡𝑒𝑠𝑡</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𝑔</m:t>
                        </m:r>
                      </m:sub>
                      <m:sup>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up>
                    </m:sSubSup>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𝑡𝑒𝑠𝑡</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𝑡𝑒𝑠𝑡</m:t>
                        </m:r>
                      </m:sub>
                    </m:sSub>
                  </m:oMath>
                </a14:m>
                <a:r>
                  <a:rPr lang="en-US" sz="1200" dirty="0">
                    <a:effectLst/>
                    <a:latin typeface="Verdana" panose="020B0604030504040204" pitchFamily="34" charset="0"/>
                    <a:ea typeface="Verdana" panose="020B0604030504040204" pitchFamily="34" charset="0"/>
                    <a:cs typeface="Times New Roman" panose="02020603050405020304" pitchFamily="18" charset="0"/>
                  </a:rPr>
                  <a:t>+g</a:t>
                </a:r>
                <a14:m>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𝑔𝑠</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effectLst/>
                    <a:latin typeface="Verdana" panose="020B0604030504040204" pitchFamily="34" charset="0"/>
                    <a:ea typeface="Verdana" panose="020B0604030504040204" pitchFamily="34" charset="0"/>
                    <a:cs typeface="Times New Roman" panose="02020603050405020304" pitchFamily="18" charset="0"/>
                  </a:rPr>
                  <a:t>	(3)</a:t>
                </a:r>
                <a:endParaRPr lang="es-ES" sz="12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s-ES" sz="1200" dirty="0">
                    <a:effectLst/>
                    <a:latin typeface="Verdana" panose="020B0604030504040204" pitchFamily="34" charset="0"/>
                    <a:ea typeface="Verdana" panose="020B0604030504040204" pitchFamily="34" charset="0"/>
                    <a:cs typeface="Times New Roman" panose="02020603050405020304" pitchFamily="18" charset="0"/>
                  </a:rPr>
                  <a:t>sabiendo que </a:t>
                </a:r>
                <a14:m>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𝑔𝑠</m:t>
                        </m:r>
                      </m:sub>
                    </m:sSub>
                    <m:r>
                      <a:rPr lang="es-ES" sz="12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𝑔</m:t>
                        </m:r>
                      </m:sub>
                      <m:sup>
                        <m:r>
                          <a:rPr lang="es-ES" sz="1200" i="1">
                            <a:effectLst/>
                            <a:latin typeface="Cambria Math" panose="02040503050406030204" pitchFamily="18" charset="0"/>
                            <a:ea typeface="Calibri" panose="020F0502020204030204" pitchFamily="34" charset="0"/>
                            <a:cs typeface="Times New Roman" panose="02020603050405020304" pitchFamily="18" charset="0"/>
                          </a:rPr>
                          <m:t>′</m:t>
                        </m:r>
                      </m:sup>
                    </m:sSubSup>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𝑡𝑒𝑠𝑡</m:t>
                        </m:r>
                      </m:sub>
                    </m:sSub>
                  </m:oMath>
                </a14:m>
                <a:r>
                  <a:rPr lang="es-ES" sz="1200" dirty="0">
                    <a:effectLst/>
                    <a:latin typeface="Verdana" panose="020B0604030504040204" pitchFamily="34" charset="0"/>
                    <a:ea typeface="Verdana" panose="020B0604030504040204" pitchFamily="34" charset="0"/>
                    <a:cs typeface="Times New Roman" panose="02020603050405020304" pitchFamily="18" charset="0"/>
                  </a:rPr>
                  <a:t> sustituimos en la ecuación anterior y despejamos,</a:t>
                </a:r>
              </a:p>
              <a:p>
                <a:pPr algn="ctr">
                  <a:lnSpc>
                    <a:spcPct val="107000"/>
                  </a:lnSpc>
                  <a:spcAft>
                    <a:spcPts val="800"/>
                  </a:spcAft>
                </a:pPr>
                <a14:m>
                  <m:oMath xmlns:m="http://schemas.openxmlformats.org/officeDocument/2006/math">
                    <m:f>
                      <m:f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𝑡𝑒𝑠𝑡</m:t>
                            </m:r>
                          </m:sub>
                        </m:sSub>
                      </m:num>
                      <m:den>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𝑡𝑒𝑠𝑡</m:t>
                            </m:r>
                          </m:sub>
                        </m:sSub>
                      </m:den>
                    </m:f>
                    <m:r>
                      <a:rPr lang="es-ES" sz="12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𝑔</m:t>
                        </m:r>
                      </m:sub>
                      <m:sup>
                        <m:r>
                          <a:rPr lang="es-ES" sz="12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s-ES" sz="12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𝐿</m:t>
                        </m:r>
                      </m:sub>
                      <m:sup>
                        <m:r>
                          <a:rPr lang="es-ES" sz="1200"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S" sz="1200" i="1">
                            <a:effectLst/>
                            <a:latin typeface="Cambria Math" panose="02040503050406030204" pitchFamily="18" charset="0"/>
                            <a:ea typeface="Calibri" panose="020F0502020204030204" pitchFamily="34" charset="0"/>
                            <a:cs typeface="Times New Roman" panose="02020603050405020304" pitchFamily="18" charset="0"/>
                          </a:rPr>
                          <m:t>1+</m:t>
                        </m:r>
                        <m:r>
                          <a:rPr lang="es-ES" sz="1200" i="1">
                            <a:effectLst/>
                            <a:latin typeface="Cambria Math" panose="02040503050406030204" pitchFamily="18" charset="0"/>
                            <a:ea typeface="Calibri" panose="020F0502020204030204" pitchFamily="34" charset="0"/>
                            <a:cs typeface="Times New Roman" panose="02020603050405020304" pitchFamily="18" charset="0"/>
                          </a:rPr>
                          <m:t>𝑔</m:t>
                        </m:r>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𝑔</m:t>
                            </m:r>
                          </m:sub>
                        </m:sSub>
                      </m:e>
                    </m:d>
                    <m:r>
                      <a:rPr lang="es-E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S" sz="1200" i="1">
                            <a:effectLst/>
                            <a:latin typeface="Cambria Math" panose="02040503050406030204" pitchFamily="18" charset="0"/>
                            <a:ea typeface="Calibri" panose="020F0502020204030204" pitchFamily="34" charset="0"/>
                            <a:cs typeface="Times New Roman" panose="02020603050405020304" pitchFamily="18" charset="0"/>
                          </a:rPr>
                          <m:t>𝐶𝑔𝑑</m:t>
                        </m:r>
                      </m:sub>
                    </m:sSub>
                  </m:oMath>
                </a14:m>
                <a:r>
                  <a:rPr lang="es-ES" sz="1200" dirty="0">
                    <a:effectLst/>
                    <a:latin typeface="Verdana" panose="020B0604030504040204" pitchFamily="34" charset="0"/>
                    <a:ea typeface="Verdana" panose="020B0604030504040204" pitchFamily="34" charset="0"/>
                    <a:cs typeface="Times New Roman" panose="02020603050405020304" pitchFamily="18" charset="0"/>
                  </a:rPr>
                  <a:t>	(4)</a:t>
                </a:r>
              </a:p>
              <a:p>
                <a:pPr algn="just">
                  <a:lnSpc>
                    <a:spcPct val="107000"/>
                  </a:lnSpc>
                  <a:spcAft>
                    <a:spcPts val="800"/>
                  </a:spcAft>
                </a:pPr>
                <a:r>
                  <a:rPr lang="es-ES" sz="1200" dirty="0">
                    <a:effectLst/>
                    <a:latin typeface="Verdana" panose="020B0604030504040204" pitchFamily="34" charset="0"/>
                    <a:ea typeface="Verdana" panose="020B0604030504040204" pitchFamily="34" charset="0"/>
                    <a:cs typeface="Times New Roman" panose="02020603050405020304" pitchFamily="18" charset="0"/>
                  </a:rPr>
                  <a:t> </a:t>
                </a:r>
              </a:p>
              <a:p>
                <a:pPr algn="just">
                  <a:lnSpc>
                    <a:spcPct val="107000"/>
                  </a:lnSpc>
                  <a:spcAft>
                    <a:spcPts val="800"/>
                  </a:spcAft>
                </a:pPr>
                <a:r>
                  <a:rPr lang="es-ES" sz="1200" dirty="0">
                    <a:effectLst/>
                    <a:latin typeface="Verdana" panose="020B0604030504040204" pitchFamily="34" charset="0"/>
                    <a:ea typeface="Verdana" panose="020B0604030504040204" pitchFamily="34" charset="0"/>
                    <a:cs typeface="Times New Roman" panose="02020603050405020304" pitchFamily="18" charset="0"/>
                  </a:rPr>
                  <a:t>Obtenemos un valor de </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R</a:t>
                </a:r>
                <a:r>
                  <a:rPr lang="es-ES" sz="1200" baseline="-25000" dirty="0" err="1">
                    <a:effectLst/>
                    <a:latin typeface="Verdana" panose="020B0604030504040204" pitchFamily="34" charset="0"/>
                    <a:ea typeface="Verdana" panose="020B0604030504040204" pitchFamily="34" charset="0"/>
                    <a:cs typeface="Times New Roman" panose="02020603050405020304" pitchFamily="18" charset="0"/>
                  </a:rPr>
                  <a:t>Cgd</a:t>
                </a:r>
                <a:r>
                  <a:rPr lang="es-ES" sz="1200" dirty="0">
                    <a:effectLst/>
                    <a:latin typeface="Verdana" panose="020B0604030504040204" pitchFamily="34" charset="0"/>
                    <a:ea typeface="Verdana" panose="020B0604030504040204" pitchFamily="34" charset="0"/>
                    <a:cs typeface="Times New Roman" panose="02020603050405020304" pitchFamily="18" charset="0"/>
                  </a:rPr>
                  <a:t>= 2,04 kW</a:t>
                </a:r>
              </a:p>
              <a:p>
                <a:pPr algn="just">
                  <a:lnSpc>
                    <a:spcPct val="107000"/>
                  </a:lnSpc>
                  <a:spcAft>
                    <a:spcPts val="800"/>
                  </a:spcAft>
                </a:pPr>
                <a:r>
                  <a:rPr lang="es-ES" sz="1200" dirty="0">
                    <a:effectLst/>
                    <a:latin typeface="Verdana" panose="020B0604030504040204" pitchFamily="34" charset="0"/>
                    <a:ea typeface="Verdana" panose="020B0604030504040204" pitchFamily="34" charset="0"/>
                    <a:cs typeface="Times New Roman" panose="02020603050405020304" pitchFamily="18" charset="0"/>
                  </a:rPr>
                  <a:t>Metiendo estos datos numéricos conseguidos, en la expresión (1), obtenemos un valor para la frecuencia alta de corte, </a:t>
                </a:r>
                <a:r>
                  <a:rPr lang="es-ES" sz="1200" dirty="0" err="1">
                    <a:effectLst/>
                    <a:latin typeface="Verdana" panose="020B0604030504040204" pitchFamily="34" charset="0"/>
                    <a:ea typeface="Verdana" panose="020B0604030504040204" pitchFamily="34" charset="0"/>
                    <a:cs typeface="Times New Roman" panose="02020603050405020304" pitchFamily="18" charset="0"/>
                  </a:rPr>
                  <a:t>f</a:t>
                </a:r>
                <a:r>
                  <a:rPr lang="es-ES" sz="1200" baseline="-25000" dirty="0" err="1">
                    <a:effectLst/>
                    <a:latin typeface="Verdana" panose="020B0604030504040204" pitchFamily="34" charset="0"/>
                    <a:ea typeface="Verdana" panose="020B0604030504040204" pitchFamily="34" charset="0"/>
                    <a:cs typeface="Times New Roman" panose="02020603050405020304" pitchFamily="18" charset="0"/>
                  </a:rPr>
                  <a:t>H</a:t>
                </a:r>
                <a:r>
                  <a:rPr lang="es-ES" sz="1200" dirty="0">
                    <a:effectLst/>
                    <a:latin typeface="Verdana" panose="020B0604030504040204" pitchFamily="34" charset="0"/>
                    <a:ea typeface="Verdana" panose="020B0604030504040204" pitchFamily="34" charset="0"/>
                    <a:cs typeface="Times New Roman" panose="02020603050405020304" pitchFamily="18" charset="0"/>
                  </a:rPr>
                  <a:t>, de 18,9 MHz</a:t>
                </a:r>
              </a:p>
            </p:txBody>
          </p:sp>
        </mc:Choice>
        <mc:Fallback xmlns="">
          <p:sp>
            <p:nvSpPr>
              <p:cNvPr id="5" name="CuadroTexto 4">
                <a:extLst>
                  <a:ext uri="{FF2B5EF4-FFF2-40B4-BE49-F238E27FC236}">
                    <a16:creationId xmlns:a16="http://schemas.microsoft.com/office/drawing/2014/main" id="{7F7FBAD5-85A6-C056-8699-3B005D1E1D89}"/>
                  </a:ext>
                </a:extLst>
              </p:cNvPr>
              <p:cNvSpPr txBox="1">
                <a:spLocks noRot="1" noChangeAspect="1" noMove="1" noResize="1" noEditPoints="1" noAdjustHandles="1" noChangeArrowheads="1" noChangeShapeType="1" noTextEdit="1"/>
              </p:cNvSpPr>
              <p:nvPr/>
            </p:nvSpPr>
            <p:spPr>
              <a:xfrm>
                <a:off x="419450" y="1231757"/>
                <a:ext cx="8103765" cy="3904402"/>
              </a:xfrm>
              <a:prstGeom prst="rect">
                <a:avLst/>
              </a:prstGeom>
              <a:blipFill>
                <a:blip r:embed="rId2"/>
                <a:stretch>
                  <a:fillRect l="-75" t="-156" b="-156"/>
                </a:stretch>
              </a:blipFill>
            </p:spPr>
            <p:txBody>
              <a:bodyPr/>
              <a:lstStyle/>
              <a:p>
                <a:r>
                  <a:rPr lang="es-ES">
                    <a:noFill/>
                  </a:rPr>
                  <a:t> </a:t>
                </a:r>
              </a:p>
            </p:txBody>
          </p:sp>
        </mc:Fallback>
      </mc:AlternateContent>
      <p:pic>
        <p:nvPicPr>
          <p:cNvPr id="7" name="Imagen 6" descr="Mapa de colores&#10;&#10;Descripción generada automáticamente con confianza media">
            <a:extLst>
              <a:ext uri="{FF2B5EF4-FFF2-40B4-BE49-F238E27FC236}">
                <a16:creationId xmlns:a16="http://schemas.microsoft.com/office/drawing/2014/main" id="{9C310462-4D69-9FE7-AF3E-8C5B331C5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41" y="5184309"/>
            <a:ext cx="2288030" cy="1413830"/>
          </a:xfrm>
          <a:prstGeom prst="rect">
            <a:avLst/>
          </a:prstGeom>
        </p:spPr>
      </p:pic>
      <p:pic>
        <p:nvPicPr>
          <p:cNvPr id="9" name="Imagen 8" descr="Diagrama, Esquemático&#10;&#10;Descripción generada automáticamente">
            <a:extLst>
              <a:ext uri="{FF2B5EF4-FFF2-40B4-BE49-F238E27FC236}">
                <a16:creationId xmlns:a16="http://schemas.microsoft.com/office/drawing/2014/main" id="{6B48EC72-169B-660A-C782-FF6B955E1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0782" y="5198317"/>
            <a:ext cx="3540153" cy="1209580"/>
          </a:xfrm>
          <a:prstGeom prst="rect">
            <a:avLst/>
          </a:prstGeom>
        </p:spPr>
      </p:pic>
    </p:spTree>
    <p:extLst>
      <p:ext uri="{BB962C8B-B14F-4D97-AF65-F5344CB8AC3E}">
        <p14:creationId xmlns:p14="http://schemas.microsoft.com/office/powerpoint/2010/main" val="31742553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9909FAB5-22DC-41B4-9B0E-E09E982912E5}"/>
              </a:ext>
            </a:extLst>
          </p:cNvPr>
          <p:cNvSpPr txBox="1">
            <a:spLocks noGrp="1"/>
          </p:cNvSpPr>
          <p:nvPr>
            <p:ph type="subTitle"/>
          </p:nvPr>
        </p:nvSpPr>
        <p:spPr>
          <a:xfrm>
            <a:off x="3022051" y="1197185"/>
            <a:ext cx="5702500" cy="1479509"/>
          </a:xfrm>
          <a:prstGeom prst="rect">
            <a:avLst/>
          </a:prstGeom>
          <a:noFill/>
        </p:spPr>
        <p:txBody>
          <a:bodyPr wrap="none" rtlCol="0">
            <a:spAutoFit/>
          </a:bodyPr>
          <a:lstStyle/>
          <a:p>
            <a:pPr marL="0" indent="0" algn="r">
              <a:buNone/>
            </a:pPr>
            <a:r>
              <a:rPr lang="es-ES" sz="1600" dirty="0"/>
              <a:t>©2023 Autoras Belén Arredondo y Beatriz Romero</a:t>
            </a:r>
          </a:p>
          <a:p>
            <a:pPr marL="0" indent="0" algn="r">
              <a:buNone/>
            </a:pPr>
            <a:r>
              <a:rPr lang="es-ES" sz="1400" dirty="0">
                <a:solidFill>
                  <a:srgbClr val="969696"/>
                </a:solidFill>
              </a:rPr>
              <a:t>Algunos derechos reservados</a:t>
            </a:r>
          </a:p>
          <a:p>
            <a:pPr marL="0" indent="0" algn="r">
              <a:buNone/>
            </a:pPr>
            <a:r>
              <a:rPr lang="es-ES" sz="1400" dirty="0">
                <a:solidFill>
                  <a:srgbClr val="969696"/>
                </a:solidFill>
              </a:rPr>
              <a:t>Este documento se distribuye bajo la licencia</a:t>
            </a:r>
          </a:p>
          <a:p>
            <a:pPr marL="0" indent="0" algn="r">
              <a:buNone/>
            </a:pPr>
            <a:r>
              <a:rPr lang="es-ES" sz="1400" dirty="0">
                <a:solidFill>
                  <a:srgbClr val="969696"/>
                </a:solidFill>
              </a:rPr>
              <a:t>“Atribución-Compartir Igual 4.0 Internacional” de Creative </a:t>
            </a:r>
            <a:r>
              <a:rPr lang="es-ES" sz="1400" dirty="0" err="1">
                <a:solidFill>
                  <a:srgbClr val="969696"/>
                </a:solidFill>
              </a:rPr>
              <a:t>Commons</a:t>
            </a:r>
            <a:r>
              <a:rPr lang="es-ES" sz="1400" dirty="0">
                <a:solidFill>
                  <a:srgbClr val="969696"/>
                </a:solidFill>
              </a:rPr>
              <a:t>,</a:t>
            </a:r>
          </a:p>
          <a:p>
            <a:pPr marL="0" indent="0" algn="r">
              <a:buNone/>
            </a:pPr>
            <a:r>
              <a:rPr lang="es-ES" sz="1400" dirty="0">
                <a:solidFill>
                  <a:srgbClr val="969696"/>
                </a:solidFill>
              </a:rPr>
              <a:t>disponible en </a:t>
            </a:r>
            <a:r>
              <a:rPr lang="es-ES" sz="1400" dirty="0">
                <a:solidFill>
                  <a:srgbClr val="969696"/>
                </a:solidFill>
                <a:hlinkClick r:id="rId2"/>
              </a:rPr>
              <a:t>https://creativecommons.org/licenses/by-sa/4.0/deed.es</a:t>
            </a:r>
            <a:endParaRPr lang="es-ES" sz="1400" dirty="0">
              <a:solidFill>
                <a:srgbClr val="969696"/>
              </a:solidFill>
            </a:endParaRPr>
          </a:p>
          <a:p>
            <a:pPr marL="0" indent="0" algn="r">
              <a:buNone/>
            </a:pPr>
            <a:r>
              <a:rPr lang="es-ES" sz="1400" dirty="0">
                <a:solidFill>
                  <a:srgbClr val="969696"/>
                </a:solidFill>
              </a:rPr>
              <a:t>Para cualquier duda o sugerencia de mejora, puedes escribir a</a:t>
            </a:r>
          </a:p>
          <a:p>
            <a:pPr marL="0" indent="0" algn="r">
              <a:buNone/>
            </a:pPr>
            <a:r>
              <a:rPr lang="es-ES" sz="1400" dirty="0">
                <a:solidFill>
                  <a:srgbClr val="969696"/>
                </a:solidFill>
              </a:rPr>
              <a:t> </a:t>
            </a:r>
            <a:r>
              <a:rPr lang="es-ES" sz="1400" dirty="0">
                <a:solidFill>
                  <a:srgbClr val="969696"/>
                </a:solidFill>
                <a:hlinkClick r:id="rId3"/>
              </a:rPr>
              <a:t>belen.arredondo@urjc.es</a:t>
            </a:r>
            <a:r>
              <a:rPr lang="es-ES" sz="1400" dirty="0">
                <a:solidFill>
                  <a:srgbClr val="969696"/>
                </a:solidFill>
              </a:rPr>
              <a:t> y </a:t>
            </a:r>
            <a:r>
              <a:rPr lang="es-ES" sz="1400" dirty="0">
                <a:solidFill>
                  <a:srgbClr val="969696"/>
                </a:solidFill>
                <a:hlinkClick r:id="rId4"/>
              </a:rPr>
              <a:t>beatriz.romero@urjc.es</a:t>
            </a:r>
            <a:r>
              <a:rPr lang="es-ES" sz="1400" dirty="0">
                <a:solidFill>
                  <a:srgbClr val="969696"/>
                </a:solidFill>
              </a:rPr>
              <a:t> </a:t>
            </a:r>
          </a:p>
        </p:txBody>
      </p:sp>
      <p:sp>
        <p:nvSpPr>
          <p:cNvPr id="6" name="CuadroTexto 5">
            <a:extLst>
              <a:ext uri="{FF2B5EF4-FFF2-40B4-BE49-F238E27FC236}">
                <a16:creationId xmlns:a16="http://schemas.microsoft.com/office/drawing/2014/main" id="{2B8AB59C-8828-441D-BC5D-14999DE9D133}"/>
              </a:ext>
            </a:extLst>
          </p:cNvPr>
          <p:cNvSpPr txBox="1"/>
          <p:nvPr/>
        </p:nvSpPr>
        <p:spPr>
          <a:xfrm>
            <a:off x="2273416" y="3136612"/>
            <a:ext cx="6593748" cy="584775"/>
          </a:xfrm>
          <a:prstGeom prst="rect">
            <a:avLst/>
          </a:prstGeom>
          <a:noFill/>
        </p:spPr>
        <p:txBody>
          <a:bodyPr wrap="square">
            <a:spAutoFit/>
          </a:bodyPr>
          <a:lstStyle/>
          <a:p>
            <a:pPr marL="0" indent="0" algn="r">
              <a:buNone/>
            </a:pPr>
            <a:r>
              <a:rPr lang="es-ES" sz="1600" dirty="0">
                <a:solidFill>
                  <a:srgbClr val="0598C9"/>
                </a:solidFill>
              </a:rPr>
              <a:t>Agradecimientos a los profesores Gonzalo del Pozo y Felipe Machado por su contribución a este documento</a:t>
            </a:r>
          </a:p>
        </p:txBody>
      </p:sp>
    </p:spTree>
    <p:extLst>
      <p:ext uri="{BB962C8B-B14F-4D97-AF65-F5344CB8AC3E}">
        <p14:creationId xmlns:p14="http://schemas.microsoft.com/office/powerpoint/2010/main" val="269821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1BB02FB-938B-4192-9845-82990ACD502E}"/>
              </a:ext>
            </a:extLst>
          </p:cNvPr>
          <p:cNvSpPr>
            <a:spLocks noGrp="1"/>
          </p:cNvSpPr>
          <p:nvPr>
            <p:ph type="sldNum" sz="quarter" idx="10"/>
          </p:nvPr>
        </p:nvSpPr>
        <p:spPr bwMode="auto">
          <a:xfrm>
            <a:off x="861593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7</a:t>
            </a:fld>
            <a:endParaRPr lang="es-ES_tradnl" altLang="es-ES">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6ED042CF-FE6C-4780-A9D1-3FCBBD06AEE5}"/>
              </a:ext>
            </a:extLst>
          </p:cNvPr>
          <p:cNvSpPr/>
          <p:nvPr/>
        </p:nvSpPr>
        <p:spPr>
          <a:xfrm>
            <a:off x="260134" y="838161"/>
            <a:ext cx="8054267" cy="830997"/>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4</a:t>
            </a:r>
            <a:r>
              <a:rPr lang="es-ES" sz="1600" dirty="0">
                <a:latin typeface="Arial" panose="020B0604020202020204" pitchFamily="34" charset="0"/>
                <a:ea typeface="Times New Roman" panose="02020603050405020304" pitchFamily="18" charset="0"/>
                <a:cs typeface="Times New Roman" panose="02020603050405020304" pitchFamily="18" charset="0"/>
              </a:rPr>
              <a:t> Suponiendo que el AO de la figura tiene una ganancia en lazo abierto A=2.10</a:t>
            </a:r>
            <a:r>
              <a:rPr lang="es-ES" sz="1600" baseline="30000" dirty="0">
                <a:latin typeface="Arial" panose="020B0604020202020204" pitchFamily="34" charset="0"/>
                <a:ea typeface="Times New Roman" panose="02020603050405020304" pitchFamily="18" charset="0"/>
                <a:cs typeface="Times New Roman" panose="02020603050405020304" pitchFamily="18" charset="0"/>
              </a:rPr>
              <a:t>5</a:t>
            </a:r>
            <a:r>
              <a:rPr lang="es-ES" sz="1600" dirty="0">
                <a:latin typeface="Arial" panose="020B0604020202020204" pitchFamily="34" charset="0"/>
                <a:ea typeface="Times New Roman" panose="02020603050405020304" pitchFamily="18" charset="0"/>
                <a:cs typeface="Times New Roman" panose="02020603050405020304" pitchFamily="18" charset="0"/>
              </a:rPr>
              <a:t> hallar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sabiendo que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 = 3V. Hallar la corriente que pasa por R</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si ésta vale 10 k</a:t>
            </a:r>
            <a:r>
              <a:rPr lang="es-ES" sz="1600" dirty="0">
                <a:latin typeface="Symbol" panose="05050102010706020507" pitchFamily="18" charset="2"/>
                <a:ea typeface="Times New Roman" panose="02020603050405020304" pitchFamily="18" charset="0"/>
                <a:cs typeface="Times New Roman" panose="02020603050405020304" pitchFamily="18" charset="0"/>
              </a:rPr>
              <a:t>W</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p>
        </p:txBody>
      </p:sp>
      <p:pic>
        <p:nvPicPr>
          <p:cNvPr id="4" name="Imagen 3">
            <a:extLst>
              <a:ext uri="{FF2B5EF4-FFF2-40B4-BE49-F238E27FC236}">
                <a16:creationId xmlns:a16="http://schemas.microsoft.com/office/drawing/2014/main" id="{57250E5E-82AF-4CB8-8789-B67E81F23B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726" y="1885619"/>
            <a:ext cx="4502538" cy="1895806"/>
          </a:xfrm>
          <a:prstGeom prst="rect">
            <a:avLst/>
          </a:prstGeom>
          <a:noFill/>
          <a:ln>
            <a:noFill/>
          </a:ln>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F28096C-18B8-4A92-8A3D-86DACFF303C3}"/>
                  </a:ext>
                </a:extLst>
              </p:cNvPr>
              <p:cNvSpPr txBox="1"/>
              <p:nvPr/>
            </p:nvSpPr>
            <p:spPr>
              <a:xfrm>
                <a:off x="4535264" y="2074206"/>
                <a:ext cx="4461671" cy="623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r>
                        <a:rPr lang="es-ES" sz="1400" i="1">
                          <a:latin typeface="Cambria Math" panose="02040503050406030204" pitchFamily="18" charset="0"/>
                        </a:rPr>
                        <m:t>𝐴</m:t>
                      </m:r>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𝑣</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𝑣</m:t>
                              </m:r>
                            </m:e>
                            <m:sub>
                              <m:r>
                                <a:rPr lang="es-ES" sz="1400" i="1">
                                  <a:latin typeface="Cambria Math" panose="02040503050406030204" pitchFamily="18" charset="0"/>
                                </a:rPr>
                                <m:t>−</m:t>
                              </m:r>
                            </m:sub>
                          </m:sSub>
                        </m:e>
                      </m:d>
                      <m:r>
                        <a:rPr lang="es-ES" sz="1400" i="1">
                          <a:latin typeface="Cambria Math" panose="02040503050406030204" pitchFamily="18" charset="0"/>
                        </a:rPr>
                        <m:t>=</m:t>
                      </m:r>
                      <m:r>
                        <a:rPr lang="es-ES" sz="1400" i="1">
                          <a:latin typeface="Cambria Math" panose="02040503050406030204" pitchFamily="18" charset="0"/>
                        </a:rPr>
                        <m:t>𝐴</m:t>
                      </m:r>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e>
                      </m:d>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(1+</m:t>
                      </m:r>
                      <m:r>
                        <a:rPr lang="es-ES" sz="1400" i="1">
                          <a:latin typeface="Cambria Math" panose="02040503050406030204" pitchFamily="18" charset="0"/>
                          <a:ea typeface="Cambria Math" panose="02040503050406030204" pitchFamily="18" charset="0"/>
                        </a:rPr>
                        <m:t>𝐴</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𝐴</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oMath>
                  </m:oMathPara>
                </a14:m>
                <a:endParaRPr lang="es-ES" sz="1400" dirty="0"/>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𝐴</m:t>
                          </m:r>
                        </m:num>
                        <m:den>
                          <m:r>
                            <a:rPr lang="es-ES" sz="1400" i="1">
                              <a:latin typeface="Cambria Math" panose="02040503050406030204" pitchFamily="18" charset="0"/>
                              <a:ea typeface="Cambria Math" panose="02040503050406030204" pitchFamily="18" charset="0"/>
                            </a:rPr>
                            <m:t>1+</m:t>
                          </m:r>
                          <m:r>
                            <a:rPr lang="es-ES" sz="1400" i="1">
                              <a:latin typeface="Cambria Math" panose="02040503050406030204" pitchFamily="18" charset="0"/>
                              <a:ea typeface="Cambria Math" panose="02040503050406030204" pitchFamily="18" charset="0"/>
                            </a:rPr>
                            <m:t>𝐴</m:t>
                          </m:r>
                        </m:den>
                      </m:f>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oMath>
                  </m:oMathPara>
                </a14:m>
                <a:endParaRPr lang="es-ES" sz="1400" dirty="0"/>
              </a:p>
            </p:txBody>
          </p:sp>
        </mc:Choice>
        <mc:Fallback xmlns="">
          <p:sp>
            <p:nvSpPr>
              <p:cNvPr id="7" name="CuadroTexto 6">
                <a:extLst>
                  <a:ext uri="{FF2B5EF4-FFF2-40B4-BE49-F238E27FC236}">
                    <a16:creationId xmlns:a16="http://schemas.microsoft.com/office/drawing/2014/main" id="{0F28096C-18B8-4A92-8A3D-86DACFF303C3}"/>
                  </a:ext>
                </a:extLst>
              </p:cNvPr>
              <p:cNvSpPr txBox="1">
                <a:spLocks noRot="1" noChangeAspect="1" noMove="1" noResize="1" noEditPoints="1" noAdjustHandles="1" noChangeArrowheads="1" noChangeShapeType="1" noTextEdit="1"/>
              </p:cNvSpPr>
              <p:nvPr/>
            </p:nvSpPr>
            <p:spPr>
              <a:xfrm>
                <a:off x="4535264" y="2074206"/>
                <a:ext cx="4461671" cy="623761"/>
              </a:xfrm>
              <a:prstGeom prst="rect">
                <a:avLst/>
              </a:prstGeom>
              <a:blipFill>
                <a:blip r:embed="rId3"/>
                <a:stretch>
                  <a:fillRect l="-273" b="-77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2A505D93-EFFE-4F46-B60B-C6528EECE99A}"/>
                  </a:ext>
                </a:extLst>
              </p:cNvPr>
              <p:cNvSpPr txBox="1"/>
              <p:nvPr/>
            </p:nvSpPr>
            <p:spPr>
              <a:xfrm>
                <a:off x="4572000" y="2915343"/>
                <a:ext cx="2571281" cy="4389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2</m:t>
                          </m:r>
                          <m:r>
                            <a:rPr lang="es-ES" sz="1400" i="1">
                              <a:latin typeface="Cambria Math" panose="02040503050406030204" pitchFamily="18" charset="0"/>
                              <a:ea typeface="Cambria Math" panose="02040503050406030204" pitchFamily="18" charset="0"/>
                            </a:rPr>
                            <m:t>𝑥</m:t>
                          </m:r>
                          <m:sSup>
                            <m:sSupPr>
                              <m:ctrlPr>
                                <a:rPr lang="es-ES" sz="1400" i="1">
                                  <a:latin typeface="Cambria Math" panose="02040503050406030204" pitchFamily="18" charset="0"/>
                                  <a:ea typeface="Cambria Math" panose="02040503050406030204" pitchFamily="18" charset="0"/>
                                </a:rPr>
                              </m:ctrlPr>
                            </m:sSupPr>
                            <m:e>
                              <m:r>
                                <a:rPr lang="es-ES" sz="1400" i="1">
                                  <a:latin typeface="Cambria Math" panose="02040503050406030204" pitchFamily="18" charset="0"/>
                                  <a:ea typeface="Cambria Math" panose="02040503050406030204" pitchFamily="18" charset="0"/>
                                </a:rPr>
                                <m:t>10</m:t>
                              </m:r>
                            </m:e>
                            <m:sup>
                              <m:r>
                                <a:rPr lang="es-ES" sz="1400" i="1">
                                  <a:latin typeface="Cambria Math" panose="02040503050406030204" pitchFamily="18" charset="0"/>
                                  <a:ea typeface="Cambria Math" panose="02040503050406030204" pitchFamily="18" charset="0"/>
                                </a:rPr>
                                <m:t>5</m:t>
                              </m:r>
                            </m:sup>
                          </m:sSup>
                        </m:num>
                        <m:den>
                          <m:r>
                            <a:rPr lang="es-ES" sz="1400" i="1">
                              <a:latin typeface="Cambria Math" panose="02040503050406030204" pitchFamily="18" charset="0"/>
                              <a:ea typeface="Cambria Math" panose="02040503050406030204" pitchFamily="18" charset="0"/>
                            </a:rPr>
                            <m:t>1+2</m:t>
                          </m:r>
                          <m:r>
                            <a:rPr lang="es-ES" sz="1400" i="1">
                              <a:latin typeface="Cambria Math" panose="02040503050406030204" pitchFamily="18" charset="0"/>
                              <a:ea typeface="Cambria Math" panose="02040503050406030204" pitchFamily="18" charset="0"/>
                            </a:rPr>
                            <m:t>𝑥</m:t>
                          </m:r>
                          <m:sSup>
                            <m:sSupPr>
                              <m:ctrlPr>
                                <a:rPr lang="es-ES" sz="1400" i="1">
                                  <a:latin typeface="Cambria Math" panose="02040503050406030204" pitchFamily="18" charset="0"/>
                                  <a:ea typeface="Cambria Math" panose="02040503050406030204" pitchFamily="18" charset="0"/>
                                </a:rPr>
                              </m:ctrlPr>
                            </m:sSupPr>
                            <m:e>
                              <m:r>
                                <a:rPr lang="es-ES" sz="1400" i="1">
                                  <a:latin typeface="Cambria Math" panose="02040503050406030204" pitchFamily="18" charset="0"/>
                                  <a:ea typeface="Cambria Math" panose="02040503050406030204" pitchFamily="18" charset="0"/>
                                </a:rPr>
                                <m:t>10</m:t>
                              </m:r>
                            </m:e>
                            <m:sup>
                              <m:r>
                                <a:rPr lang="es-ES" sz="1400" i="1">
                                  <a:latin typeface="Cambria Math" panose="02040503050406030204" pitchFamily="18" charset="0"/>
                                  <a:ea typeface="Cambria Math" panose="02040503050406030204" pitchFamily="18" charset="0"/>
                                </a:rPr>
                                <m:t>5</m:t>
                              </m:r>
                            </m:sup>
                          </m:sSup>
                        </m:den>
                      </m:f>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r>
                        <a:rPr lang="es-ES" sz="1400" i="1">
                          <a:latin typeface="Cambria Math" panose="02040503050406030204" pitchFamily="18" charset="0"/>
                          <a:ea typeface="Cambria Math" panose="02040503050406030204" pitchFamily="18" charset="0"/>
                        </a:rPr>
                        <m:t>=3</m:t>
                      </m:r>
                      <m:r>
                        <a:rPr lang="es-ES" sz="1400" i="1">
                          <a:latin typeface="Cambria Math" panose="02040503050406030204" pitchFamily="18" charset="0"/>
                          <a:ea typeface="Cambria Math" panose="02040503050406030204" pitchFamily="18" charset="0"/>
                        </a:rPr>
                        <m:t>𝑉</m:t>
                      </m:r>
                    </m:oMath>
                  </m:oMathPara>
                </a14:m>
                <a:endParaRPr lang="es-ES" sz="1400" dirty="0"/>
              </a:p>
            </p:txBody>
          </p:sp>
        </mc:Choice>
        <mc:Fallback xmlns="">
          <p:sp>
            <p:nvSpPr>
              <p:cNvPr id="8" name="CuadroTexto 7">
                <a:extLst>
                  <a:ext uri="{FF2B5EF4-FFF2-40B4-BE49-F238E27FC236}">
                    <a16:creationId xmlns:a16="http://schemas.microsoft.com/office/drawing/2014/main" id="{2A505D93-EFFE-4F46-B60B-C6528EECE99A}"/>
                  </a:ext>
                </a:extLst>
              </p:cNvPr>
              <p:cNvSpPr txBox="1">
                <a:spLocks noRot="1" noChangeAspect="1" noMove="1" noResize="1" noEditPoints="1" noAdjustHandles="1" noChangeArrowheads="1" noChangeShapeType="1" noTextEdit="1"/>
              </p:cNvSpPr>
              <p:nvPr/>
            </p:nvSpPr>
            <p:spPr>
              <a:xfrm>
                <a:off x="4572000" y="2915343"/>
                <a:ext cx="2571281" cy="438903"/>
              </a:xfrm>
              <a:prstGeom prst="rect">
                <a:avLst/>
              </a:prstGeom>
              <a:blipFill>
                <a:blip r:embed="rId4"/>
                <a:stretch>
                  <a:fillRect b="-13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4074494-4C3D-414B-BAE2-CD4A4F1DB355}"/>
                  </a:ext>
                </a:extLst>
              </p:cNvPr>
              <p:cNvSpPr txBox="1"/>
              <p:nvPr/>
            </p:nvSpPr>
            <p:spPr>
              <a:xfrm>
                <a:off x="4510903" y="3537088"/>
                <a:ext cx="2102050" cy="439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Cambria Math" panose="02040503050406030204" pitchFamily="18" charset="0"/>
                        </a:rPr>
                        <m:t>𝐼</m:t>
                      </m:r>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num>
                        <m:den>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𝑅</m:t>
                              </m:r>
                            </m:e>
                            <m:sub>
                              <m:r>
                                <a:rPr lang="es-ES" sz="1400" i="1">
                                  <a:latin typeface="Cambria Math" panose="02040503050406030204" pitchFamily="18" charset="0"/>
                                  <a:ea typeface="Cambria Math" panose="02040503050406030204" pitchFamily="18" charset="0"/>
                                </a:rPr>
                                <m:t>1</m:t>
                              </m:r>
                            </m:sub>
                          </m:sSub>
                        </m:den>
                      </m:f>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3</m:t>
                          </m:r>
                          <m:r>
                            <a:rPr lang="es-ES" sz="1400" i="1">
                              <a:latin typeface="Cambria Math" panose="02040503050406030204" pitchFamily="18" charset="0"/>
                              <a:ea typeface="Cambria Math" panose="02040503050406030204" pitchFamily="18" charset="0"/>
                            </a:rPr>
                            <m:t>𝑉</m:t>
                          </m:r>
                        </m:num>
                        <m:den>
                          <m:r>
                            <a:rPr lang="es-ES" sz="1400" i="1">
                              <a:latin typeface="Cambria Math" panose="02040503050406030204" pitchFamily="18" charset="0"/>
                              <a:ea typeface="Cambria Math" panose="02040503050406030204" pitchFamily="18" charset="0"/>
                            </a:rPr>
                            <m:t>10</m:t>
                          </m:r>
                          <m:r>
                            <m:rPr>
                              <m:sty m:val="p"/>
                            </m:rPr>
                            <a:rPr lang="es-ES" sz="1400">
                              <a:latin typeface="Cambria Math" panose="02040503050406030204" pitchFamily="18" charset="0"/>
                              <a:ea typeface="Cambria Math" panose="02040503050406030204" pitchFamily="18" charset="0"/>
                            </a:rPr>
                            <m:t>kΩ</m:t>
                          </m:r>
                        </m:den>
                      </m:f>
                      <m:r>
                        <a:rPr lang="es-ES" sz="1400" i="1">
                          <a:latin typeface="Cambria Math" panose="02040503050406030204" pitchFamily="18" charset="0"/>
                          <a:ea typeface="Cambria Math" panose="02040503050406030204" pitchFamily="18" charset="0"/>
                        </a:rPr>
                        <m:t>=0.3 </m:t>
                      </m:r>
                      <m:r>
                        <a:rPr lang="es-ES" sz="1400" i="1">
                          <a:latin typeface="Cambria Math" panose="02040503050406030204" pitchFamily="18" charset="0"/>
                          <a:ea typeface="Cambria Math" panose="02040503050406030204" pitchFamily="18" charset="0"/>
                        </a:rPr>
                        <m:t>𝑚𝐴</m:t>
                      </m:r>
                    </m:oMath>
                  </m:oMathPara>
                </a14:m>
                <a:endParaRPr lang="es-ES" sz="1400" dirty="0"/>
              </a:p>
            </p:txBody>
          </p:sp>
        </mc:Choice>
        <mc:Fallback xmlns="">
          <p:sp>
            <p:nvSpPr>
              <p:cNvPr id="9" name="CuadroTexto 8">
                <a:extLst>
                  <a:ext uri="{FF2B5EF4-FFF2-40B4-BE49-F238E27FC236}">
                    <a16:creationId xmlns:a16="http://schemas.microsoft.com/office/drawing/2014/main" id="{44074494-4C3D-414B-BAE2-CD4A4F1DB355}"/>
                  </a:ext>
                </a:extLst>
              </p:cNvPr>
              <p:cNvSpPr txBox="1">
                <a:spLocks noRot="1" noChangeAspect="1" noMove="1" noResize="1" noEditPoints="1" noAdjustHandles="1" noChangeArrowheads="1" noChangeShapeType="1" noTextEdit="1"/>
              </p:cNvSpPr>
              <p:nvPr/>
            </p:nvSpPr>
            <p:spPr>
              <a:xfrm>
                <a:off x="4510903" y="3537088"/>
                <a:ext cx="2102050" cy="439929"/>
              </a:xfrm>
              <a:prstGeom prst="rect">
                <a:avLst/>
              </a:prstGeom>
              <a:blipFill>
                <a:blip r:embed="rId5"/>
                <a:stretch>
                  <a:fillRect l="-1159" r="-870" b="-8333"/>
                </a:stretch>
              </a:blipFill>
            </p:spPr>
            <p:txBody>
              <a:bodyPr/>
              <a:lstStyle/>
              <a:p>
                <a:r>
                  <a:rPr lang="es-ES">
                    <a:noFill/>
                  </a:rPr>
                  <a:t> </a:t>
                </a:r>
              </a:p>
            </p:txBody>
          </p:sp>
        </mc:Fallback>
      </mc:AlternateContent>
      <p:sp>
        <p:nvSpPr>
          <p:cNvPr id="10" name="CuadroTexto 9">
            <a:extLst>
              <a:ext uri="{FF2B5EF4-FFF2-40B4-BE49-F238E27FC236}">
                <a16:creationId xmlns:a16="http://schemas.microsoft.com/office/drawing/2014/main" id="{2759B7EF-724C-43D6-85ED-103F8A7A295E}"/>
              </a:ext>
            </a:extLst>
          </p:cNvPr>
          <p:cNvSpPr txBox="1"/>
          <p:nvPr/>
        </p:nvSpPr>
        <p:spPr>
          <a:xfrm>
            <a:off x="3528874" y="2190789"/>
            <a:ext cx="421910" cy="230832"/>
          </a:xfrm>
          <a:prstGeom prst="rect">
            <a:avLst/>
          </a:prstGeom>
          <a:noFill/>
        </p:spPr>
        <p:txBody>
          <a:bodyPr wrap="none" rtlCol="0">
            <a:spAutoFit/>
          </a:bodyPr>
          <a:lstStyle/>
          <a:p>
            <a:r>
              <a:rPr lang="es-ES" sz="900" dirty="0"/>
              <a:t>Vout</a:t>
            </a:r>
          </a:p>
        </p:txBody>
      </p:sp>
      <p:sp>
        <p:nvSpPr>
          <p:cNvPr id="11" name="CuadroTexto 10">
            <a:extLst>
              <a:ext uri="{FF2B5EF4-FFF2-40B4-BE49-F238E27FC236}">
                <a16:creationId xmlns:a16="http://schemas.microsoft.com/office/drawing/2014/main" id="{DD840DE1-40FF-44BF-B5C6-CAA221A106B8}"/>
              </a:ext>
            </a:extLst>
          </p:cNvPr>
          <p:cNvSpPr txBox="1"/>
          <p:nvPr/>
        </p:nvSpPr>
        <p:spPr>
          <a:xfrm>
            <a:off x="2804234" y="2398538"/>
            <a:ext cx="421910" cy="230832"/>
          </a:xfrm>
          <a:prstGeom prst="rect">
            <a:avLst/>
          </a:prstGeom>
          <a:noFill/>
        </p:spPr>
        <p:txBody>
          <a:bodyPr wrap="none" rtlCol="0">
            <a:spAutoFit/>
          </a:bodyPr>
          <a:lstStyle/>
          <a:p>
            <a:r>
              <a:rPr lang="es-ES" sz="900" dirty="0"/>
              <a:t>Vout</a:t>
            </a:r>
          </a:p>
        </p:txBody>
      </p:sp>
      <p:sp>
        <p:nvSpPr>
          <p:cNvPr id="12" name="CuadroTexto 11">
            <a:extLst>
              <a:ext uri="{FF2B5EF4-FFF2-40B4-BE49-F238E27FC236}">
                <a16:creationId xmlns:a16="http://schemas.microsoft.com/office/drawing/2014/main" id="{C7A05718-66E5-42BF-A332-A1DA32BC8184}"/>
              </a:ext>
            </a:extLst>
          </p:cNvPr>
          <p:cNvSpPr txBox="1"/>
          <p:nvPr/>
        </p:nvSpPr>
        <p:spPr>
          <a:xfrm>
            <a:off x="1607699" y="2502413"/>
            <a:ext cx="421910" cy="230832"/>
          </a:xfrm>
          <a:prstGeom prst="rect">
            <a:avLst/>
          </a:prstGeom>
          <a:noFill/>
        </p:spPr>
        <p:txBody>
          <a:bodyPr wrap="none" rtlCol="0">
            <a:spAutoFit/>
          </a:bodyPr>
          <a:lstStyle/>
          <a:p>
            <a:r>
              <a:rPr lang="es-ES" sz="900" dirty="0"/>
              <a:t>Vout</a:t>
            </a:r>
          </a:p>
        </p:txBody>
      </p:sp>
      <p:grpSp>
        <p:nvGrpSpPr>
          <p:cNvPr id="16" name="Grupo 15">
            <a:extLst>
              <a:ext uri="{FF2B5EF4-FFF2-40B4-BE49-F238E27FC236}">
                <a16:creationId xmlns:a16="http://schemas.microsoft.com/office/drawing/2014/main" id="{7BCB59DF-9C94-4164-BFEA-8D97AAEC82C7}"/>
              </a:ext>
            </a:extLst>
          </p:cNvPr>
          <p:cNvGrpSpPr/>
          <p:nvPr/>
        </p:nvGrpSpPr>
        <p:grpSpPr>
          <a:xfrm>
            <a:off x="5907387" y="3179462"/>
            <a:ext cx="2170955" cy="802897"/>
            <a:chOff x="7876515" y="3096285"/>
            <a:chExt cx="2894606" cy="1070529"/>
          </a:xfrm>
        </p:grpSpPr>
        <p:sp>
          <p:nvSpPr>
            <p:cNvPr id="13" name="CuadroTexto 12">
              <a:extLst>
                <a:ext uri="{FF2B5EF4-FFF2-40B4-BE49-F238E27FC236}">
                  <a16:creationId xmlns:a16="http://schemas.microsoft.com/office/drawing/2014/main" id="{40F7587E-2DA0-465C-BDF2-B7A3E6DEFFA5}"/>
                </a:ext>
              </a:extLst>
            </p:cNvPr>
            <p:cNvSpPr txBox="1"/>
            <p:nvPr/>
          </p:nvSpPr>
          <p:spPr>
            <a:xfrm>
              <a:off x="9563099" y="3766705"/>
              <a:ext cx="1208022" cy="400109"/>
            </a:xfrm>
            <a:prstGeom prst="rect">
              <a:avLst/>
            </a:prstGeom>
            <a:noFill/>
          </p:spPr>
          <p:txBody>
            <a:bodyPr wrap="none" rtlCol="0">
              <a:spAutoFit/>
            </a:bodyPr>
            <a:lstStyle/>
            <a:p>
              <a:r>
                <a:rPr lang="es-ES" sz="1350" dirty="0"/>
                <a:t>0.999995</a:t>
              </a:r>
            </a:p>
          </p:txBody>
        </p:sp>
        <p:cxnSp>
          <p:nvCxnSpPr>
            <p:cNvPr id="15" name="Conector recto de flecha 14">
              <a:extLst>
                <a:ext uri="{FF2B5EF4-FFF2-40B4-BE49-F238E27FC236}">
                  <a16:creationId xmlns:a16="http://schemas.microsoft.com/office/drawing/2014/main" id="{EF401667-4AA6-414E-BACC-2CF703EC8F07}"/>
                </a:ext>
              </a:extLst>
            </p:cNvPr>
            <p:cNvCxnSpPr>
              <a:cxnSpLocks/>
            </p:cNvCxnSpPr>
            <p:nvPr/>
          </p:nvCxnSpPr>
          <p:spPr bwMode="auto">
            <a:xfrm flipH="1" flipV="1">
              <a:off x="7876515" y="3096285"/>
              <a:ext cx="1686584" cy="8026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41266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B500214-13E3-45F7-AED9-9B286075DE20}"/>
              </a:ext>
            </a:extLst>
          </p:cNvPr>
          <p:cNvSpPr>
            <a:spLocks noGrp="1"/>
          </p:cNvSpPr>
          <p:nvPr>
            <p:ph type="sldNum" sz="quarter" idx="10"/>
          </p:nvPr>
        </p:nvSpPr>
        <p:spPr bwMode="auto">
          <a:xfrm>
            <a:off x="8586259"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25C06EA4-695D-467C-A22A-14B6E443FE16}"/>
              </a:ext>
            </a:extLst>
          </p:cNvPr>
          <p:cNvSpPr/>
          <p:nvPr/>
        </p:nvSpPr>
        <p:spPr>
          <a:xfrm>
            <a:off x="243859" y="903007"/>
            <a:ext cx="7814291"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5.</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de la figura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p>
        </p:txBody>
      </p:sp>
      <p:pic>
        <p:nvPicPr>
          <p:cNvPr id="4" name="Imagen 3">
            <a:extLst>
              <a:ext uri="{FF2B5EF4-FFF2-40B4-BE49-F238E27FC236}">
                <a16:creationId xmlns:a16="http://schemas.microsoft.com/office/drawing/2014/main" id="{8AF31DF2-BD12-46F2-84AD-9DF1BB366B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7848" y="1311821"/>
            <a:ext cx="4248805" cy="1902450"/>
          </a:xfrm>
          <a:prstGeom prst="rect">
            <a:avLst/>
          </a:prstGeom>
          <a:noFill/>
          <a:ln>
            <a:noFill/>
          </a:ln>
        </p:spPr>
      </p:pic>
      <p:cxnSp>
        <p:nvCxnSpPr>
          <p:cNvPr id="8" name="Conector recto de flecha 7">
            <a:extLst>
              <a:ext uri="{FF2B5EF4-FFF2-40B4-BE49-F238E27FC236}">
                <a16:creationId xmlns:a16="http://schemas.microsoft.com/office/drawing/2014/main" id="{C1B4821C-0401-4641-9B75-253FEEA096CB}"/>
              </a:ext>
            </a:extLst>
          </p:cNvPr>
          <p:cNvCxnSpPr/>
          <p:nvPr/>
        </p:nvCxnSpPr>
        <p:spPr bwMode="auto">
          <a:xfrm>
            <a:off x="1745056" y="2439343"/>
            <a:ext cx="4074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Conector recto de flecha 8">
            <a:extLst>
              <a:ext uri="{FF2B5EF4-FFF2-40B4-BE49-F238E27FC236}">
                <a16:creationId xmlns:a16="http://schemas.microsoft.com/office/drawing/2014/main" id="{7D9D345B-6F25-4932-9A79-D09C3D53A7AC}"/>
              </a:ext>
            </a:extLst>
          </p:cNvPr>
          <p:cNvCxnSpPr/>
          <p:nvPr/>
        </p:nvCxnSpPr>
        <p:spPr bwMode="auto">
          <a:xfrm>
            <a:off x="2443304" y="3049320"/>
            <a:ext cx="4074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5D6EC5C-666F-4BAC-892F-CFDADECFD199}"/>
                  </a:ext>
                </a:extLst>
              </p:cNvPr>
              <p:cNvSpPr txBox="1"/>
              <p:nvPr/>
            </p:nvSpPr>
            <p:spPr>
              <a:xfrm>
                <a:off x="4601539" y="2108990"/>
                <a:ext cx="2412840"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−0</m:t>
                          </m:r>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𝑐</m:t>
                              </m:r>
                            </m:sub>
                          </m:sSub>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num>
                        <m:den>
                          <m:r>
                            <a:rPr lang="es-ES" sz="1350" i="1">
                              <a:latin typeface="Cambria Math" panose="02040503050406030204" pitchFamily="18" charset="0"/>
                            </a:rPr>
                            <m:t>𝑅</m:t>
                          </m:r>
                        </m:den>
                      </m:f>
                      <m:r>
                        <a:rPr lang="es-ES" sz="1350" i="1">
                          <a:latin typeface="Cambria Math" panose="02040503050406030204" pitchFamily="18" charset="0"/>
                          <a:ea typeface="Cambria Math" panose="02040503050406030204" pitchFamily="18" charset="0"/>
                        </a:rPr>
                        <m:t>⇒</m:t>
                      </m:r>
                    </m:oMath>
                  </m:oMathPara>
                </a14:m>
                <a:endParaRPr lang="es-ES" sz="1350" i="1" dirty="0">
                  <a:latin typeface="Cambria Math" panose="02040503050406030204" pitchFamily="18" charset="0"/>
                  <a:ea typeface="Cambria Math" panose="02040503050406030204" pitchFamily="18" charset="0"/>
                </a:endParaRPr>
              </a:p>
            </p:txBody>
          </p:sp>
        </mc:Choice>
        <mc:Fallback xmlns="">
          <p:sp>
            <p:nvSpPr>
              <p:cNvPr id="10" name="CuadroTexto 9">
                <a:extLst>
                  <a:ext uri="{FF2B5EF4-FFF2-40B4-BE49-F238E27FC236}">
                    <a16:creationId xmlns:a16="http://schemas.microsoft.com/office/drawing/2014/main" id="{D5D6EC5C-666F-4BAC-892F-CFDADECFD199}"/>
                  </a:ext>
                </a:extLst>
              </p:cNvPr>
              <p:cNvSpPr txBox="1">
                <a:spLocks noRot="1" noChangeAspect="1" noMove="1" noResize="1" noEditPoints="1" noAdjustHandles="1" noChangeArrowheads="1" noChangeShapeType="1" noTextEdit="1"/>
              </p:cNvSpPr>
              <p:nvPr/>
            </p:nvSpPr>
            <p:spPr>
              <a:xfrm>
                <a:off x="4601539" y="2108990"/>
                <a:ext cx="2412840" cy="425373"/>
              </a:xfrm>
              <a:prstGeom prst="rect">
                <a:avLst/>
              </a:prstGeom>
              <a:blipFill>
                <a:blip r:embed="rId3"/>
                <a:stretch>
                  <a:fillRect l="-1263" t="-1429" r="-505" b="-57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43CC02CB-B2CF-43EE-9906-F98E04D521CC}"/>
                  </a:ext>
                </a:extLst>
              </p:cNvPr>
              <p:cNvSpPr txBox="1"/>
              <p:nvPr/>
            </p:nvSpPr>
            <p:spPr>
              <a:xfrm>
                <a:off x="4601540" y="1702016"/>
                <a:ext cx="100925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sub>
                      </m:sSub>
                      <m:r>
                        <a:rPr lang="es-ES" sz="1350" i="1">
                          <a:latin typeface="Cambria Math" panose="02040503050406030204" pitchFamily="18" charset="0"/>
                        </a:rPr>
                        <m:t>=0 </m:t>
                      </m:r>
                    </m:oMath>
                  </m:oMathPara>
                </a14:m>
                <a:endParaRPr lang="es-ES" sz="1350" dirty="0"/>
              </a:p>
            </p:txBody>
          </p:sp>
        </mc:Choice>
        <mc:Fallback xmlns="">
          <p:sp>
            <p:nvSpPr>
              <p:cNvPr id="11" name="CuadroTexto 10">
                <a:extLst>
                  <a:ext uri="{FF2B5EF4-FFF2-40B4-BE49-F238E27FC236}">
                    <a16:creationId xmlns:a16="http://schemas.microsoft.com/office/drawing/2014/main" id="{43CC02CB-B2CF-43EE-9906-F98E04D521CC}"/>
                  </a:ext>
                </a:extLst>
              </p:cNvPr>
              <p:cNvSpPr txBox="1">
                <a:spLocks noRot="1" noChangeAspect="1" noMove="1" noResize="1" noEditPoints="1" noAdjustHandles="1" noChangeArrowheads="1" noChangeShapeType="1" noTextEdit="1"/>
              </p:cNvSpPr>
              <p:nvPr/>
            </p:nvSpPr>
            <p:spPr>
              <a:xfrm>
                <a:off x="4601540" y="1702016"/>
                <a:ext cx="1009251" cy="207749"/>
              </a:xfrm>
              <a:prstGeom prst="rect">
                <a:avLst/>
              </a:prstGeom>
              <a:blipFill>
                <a:blip r:embed="rId4"/>
                <a:stretch>
                  <a:fillRect l="-1212" b="-2058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008C3E35-BFD0-423D-8A25-C2E7358BB783}"/>
                  </a:ext>
                </a:extLst>
              </p:cNvPr>
              <p:cNvSpPr/>
              <p:nvPr/>
            </p:nvSpPr>
            <p:spPr>
              <a:xfrm>
                <a:off x="4601539" y="2669692"/>
                <a:ext cx="2601033" cy="6853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350" i="1">
                              <a:latin typeface="Cambria Math" panose="02040503050406030204" pitchFamily="18" charset="0"/>
                              <a:ea typeface="Cambria Math" panose="02040503050406030204" pitchFamily="18" charset="0"/>
                            </a:rPr>
                          </m:ctrlPr>
                        </m:fPr>
                        <m:num>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m:t>
                          </m:r>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𝑍</m:t>
                              </m:r>
                            </m:e>
                            <m:sub>
                              <m:r>
                                <a:rPr lang="es-ES" sz="1350" i="1">
                                  <a:latin typeface="Cambria Math" panose="02040503050406030204" pitchFamily="18" charset="0"/>
                                  <a:ea typeface="Cambria Math" panose="02040503050406030204" pitchFamily="18" charset="0"/>
                                </a:rPr>
                                <m:t>𝑐</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m:t>
                          </m:r>
                        </m:num>
                        <m:den>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1</m:t>
                              </m:r>
                            </m:num>
                            <m:den>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𝐶</m:t>
                              </m:r>
                            </m:den>
                          </m:f>
                        </m:den>
                      </m:f>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 </m:t>
                      </m:r>
                    </m:oMath>
                  </m:oMathPara>
                </a14:m>
                <a:endParaRPr lang="es-ES" sz="1350" dirty="0"/>
              </a:p>
            </p:txBody>
          </p:sp>
        </mc:Choice>
        <mc:Fallback xmlns="">
          <p:sp>
            <p:nvSpPr>
              <p:cNvPr id="12" name="Rectángulo 11">
                <a:extLst>
                  <a:ext uri="{FF2B5EF4-FFF2-40B4-BE49-F238E27FC236}">
                    <a16:creationId xmlns:a16="http://schemas.microsoft.com/office/drawing/2014/main" id="{008C3E35-BFD0-423D-8A25-C2E7358BB783}"/>
                  </a:ext>
                </a:extLst>
              </p:cNvPr>
              <p:cNvSpPr>
                <a:spLocks noRot="1" noChangeAspect="1" noMove="1" noResize="1" noEditPoints="1" noAdjustHandles="1" noChangeArrowheads="1" noChangeShapeType="1" noTextEdit="1"/>
              </p:cNvSpPr>
              <p:nvPr/>
            </p:nvSpPr>
            <p:spPr>
              <a:xfrm>
                <a:off x="4601539" y="2669692"/>
                <a:ext cx="2601033" cy="685380"/>
              </a:xfrm>
              <a:prstGeom prst="rect">
                <a:avLst/>
              </a:prstGeom>
              <a:blipFill>
                <a:blip r:embed="rId5"/>
                <a:stretch>
                  <a:fillRect b="-3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B041CF5B-E82A-4EC5-BDC6-7A7CDB1D1D9F}"/>
                  </a:ext>
                </a:extLst>
              </p:cNvPr>
              <p:cNvSpPr/>
              <p:nvPr/>
            </p:nvSpPr>
            <p:spPr>
              <a:xfrm>
                <a:off x="852972" y="4187585"/>
                <a:ext cx="2648161" cy="486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r>
                        <a:rPr lang="es-ES" sz="1350" i="1">
                          <a:latin typeface="Cambria Math" panose="02040503050406030204" pitchFamily="18" charset="0"/>
                          <a:ea typeface="Cambria Math" panose="02040503050406030204" pitchFamily="18" charset="0"/>
                        </a:rPr>
                        <m:t>=0−</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𝑅</m:t>
                          </m:r>
                        </m:sub>
                      </m:sSub>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𝑖𝑅</m:t>
                      </m:r>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𝑅𝐶</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oMath>
                  </m:oMathPara>
                </a14:m>
                <a:endParaRPr lang="es-ES" sz="1350" dirty="0"/>
              </a:p>
            </p:txBody>
          </p:sp>
        </mc:Choice>
        <mc:Fallback xmlns="">
          <p:sp>
            <p:nvSpPr>
              <p:cNvPr id="13" name="Rectángulo 12">
                <a:extLst>
                  <a:ext uri="{FF2B5EF4-FFF2-40B4-BE49-F238E27FC236}">
                    <a16:creationId xmlns:a16="http://schemas.microsoft.com/office/drawing/2014/main" id="{B041CF5B-E82A-4EC5-BDC6-7A7CDB1D1D9F}"/>
                  </a:ext>
                </a:extLst>
              </p:cNvPr>
              <p:cNvSpPr>
                <a:spLocks noRot="1" noChangeAspect="1" noMove="1" noResize="1" noEditPoints="1" noAdjustHandles="1" noChangeArrowheads="1" noChangeShapeType="1" noTextEdit="1"/>
              </p:cNvSpPr>
              <p:nvPr/>
            </p:nvSpPr>
            <p:spPr>
              <a:xfrm>
                <a:off x="852972" y="4187585"/>
                <a:ext cx="2648161" cy="486736"/>
              </a:xfrm>
              <a:prstGeom prst="rect">
                <a:avLst/>
              </a:prstGeom>
              <a:blipFill>
                <a:blip r:embed="rId6"/>
                <a:stretch>
                  <a:fillRect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D5047168-A4D1-4ED7-89DE-DE1E699D5CBA}"/>
                  </a:ext>
                </a:extLst>
              </p:cNvPr>
              <p:cNvSpPr/>
              <p:nvPr/>
            </p:nvSpPr>
            <p:spPr>
              <a:xfrm>
                <a:off x="2051579" y="4702358"/>
                <a:ext cx="993990" cy="486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𝑖</m:t>
                          </m:r>
                        </m:e>
                        <m:sub>
                          <m:r>
                            <a:rPr lang="es-ES" sz="1350" i="1">
                              <a:latin typeface="Cambria Math" panose="02040503050406030204" pitchFamily="18" charset="0"/>
                              <a:ea typeface="Cambria Math" panose="02040503050406030204" pitchFamily="18" charset="0"/>
                            </a:rPr>
                            <m:t>𝑐</m:t>
                          </m:r>
                        </m:sub>
                      </m:sSub>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𝐶</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oMath>
                  </m:oMathPara>
                </a14:m>
                <a:endParaRPr lang="es-ES" sz="1350" dirty="0"/>
              </a:p>
            </p:txBody>
          </p:sp>
        </mc:Choice>
        <mc:Fallback xmlns="">
          <p:sp>
            <p:nvSpPr>
              <p:cNvPr id="14" name="Rectángulo 13">
                <a:extLst>
                  <a:ext uri="{FF2B5EF4-FFF2-40B4-BE49-F238E27FC236}">
                    <a16:creationId xmlns:a16="http://schemas.microsoft.com/office/drawing/2014/main" id="{D5047168-A4D1-4ED7-89DE-DE1E699D5CBA}"/>
                  </a:ext>
                </a:extLst>
              </p:cNvPr>
              <p:cNvSpPr>
                <a:spLocks noRot="1" noChangeAspect="1" noMove="1" noResize="1" noEditPoints="1" noAdjustHandles="1" noChangeArrowheads="1" noChangeShapeType="1" noTextEdit="1"/>
              </p:cNvSpPr>
              <p:nvPr/>
            </p:nvSpPr>
            <p:spPr>
              <a:xfrm>
                <a:off x="2051579" y="4702358"/>
                <a:ext cx="993990" cy="486736"/>
              </a:xfrm>
              <a:prstGeom prst="rect">
                <a:avLst/>
              </a:prstGeom>
              <a:blipFill>
                <a:blip r:embed="rId7"/>
                <a:stretch>
                  <a:fillRect b="-2500"/>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76B3BB7B-E37A-440D-A0DF-A1528C2F49F0}"/>
              </a:ext>
            </a:extLst>
          </p:cNvPr>
          <p:cNvSpPr txBox="1"/>
          <p:nvPr/>
        </p:nvSpPr>
        <p:spPr>
          <a:xfrm>
            <a:off x="852972" y="3817243"/>
            <a:ext cx="3137397" cy="300082"/>
          </a:xfrm>
          <a:prstGeom prst="rect">
            <a:avLst/>
          </a:prstGeom>
          <a:noFill/>
        </p:spPr>
        <p:txBody>
          <a:bodyPr wrap="none" rtlCol="0">
            <a:spAutoFit/>
          </a:bodyPr>
          <a:lstStyle/>
          <a:p>
            <a:r>
              <a:rPr lang="es-ES" sz="1350" dirty="0"/>
              <a:t>Otra forma más genérica de resolverlo</a:t>
            </a:r>
          </a:p>
        </p:txBody>
      </p:sp>
      <p:sp>
        <p:nvSpPr>
          <p:cNvPr id="16" name="Flecha: hacia arriba 15">
            <a:extLst>
              <a:ext uri="{FF2B5EF4-FFF2-40B4-BE49-F238E27FC236}">
                <a16:creationId xmlns:a16="http://schemas.microsoft.com/office/drawing/2014/main" id="{B66BBC40-7087-4568-B2F9-8416FC471D4B}"/>
              </a:ext>
            </a:extLst>
          </p:cNvPr>
          <p:cNvSpPr/>
          <p:nvPr/>
        </p:nvSpPr>
        <p:spPr bwMode="auto">
          <a:xfrm>
            <a:off x="2524786" y="4578224"/>
            <a:ext cx="143723" cy="16638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644756B4-515C-4D15-8C81-2E7CA8B96BEE}"/>
                  </a:ext>
                </a:extLst>
              </p:cNvPr>
              <p:cNvSpPr txBox="1"/>
              <p:nvPr/>
            </p:nvSpPr>
            <p:spPr>
              <a:xfrm>
                <a:off x="4696239" y="4256835"/>
                <a:ext cx="3164905" cy="394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m:t>
                          </m:r>
                        </m:sub>
                      </m:sSub>
                      <m:sSup>
                        <m:sSupPr>
                          <m:ctrlPr>
                            <a:rPr lang="es-ES" sz="1350" i="1">
                              <a:latin typeface="Cambria Math" panose="02040503050406030204" pitchFamily="18" charset="0"/>
                            </a:rPr>
                          </m:ctrlPr>
                        </m:sSupPr>
                        <m:e>
                          <m:r>
                            <a:rPr lang="es-ES" sz="1350" i="1">
                              <a:latin typeface="Cambria Math" panose="02040503050406030204" pitchFamily="18" charset="0"/>
                            </a:rPr>
                            <m:t>𝑒</m:t>
                          </m:r>
                        </m:e>
                        <m:sup>
                          <m:r>
                            <a:rPr lang="es-ES" sz="1350" i="1">
                              <a:latin typeface="Cambria Math" panose="02040503050406030204" pitchFamily="18" charset="0"/>
                            </a:rPr>
                            <m:t>𝑗</m:t>
                          </m:r>
                          <m:r>
                            <a:rPr lang="es-ES" sz="1350" i="1">
                              <a:latin typeface="Cambria Math" panose="02040503050406030204" pitchFamily="18" charset="0"/>
                            </a:rPr>
                            <m:t>𝜔</m:t>
                          </m:r>
                          <m:r>
                            <m:rPr>
                              <m:sty m:val="p"/>
                            </m:rPr>
                            <a:rPr lang="es-ES" sz="1350" i="1">
                              <a:latin typeface="Cambria Math" panose="02040503050406030204" pitchFamily="18" charset="0"/>
                            </a:rPr>
                            <m:t>t</m:t>
                          </m:r>
                        </m:sup>
                      </m:sSup>
                      <m:r>
                        <a:rPr lang="es-ES" sz="1350" i="1">
                          <a:latin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r>
                        <a:rPr lang="es-ES" sz="1350" i="1">
                          <a:latin typeface="Cambria Math" panose="02040503050406030204" pitchFamily="18" charset="0"/>
                          <a:ea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𝑗</m:t>
                          </m:r>
                          <m:r>
                            <a:rPr lang="es-ES" sz="1350" i="1">
                              <a:latin typeface="Cambria Math" panose="02040503050406030204" pitchFamily="18" charset="0"/>
                            </a:rPr>
                            <m:t>𝜔</m:t>
                          </m:r>
                          <m:r>
                            <a:rPr lang="es-ES" sz="1350" i="1">
                              <a:latin typeface="Cambria Math" panose="02040503050406030204" pitchFamily="18" charset="0"/>
                            </a:rPr>
                            <m:t>𝑉</m:t>
                          </m:r>
                        </m:e>
                        <m:sub>
                          <m:r>
                            <a:rPr lang="es-ES" sz="1350" i="1">
                              <a:latin typeface="Cambria Math" panose="02040503050406030204" pitchFamily="18" charset="0"/>
                            </a:rPr>
                            <m:t>𝑜</m:t>
                          </m:r>
                        </m:sub>
                      </m:sSub>
                      <m:sSup>
                        <m:sSupPr>
                          <m:ctrlPr>
                            <a:rPr lang="es-ES" sz="1350" i="1">
                              <a:latin typeface="Cambria Math" panose="02040503050406030204" pitchFamily="18" charset="0"/>
                            </a:rPr>
                          </m:ctrlPr>
                        </m:sSupPr>
                        <m:e>
                          <m:r>
                            <a:rPr lang="es-ES" sz="1350" i="1">
                              <a:latin typeface="Cambria Math" panose="02040503050406030204" pitchFamily="18" charset="0"/>
                            </a:rPr>
                            <m:t>𝑒</m:t>
                          </m:r>
                        </m:e>
                        <m:sup>
                          <m:r>
                            <a:rPr lang="es-ES" sz="1350" i="1">
                              <a:latin typeface="Cambria Math" panose="02040503050406030204" pitchFamily="18" charset="0"/>
                            </a:rPr>
                            <m:t>𝑗</m:t>
                          </m:r>
                          <m:r>
                            <a:rPr lang="es-ES" sz="1350" i="1">
                              <a:latin typeface="Cambria Math" panose="02040503050406030204" pitchFamily="18" charset="0"/>
                            </a:rPr>
                            <m:t>𝜔</m:t>
                          </m:r>
                          <m:r>
                            <m:rPr>
                              <m:sty m:val="p"/>
                            </m:rPr>
                            <a:rPr lang="es-ES" sz="1350" i="1">
                              <a:latin typeface="Cambria Math" panose="02040503050406030204" pitchFamily="18" charset="0"/>
                            </a:rPr>
                            <m:t>t</m:t>
                          </m:r>
                        </m:sup>
                      </m:sSup>
                      <m:r>
                        <a:rPr lang="es-ES" sz="1350" i="1">
                          <a:latin typeface="Cambria Math" panose="02040503050406030204" pitchFamily="18" charset="0"/>
                        </a:rPr>
                        <m:t>=</m:t>
                      </m:r>
                      <m:r>
                        <a:rPr lang="es-ES" sz="1350" i="1">
                          <a:latin typeface="Cambria Math" panose="02040503050406030204" pitchFamily="18" charset="0"/>
                        </a:rPr>
                        <m:t>𝑗</m:t>
                      </m:r>
                      <m:r>
                        <a:rPr lang="es-ES" sz="1350" i="1">
                          <a:latin typeface="Cambria Math" panose="02040503050406030204" pitchFamily="18" charset="0"/>
                        </a:rPr>
                        <m:t>𝜔</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7" name="CuadroTexto 16">
                <a:extLst>
                  <a:ext uri="{FF2B5EF4-FFF2-40B4-BE49-F238E27FC236}">
                    <a16:creationId xmlns:a16="http://schemas.microsoft.com/office/drawing/2014/main" id="{644756B4-515C-4D15-8C81-2E7CA8B96BEE}"/>
                  </a:ext>
                </a:extLst>
              </p:cNvPr>
              <p:cNvSpPr txBox="1">
                <a:spLocks noRot="1" noChangeAspect="1" noMove="1" noResize="1" noEditPoints="1" noAdjustHandles="1" noChangeArrowheads="1" noChangeShapeType="1" noTextEdit="1"/>
              </p:cNvSpPr>
              <p:nvPr/>
            </p:nvSpPr>
            <p:spPr>
              <a:xfrm>
                <a:off x="4696239" y="4256835"/>
                <a:ext cx="3164905" cy="394403"/>
              </a:xfrm>
              <a:prstGeom prst="rect">
                <a:avLst/>
              </a:prstGeom>
              <a:blipFill>
                <a:blip r:embed="rId8"/>
                <a:stretch>
                  <a:fillRect l="-769" t="-1538" b="-1538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E8DAC31B-7FB5-40BB-8703-D13979D1A618}"/>
                  </a:ext>
                </a:extLst>
              </p:cNvPr>
              <p:cNvSpPr/>
              <p:nvPr/>
            </p:nvSpPr>
            <p:spPr>
              <a:xfrm>
                <a:off x="4846414" y="4734463"/>
                <a:ext cx="2354875" cy="5177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350" i="1">
                              <a:latin typeface="Cambria Math" panose="02040503050406030204" pitchFamily="18" charset="0"/>
                              <a:ea typeface="Cambria Math" panose="02040503050406030204" pitchFamily="18" charset="0"/>
                            </a:rPr>
                          </m:ctrlPr>
                        </m:fPr>
                        <m:num>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𝑗</m:t>
                          </m:r>
                          <m:r>
                            <a:rPr lang="es-ES" sz="1350" i="1">
                              <a:latin typeface="Cambria Math" panose="02040503050406030204" pitchFamily="18" charset="0"/>
                            </a:rPr>
                            <m:t>𝜔</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r>
                            <a:rPr lang="es-ES" sz="1350" i="1">
                              <a:latin typeface="Cambria Math" panose="02040503050406030204" pitchFamily="18" charset="0"/>
                              <a:ea typeface="Cambria Math" panose="02040503050406030204" pitchFamily="18" charset="0"/>
                            </a:rPr>
                            <m:t> </m:t>
                          </m:r>
                        </m:den>
                      </m:f>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 </m:t>
                      </m:r>
                    </m:oMath>
                  </m:oMathPara>
                </a14:m>
                <a:endParaRPr lang="es-ES" sz="1350" dirty="0"/>
              </a:p>
            </p:txBody>
          </p:sp>
        </mc:Choice>
        <mc:Fallback xmlns="">
          <p:sp>
            <p:nvSpPr>
              <p:cNvPr id="18" name="Rectángulo 17">
                <a:extLst>
                  <a:ext uri="{FF2B5EF4-FFF2-40B4-BE49-F238E27FC236}">
                    <a16:creationId xmlns:a16="http://schemas.microsoft.com/office/drawing/2014/main" id="{E8DAC31B-7FB5-40BB-8703-D13979D1A618}"/>
                  </a:ext>
                </a:extLst>
              </p:cNvPr>
              <p:cNvSpPr>
                <a:spLocks noRot="1" noChangeAspect="1" noMove="1" noResize="1" noEditPoints="1" noAdjustHandles="1" noChangeArrowheads="1" noChangeShapeType="1" noTextEdit="1"/>
              </p:cNvSpPr>
              <p:nvPr/>
            </p:nvSpPr>
            <p:spPr>
              <a:xfrm>
                <a:off x="4846414" y="4734463"/>
                <a:ext cx="2354875" cy="517706"/>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1AF031CA-D791-43E9-A4DB-2567E047F4FB}"/>
                  </a:ext>
                </a:extLst>
              </p:cNvPr>
              <p:cNvSpPr txBox="1"/>
              <p:nvPr/>
            </p:nvSpPr>
            <p:spPr>
              <a:xfrm>
                <a:off x="5677037" y="3915489"/>
                <a:ext cx="65588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9" name="CuadroTexto 18">
                <a:extLst>
                  <a:ext uri="{FF2B5EF4-FFF2-40B4-BE49-F238E27FC236}">
                    <a16:creationId xmlns:a16="http://schemas.microsoft.com/office/drawing/2014/main" id="{1AF031CA-D791-43E9-A4DB-2567E047F4FB}"/>
                  </a:ext>
                </a:extLst>
              </p:cNvPr>
              <p:cNvSpPr txBox="1">
                <a:spLocks noRot="1" noChangeAspect="1" noMove="1" noResize="1" noEditPoints="1" noAdjustHandles="1" noChangeArrowheads="1" noChangeShapeType="1" noTextEdit="1"/>
              </p:cNvSpPr>
              <p:nvPr/>
            </p:nvSpPr>
            <p:spPr>
              <a:xfrm>
                <a:off x="5677037" y="3915489"/>
                <a:ext cx="655885" cy="207749"/>
              </a:xfrm>
              <a:prstGeom prst="rect">
                <a:avLst/>
              </a:prstGeom>
              <a:blipFill>
                <a:blip r:embed="rId10"/>
                <a:stretch>
                  <a:fillRect l="-2778" r="-926" b="-20588"/>
                </a:stretch>
              </a:blipFill>
            </p:spPr>
            <p:txBody>
              <a:bodyPr/>
              <a:lstStyle/>
              <a:p>
                <a:r>
                  <a:rPr lang="es-ES">
                    <a:noFill/>
                  </a:rPr>
                  <a:t> </a:t>
                </a:r>
              </a:p>
            </p:txBody>
          </p:sp>
        </mc:Fallback>
      </mc:AlternateContent>
      <p:cxnSp>
        <p:nvCxnSpPr>
          <p:cNvPr id="22" name="Conector recto de flecha 21">
            <a:extLst>
              <a:ext uri="{FF2B5EF4-FFF2-40B4-BE49-F238E27FC236}">
                <a16:creationId xmlns:a16="http://schemas.microsoft.com/office/drawing/2014/main" id="{A209DBFD-45B8-40FB-9886-F0A3E97F4963}"/>
              </a:ext>
            </a:extLst>
          </p:cNvPr>
          <p:cNvCxnSpPr>
            <a:stCxn id="19" idx="2"/>
          </p:cNvCxnSpPr>
          <p:nvPr/>
        </p:nvCxnSpPr>
        <p:spPr bwMode="auto">
          <a:xfrm flipH="1">
            <a:off x="6000552" y="4123238"/>
            <a:ext cx="4428" cy="286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CuadroTexto 22">
            <a:extLst>
              <a:ext uri="{FF2B5EF4-FFF2-40B4-BE49-F238E27FC236}">
                <a16:creationId xmlns:a16="http://schemas.microsoft.com/office/drawing/2014/main" id="{AB989980-DBF1-41E3-9133-EB8C0BD9AA89}"/>
              </a:ext>
            </a:extLst>
          </p:cNvPr>
          <p:cNvSpPr txBox="1"/>
          <p:nvPr/>
        </p:nvSpPr>
        <p:spPr>
          <a:xfrm>
            <a:off x="3514043" y="4166521"/>
            <a:ext cx="963725" cy="5078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S" sz="1350" dirty="0"/>
              <a:t>Circuito </a:t>
            </a:r>
          </a:p>
          <a:p>
            <a:r>
              <a:rPr lang="es-ES" sz="1350" dirty="0"/>
              <a:t>integrador</a:t>
            </a:r>
          </a:p>
        </p:txBody>
      </p:sp>
    </p:spTree>
    <p:extLst>
      <p:ext uri="{BB962C8B-B14F-4D97-AF65-F5344CB8AC3E}">
        <p14:creationId xmlns:p14="http://schemas.microsoft.com/office/powerpoint/2010/main" val="361025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animBg="1"/>
      <p:bldP spid="17" grpId="0"/>
      <p:bldP spid="18" grpId="0"/>
      <p:bldP spid="19"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A37E50C-A147-4687-96E7-ABB58B502D09}"/>
              </a:ext>
            </a:extLst>
          </p:cNvPr>
          <p:cNvSpPr>
            <a:spLocks noGrp="1"/>
          </p:cNvSpPr>
          <p:nvPr>
            <p:ph type="sldNum" sz="quarter" idx="10"/>
          </p:nvPr>
        </p:nvSpPr>
        <p:spPr bwMode="auto">
          <a:xfrm>
            <a:off x="8586259" y="935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a:t>
            </a:fld>
            <a:endParaRPr lang="es-ES_tradnl" altLang="es-ES" dirty="0">
              <a:solidFill>
                <a:srgbClr val="FFFFFF"/>
              </a:solidFill>
              <a:ea typeface="ＭＳ Ｐゴシック" pitchFamily="-84" charset="-128"/>
            </a:endParaRPr>
          </a:p>
        </p:txBody>
      </p:sp>
      <p:sp>
        <p:nvSpPr>
          <p:cNvPr id="3" name="Rectangle 2">
            <a:extLst>
              <a:ext uri="{FF2B5EF4-FFF2-40B4-BE49-F238E27FC236}">
                <a16:creationId xmlns:a16="http://schemas.microsoft.com/office/drawing/2014/main" id="{3160D162-A210-4D4A-B6E5-2EEAE8191EF7}"/>
              </a:ext>
            </a:extLst>
          </p:cNvPr>
          <p:cNvSpPr>
            <a:spLocks noChangeArrowheads="1"/>
          </p:cNvSpPr>
          <p:nvPr/>
        </p:nvSpPr>
        <p:spPr bwMode="auto">
          <a:xfrm>
            <a:off x="223439" y="847689"/>
            <a:ext cx="8663385"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600" dirty="0">
                <a:latin typeface="Arial" panose="020B0604020202020204" pitchFamily="34" charset="0"/>
                <a:ea typeface="Times New Roman" panose="02020603050405020304" pitchFamily="18" charset="0"/>
                <a:cs typeface="Arial" panose="020B0604020202020204" pitchFamily="34" charset="0"/>
              </a:rPr>
              <a:t> El circuito de la figura es un detector de rango de voltaje. Hallar la función de transferencia del mismo si los voltajes de saturación son +15 V y -15 V. Va= -4 V y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Vb</a:t>
            </a:r>
            <a:r>
              <a:rPr lang="es-ES" altLang="es-ES" sz="1600" dirty="0">
                <a:latin typeface="Arial" panose="020B0604020202020204" pitchFamily="34" charset="0"/>
                <a:ea typeface="Times New Roman" panose="02020603050405020304" pitchFamily="18" charset="0"/>
                <a:cs typeface="Arial" panose="020B0604020202020204" pitchFamily="34" charset="0"/>
              </a:rPr>
              <a:t>=8V.</a:t>
            </a:r>
            <a:endParaRPr lang="es-ES" altLang="es-ES" sz="1600" dirty="0"/>
          </a:p>
        </p:txBody>
      </p:sp>
      <p:pic>
        <p:nvPicPr>
          <p:cNvPr id="4097" name="Imagen 112" descr="2AO">
            <a:extLst>
              <a:ext uri="{FF2B5EF4-FFF2-40B4-BE49-F238E27FC236}">
                <a16:creationId xmlns:a16="http://schemas.microsoft.com/office/drawing/2014/main" id="{56506116-BF94-46A4-B617-D5C56A4A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853"/>
          <a:stretch>
            <a:fillRect/>
          </a:stretch>
        </p:blipFill>
        <p:spPr bwMode="auto">
          <a:xfrm>
            <a:off x="2062263" y="1790520"/>
            <a:ext cx="3224113" cy="1305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FF3AEA-2C72-4681-88AD-2A51AEA12272}"/>
              </a:ext>
            </a:extLst>
          </p:cNvPr>
          <p:cNvSpPr>
            <a:spLocks noChangeArrowheads="1"/>
          </p:cNvSpPr>
          <p:nvPr/>
        </p:nvSpPr>
        <p:spPr bwMode="auto">
          <a:xfrm>
            <a:off x="223441" y="3109445"/>
            <a:ext cx="493016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s-ES" altLang="es-ES" sz="1350" dirty="0">
                <a:cs typeface="Arial" panose="020B0604020202020204" pitchFamily="34" charset="0"/>
                <a:sym typeface="Symbol" panose="05050102010706020507" pitchFamily="18" charset="2"/>
              </a:rPr>
              <a:t>Estudiamos los diferentes casos:</a:t>
            </a:r>
          </a:p>
          <a:p>
            <a:pPr algn="just">
              <a:buFontTx/>
              <a:buChar char="•"/>
            </a:pPr>
            <a:r>
              <a:rPr lang="es-ES" altLang="es-ES" sz="1350" dirty="0">
                <a:cs typeface="Arial" panose="020B0604020202020204" pitchFamily="34" charset="0"/>
                <a:sym typeface="Symbol" panose="05050102010706020507" pitchFamily="18" charset="2"/>
              </a:rPr>
              <a:t>Si </a:t>
            </a:r>
            <a:r>
              <a:rPr lang="es-ES" altLang="es-ES" sz="1350" dirty="0" err="1">
                <a:cs typeface="Arial" panose="020B0604020202020204" pitchFamily="34" charset="0"/>
                <a:sym typeface="Symbol" panose="05050102010706020507" pitchFamily="18" charset="2"/>
              </a:rPr>
              <a:t>Vin</a:t>
            </a:r>
            <a:r>
              <a:rPr lang="es-ES" altLang="es-ES" sz="1350" dirty="0">
                <a:cs typeface="Arial" panose="020B0604020202020204" pitchFamily="34" charset="0"/>
                <a:sym typeface="Symbol" panose="05050102010706020507" pitchFamily="18" charset="2"/>
              </a:rPr>
              <a:t> &lt; -4 V</a:t>
            </a:r>
            <a:r>
              <a:rPr lang="es-ES" altLang="es-ES" sz="1350" dirty="0">
                <a:cs typeface="Arial" panose="020B0604020202020204" pitchFamily="34" charset="0"/>
                <a:sym typeface="Wingdings" panose="05000000000000000000" pitchFamily="2" charset="2"/>
              </a:rPr>
              <a:t> </a:t>
            </a:r>
            <a:r>
              <a:rPr lang="es-ES" altLang="es-ES" sz="1350" dirty="0">
                <a:cs typeface="Arial" panose="020B0604020202020204" pitchFamily="34" charset="0"/>
                <a:sym typeface="Symbol" panose="05050102010706020507" pitchFamily="18" charset="2"/>
              </a:rPr>
              <a:t>V1=15 V y  V2=-15 V</a:t>
            </a:r>
            <a:r>
              <a:rPr lang="es-ES" altLang="es-ES" sz="1350" dirty="0">
                <a:cs typeface="Arial" panose="020B0604020202020204" pitchFamily="34" charset="0"/>
                <a:sym typeface="Wingdings" panose="05000000000000000000" pitchFamily="2" charset="2"/>
              </a:rPr>
              <a:t> Vout=0 V</a:t>
            </a:r>
            <a:endParaRPr lang="es-ES" altLang="es-ES" sz="1350" dirty="0">
              <a:cs typeface="Arial" panose="020B0604020202020204" pitchFamily="34"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6159A85-7DA9-4194-8088-F7A34F9941D6}"/>
                  </a:ext>
                </a:extLst>
              </p:cNvPr>
              <p:cNvSpPr txBox="1"/>
              <p:nvPr/>
            </p:nvSpPr>
            <p:spPr>
              <a:xfrm>
                <a:off x="5859287" y="2542813"/>
                <a:ext cx="2444900"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r>
                        <a:rPr lang="es-ES" sz="1350" i="1">
                          <a:latin typeface="Cambria Math" panose="02040503050406030204" pitchFamily="18" charset="0"/>
                        </a:rPr>
                        <m:t>𝑉𝑜</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 (15</m:t>
                      </m:r>
                      <m:r>
                        <a:rPr lang="es-ES" sz="1350" i="1">
                          <a:latin typeface="Cambria Math" panose="02040503050406030204" pitchFamily="18" charset="0"/>
                        </a:rPr>
                        <m:t>𝑉</m:t>
                      </m:r>
                      <m:r>
                        <a:rPr lang="es-ES" sz="1350" i="1">
                          <a:latin typeface="Cambria Math" panose="02040503050406030204" pitchFamily="18" charset="0"/>
                        </a:rPr>
                        <m:t>)</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r>
                        <a:rPr lang="es-ES" sz="1350" i="1">
                          <a:latin typeface="Cambria Math" panose="02040503050406030204" pitchFamily="18" charset="0"/>
                        </a:rPr>
                        <m:t>𝑉𝑜</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 (−15</m:t>
                      </m:r>
                      <m:r>
                        <a:rPr lang="es-ES" sz="1350" i="1">
                          <a:latin typeface="Cambria Math" panose="02040503050406030204" pitchFamily="18" charset="0"/>
                        </a:rPr>
                        <m:t>𝑉</m:t>
                      </m:r>
                      <m:r>
                        <a:rPr lang="es-ES" sz="1350" i="1">
                          <a:latin typeface="Cambria Math" panose="02040503050406030204" pitchFamily="18" charset="0"/>
                        </a:rPr>
                        <m:t>)</m:t>
                      </m:r>
                    </m:oMath>
                  </m:oMathPara>
                </a14:m>
                <a:endParaRPr lang="es-ES" sz="1350" dirty="0"/>
              </a:p>
            </p:txBody>
          </p:sp>
        </mc:Choice>
        <mc:Fallback xmlns="">
          <p:sp>
            <p:nvSpPr>
              <p:cNvPr id="5" name="CuadroTexto 4">
                <a:extLst>
                  <a:ext uri="{FF2B5EF4-FFF2-40B4-BE49-F238E27FC236}">
                    <a16:creationId xmlns:a16="http://schemas.microsoft.com/office/drawing/2014/main" id="{36159A85-7DA9-4194-8088-F7A34F9941D6}"/>
                  </a:ext>
                </a:extLst>
              </p:cNvPr>
              <p:cNvSpPr txBox="1">
                <a:spLocks noRot="1" noChangeAspect="1" noMove="1" noResize="1" noEditPoints="1" noAdjustHandles="1" noChangeArrowheads="1" noChangeShapeType="1" noTextEdit="1"/>
              </p:cNvSpPr>
              <p:nvPr/>
            </p:nvSpPr>
            <p:spPr>
              <a:xfrm>
                <a:off x="5859287" y="2542813"/>
                <a:ext cx="2444900" cy="415498"/>
              </a:xfrm>
              <a:prstGeom prst="rect">
                <a:avLst/>
              </a:prstGeom>
              <a:blipFill>
                <a:blip r:embed="rId3"/>
                <a:stretch>
                  <a:fillRect l="-998" r="-2244" b="-19118"/>
                </a:stretch>
              </a:blipFill>
            </p:spPr>
            <p:txBody>
              <a:bodyPr/>
              <a:lstStyle/>
              <a:p>
                <a:r>
                  <a:rPr lang="es-ES">
                    <a:noFill/>
                  </a:rPr>
                  <a:t> </a:t>
                </a:r>
              </a:p>
            </p:txBody>
          </p:sp>
        </mc:Fallback>
      </mc:AlternateContent>
      <p:sp>
        <p:nvSpPr>
          <p:cNvPr id="6" name="Rectángulo 5">
            <a:extLst>
              <a:ext uri="{FF2B5EF4-FFF2-40B4-BE49-F238E27FC236}">
                <a16:creationId xmlns:a16="http://schemas.microsoft.com/office/drawing/2014/main" id="{FC3F48D3-9194-461D-B5EF-D2A86152C78C}"/>
              </a:ext>
            </a:extLst>
          </p:cNvPr>
          <p:cNvSpPr/>
          <p:nvPr/>
        </p:nvSpPr>
        <p:spPr>
          <a:xfrm>
            <a:off x="5549486" y="1809965"/>
            <a:ext cx="2857500" cy="646331"/>
          </a:xfrm>
          <a:prstGeom prst="rect">
            <a:avLst/>
          </a:prstGeom>
        </p:spPr>
        <p:txBody>
          <a:bodyPr wrap="square">
            <a:spAutoFit/>
          </a:bodyPr>
          <a:lstStyle/>
          <a:p>
            <a:pPr lvl="0" algn="just"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cs typeface="Arial" panose="020B0604020202020204" pitchFamily="34" charset="0"/>
              </a:rPr>
              <a:t>En este problema no hay realimentación negativa, por tanto los AO estarán saturados a </a:t>
            </a:r>
            <a:r>
              <a:rPr lang="es-ES" altLang="es-ES" sz="1200" dirty="0">
                <a:latin typeface="Arial" panose="020B0604020202020204" pitchFamily="34" charset="0"/>
                <a:ea typeface="Times New Roman" panose="02020603050405020304" pitchFamily="18" charset="0"/>
                <a:sym typeface="Symbol" panose="05050102010706020507" pitchFamily="18" charset="2"/>
              </a:rPr>
              <a:t></a:t>
            </a:r>
            <a:r>
              <a:rPr lang="es-ES" altLang="es-ES" sz="1200" dirty="0">
                <a:latin typeface="Arial" panose="020B0604020202020204" pitchFamily="34" charset="0"/>
                <a:ea typeface="Times New Roman" panose="02020603050405020304" pitchFamily="18" charset="0"/>
                <a:cs typeface="Arial" panose="020B0604020202020204" pitchFamily="34" charset="0"/>
              </a:rPr>
              <a:t> 15 V:</a:t>
            </a:r>
          </a:p>
        </p:txBody>
      </p:sp>
      <p:sp>
        <p:nvSpPr>
          <p:cNvPr id="7" name="Rectángulo 6">
            <a:extLst>
              <a:ext uri="{FF2B5EF4-FFF2-40B4-BE49-F238E27FC236}">
                <a16:creationId xmlns:a16="http://schemas.microsoft.com/office/drawing/2014/main" id="{FAFA4F2D-9509-4BD4-8A74-CB75D08230AC}"/>
              </a:ext>
            </a:extLst>
          </p:cNvPr>
          <p:cNvSpPr/>
          <p:nvPr/>
        </p:nvSpPr>
        <p:spPr>
          <a:xfrm>
            <a:off x="1938290" y="2067320"/>
            <a:ext cx="488913" cy="507831"/>
          </a:xfrm>
          <a:prstGeom prst="rect">
            <a:avLst/>
          </a:prstGeom>
        </p:spPr>
        <p:txBody>
          <a:bodyPr wrap="square">
            <a:spAutoFit/>
          </a:bodyPr>
          <a:lstStyle/>
          <a:p>
            <a:r>
              <a:rPr lang="es-ES" altLang="es-ES" sz="1350" dirty="0">
                <a:latin typeface="Arial" panose="020B0604020202020204" pitchFamily="34" charset="0"/>
                <a:ea typeface="Times New Roman" panose="02020603050405020304" pitchFamily="18" charset="0"/>
                <a:cs typeface="Arial" panose="020B0604020202020204" pitchFamily="34" charset="0"/>
              </a:rPr>
              <a:t>-4 V </a:t>
            </a:r>
            <a:endParaRPr lang="es-ES" sz="1350" dirty="0"/>
          </a:p>
        </p:txBody>
      </p:sp>
      <p:sp>
        <p:nvSpPr>
          <p:cNvPr id="9" name="Rectángulo 8">
            <a:extLst>
              <a:ext uri="{FF2B5EF4-FFF2-40B4-BE49-F238E27FC236}">
                <a16:creationId xmlns:a16="http://schemas.microsoft.com/office/drawing/2014/main" id="{D652C271-80AE-43DD-9CF9-700C05F0A4EC}"/>
              </a:ext>
            </a:extLst>
          </p:cNvPr>
          <p:cNvSpPr/>
          <p:nvPr/>
        </p:nvSpPr>
        <p:spPr>
          <a:xfrm>
            <a:off x="4797462" y="2089196"/>
            <a:ext cx="488913" cy="300082"/>
          </a:xfrm>
          <a:prstGeom prst="rect">
            <a:avLst/>
          </a:prstGeom>
        </p:spPr>
        <p:txBody>
          <a:bodyPr wrap="square">
            <a:spAutoFit/>
          </a:bodyPr>
          <a:lstStyle/>
          <a:p>
            <a:r>
              <a:rPr lang="es-ES" altLang="es-ES" sz="1350" dirty="0">
                <a:latin typeface="Arial" panose="020B0604020202020204" pitchFamily="34" charset="0"/>
                <a:ea typeface="Times New Roman" panose="02020603050405020304" pitchFamily="18" charset="0"/>
                <a:cs typeface="Arial" panose="020B0604020202020204" pitchFamily="34" charset="0"/>
              </a:rPr>
              <a:t>8V </a:t>
            </a:r>
            <a:endParaRPr lang="es-ES" sz="1350" dirty="0"/>
          </a:p>
        </p:txBody>
      </p:sp>
      <p:sp>
        <p:nvSpPr>
          <p:cNvPr id="8" name="Rectángulo 7">
            <a:extLst>
              <a:ext uri="{FF2B5EF4-FFF2-40B4-BE49-F238E27FC236}">
                <a16:creationId xmlns:a16="http://schemas.microsoft.com/office/drawing/2014/main" id="{A349C8FB-AE5C-4FDB-9D9B-00710273E395}"/>
              </a:ext>
            </a:extLst>
          </p:cNvPr>
          <p:cNvSpPr/>
          <p:nvPr/>
        </p:nvSpPr>
        <p:spPr>
          <a:xfrm>
            <a:off x="223440" y="3762327"/>
            <a:ext cx="4189376" cy="507831"/>
          </a:xfrm>
          <a:prstGeom prst="rect">
            <a:avLst/>
          </a:prstGeom>
        </p:spPr>
        <p:txBody>
          <a:bodyPr wrap="square">
            <a:spAutoFit/>
          </a:bodyPr>
          <a:lstStyle/>
          <a:p>
            <a:pPr lvl="0" algn="just" eaLnBrk="0" fontAlgn="base" hangingPunct="0">
              <a:spcBef>
                <a:spcPct val="0"/>
              </a:spcBef>
              <a:spcAft>
                <a:spcPct val="0"/>
              </a:spcAft>
              <a:buFontTx/>
              <a:buChar char="•"/>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Si 8&gt;</a:t>
            </a:r>
            <a:r>
              <a:rPr lang="es-ES" altLang="es-ES" sz="135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&gt; -4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 y 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out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-15 V</a:t>
            </a:r>
            <a:endParaRPr lang="es-ES" altLang="es-ES" sz="788" dirty="0">
              <a:sym typeface="Symbol" panose="05050102010706020507" pitchFamily="18" charset="2"/>
            </a:endParaRPr>
          </a:p>
        </p:txBody>
      </p:sp>
      <p:sp>
        <p:nvSpPr>
          <p:cNvPr id="10" name="Rectángulo 9">
            <a:extLst>
              <a:ext uri="{FF2B5EF4-FFF2-40B4-BE49-F238E27FC236}">
                <a16:creationId xmlns:a16="http://schemas.microsoft.com/office/drawing/2014/main" id="{4FE0C885-F90E-4041-9F72-1DAD0D11D4DE}"/>
              </a:ext>
            </a:extLst>
          </p:cNvPr>
          <p:cNvSpPr/>
          <p:nvPr/>
        </p:nvSpPr>
        <p:spPr>
          <a:xfrm>
            <a:off x="223440" y="4213629"/>
            <a:ext cx="4572000" cy="300082"/>
          </a:xfrm>
          <a:prstGeom prst="rect">
            <a:avLst/>
          </a:prstGeom>
        </p:spPr>
        <p:txBody>
          <a:bodyPr>
            <a:spAutoFit/>
          </a:bodyPr>
          <a:lstStyle/>
          <a:p>
            <a:pPr lvl="0" algn="just" eaLnBrk="0" fontAlgn="base" hangingPunct="0">
              <a:spcBef>
                <a:spcPct val="0"/>
              </a:spcBef>
              <a:spcAft>
                <a:spcPct val="0"/>
              </a:spcAft>
              <a:buFontTx/>
              <a:buChar char="•"/>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Si </a:t>
            </a:r>
            <a:r>
              <a:rPr lang="es-ES" altLang="es-ES" sz="135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&gt; 8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=-15 V y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out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0 V</a:t>
            </a:r>
            <a:endParaRPr lang="es-ES" altLang="es-ES" sz="788" dirty="0">
              <a:sym typeface="Symbol" panose="05050102010706020507" pitchFamily="18" charset="2"/>
            </a:endParaRPr>
          </a:p>
        </p:txBody>
      </p:sp>
      <p:sp>
        <p:nvSpPr>
          <p:cNvPr id="11" name="Rectángulo 10">
            <a:extLst>
              <a:ext uri="{FF2B5EF4-FFF2-40B4-BE49-F238E27FC236}">
                <a16:creationId xmlns:a16="http://schemas.microsoft.com/office/drawing/2014/main" id="{4B8203AD-211D-4B85-A092-1098C94EAED2}"/>
              </a:ext>
            </a:extLst>
          </p:cNvPr>
          <p:cNvSpPr/>
          <p:nvPr/>
        </p:nvSpPr>
        <p:spPr>
          <a:xfrm>
            <a:off x="237030" y="4532978"/>
            <a:ext cx="4930167" cy="715581"/>
          </a:xfrm>
          <a:prstGeom prst="rect">
            <a:avLst/>
          </a:prstGeom>
        </p:spPr>
        <p:txBody>
          <a:bodyPr wrap="square">
            <a:spAutoFit/>
          </a:bodyPr>
          <a:lstStyle/>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La salida es diferente de cero cuando el valor del voltaje </a:t>
            </a:r>
          </a:p>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de entrada está entre -4 V y 8 V (las fuentes de referencia). </a:t>
            </a:r>
          </a:p>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 circuito es capaz de detectar este rango de voltaje.</a:t>
            </a:r>
            <a:endParaRPr lang="es-ES" altLang="es-ES" sz="1350" dirty="0">
              <a:latin typeface="Arial" panose="020B0604020202020204" pitchFamily="34" charset="0"/>
              <a:ea typeface="Times New Roman" panose="02020603050405020304" pitchFamily="18" charset="0"/>
              <a:sym typeface="Symbol" panose="05050102010706020507" pitchFamily="18" charset="2"/>
            </a:endParaRPr>
          </a:p>
        </p:txBody>
      </p:sp>
      <p:sp>
        <p:nvSpPr>
          <p:cNvPr id="12" name="CuadroTexto 11">
            <a:extLst>
              <a:ext uri="{FF2B5EF4-FFF2-40B4-BE49-F238E27FC236}">
                <a16:creationId xmlns:a16="http://schemas.microsoft.com/office/drawing/2014/main" id="{381C1B29-FCA3-47E0-8B7D-541224D3DDAB}"/>
              </a:ext>
            </a:extLst>
          </p:cNvPr>
          <p:cNvSpPr txBox="1"/>
          <p:nvPr/>
        </p:nvSpPr>
        <p:spPr>
          <a:xfrm>
            <a:off x="2904719" y="2067320"/>
            <a:ext cx="396262" cy="300082"/>
          </a:xfrm>
          <a:prstGeom prst="rect">
            <a:avLst/>
          </a:prstGeom>
          <a:noFill/>
        </p:spPr>
        <p:txBody>
          <a:bodyPr wrap="none" rtlCol="0">
            <a:spAutoFit/>
          </a:bodyPr>
          <a:lstStyle/>
          <a:p>
            <a:r>
              <a:rPr lang="es-ES" sz="1350" dirty="0"/>
              <a:t>V1</a:t>
            </a:r>
          </a:p>
        </p:txBody>
      </p:sp>
      <p:sp>
        <p:nvSpPr>
          <p:cNvPr id="14" name="CuadroTexto 13">
            <a:extLst>
              <a:ext uri="{FF2B5EF4-FFF2-40B4-BE49-F238E27FC236}">
                <a16:creationId xmlns:a16="http://schemas.microsoft.com/office/drawing/2014/main" id="{89B14EA2-F9E7-45B1-9CE7-AA591538B150}"/>
              </a:ext>
            </a:extLst>
          </p:cNvPr>
          <p:cNvSpPr txBox="1"/>
          <p:nvPr/>
        </p:nvSpPr>
        <p:spPr>
          <a:xfrm>
            <a:off x="3920499" y="2023560"/>
            <a:ext cx="396262" cy="300082"/>
          </a:xfrm>
          <a:prstGeom prst="rect">
            <a:avLst/>
          </a:prstGeom>
          <a:noFill/>
        </p:spPr>
        <p:txBody>
          <a:bodyPr wrap="none" rtlCol="0">
            <a:spAutoFit/>
          </a:bodyPr>
          <a:lstStyle/>
          <a:p>
            <a:r>
              <a:rPr lang="es-ES" sz="1350" dirty="0"/>
              <a:t>V2</a:t>
            </a:r>
          </a:p>
        </p:txBody>
      </p:sp>
      <p:grpSp>
        <p:nvGrpSpPr>
          <p:cNvPr id="15" name="Grupo 14">
            <a:extLst>
              <a:ext uri="{FF2B5EF4-FFF2-40B4-BE49-F238E27FC236}">
                <a16:creationId xmlns:a16="http://schemas.microsoft.com/office/drawing/2014/main" id="{61C04E9B-F56D-4A66-9D5C-1D9F64635DAA}"/>
              </a:ext>
            </a:extLst>
          </p:cNvPr>
          <p:cNvGrpSpPr/>
          <p:nvPr/>
        </p:nvGrpSpPr>
        <p:grpSpPr>
          <a:xfrm>
            <a:off x="2904719" y="2333941"/>
            <a:ext cx="1564704" cy="304842"/>
            <a:chOff x="3872959" y="1791361"/>
            <a:chExt cx="2086271" cy="406456"/>
          </a:xfrm>
        </p:grpSpPr>
        <p:sp>
          <p:nvSpPr>
            <p:cNvPr id="13" name="Rectángulo 12">
              <a:extLst>
                <a:ext uri="{FF2B5EF4-FFF2-40B4-BE49-F238E27FC236}">
                  <a16:creationId xmlns:a16="http://schemas.microsoft.com/office/drawing/2014/main" id="{59C12A91-99DE-4771-B961-46CE6F5315F6}"/>
                </a:ext>
              </a:extLst>
            </p:cNvPr>
            <p:cNvSpPr/>
            <p:nvPr/>
          </p:nvSpPr>
          <p:spPr>
            <a:xfrm>
              <a:off x="3872959" y="1791361"/>
              <a:ext cx="720710" cy="400109"/>
            </a:xfrm>
            <a:prstGeom prst="rect">
              <a:avLst/>
            </a:prstGeom>
          </p:spPr>
          <p:txBody>
            <a:bodyPr wrap="none">
              <a:spAutoFit/>
            </a:bodyPr>
            <a:lstStyle/>
            <a:p>
              <a:r>
                <a:rPr lang="es-ES" sz="1350" dirty="0"/>
                <a:t>15 V</a:t>
              </a:r>
            </a:p>
          </p:txBody>
        </p:sp>
        <p:sp>
          <p:nvSpPr>
            <p:cNvPr id="16" name="Rectángulo 15">
              <a:extLst>
                <a:ext uri="{FF2B5EF4-FFF2-40B4-BE49-F238E27FC236}">
                  <a16:creationId xmlns:a16="http://schemas.microsoft.com/office/drawing/2014/main" id="{A4CDB4F0-83D7-4620-A3E4-559FA05E095D}"/>
                </a:ext>
              </a:extLst>
            </p:cNvPr>
            <p:cNvSpPr/>
            <p:nvPr/>
          </p:nvSpPr>
          <p:spPr>
            <a:xfrm>
              <a:off x="5161576" y="1797708"/>
              <a:ext cx="797654" cy="400109"/>
            </a:xfrm>
            <a:prstGeom prst="rect">
              <a:avLst/>
            </a:prstGeom>
          </p:spPr>
          <p:txBody>
            <a:bodyPr wrap="none">
              <a:spAutoFit/>
            </a:bodyPr>
            <a:lstStyle/>
            <a:p>
              <a:r>
                <a:rPr lang="es-ES" sz="1350" dirty="0"/>
                <a:t>-15 V</a:t>
              </a:r>
            </a:p>
          </p:txBody>
        </p:sp>
      </p:grpSp>
      <p:sp>
        <p:nvSpPr>
          <p:cNvPr id="20" name="Rectángulo 19">
            <a:extLst>
              <a:ext uri="{FF2B5EF4-FFF2-40B4-BE49-F238E27FC236}">
                <a16:creationId xmlns:a16="http://schemas.microsoft.com/office/drawing/2014/main" id="{63853370-0AF3-4DBD-8970-11FB262C5A60}"/>
              </a:ext>
            </a:extLst>
          </p:cNvPr>
          <p:cNvSpPr/>
          <p:nvPr/>
        </p:nvSpPr>
        <p:spPr>
          <a:xfrm>
            <a:off x="3876354" y="2338744"/>
            <a:ext cx="598241" cy="300082"/>
          </a:xfrm>
          <a:prstGeom prst="rect">
            <a:avLst/>
          </a:prstGeom>
        </p:spPr>
        <p:txBody>
          <a:bodyPr wrap="none">
            <a:spAutoFit/>
          </a:bodyPr>
          <a:lstStyle/>
          <a:p>
            <a:r>
              <a:rPr lang="es-ES" sz="1350" dirty="0"/>
              <a:t>-15 V</a:t>
            </a:r>
          </a:p>
        </p:txBody>
      </p:sp>
      <p:grpSp>
        <p:nvGrpSpPr>
          <p:cNvPr id="21" name="Grupo 20">
            <a:extLst>
              <a:ext uri="{FF2B5EF4-FFF2-40B4-BE49-F238E27FC236}">
                <a16:creationId xmlns:a16="http://schemas.microsoft.com/office/drawing/2014/main" id="{4BAAA146-0C35-4C63-9604-EE0B93F710C1}"/>
              </a:ext>
            </a:extLst>
          </p:cNvPr>
          <p:cNvGrpSpPr/>
          <p:nvPr/>
        </p:nvGrpSpPr>
        <p:grpSpPr>
          <a:xfrm>
            <a:off x="2880842" y="2527081"/>
            <a:ext cx="1564704" cy="315217"/>
            <a:chOff x="3833823" y="2033089"/>
            <a:chExt cx="2086271" cy="420289"/>
          </a:xfrm>
        </p:grpSpPr>
        <p:sp>
          <p:nvSpPr>
            <p:cNvPr id="22" name="Rectángulo 21">
              <a:extLst>
                <a:ext uri="{FF2B5EF4-FFF2-40B4-BE49-F238E27FC236}">
                  <a16:creationId xmlns:a16="http://schemas.microsoft.com/office/drawing/2014/main" id="{13885538-F5F9-439F-94F0-0D6C202CC4FC}"/>
                </a:ext>
              </a:extLst>
            </p:cNvPr>
            <p:cNvSpPr/>
            <p:nvPr/>
          </p:nvSpPr>
          <p:spPr>
            <a:xfrm>
              <a:off x="3833823" y="2033089"/>
              <a:ext cx="797654" cy="400109"/>
            </a:xfrm>
            <a:prstGeom prst="rect">
              <a:avLst/>
            </a:prstGeom>
          </p:spPr>
          <p:txBody>
            <a:bodyPr wrap="none">
              <a:spAutoFit/>
            </a:bodyPr>
            <a:lstStyle/>
            <a:p>
              <a:r>
                <a:rPr lang="es-ES" sz="1350" dirty="0"/>
                <a:t>-15 V</a:t>
              </a:r>
            </a:p>
          </p:txBody>
        </p:sp>
        <p:sp>
          <p:nvSpPr>
            <p:cNvPr id="23" name="Rectángulo 22">
              <a:extLst>
                <a:ext uri="{FF2B5EF4-FFF2-40B4-BE49-F238E27FC236}">
                  <a16:creationId xmlns:a16="http://schemas.microsoft.com/office/drawing/2014/main" id="{4A333935-9797-41F2-AB80-32E2AFDB3FA9}"/>
                </a:ext>
              </a:extLst>
            </p:cNvPr>
            <p:cNvSpPr/>
            <p:nvPr/>
          </p:nvSpPr>
          <p:spPr>
            <a:xfrm>
              <a:off x="5199384" y="2053269"/>
              <a:ext cx="720710" cy="400109"/>
            </a:xfrm>
            <a:prstGeom prst="rect">
              <a:avLst/>
            </a:prstGeom>
          </p:spPr>
          <p:txBody>
            <a:bodyPr wrap="none">
              <a:spAutoFit/>
            </a:bodyPr>
            <a:lstStyle/>
            <a:p>
              <a:r>
                <a:rPr lang="es-ES" sz="1350" dirty="0"/>
                <a:t>15 V</a:t>
              </a:r>
            </a:p>
          </p:txBody>
        </p:sp>
      </p:grpSp>
      <p:graphicFrame>
        <p:nvGraphicFramePr>
          <p:cNvPr id="24" name="Gráfico 23">
            <a:extLst>
              <a:ext uri="{FF2B5EF4-FFF2-40B4-BE49-F238E27FC236}">
                <a16:creationId xmlns:a16="http://schemas.microsoft.com/office/drawing/2014/main" id="{D11E6330-FBF4-4CBA-A666-7352A63F595F}"/>
              </a:ext>
            </a:extLst>
          </p:cNvPr>
          <p:cNvGraphicFramePr>
            <a:graphicFrameLocks/>
          </p:cNvGraphicFramePr>
          <p:nvPr/>
        </p:nvGraphicFramePr>
        <p:xfrm>
          <a:off x="5286375" y="4028056"/>
          <a:ext cx="3125710" cy="18039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077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Graphic spid="2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3.7|19.6|41|12.8|11.4|41.3|38.2|44.7|51.7"/>
</p:tagLst>
</file>

<file path=ppt/tags/tag10.xml><?xml version="1.0" encoding="utf-8"?>
<p:tagLst xmlns:a="http://schemas.openxmlformats.org/drawingml/2006/main" xmlns:r="http://schemas.openxmlformats.org/officeDocument/2006/relationships" xmlns:p="http://schemas.openxmlformats.org/presentationml/2006/main">
  <p:tag name="TIMING" val="|4.7|124.9|27.5|44.6|33.4"/>
</p:tagLst>
</file>

<file path=ppt/tags/tag11.xml><?xml version="1.0" encoding="utf-8"?>
<p:tagLst xmlns:a="http://schemas.openxmlformats.org/drawingml/2006/main" xmlns:r="http://schemas.openxmlformats.org/officeDocument/2006/relationships" xmlns:p="http://schemas.openxmlformats.org/presentationml/2006/main">
  <p:tag name="TIMING" val="|45.8|104.2|67|41.4|40.1"/>
</p:tagLst>
</file>

<file path=ppt/tags/tag12.xml><?xml version="1.0" encoding="utf-8"?>
<p:tagLst xmlns:a="http://schemas.openxmlformats.org/drawingml/2006/main" xmlns:r="http://schemas.openxmlformats.org/officeDocument/2006/relationships" xmlns:p="http://schemas.openxmlformats.org/presentationml/2006/main">
  <p:tag name="TIMING" val="|70.4|28.9"/>
</p:tagLst>
</file>

<file path=ppt/tags/tag13.xml><?xml version="1.0" encoding="utf-8"?>
<p:tagLst xmlns:a="http://schemas.openxmlformats.org/drawingml/2006/main" xmlns:r="http://schemas.openxmlformats.org/officeDocument/2006/relationships" xmlns:p="http://schemas.openxmlformats.org/presentationml/2006/main">
  <p:tag name="TIMING" val="|93|82.5|3.3|29.1|24.6|35.3"/>
</p:tagLst>
</file>

<file path=ppt/tags/tag14.xml><?xml version="1.0" encoding="utf-8"?>
<p:tagLst xmlns:a="http://schemas.openxmlformats.org/drawingml/2006/main" xmlns:r="http://schemas.openxmlformats.org/officeDocument/2006/relationships" xmlns:p="http://schemas.openxmlformats.org/presentationml/2006/main">
  <p:tag name="TIMING" val="|17.1|5.5|37.3|18|23.9|51.5|43.9"/>
</p:tagLst>
</file>

<file path=ppt/tags/tag15.xml><?xml version="1.0" encoding="utf-8"?>
<p:tagLst xmlns:a="http://schemas.openxmlformats.org/drawingml/2006/main" xmlns:r="http://schemas.openxmlformats.org/officeDocument/2006/relationships" xmlns:p="http://schemas.openxmlformats.org/presentationml/2006/main">
  <p:tag name="TIMING" val="|105.1|13.2"/>
</p:tagLst>
</file>

<file path=ppt/tags/tag16.xml><?xml version="1.0" encoding="utf-8"?>
<p:tagLst xmlns:a="http://schemas.openxmlformats.org/drawingml/2006/main" xmlns:r="http://schemas.openxmlformats.org/officeDocument/2006/relationships" xmlns:p="http://schemas.openxmlformats.org/presentationml/2006/main">
  <p:tag name="TIMING" val="|29.7|26.2|120.8|109.1|21.6|30.9"/>
</p:tagLst>
</file>

<file path=ppt/tags/tag17.xml><?xml version="1.0" encoding="utf-8"?>
<p:tagLst xmlns:a="http://schemas.openxmlformats.org/drawingml/2006/main" xmlns:r="http://schemas.openxmlformats.org/officeDocument/2006/relationships" xmlns:p="http://schemas.openxmlformats.org/presentationml/2006/main">
  <p:tag name="TIMING" val="|22.6|20.8|70|33.5|38.6|23.1"/>
</p:tagLst>
</file>

<file path=ppt/tags/tag18.xml><?xml version="1.0" encoding="utf-8"?>
<p:tagLst xmlns:a="http://schemas.openxmlformats.org/drawingml/2006/main" xmlns:r="http://schemas.openxmlformats.org/officeDocument/2006/relationships" xmlns:p="http://schemas.openxmlformats.org/presentationml/2006/main">
  <p:tag name="TIMING" val="|96.4|44.3|125|29.8|42.8|25.1|14.7|88.1|64.4"/>
</p:tagLst>
</file>

<file path=ppt/tags/tag19.xml><?xml version="1.0" encoding="utf-8"?>
<p:tagLst xmlns:a="http://schemas.openxmlformats.org/drawingml/2006/main" xmlns:r="http://schemas.openxmlformats.org/officeDocument/2006/relationships" xmlns:p="http://schemas.openxmlformats.org/presentationml/2006/main">
  <p:tag name="TIMING" val="|85.2|62.1|112.1|118.7|17.5|20.7|44.8|21"/>
</p:tagLst>
</file>

<file path=ppt/tags/tag2.xml><?xml version="1.0" encoding="utf-8"?>
<p:tagLst xmlns:a="http://schemas.openxmlformats.org/drawingml/2006/main" xmlns:r="http://schemas.openxmlformats.org/officeDocument/2006/relationships" xmlns:p="http://schemas.openxmlformats.org/presentationml/2006/main">
  <p:tag name="TIMING" val="|35.5|84.9|43.3|59.9|2.4"/>
</p:tagLst>
</file>

<file path=ppt/tags/tag20.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1.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2.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3.xml><?xml version="1.0" encoding="utf-8"?>
<p:tagLst xmlns:a="http://schemas.openxmlformats.org/drawingml/2006/main" xmlns:r="http://schemas.openxmlformats.org/officeDocument/2006/relationships" xmlns:p="http://schemas.openxmlformats.org/presentationml/2006/main">
  <p:tag name="TIMING" val="|49.9|43.1|39.4|61.2|3.4|56.6"/>
</p:tagLst>
</file>

<file path=ppt/tags/tag24.xml><?xml version="1.0" encoding="utf-8"?>
<p:tagLst xmlns:a="http://schemas.openxmlformats.org/drawingml/2006/main" xmlns:r="http://schemas.openxmlformats.org/officeDocument/2006/relationships" xmlns:p="http://schemas.openxmlformats.org/presentationml/2006/main">
  <p:tag name="TIMING" val="|76.1|36.8|87.6"/>
</p:tagLst>
</file>

<file path=ppt/tags/tag25.xml><?xml version="1.0" encoding="utf-8"?>
<p:tagLst xmlns:a="http://schemas.openxmlformats.org/drawingml/2006/main" xmlns:r="http://schemas.openxmlformats.org/officeDocument/2006/relationships" xmlns:p="http://schemas.openxmlformats.org/presentationml/2006/main">
  <p:tag name="TIMING" val="|73.2|127|46.6|0.9|39.6"/>
</p:tagLst>
</file>

<file path=ppt/tags/tag3.xml><?xml version="1.0" encoding="utf-8"?>
<p:tagLst xmlns:a="http://schemas.openxmlformats.org/drawingml/2006/main" xmlns:r="http://schemas.openxmlformats.org/officeDocument/2006/relationships" xmlns:p="http://schemas.openxmlformats.org/presentationml/2006/main">
  <p:tag name="TIMING" val="|54.3|31.9|37|1.1"/>
</p:tagLst>
</file>

<file path=ppt/tags/tag4.xml><?xml version="1.0" encoding="utf-8"?>
<p:tagLst xmlns:a="http://schemas.openxmlformats.org/drawingml/2006/main" xmlns:r="http://schemas.openxmlformats.org/officeDocument/2006/relationships" xmlns:p="http://schemas.openxmlformats.org/presentationml/2006/main">
  <p:tag name="TIMING" val="|0.1|32.4|15.2|68.3|18.6|36.9|30.8|53.3|1.8"/>
</p:tagLst>
</file>

<file path=ppt/tags/tag5.xml><?xml version="1.0" encoding="utf-8"?>
<p:tagLst xmlns:a="http://schemas.openxmlformats.org/drawingml/2006/main" xmlns:r="http://schemas.openxmlformats.org/officeDocument/2006/relationships" xmlns:p="http://schemas.openxmlformats.org/presentationml/2006/main">
  <p:tag name="TIMING" val="|31.7|9.3|50.9"/>
</p:tagLst>
</file>

<file path=ppt/tags/tag6.xml><?xml version="1.0" encoding="utf-8"?>
<p:tagLst xmlns:a="http://schemas.openxmlformats.org/drawingml/2006/main" xmlns:r="http://schemas.openxmlformats.org/officeDocument/2006/relationships" xmlns:p="http://schemas.openxmlformats.org/presentationml/2006/main">
  <p:tag name="TIMING" val="|70.8|48|35.6|41.3|38.9|33.6|23.6"/>
</p:tagLst>
</file>

<file path=ppt/tags/tag7.xml><?xml version="1.0" encoding="utf-8"?>
<p:tagLst xmlns:a="http://schemas.openxmlformats.org/drawingml/2006/main" xmlns:r="http://schemas.openxmlformats.org/officeDocument/2006/relationships" xmlns:p="http://schemas.openxmlformats.org/presentationml/2006/main">
  <p:tag name="TIMING" val="|5.6|7.8|14.6|15|1.7"/>
</p:tagLst>
</file>

<file path=ppt/tags/tag8.xml><?xml version="1.0" encoding="utf-8"?>
<p:tagLst xmlns:a="http://schemas.openxmlformats.org/drawingml/2006/main" xmlns:r="http://schemas.openxmlformats.org/officeDocument/2006/relationships" xmlns:p="http://schemas.openxmlformats.org/presentationml/2006/main">
  <p:tag name="TIMING" val="|34.5|53.5|16.7|34.7|69.3|106.7|57.5|39.3|51.3"/>
</p:tagLst>
</file>

<file path=ppt/tags/tag9.xml><?xml version="1.0" encoding="utf-8"?>
<p:tagLst xmlns:a="http://schemas.openxmlformats.org/drawingml/2006/main" xmlns:r="http://schemas.openxmlformats.org/officeDocument/2006/relationships" xmlns:p="http://schemas.openxmlformats.org/presentationml/2006/main">
  <p:tag name="TIMING" val="|35.5|1.7|13.6|81.1|0.8|3.2|2.1|9|8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5087</TotalTime>
  <Words>7186</Words>
  <Application>Microsoft Office PowerPoint</Application>
  <PresentationFormat>Presentación en pantalla (4:3)</PresentationFormat>
  <Paragraphs>689</Paragraphs>
  <Slides>68</Slides>
  <Notes>0</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2</vt:i4>
      </vt:variant>
      <vt:variant>
        <vt:lpstr>Títulos de diapositiva</vt:lpstr>
      </vt:variant>
      <vt:variant>
        <vt:i4>68</vt:i4>
      </vt:variant>
    </vt:vector>
  </HeadingPairs>
  <TitlesOfParts>
    <vt:vector size="82" baseType="lpstr">
      <vt:lpstr>45 Helvetica Light</vt:lpstr>
      <vt:lpstr>Arial</vt:lpstr>
      <vt:lpstr>Calibri</vt:lpstr>
      <vt:lpstr>Cambria Math</vt:lpstr>
      <vt:lpstr>Helvetica</vt:lpstr>
      <vt:lpstr>Symbol</vt:lpstr>
      <vt:lpstr>Times</vt:lpstr>
      <vt:lpstr>Times New Roman</vt:lpstr>
      <vt:lpstr>Verdana</vt:lpstr>
      <vt:lpstr>Wingdings</vt:lpstr>
      <vt:lpstr>Office Theme</vt:lpstr>
      <vt:lpstr>Office Theme</vt:lpstr>
      <vt:lpstr>Equation.3</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 de circuitos CC</dc:title>
  <dc:subject/>
  <dc:creator>- --</dc:creator>
  <dc:description/>
  <cp:lastModifiedBy>Belén Arredondo Conchillo</cp:lastModifiedBy>
  <cp:revision>384</cp:revision>
  <cp:lastPrinted>2018-01-24T01:00:23Z</cp:lastPrinted>
  <dcterms:created xsi:type="dcterms:W3CDTF">2010-11-04T09:36:20Z</dcterms:created>
  <dcterms:modified xsi:type="dcterms:W3CDTF">2023-01-12T14:48:38Z</dcterms:modified>
  <dc:language>es-ES</dc:language>
</cp:coreProperties>
</file>