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png" ContentType="image/pn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 spc="-5"/>
              <a:t>Control</a:t>
            </a:r>
            <a:r>
              <a:rPr dirty="0" spc="-30"/>
              <a:t> </a:t>
            </a:r>
            <a:r>
              <a:rPr dirty="0" spc="-5"/>
              <a:t>Discreto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 spc="-5"/>
              <a:t>Máster en</a:t>
            </a:r>
            <a:r>
              <a:rPr dirty="0" spc="-20"/>
              <a:t> </a:t>
            </a:r>
            <a:r>
              <a:rPr dirty="0" spc="-5"/>
              <a:t>Ingeniería</a:t>
            </a:r>
            <a:r>
              <a:rPr dirty="0" spc="15"/>
              <a:t> </a:t>
            </a:r>
            <a:r>
              <a:rPr dirty="0" spc="-5"/>
              <a:t>Industrial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 spc="-5"/>
              <a:t>Control</a:t>
            </a:r>
            <a:r>
              <a:rPr dirty="0" spc="-30"/>
              <a:t> </a:t>
            </a:r>
            <a:r>
              <a:rPr dirty="0" spc="-5"/>
              <a:t>Discreto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 spc="-5"/>
              <a:t>Máster en</a:t>
            </a:r>
            <a:r>
              <a:rPr dirty="0" spc="-20"/>
              <a:t> </a:t>
            </a:r>
            <a:r>
              <a:rPr dirty="0" spc="-5"/>
              <a:t>Ingeniería</a:t>
            </a:r>
            <a:r>
              <a:rPr dirty="0" spc="15"/>
              <a:t> </a:t>
            </a:r>
            <a:r>
              <a:rPr dirty="0" spc="-5"/>
              <a:t>Industrial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 spc="-5"/>
              <a:t>Control</a:t>
            </a:r>
            <a:r>
              <a:rPr dirty="0" spc="-30"/>
              <a:t> </a:t>
            </a:r>
            <a:r>
              <a:rPr dirty="0" spc="-5"/>
              <a:t>Discreto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 spc="-5"/>
              <a:t>Máster en</a:t>
            </a:r>
            <a:r>
              <a:rPr dirty="0" spc="-20"/>
              <a:t> </a:t>
            </a:r>
            <a:r>
              <a:rPr dirty="0" spc="-5"/>
              <a:t>Ingeniería</a:t>
            </a:r>
            <a:r>
              <a:rPr dirty="0" spc="15"/>
              <a:t> </a:t>
            </a:r>
            <a:r>
              <a:rPr dirty="0" spc="-5"/>
              <a:t>Industrial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 spc="-5"/>
              <a:t>Control</a:t>
            </a:r>
            <a:r>
              <a:rPr dirty="0" spc="-30"/>
              <a:t> </a:t>
            </a:r>
            <a:r>
              <a:rPr dirty="0" spc="-5"/>
              <a:t>Discreto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 spc="-5"/>
              <a:t>Máster en</a:t>
            </a:r>
            <a:r>
              <a:rPr dirty="0" spc="-20"/>
              <a:t> </a:t>
            </a:r>
            <a:r>
              <a:rPr dirty="0" spc="-5"/>
              <a:t>Ingeniería</a:t>
            </a:r>
            <a:r>
              <a:rPr dirty="0" spc="15"/>
              <a:t> </a:t>
            </a:r>
            <a:r>
              <a:rPr dirty="0" spc="-5"/>
              <a:t>Industrial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 spc="-5"/>
              <a:t>Control</a:t>
            </a:r>
            <a:r>
              <a:rPr dirty="0" spc="-30"/>
              <a:t> </a:t>
            </a:r>
            <a:r>
              <a:rPr dirty="0" spc="-5"/>
              <a:t>Discreto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 spc="-5"/>
              <a:t>Máster en</a:t>
            </a:r>
            <a:r>
              <a:rPr dirty="0" spc="-20"/>
              <a:t> </a:t>
            </a:r>
            <a:r>
              <a:rPr dirty="0" spc="-5"/>
              <a:t>Ingeniería</a:t>
            </a:r>
            <a:r>
              <a:rPr dirty="0" spc="15"/>
              <a:t> </a:t>
            </a:r>
            <a:r>
              <a:rPr dirty="0" spc="-5"/>
              <a:t>Industrial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98335"/>
            <a:ext cx="12192000" cy="360045"/>
          </a:xfrm>
          <a:custGeom>
            <a:avLst/>
            <a:gdLst/>
            <a:ahLst/>
            <a:cxnLst/>
            <a:rect l="l" t="t" r="r" b="b"/>
            <a:pathLst>
              <a:path w="12192000" h="360045">
                <a:moveTo>
                  <a:pt x="12192000" y="0"/>
                </a:moveTo>
                <a:lnTo>
                  <a:pt x="0" y="0"/>
                </a:lnTo>
                <a:lnTo>
                  <a:pt x="0" y="359663"/>
                </a:lnTo>
                <a:lnTo>
                  <a:pt x="12192000" y="359663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2012168" y="0"/>
            <a:ext cx="180340" cy="1638300"/>
          </a:xfrm>
          <a:custGeom>
            <a:avLst/>
            <a:gdLst/>
            <a:ahLst/>
            <a:cxnLst/>
            <a:rect l="l" t="t" r="r" b="b"/>
            <a:pathLst>
              <a:path w="180340" h="1638300">
                <a:moveTo>
                  <a:pt x="179831" y="0"/>
                </a:moveTo>
                <a:lnTo>
                  <a:pt x="0" y="0"/>
                </a:lnTo>
                <a:lnTo>
                  <a:pt x="0" y="1638300"/>
                </a:lnTo>
                <a:lnTo>
                  <a:pt x="179831" y="1638300"/>
                </a:lnTo>
                <a:lnTo>
                  <a:pt x="179831" y="0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2012168" y="1638299"/>
            <a:ext cx="180340" cy="5219700"/>
          </a:xfrm>
          <a:custGeom>
            <a:avLst/>
            <a:gdLst/>
            <a:ahLst/>
            <a:cxnLst/>
            <a:rect l="l" t="t" r="r" b="b"/>
            <a:pathLst>
              <a:path w="180340" h="5219700">
                <a:moveTo>
                  <a:pt x="179831" y="0"/>
                </a:moveTo>
                <a:lnTo>
                  <a:pt x="0" y="0"/>
                </a:lnTo>
                <a:lnTo>
                  <a:pt x="0" y="5219700"/>
                </a:lnTo>
                <a:lnTo>
                  <a:pt x="179831" y="5219700"/>
                </a:lnTo>
                <a:lnTo>
                  <a:pt x="1798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77012" y="6498335"/>
            <a:ext cx="1798320" cy="35966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7436" y="126872"/>
            <a:ext cx="11857126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435602" y="6616395"/>
            <a:ext cx="798829" cy="1403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1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 spc="-5"/>
              <a:t>Control</a:t>
            </a:r>
            <a:r>
              <a:rPr dirty="0" spc="-30"/>
              <a:t> </a:t>
            </a:r>
            <a:r>
              <a:rPr dirty="0" spc="-5"/>
              <a:t>Discreto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264655" y="6616395"/>
            <a:ext cx="1492250" cy="1403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1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 spc="-5"/>
              <a:t>Máster en</a:t>
            </a:r>
            <a:r>
              <a:rPr dirty="0" spc="-20"/>
              <a:t> </a:t>
            </a:r>
            <a:r>
              <a:rPr dirty="0" spc="-5"/>
              <a:t>Ingeniería</a:t>
            </a:r>
            <a:r>
              <a:rPr dirty="0" spc="15"/>
              <a:t> </a:t>
            </a:r>
            <a:r>
              <a:rPr dirty="0" spc="-5"/>
              <a:t>Industrial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1763756" y="6616395"/>
            <a:ext cx="147320" cy="1403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1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enrique.hernandez@urjc.es" TargetMode="External"/><Relationship Id="rId3" Type="http://schemas.openxmlformats.org/officeDocument/2006/relationships/hyperlink" Target="mailto:Juan.castano@urjc.es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g"/><Relationship Id="rId6" Type="http://schemas.openxmlformats.org/officeDocument/2006/relationships/image" Target="../media/image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648" y="1650492"/>
            <a:ext cx="10079990" cy="1259205"/>
          </a:xfrm>
          <a:prstGeom prst="rect">
            <a:avLst/>
          </a:prstGeom>
          <a:solidFill>
            <a:srgbClr val="CA0017"/>
          </a:solidFill>
        </p:spPr>
        <p:txBody>
          <a:bodyPr wrap="square" lIns="0" tIns="52069" rIns="0" bIns="0" rtlCol="0" vert="horz">
            <a:spAutoFit/>
          </a:bodyPr>
          <a:lstStyle/>
          <a:p>
            <a:pPr marL="358775">
              <a:lnSpc>
                <a:spcPct val="100000"/>
              </a:lnSpc>
              <a:spcBef>
                <a:spcPts val="409"/>
              </a:spcBef>
            </a:pPr>
            <a:r>
              <a:rPr dirty="0" sz="3600" spc="-10" b="1">
                <a:solidFill>
                  <a:srgbClr val="FFFFFF"/>
                </a:solidFill>
                <a:latin typeface="Calibri"/>
                <a:cs typeface="Calibri"/>
              </a:rPr>
              <a:t>CONTROL</a:t>
            </a:r>
            <a:r>
              <a:rPr dirty="0" sz="36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20" b="1">
                <a:solidFill>
                  <a:srgbClr val="FFFFFF"/>
                </a:solidFill>
                <a:latin typeface="Calibri"/>
                <a:cs typeface="Calibri"/>
              </a:rPr>
              <a:t>DISCRETO</a:t>
            </a:r>
            <a:endParaRPr sz="3600">
              <a:latin typeface="Calibri"/>
              <a:cs typeface="Calibri"/>
            </a:endParaRPr>
          </a:p>
          <a:p>
            <a:pPr marL="358775">
              <a:lnSpc>
                <a:spcPct val="100000"/>
              </a:lnSpc>
              <a:spcBef>
                <a:spcPts val="5"/>
              </a:spcBef>
            </a:pPr>
            <a:r>
              <a:rPr dirty="0" sz="3600" spc="-10" b="1">
                <a:solidFill>
                  <a:srgbClr val="FFFFFF"/>
                </a:solidFill>
                <a:latin typeface="Calibri"/>
                <a:cs typeface="Calibri"/>
              </a:rPr>
              <a:t>Presentación</a:t>
            </a:r>
            <a:r>
              <a:rPr dirty="0" sz="36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6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b="1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6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15" b="1">
                <a:solidFill>
                  <a:srgbClr val="FFFFFF"/>
                </a:solidFill>
                <a:latin typeface="Calibri"/>
                <a:cs typeface="Calibri"/>
              </a:rPr>
              <a:t>asignatura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648" y="3442715"/>
            <a:ext cx="8280400" cy="721360"/>
          </a:xfrm>
          <a:prstGeom prst="rect">
            <a:avLst/>
          </a:prstGeom>
          <a:solidFill>
            <a:srgbClr val="7E7E7E"/>
          </a:solidFill>
        </p:spPr>
        <p:txBody>
          <a:bodyPr wrap="square" lIns="0" tIns="194945" rIns="0" bIns="0" rtlCol="0" vert="horz">
            <a:spAutoFit/>
          </a:bodyPr>
          <a:lstStyle/>
          <a:p>
            <a:pPr marL="539115">
              <a:lnSpc>
                <a:spcPct val="100000"/>
              </a:lnSpc>
              <a:spcBef>
                <a:spcPts val="1535"/>
              </a:spcBef>
            </a:pPr>
            <a:r>
              <a:rPr dirty="0" sz="1800" spc="-10" b="1">
                <a:solidFill>
                  <a:srgbClr val="CA0017"/>
                </a:solidFill>
                <a:latin typeface="Calibri"/>
                <a:cs typeface="Calibri"/>
              </a:rPr>
              <a:t>Curso</a:t>
            </a:r>
            <a:r>
              <a:rPr dirty="0" sz="1800" spc="-35" b="1">
                <a:solidFill>
                  <a:srgbClr val="CA0017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CA0017"/>
                </a:solidFill>
                <a:latin typeface="Calibri"/>
                <a:cs typeface="Calibri"/>
              </a:rPr>
              <a:t>2022/2023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00854" y="5467603"/>
            <a:ext cx="3573145" cy="12833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1304925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©2022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Autor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Enrique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Hernández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Balaguera </a:t>
            </a:r>
            <a:r>
              <a:rPr dirty="0" sz="1000" spc="-2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Algunos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derechos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reservados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Este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documento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distribuye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bajo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la licencia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“Atribución-CompartirIgual 4.0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Internacional” de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Creative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Commons, </a:t>
            </a:r>
            <a:r>
              <a:rPr dirty="0" sz="1000" spc="-2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disponible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en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https://creativecommons.org/licenses/by-sa/4.0/deed.es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Calibri"/>
              <a:cs typeface="Calibri"/>
            </a:endParaRPr>
          </a:p>
          <a:p>
            <a:pPr marL="1089025">
              <a:lnSpc>
                <a:spcPct val="100000"/>
              </a:lnSpc>
            </a:pPr>
            <a:r>
              <a:rPr dirty="0" sz="900" spc="-5" b="1">
                <a:solidFill>
                  <a:srgbClr val="888888"/>
                </a:solidFill>
                <a:latin typeface="Calibri"/>
                <a:cs typeface="Calibri"/>
              </a:rPr>
              <a:t>Enrique</a:t>
            </a:r>
            <a:r>
              <a:rPr dirty="0" sz="900" b="1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dirty="0" sz="900" spc="-5" b="1">
                <a:solidFill>
                  <a:srgbClr val="888888"/>
                </a:solidFill>
                <a:latin typeface="Calibri"/>
                <a:cs typeface="Calibri"/>
              </a:rPr>
              <a:t>Hernández</a:t>
            </a:r>
            <a:r>
              <a:rPr dirty="0" sz="900" spc="15" b="1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dirty="0" sz="900" spc="-5" b="1">
                <a:solidFill>
                  <a:srgbClr val="888888"/>
                </a:solidFill>
                <a:latin typeface="Calibri"/>
                <a:cs typeface="Calibri"/>
              </a:rPr>
              <a:t>Balaguera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001125" cy="721360"/>
          </a:xfrm>
          <a:custGeom>
            <a:avLst/>
            <a:gdLst/>
            <a:ahLst/>
            <a:cxnLst/>
            <a:rect l="l" t="t" r="r" b="b"/>
            <a:pathLst>
              <a:path w="9001125" h="721360">
                <a:moveTo>
                  <a:pt x="9000744" y="0"/>
                </a:moveTo>
                <a:lnTo>
                  <a:pt x="0" y="0"/>
                </a:lnTo>
                <a:lnTo>
                  <a:pt x="0" y="720851"/>
                </a:lnTo>
                <a:lnTo>
                  <a:pt x="9000744" y="720851"/>
                </a:lnTo>
                <a:lnTo>
                  <a:pt x="9000744" y="0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7436" y="126872"/>
            <a:ext cx="145288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</a:t>
            </a:r>
            <a:r>
              <a:rPr dirty="0"/>
              <a:t>o</a:t>
            </a:r>
            <a:r>
              <a:rPr dirty="0" spc="-30"/>
              <a:t>nt</a:t>
            </a:r>
            <a:r>
              <a:rPr dirty="0" spc="-5"/>
              <a:t>eni</a:t>
            </a:r>
            <a:r>
              <a:rPr dirty="0" spc="-10"/>
              <a:t>d</a:t>
            </a:r>
            <a:r>
              <a:rPr dirty="0"/>
              <a:t>os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5"/>
              <a:t>Control</a:t>
            </a:r>
            <a:r>
              <a:rPr dirty="0" spc="-30"/>
              <a:t> </a:t>
            </a:r>
            <a:r>
              <a:rPr dirty="0" spc="-5"/>
              <a:t>Discreto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5"/>
              <a:t>Máster en</a:t>
            </a:r>
            <a:r>
              <a:rPr dirty="0" spc="-20"/>
              <a:t> </a:t>
            </a:r>
            <a:r>
              <a:rPr dirty="0" spc="-5"/>
              <a:t>Ingeniería</a:t>
            </a:r>
            <a:r>
              <a:rPr dirty="0" spc="15"/>
              <a:t> </a:t>
            </a:r>
            <a:r>
              <a:rPr dirty="0" spc="-5"/>
              <a:t>Industrial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817575" y="1878609"/>
            <a:ext cx="4718050" cy="3094355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698500" indent="-686435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698500" algn="l"/>
                <a:tab pos="699135" algn="l"/>
              </a:tabLst>
            </a:pPr>
            <a:r>
              <a:rPr dirty="0" sz="2800" spc="-15">
                <a:latin typeface="Calibri"/>
                <a:cs typeface="Calibri"/>
              </a:rPr>
              <a:t>Información</a:t>
            </a:r>
            <a:r>
              <a:rPr dirty="0" sz="2800" spc="-2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general</a:t>
            </a:r>
            <a:endParaRPr sz="2800">
              <a:latin typeface="Calibri"/>
              <a:cs typeface="Calibri"/>
            </a:endParaRPr>
          </a:p>
          <a:p>
            <a:pPr marL="698500" indent="-686435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698500" algn="l"/>
                <a:tab pos="699135" algn="l"/>
              </a:tabLst>
            </a:pPr>
            <a:r>
              <a:rPr dirty="0" sz="2800" spc="-15">
                <a:latin typeface="Calibri"/>
                <a:cs typeface="Calibri"/>
              </a:rPr>
              <a:t>Objetivos</a:t>
            </a:r>
            <a:endParaRPr sz="2800">
              <a:latin typeface="Calibri"/>
              <a:cs typeface="Calibri"/>
            </a:endParaRPr>
          </a:p>
          <a:p>
            <a:pPr marL="698500" indent="-686435">
              <a:lnSpc>
                <a:spcPct val="100000"/>
              </a:lnSpc>
              <a:spcBef>
                <a:spcPts val="660"/>
              </a:spcBef>
              <a:buAutoNum type="arabicPeriod"/>
              <a:tabLst>
                <a:tab pos="698500" algn="l"/>
                <a:tab pos="699135" algn="l"/>
              </a:tabLst>
            </a:pPr>
            <a:r>
              <a:rPr dirty="0" sz="2800" spc="-40">
                <a:latin typeface="Calibri"/>
                <a:cs typeface="Calibri"/>
              </a:rPr>
              <a:t>Temario</a:t>
            </a:r>
            <a:endParaRPr sz="2800">
              <a:latin typeface="Calibri"/>
              <a:cs typeface="Calibri"/>
            </a:endParaRPr>
          </a:p>
          <a:p>
            <a:pPr marL="698500" indent="-686435">
              <a:lnSpc>
                <a:spcPct val="100000"/>
              </a:lnSpc>
              <a:spcBef>
                <a:spcPts val="660"/>
              </a:spcBef>
              <a:buAutoNum type="arabicPeriod"/>
              <a:tabLst>
                <a:tab pos="698500" algn="l"/>
                <a:tab pos="699135" algn="l"/>
              </a:tabLst>
            </a:pPr>
            <a:r>
              <a:rPr dirty="0" sz="2800" spc="-15">
                <a:latin typeface="Calibri"/>
                <a:cs typeface="Calibri"/>
              </a:rPr>
              <a:t>Organización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de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la</a:t>
            </a:r>
            <a:r>
              <a:rPr dirty="0" sz="2800" spc="-2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docencia</a:t>
            </a:r>
            <a:endParaRPr sz="2800">
              <a:latin typeface="Calibri"/>
              <a:cs typeface="Calibri"/>
            </a:endParaRPr>
          </a:p>
          <a:p>
            <a:pPr marL="698500" indent="-686435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698500" algn="l"/>
                <a:tab pos="699135" algn="l"/>
              </a:tabLst>
            </a:pPr>
            <a:r>
              <a:rPr dirty="0" sz="2800" spc="-15">
                <a:latin typeface="Calibri"/>
                <a:cs typeface="Calibri"/>
              </a:rPr>
              <a:t>Evaluación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de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la</a:t>
            </a:r>
            <a:r>
              <a:rPr dirty="0" sz="2800" spc="-15">
                <a:latin typeface="Calibri"/>
                <a:cs typeface="Calibri"/>
              </a:rPr>
              <a:t> asignatura</a:t>
            </a:r>
            <a:endParaRPr sz="2800">
              <a:latin typeface="Calibri"/>
              <a:cs typeface="Calibri"/>
            </a:endParaRPr>
          </a:p>
          <a:p>
            <a:pPr marL="698500" indent="-686435">
              <a:lnSpc>
                <a:spcPct val="100000"/>
              </a:lnSpc>
              <a:spcBef>
                <a:spcPts val="665"/>
              </a:spcBef>
              <a:buAutoNum type="arabicPeriod"/>
              <a:tabLst>
                <a:tab pos="698500" algn="l"/>
                <a:tab pos="699135" algn="l"/>
              </a:tabLst>
            </a:pPr>
            <a:r>
              <a:rPr dirty="0" sz="2800" spc="-10">
                <a:latin typeface="Calibri"/>
                <a:cs typeface="Calibri"/>
              </a:rPr>
              <a:t>Bibliografía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7959" y="813054"/>
            <a:ext cx="6511290" cy="2657475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 marL="266700" indent="-229235">
              <a:lnSpc>
                <a:spcPct val="100000"/>
              </a:lnSpc>
              <a:spcBef>
                <a:spcPts val="890"/>
              </a:spcBef>
              <a:buFont typeface="Arial"/>
              <a:buChar char="•"/>
              <a:tabLst>
                <a:tab pos="266700" algn="l"/>
                <a:tab pos="267335" algn="l"/>
              </a:tabLst>
            </a:pPr>
            <a:r>
              <a:rPr dirty="0" sz="1800" spc="-10">
                <a:latin typeface="Calibri"/>
                <a:cs typeface="Calibri"/>
              </a:rPr>
              <a:t>Má</a:t>
            </a:r>
            <a:r>
              <a:rPr dirty="0" sz="1800" spc="-10">
                <a:latin typeface="Calibri"/>
                <a:cs typeface="Calibri"/>
              </a:rPr>
              <a:t>ster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en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Ingeniería</a:t>
            </a:r>
            <a:r>
              <a:rPr dirty="0" sz="1800" spc="-4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Industrial</a:t>
            </a:r>
            <a:endParaRPr sz="1800">
              <a:latin typeface="Calibri"/>
              <a:cs typeface="Calibri"/>
            </a:endParaRPr>
          </a:p>
          <a:p>
            <a:pPr marL="266700" indent="-229235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266700" algn="l"/>
                <a:tab pos="267335" algn="l"/>
              </a:tabLst>
            </a:pPr>
            <a:r>
              <a:rPr dirty="0" sz="1800" spc="-10">
                <a:latin typeface="Calibri"/>
                <a:cs typeface="Calibri"/>
              </a:rPr>
              <a:t>Asignatura obligatoria:</a:t>
            </a:r>
            <a:r>
              <a:rPr dirty="0" sz="1800" spc="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1</a:t>
            </a:r>
            <a:r>
              <a:rPr dirty="0" baseline="25462" sz="1800">
                <a:latin typeface="Calibri"/>
                <a:cs typeface="Calibri"/>
              </a:rPr>
              <a:t>er</a:t>
            </a:r>
            <a:r>
              <a:rPr dirty="0" baseline="25462" sz="1800" spc="209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curso,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2º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semestre</a:t>
            </a:r>
            <a:endParaRPr sz="1800">
              <a:latin typeface="Calibri"/>
              <a:cs typeface="Calibri"/>
            </a:endParaRPr>
          </a:p>
          <a:p>
            <a:pPr marL="266700" indent="-229235">
              <a:lnSpc>
                <a:spcPct val="100000"/>
              </a:lnSpc>
              <a:spcBef>
                <a:spcPts val="780"/>
              </a:spcBef>
              <a:buFont typeface="Arial"/>
              <a:buChar char="•"/>
              <a:tabLst>
                <a:tab pos="266700" algn="l"/>
                <a:tab pos="267335" algn="l"/>
              </a:tabLst>
            </a:pPr>
            <a:r>
              <a:rPr dirty="0" sz="1800" spc="-5">
                <a:latin typeface="Calibri"/>
                <a:cs typeface="Calibri"/>
              </a:rPr>
              <a:t>4,5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Créditos ECTS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(36 </a:t>
            </a:r>
            <a:r>
              <a:rPr dirty="0" sz="1800" spc="-10">
                <a:latin typeface="Calibri"/>
                <a:cs typeface="Calibri"/>
              </a:rPr>
              <a:t>horas</a:t>
            </a:r>
            <a:r>
              <a:rPr dirty="0" sz="1800" spc="-5">
                <a:latin typeface="Calibri"/>
                <a:cs typeface="Calibri"/>
              </a:rPr>
              <a:t> lectivas)</a:t>
            </a:r>
            <a:endParaRPr sz="1800">
              <a:latin typeface="Calibri"/>
              <a:cs typeface="Calibri"/>
            </a:endParaRPr>
          </a:p>
          <a:p>
            <a:pPr marL="266700" indent="-229235">
              <a:lnSpc>
                <a:spcPct val="100000"/>
              </a:lnSpc>
              <a:spcBef>
                <a:spcPts val="785"/>
              </a:spcBef>
              <a:buFont typeface="Arial"/>
              <a:buChar char="•"/>
              <a:tabLst>
                <a:tab pos="266700" algn="l"/>
                <a:tab pos="267335" algn="l"/>
              </a:tabLst>
            </a:pPr>
            <a:r>
              <a:rPr dirty="0" sz="1800" spc="-15">
                <a:latin typeface="Calibri"/>
                <a:cs typeface="Calibri"/>
              </a:rPr>
              <a:t>Profesorado:</a:t>
            </a:r>
            <a:endParaRPr sz="1800">
              <a:latin typeface="Calibri"/>
              <a:cs typeface="Calibri"/>
            </a:endParaRPr>
          </a:p>
          <a:p>
            <a:pPr marL="495300" marR="43180">
              <a:lnSpc>
                <a:spcPct val="116100"/>
              </a:lnSpc>
              <a:spcBef>
                <a:spcPts val="20"/>
              </a:spcBef>
            </a:pPr>
            <a:r>
              <a:rPr dirty="0" sz="1600" spc="-5" b="1">
                <a:latin typeface="Calibri"/>
                <a:cs typeface="Calibri"/>
              </a:rPr>
              <a:t>Enrique</a:t>
            </a:r>
            <a:r>
              <a:rPr dirty="0" sz="1600" spc="2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Hernández</a:t>
            </a:r>
            <a:r>
              <a:rPr dirty="0" sz="1600" spc="3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Balaguera</a:t>
            </a:r>
            <a:r>
              <a:rPr dirty="0" sz="1600" spc="20" b="1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(responsable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la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asignatura)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u="sng" sz="1600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enrique.hernandez@urjc.es</a:t>
            </a:r>
            <a:r>
              <a:rPr dirty="0" sz="1600" spc="-10">
                <a:latin typeface="Calibri"/>
                <a:cs typeface="Calibri"/>
              </a:rPr>
              <a:t>.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Despacho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166,</a:t>
            </a:r>
            <a:r>
              <a:rPr dirty="0" sz="1600" spc="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Departamental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II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(Móstoles)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Juan </a:t>
            </a:r>
            <a:r>
              <a:rPr dirty="0" sz="1600" spc="-10" b="1">
                <a:latin typeface="Calibri"/>
                <a:cs typeface="Calibri"/>
              </a:rPr>
              <a:t>Alejandro</a:t>
            </a:r>
            <a:r>
              <a:rPr dirty="0" sz="1600" spc="34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Castaño </a:t>
            </a:r>
            <a:r>
              <a:rPr dirty="0" sz="1600" spc="-15" b="1">
                <a:latin typeface="Calibri"/>
                <a:cs typeface="Calibri"/>
              </a:rPr>
              <a:t>Peña </a:t>
            </a:r>
            <a:r>
              <a:rPr dirty="0" sz="1600" spc="-15">
                <a:latin typeface="Calibri"/>
                <a:cs typeface="Calibri"/>
              </a:rPr>
              <a:t>(profesor</a:t>
            </a:r>
            <a:r>
              <a:rPr dirty="0" sz="1600" spc="3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 spc="-10">
                <a:latin typeface="Calibri"/>
                <a:cs typeface="Calibri"/>
              </a:rPr>
              <a:t>apoyo)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u="sng" sz="1600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juan.castano@urjc.es</a:t>
            </a:r>
            <a:r>
              <a:rPr dirty="0" sz="1600" spc="-10">
                <a:latin typeface="Calibri"/>
                <a:cs typeface="Calibri"/>
              </a:rPr>
              <a:t>. </a:t>
            </a:r>
            <a:r>
              <a:rPr dirty="0" sz="1600" spc="-5">
                <a:latin typeface="Calibri"/>
                <a:cs typeface="Calibri"/>
              </a:rPr>
              <a:t>Despacho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149,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Departamental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II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(Móstoles)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001125" cy="721360"/>
          </a:xfrm>
          <a:custGeom>
            <a:avLst/>
            <a:gdLst/>
            <a:ahLst/>
            <a:cxnLst/>
            <a:rect l="l" t="t" r="r" b="b"/>
            <a:pathLst>
              <a:path w="9001125" h="721360">
                <a:moveTo>
                  <a:pt x="9000744" y="0"/>
                </a:moveTo>
                <a:lnTo>
                  <a:pt x="0" y="0"/>
                </a:lnTo>
                <a:lnTo>
                  <a:pt x="0" y="720851"/>
                </a:lnTo>
                <a:lnTo>
                  <a:pt x="9000744" y="720851"/>
                </a:lnTo>
                <a:lnTo>
                  <a:pt x="9000744" y="0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67436" y="126872"/>
            <a:ext cx="287083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1.</a:t>
            </a:r>
            <a:r>
              <a:rPr dirty="0" spc="-50"/>
              <a:t> </a:t>
            </a:r>
            <a:r>
              <a:rPr dirty="0" spc="-5"/>
              <a:t>Información</a:t>
            </a:r>
            <a:r>
              <a:rPr dirty="0" spc="-65"/>
              <a:t> </a:t>
            </a:r>
            <a:r>
              <a:rPr dirty="0" spc="-15"/>
              <a:t>general</a:t>
            </a: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26819" y="3543300"/>
            <a:ext cx="5265420" cy="281940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509020" y="914708"/>
            <a:ext cx="606934" cy="26422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465894" y="2167149"/>
            <a:ext cx="3603647" cy="4172274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5"/>
              <a:t>Control</a:t>
            </a:r>
            <a:r>
              <a:rPr dirty="0" spc="-30"/>
              <a:t> </a:t>
            </a:r>
            <a:r>
              <a:rPr dirty="0" spc="-5"/>
              <a:t>Discreto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5"/>
              <a:t>Máster en</a:t>
            </a:r>
            <a:r>
              <a:rPr dirty="0" spc="-20"/>
              <a:t> </a:t>
            </a:r>
            <a:r>
              <a:rPr dirty="0" spc="-5"/>
              <a:t>Ingeniería</a:t>
            </a:r>
            <a:r>
              <a:rPr dirty="0" spc="15"/>
              <a:t> </a:t>
            </a:r>
            <a:r>
              <a:rPr dirty="0" spc="-5"/>
              <a:t>Industrial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001125" cy="721360"/>
          </a:xfrm>
          <a:custGeom>
            <a:avLst/>
            <a:gdLst/>
            <a:ahLst/>
            <a:cxnLst/>
            <a:rect l="l" t="t" r="r" b="b"/>
            <a:pathLst>
              <a:path w="9001125" h="721360">
                <a:moveTo>
                  <a:pt x="9000744" y="0"/>
                </a:moveTo>
                <a:lnTo>
                  <a:pt x="0" y="0"/>
                </a:lnTo>
                <a:lnTo>
                  <a:pt x="0" y="720851"/>
                </a:lnTo>
                <a:lnTo>
                  <a:pt x="9000744" y="720851"/>
                </a:lnTo>
                <a:lnTo>
                  <a:pt x="9000744" y="0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7436" y="126872"/>
            <a:ext cx="153479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2.</a:t>
            </a:r>
            <a:r>
              <a:rPr dirty="0" spc="-85"/>
              <a:t> </a:t>
            </a:r>
            <a:r>
              <a:rPr dirty="0" spc="-10"/>
              <a:t>Objetivos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5"/>
              <a:t>Control</a:t>
            </a:r>
            <a:r>
              <a:rPr dirty="0" spc="-30"/>
              <a:t> </a:t>
            </a:r>
            <a:r>
              <a:rPr dirty="0" spc="-5"/>
              <a:t>Discreto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5"/>
              <a:t>Máster en</a:t>
            </a:r>
            <a:r>
              <a:rPr dirty="0" spc="-20"/>
              <a:t> </a:t>
            </a:r>
            <a:r>
              <a:rPr dirty="0" spc="-5"/>
              <a:t>Ingeniería</a:t>
            </a:r>
            <a:r>
              <a:rPr dirty="0" spc="15"/>
              <a:t> </a:t>
            </a:r>
            <a:r>
              <a:rPr dirty="0" spc="-5"/>
              <a:t>Industrial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373786" y="841730"/>
            <a:ext cx="11192510" cy="5427980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dirty="0" sz="1400" spc="-5" b="1">
                <a:latin typeface="Arial"/>
                <a:cs typeface="Arial"/>
              </a:rPr>
              <a:t>Competencias</a:t>
            </a:r>
            <a:r>
              <a:rPr dirty="0" sz="1400" spc="-6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Generales</a:t>
            </a:r>
            <a:endParaRPr sz="1400">
              <a:latin typeface="Arial"/>
              <a:cs typeface="Arial"/>
            </a:endParaRPr>
          </a:p>
          <a:p>
            <a:pPr marL="241300" marR="102235" indent="-228600">
              <a:lnSpc>
                <a:spcPts val="1510"/>
              </a:lnSpc>
              <a:spcBef>
                <a:spcPts val="1035"/>
              </a:spcBef>
              <a:buChar char="•"/>
              <a:tabLst>
                <a:tab pos="240665" algn="l"/>
                <a:tab pos="241300" algn="l"/>
              </a:tabLst>
            </a:pPr>
            <a:r>
              <a:rPr dirty="0" sz="1400">
                <a:latin typeface="Arial"/>
                <a:cs typeface="Arial"/>
              </a:rPr>
              <a:t>CG01. </a:t>
            </a:r>
            <a:r>
              <a:rPr dirty="0" sz="1400" spc="-35">
                <a:latin typeface="Arial"/>
                <a:cs typeface="Arial"/>
              </a:rPr>
              <a:t>Tener </a:t>
            </a:r>
            <a:r>
              <a:rPr dirty="0" sz="1400">
                <a:latin typeface="Arial"/>
                <a:cs typeface="Arial"/>
              </a:rPr>
              <a:t>conocimientos adecuados de los aspectos </a:t>
            </a:r>
            <a:r>
              <a:rPr dirty="0" sz="1400" spc="-5">
                <a:latin typeface="Arial"/>
                <a:cs typeface="Arial"/>
              </a:rPr>
              <a:t>científicos </a:t>
            </a:r>
            <a:r>
              <a:rPr dirty="0" sz="1400">
                <a:latin typeface="Arial"/>
                <a:cs typeface="Arial"/>
              </a:rPr>
              <a:t>y tecnológicos de: métodos </a:t>
            </a:r>
            <a:r>
              <a:rPr dirty="0" sz="1400" spc="-5">
                <a:latin typeface="Arial"/>
                <a:cs typeface="Arial"/>
              </a:rPr>
              <a:t>matemáticos, </a:t>
            </a:r>
            <a:r>
              <a:rPr dirty="0" sz="1400">
                <a:latin typeface="Arial"/>
                <a:cs typeface="Arial"/>
              </a:rPr>
              <a:t>analíticos y </a:t>
            </a:r>
            <a:r>
              <a:rPr dirty="0" sz="1400" spc="5">
                <a:latin typeface="Arial"/>
                <a:cs typeface="Arial"/>
              </a:rPr>
              <a:t>numéricos </a:t>
            </a:r>
            <a:r>
              <a:rPr dirty="0" sz="1400">
                <a:latin typeface="Arial"/>
                <a:cs typeface="Arial"/>
              </a:rPr>
              <a:t>en la </a:t>
            </a:r>
            <a:r>
              <a:rPr dirty="0" sz="1400" spc="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ingeniería,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ingeniería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eléctrica,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ingeniería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energética,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ingeniería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química,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ingeniería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mecánica,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mecánica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de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medios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continuos,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electrónica </a:t>
            </a:r>
            <a:r>
              <a:rPr dirty="0" sz="1400" spc="-37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industrial,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automática,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fabricación,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materiales,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métodos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cuantitativos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de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gestión,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informática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industrial,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urbanismo,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infraestructuras,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etc.</a:t>
            </a:r>
            <a:endParaRPr sz="1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810"/>
              </a:spcBef>
              <a:buChar char="•"/>
              <a:tabLst>
                <a:tab pos="240665" algn="l"/>
                <a:tab pos="241300" algn="l"/>
              </a:tabLst>
            </a:pPr>
            <a:r>
              <a:rPr dirty="0" sz="1400">
                <a:latin typeface="Arial"/>
                <a:cs typeface="Arial"/>
              </a:rPr>
              <a:t>CG02.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Proyectar,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calcular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y diseñar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productos,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procesos,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instalaciones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y plantas.</a:t>
            </a:r>
            <a:endParaRPr sz="1400">
              <a:latin typeface="Arial"/>
              <a:cs typeface="Arial"/>
            </a:endParaRPr>
          </a:p>
          <a:p>
            <a:pPr marL="241300" indent="-228600">
              <a:lnSpc>
                <a:spcPts val="1595"/>
              </a:lnSpc>
              <a:spcBef>
                <a:spcPts val="825"/>
              </a:spcBef>
              <a:buChar char="•"/>
              <a:tabLst>
                <a:tab pos="240665" algn="l"/>
                <a:tab pos="241300" algn="l"/>
              </a:tabLst>
            </a:pPr>
            <a:r>
              <a:rPr dirty="0" sz="1400">
                <a:latin typeface="Arial"/>
                <a:cs typeface="Arial"/>
              </a:rPr>
              <a:t>CG08.</a:t>
            </a:r>
            <a:r>
              <a:rPr dirty="0" sz="1400" spc="-9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Aplicar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los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conocimientos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adquiridos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y</a:t>
            </a:r>
            <a:r>
              <a:rPr dirty="0" sz="1400" spc="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resolver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problemas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en entornos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nuevos</a:t>
            </a:r>
            <a:r>
              <a:rPr dirty="0" sz="1400" spc="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poco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conocidos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dentro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de </a:t>
            </a:r>
            <a:r>
              <a:rPr dirty="0" sz="1400" spc="-5">
                <a:latin typeface="Arial"/>
                <a:cs typeface="Arial"/>
              </a:rPr>
              <a:t>contextos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más </a:t>
            </a:r>
            <a:r>
              <a:rPr dirty="0" sz="1400">
                <a:latin typeface="Arial"/>
                <a:cs typeface="Arial"/>
              </a:rPr>
              <a:t>amplios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95"/>
              </a:lnSpc>
            </a:pPr>
            <a:r>
              <a:rPr dirty="0" sz="1400" spc="-5">
                <a:latin typeface="Arial"/>
                <a:cs typeface="Arial"/>
              </a:rPr>
              <a:t>multidisciplinares.</a:t>
            </a:r>
            <a:endParaRPr sz="1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844"/>
              </a:spcBef>
              <a:buChar char="•"/>
              <a:tabLst>
                <a:tab pos="240665" algn="l"/>
                <a:tab pos="241300" algn="l"/>
              </a:tabLst>
            </a:pPr>
            <a:r>
              <a:rPr dirty="0" sz="1400" spc="-5">
                <a:latin typeface="Arial"/>
                <a:cs typeface="Arial"/>
              </a:rPr>
              <a:t>CT1.</a:t>
            </a:r>
            <a:r>
              <a:rPr dirty="0" sz="1400" spc="-8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Aplicar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conocimientos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científicos,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matemáticos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y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tecnológicos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en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sistemas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relacionados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con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la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práctica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de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la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ingeniería.</a:t>
            </a:r>
            <a:endParaRPr sz="1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830"/>
              </a:spcBef>
              <a:buChar char="•"/>
              <a:tabLst>
                <a:tab pos="240665" algn="l"/>
                <a:tab pos="241300" algn="l"/>
              </a:tabLst>
            </a:pPr>
            <a:r>
              <a:rPr dirty="0" sz="1400" spc="-5">
                <a:latin typeface="Arial"/>
                <a:cs typeface="Arial"/>
              </a:rPr>
              <a:t>CT5.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Habilidad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para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identificar,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formular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y</a:t>
            </a:r>
            <a:r>
              <a:rPr dirty="0" sz="1400" spc="-5">
                <a:latin typeface="Arial"/>
                <a:cs typeface="Arial"/>
              </a:rPr>
              <a:t> resolver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problemas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de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ingeniería.</a:t>
            </a:r>
            <a:endParaRPr sz="1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825"/>
              </a:spcBef>
              <a:buChar char="•"/>
              <a:tabLst>
                <a:tab pos="240665" algn="l"/>
                <a:tab pos="241300" algn="l"/>
              </a:tabLst>
            </a:pPr>
            <a:r>
              <a:rPr dirty="0" sz="1400" spc="-25">
                <a:latin typeface="Arial"/>
                <a:cs typeface="Arial"/>
              </a:rPr>
              <a:t>CT11.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Emplear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las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técnicas,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destrezas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y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herramientas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modernas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necesarias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para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la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práctica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de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la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ingeniería.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5"/>
              </a:spcBef>
            </a:pPr>
            <a:r>
              <a:rPr dirty="0" sz="1400" spc="-5" b="1">
                <a:latin typeface="Arial"/>
                <a:cs typeface="Arial"/>
              </a:rPr>
              <a:t>Competencias</a:t>
            </a:r>
            <a:r>
              <a:rPr dirty="0" sz="1400" spc="-5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Específicas</a:t>
            </a:r>
            <a:endParaRPr sz="1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790"/>
              </a:spcBef>
              <a:buChar char="•"/>
              <a:tabLst>
                <a:tab pos="240665" algn="l"/>
                <a:tab pos="241300" algn="l"/>
              </a:tabLst>
            </a:pPr>
            <a:r>
              <a:rPr dirty="0" sz="1400">
                <a:latin typeface="Arial"/>
                <a:cs typeface="Arial"/>
              </a:rPr>
              <a:t>CE08.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Capacidad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para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diseñar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y</a:t>
            </a:r>
            <a:r>
              <a:rPr dirty="0" sz="1400" spc="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proyectar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sistemas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de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producción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automatizados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y</a:t>
            </a:r>
            <a:r>
              <a:rPr dirty="0" sz="1400" spc="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control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avanzado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de procesos.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00" spc="-5" b="1">
                <a:solidFill>
                  <a:srgbClr val="C00000"/>
                </a:solidFill>
                <a:latin typeface="Calibri"/>
                <a:cs typeface="Calibri"/>
              </a:rPr>
              <a:t>Objetivos</a:t>
            </a:r>
            <a:r>
              <a:rPr dirty="0" sz="1800" spc="-4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800" spc="-15" b="1">
                <a:solidFill>
                  <a:srgbClr val="C00000"/>
                </a:solidFill>
                <a:latin typeface="Calibri"/>
                <a:cs typeface="Calibri"/>
              </a:rPr>
              <a:t>generales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41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600" spc="-10">
                <a:latin typeface="Calibri"/>
                <a:cs typeface="Calibri"/>
              </a:rPr>
              <a:t>Conocimiento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los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conceptos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básicos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para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realizar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el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control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discreto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digital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un </a:t>
            </a:r>
            <a:r>
              <a:rPr dirty="0" sz="1600" spc="-10">
                <a:latin typeface="Calibri"/>
                <a:cs typeface="Calibri"/>
              </a:rPr>
              <a:t>sistema </a:t>
            </a:r>
            <a:r>
              <a:rPr dirty="0" sz="1600" spc="-5">
                <a:latin typeface="Calibri"/>
                <a:cs typeface="Calibri"/>
              </a:rPr>
              <a:t>físico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y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sus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variables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9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control</a:t>
            </a:r>
            <a:endParaRPr sz="16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600" spc="-5">
                <a:latin typeface="Calibri"/>
                <a:cs typeface="Calibri"/>
              </a:rPr>
              <a:t>Capacidad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para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realizar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la </a:t>
            </a:r>
            <a:r>
              <a:rPr dirty="0" sz="1600" spc="-10">
                <a:latin typeface="Calibri"/>
                <a:cs typeface="Calibri"/>
              </a:rPr>
              <a:t>descripción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matemática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los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sistemas</a:t>
            </a:r>
            <a:r>
              <a:rPr dirty="0" sz="1600" spc="-5">
                <a:latin typeface="Calibri"/>
                <a:cs typeface="Calibri"/>
              </a:rPr>
              <a:t> de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control</a:t>
            </a:r>
            <a:endParaRPr sz="16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41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600" spc="-5">
                <a:latin typeface="Calibri"/>
                <a:cs typeface="Calibri"/>
              </a:rPr>
              <a:t>Diseño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controladores</a:t>
            </a:r>
            <a:r>
              <a:rPr dirty="0" sz="1600" spc="4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para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sistemas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dinámicos </a:t>
            </a:r>
            <a:r>
              <a:rPr dirty="0" sz="1600" spc="-5">
                <a:latin typeface="Calibri"/>
                <a:cs typeface="Calibri"/>
              </a:rPr>
              <a:t>lineales,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y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análisis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interpretación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los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resultados</a:t>
            </a:r>
            <a:endParaRPr sz="16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600" spc="-10">
                <a:latin typeface="Calibri"/>
                <a:cs typeface="Calibri"/>
              </a:rPr>
              <a:t>Integración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sistemas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naturaleza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heterogénea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en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un</a:t>
            </a:r>
            <a:r>
              <a:rPr dirty="0" sz="1600" spc="-10">
                <a:latin typeface="Calibri"/>
                <a:cs typeface="Calibri"/>
              </a:rPr>
              <a:t> único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sistema</a:t>
            </a:r>
            <a:endParaRPr sz="16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600" spc="-5">
                <a:latin typeface="Calibri"/>
                <a:cs typeface="Calibri"/>
              </a:rPr>
              <a:t>Análisis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sistemas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ya</a:t>
            </a:r>
            <a:r>
              <a:rPr dirty="0" sz="1600" spc="-5">
                <a:latin typeface="Calibri"/>
                <a:cs typeface="Calibri"/>
              </a:rPr>
              <a:t> implantados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en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el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ámbito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industrial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949" y="833755"/>
            <a:ext cx="9362440" cy="55060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241300" algn="l"/>
              </a:tabLst>
            </a:pPr>
            <a:r>
              <a:rPr dirty="0" u="sng" sz="1400" spc="-12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eo</a:t>
            </a:r>
            <a:r>
              <a:rPr dirty="0" u="sng" sz="14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ía</a:t>
            </a:r>
            <a:r>
              <a:rPr dirty="0" u="sng" sz="1400" spc="-4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y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obl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ema</a:t>
            </a:r>
            <a:r>
              <a:rPr dirty="0" u="sng" sz="14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110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300" spc="-15" b="1">
                <a:latin typeface="Calibri"/>
                <a:cs typeface="Calibri"/>
              </a:rPr>
              <a:t>Presentación</a:t>
            </a:r>
            <a:r>
              <a:rPr dirty="0" sz="1300" spc="3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de</a:t>
            </a:r>
            <a:r>
              <a:rPr dirty="0" sz="1300" spc="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la </a:t>
            </a:r>
            <a:r>
              <a:rPr dirty="0" sz="1300" spc="-10" b="1">
                <a:latin typeface="Calibri"/>
                <a:cs typeface="Calibri"/>
              </a:rPr>
              <a:t>asignatura</a:t>
            </a:r>
            <a:endParaRPr sz="13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3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300" spc="-35" b="1">
                <a:latin typeface="Calibri"/>
                <a:cs typeface="Calibri"/>
              </a:rPr>
              <a:t>Tema</a:t>
            </a:r>
            <a:r>
              <a:rPr dirty="0" sz="1300" spc="1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I.</a:t>
            </a:r>
            <a:r>
              <a:rPr dirty="0" sz="1300" spc="2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Introducción</a:t>
            </a:r>
            <a:r>
              <a:rPr dirty="0" sz="1300" spc="6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a</a:t>
            </a:r>
            <a:r>
              <a:rPr dirty="0" sz="1300" spc="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los</a:t>
            </a:r>
            <a:r>
              <a:rPr dirty="0" sz="1300" spc="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sistemas</a:t>
            </a:r>
            <a:r>
              <a:rPr dirty="0" sz="1300" spc="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de</a:t>
            </a:r>
            <a:r>
              <a:rPr dirty="0" sz="1300" spc="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control</a:t>
            </a:r>
            <a:r>
              <a:rPr dirty="0" sz="1300" spc="4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en</a:t>
            </a:r>
            <a:r>
              <a:rPr dirty="0" sz="1300" spc="2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tiempo</a:t>
            </a:r>
            <a:r>
              <a:rPr dirty="0" sz="1300" spc="3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discreto.</a:t>
            </a:r>
            <a:endParaRPr sz="1300">
              <a:latin typeface="Calibri"/>
              <a:cs typeface="Calibri"/>
            </a:endParaRPr>
          </a:p>
          <a:p>
            <a:pPr lvl="2" marL="1155700" indent="-229235">
              <a:lnSpc>
                <a:spcPct val="100000"/>
              </a:lnSpc>
              <a:spcBef>
                <a:spcPts val="35"/>
              </a:spcBef>
              <a:buFont typeface="Arial"/>
              <a:buChar char="•"/>
              <a:tabLst>
                <a:tab pos="1155065" algn="l"/>
                <a:tab pos="1156335" algn="l"/>
              </a:tabLst>
            </a:pPr>
            <a:r>
              <a:rPr dirty="0" sz="1300" spc="-5">
                <a:latin typeface="Calibri"/>
                <a:cs typeface="Calibri"/>
              </a:rPr>
              <a:t>I.1</a:t>
            </a:r>
            <a:r>
              <a:rPr dirty="0" sz="1300" spc="27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Introducción</a:t>
            </a:r>
            <a:endParaRPr sz="1300">
              <a:latin typeface="Calibri"/>
              <a:cs typeface="Calibri"/>
            </a:endParaRPr>
          </a:p>
          <a:p>
            <a:pPr lvl="2" marL="1155700" indent="-229235">
              <a:lnSpc>
                <a:spcPct val="100000"/>
              </a:lnSpc>
              <a:spcBef>
                <a:spcPts val="30"/>
              </a:spcBef>
              <a:buFont typeface="Arial"/>
              <a:buChar char="•"/>
              <a:tabLst>
                <a:tab pos="1155065" algn="l"/>
                <a:tab pos="1156335" algn="l"/>
              </a:tabLst>
            </a:pPr>
            <a:r>
              <a:rPr dirty="0" sz="1300" spc="-5">
                <a:latin typeface="Calibri"/>
                <a:cs typeface="Calibri"/>
              </a:rPr>
              <a:t>I.2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Sistemas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 </a:t>
            </a:r>
            <a:r>
              <a:rPr dirty="0" sz="1300" spc="-10">
                <a:latin typeface="Calibri"/>
                <a:cs typeface="Calibri"/>
              </a:rPr>
              <a:t>control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digital</a:t>
            </a:r>
            <a:endParaRPr sz="13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3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300" spc="-35" b="1">
                <a:latin typeface="Calibri"/>
                <a:cs typeface="Calibri"/>
              </a:rPr>
              <a:t>Tema</a:t>
            </a:r>
            <a:r>
              <a:rPr dirty="0" sz="1300" spc="2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II.</a:t>
            </a:r>
            <a:r>
              <a:rPr dirty="0" sz="1300" spc="33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La</a:t>
            </a:r>
            <a:r>
              <a:rPr dirty="0" sz="1300" spc="15" b="1">
                <a:latin typeface="Calibri"/>
                <a:cs typeface="Calibri"/>
              </a:rPr>
              <a:t> </a:t>
            </a:r>
            <a:r>
              <a:rPr dirty="0" sz="1300" spc="-15" b="1">
                <a:latin typeface="Calibri"/>
                <a:cs typeface="Calibri"/>
              </a:rPr>
              <a:t>transformada</a:t>
            </a:r>
            <a:r>
              <a:rPr dirty="0" sz="1300" spc="6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Z:</a:t>
            </a:r>
            <a:r>
              <a:rPr dirty="0" sz="1300" spc="2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funciones</a:t>
            </a:r>
            <a:r>
              <a:rPr dirty="0" sz="1300" spc="5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elementales,</a:t>
            </a:r>
            <a:r>
              <a:rPr dirty="0" sz="1300" spc="4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propiedades,</a:t>
            </a:r>
            <a:r>
              <a:rPr dirty="0" sz="1300" spc="45" b="1">
                <a:latin typeface="Calibri"/>
                <a:cs typeface="Calibri"/>
              </a:rPr>
              <a:t> </a:t>
            </a:r>
            <a:r>
              <a:rPr dirty="0" sz="1300" spc="-15" b="1">
                <a:latin typeface="Calibri"/>
                <a:cs typeface="Calibri"/>
              </a:rPr>
              <a:t>transformada</a:t>
            </a:r>
            <a:r>
              <a:rPr dirty="0" sz="1300" spc="60" b="1">
                <a:latin typeface="Calibri"/>
                <a:cs typeface="Calibri"/>
              </a:rPr>
              <a:t> </a:t>
            </a:r>
            <a:r>
              <a:rPr dirty="0" sz="1300" spc="-15" b="1">
                <a:latin typeface="Calibri"/>
                <a:cs typeface="Calibri"/>
              </a:rPr>
              <a:t>inversa.</a:t>
            </a:r>
            <a:r>
              <a:rPr dirty="0" sz="1300" spc="3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Solución</a:t>
            </a:r>
            <a:r>
              <a:rPr dirty="0" sz="1300" spc="4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de</a:t>
            </a:r>
            <a:r>
              <a:rPr dirty="0" sz="1300" spc="2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ecuaciones</a:t>
            </a:r>
            <a:r>
              <a:rPr dirty="0" sz="1300" spc="5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en</a:t>
            </a:r>
            <a:r>
              <a:rPr dirty="0" sz="1300" spc="1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diferencias.</a:t>
            </a:r>
            <a:endParaRPr sz="1300">
              <a:latin typeface="Calibri"/>
              <a:cs typeface="Calibri"/>
            </a:endParaRPr>
          </a:p>
          <a:p>
            <a:pPr lvl="2" marL="1155700" indent="-229235">
              <a:lnSpc>
                <a:spcPct val="100000"/>
              </a:lnSpc>
              <a:spcBef>
                <a:spcPts val="35"/>
              </a:spcBef>
              <a:buFont typeface="Arial"/>
              <a:buChar char="•"/>
              <a:tabLst>
                <a:tab pos="1155065" algn="l"/>
                <a:tab pos="1156335" algn="l"/>
              </a:tabLst>
            </a:pPr>
            <a:r>
              <a:rPr dirty="0" sz="1300" spc="-5">
                <a:latin typeface="Calibri"/>
                <a:cs typeface="Calibri"/>
              </a:rPr>
              <a:t>II.1</a:t>
            </a:r>
            <a:r>
              <a:rPr dirty="0" sz="1300" spc="280">
                <a:latin typeface="Calibri"/>
                <a:cs typeface="Calibri"/>
              </a:rPr>
              <a:t> </a:t>
            </a:r>
            <a:r>
              <a:rPr dirty="0" sz="1300" spc="-15">
                <a:latin typeface="Calibri"/>
                <a:cs typeface="Calibri"/>
              </a:rPr>
              <a:t>Transformada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Z </a:t>
            </a:r>
            <a:r>
              <a:rPr dirty="0" sz="1300" spc="-10">
                <a:latin typeface="Calibri"/>
                <a:cs typeface="Calibri"/>
              </a:rPr>
              <a:t>directa</a:t>
            </a:r>
            <a:endParaRPr sz="1300">
              <a:latin typeface="Calibri"/>
              <a:cs typeface="Calibri"/>
            </a:endParaRPr>
          </a:p>
          <a:p>
            <a:pPr lvl="2" marL="1155700" indent="-229235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1155065" algn="l"/>
                <a:tab pos="1156335" algn="l"/>
              </a:tabLst>
            </a:pPr>
            <a:r>
              <a:rPr dirty="0" sz="1300" spc="-5">
                <a:latin typeface="Calibri"/>
                <a:cs typeface="Calibri"/>
              </a:rPr>
              <a:t>II.2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Convolución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secuencias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discretas</a:t>
            </a:r>
            <a:endParaRPr sz="1300">
              <a:latin typeface="Calibri"/>
              <a:cs typeface="Calibri"/>
            </a:endParaRPr>
          </a:p>
          <a:p>
            <a:pPr lvl="2" marL="1155700" indent="-229235">
              <a:lnSpc>
                <a:spcPct val="100000"/>
              </a:lnSpc>
              <a:spcBef>
                <a:spcPts val="35"/>
              </a:spcBef>
              <a:buFont typeface="Arial"/>
              <a:buChar char="•"/>
              <a:tabLst>
                <a:tab pos="1155065" algn="l"/>
                <a:tab pos="1156335" algn="l"/>
              </a:tabLst>
            </a:pPr>
            <a:r>
              <a:rPr dirty="0" sz="1300" spc="-5">
                <a:latin typeface="Calibri"/>
                <a:cs typeface="Calibri"/>
              </a:rPr>
              <a:t>II.3</a:t>
            </a:r>
            <a:r>
              <a:rPr dirty="0" sz="1300" spc="280">
                <a:latin typeface="Calibri"/>
                <a:cs typeface="Calibri"/>
              </a:rPr>
              <a:t> </a:t>
            </a:r>
            <a:r>
              <a:rPr dirty="0" sz="1300" spc="-15">
                <a:latin typeface="Calibri"/>
                <a:cs typeface="Calibri"/>
              </a:rPr>
              <a:t>Transformada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Z </a:t>
            </a:r>
            <a:r>
              <a:rPr dirty="0" sz="1300" spc="-15">
                <a:latin typeface="Calibri"/>
                <a:cs typeface="Calibri"/>
              </a:rPr>
              <a:t>inversa</a:t>
            </a:r>
            <a:endParaRPr sz="1300">
              <a:latin typeface="Calibri"/>
              <a:cs typeface="Calibri"/>
            </a:endParaRPr>
          </a:p>
          <a:p>
            <a:pPr lvl="2" marL="1155700" indent="-229235">
              <a:lnSpc>
                <a:spcPct val="100000"/>
              </a:lnSpc>
              <a:spcBef>
                <a:spcPts val="35"/>
              </a:spcBef>
              <a:buFont typeface="Arial"/>
              <a:buChar char="•"/>
              <a:tabLst>
                <a:tab pos="1155065" algn="l"/>
                <a:tab pos="1156335" algn="l"/>
              </a:tabLst>
            </a:pPr>
            <a:r>
              <a:rPr dirty="0" sz="1300" spc="-5">
                <a:latin typeface="Calibri"/>
                <a:cs typeface="Calibri"/>
              </a:rPr>
              <a:t>II.4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Solución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ecuaciones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en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diferencias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mediante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la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5">
                <a:latin typeface="Calibri"/>
                <a:cs typeface="Calibri"/>
              </a:rPr>
              <a:t>Transformada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Z</a:t>
            </a:r>
            <a:endParaRPr sz="13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300" spc="-35" b="1">
                <a:latin typeface="Calibri"/>
                <a:cs typeface="Calibri"/>
              </a:rPr>
              <a:t>Tema</a:t>
            </a:r>
            <a:r>
              <a:rPr dirty="0" sz="1300" spc="1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III.</a:t>
            </a:r>
            <a:r>
              <a:rPr dirty="0" sz="1300" spc="3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Análisis</a:t>
            </a:r>
            <a:r>
              <a:rPr dirty="0" sz="1300" spc="2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de</a:t>
            </a:r>
            <a:r>
              <a:rPr dirty="0" sz="130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sistemas</a:t>
            </a:r>
            <a:r>
              <a:rPr dirty="0" sz="1300" spc="2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de</a:t>
            </a:r>
            <a:r>
              <a:rPr dirty="0" sz="130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control</a:t>
            </a:r>
            <a:r>
              <a:rPr dirty="0" sz="1300" spc="5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en</a:t>
            </a:r>
            <a:r>
              <a:rPr dirty="0" sz="1300" spc="2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tiempo</a:t>
            </a:r>
            <a:r>
              <a:rPr dirty="0" sz="1300" spc="3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discreto.</a:t>
            </a:r>
            <a:r>
              <a:rPr dirty="0" sz="1300" spc="3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Estabilidad.</a:t>
            </a:r>
            <a:r>
              <a:rPr dirty="0" sz="1300" spc="4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Discretización</a:t>
            </a:r>
            <a:r>
              <a:rPr dirty="0" sz="1300" spc="6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de</a:t>
            </a:r>
            <a:r>
              <a:rPr dirty="0" sz="130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sistemas</a:t>
            </a:r>
            <a:r>
              <a:rPr dirty="0" sz="1300" spc="1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continuos.</a:t>
            </a:r>
            <a:endParaRPr sz="1300">
              <a:latin typeface="Calibri"/>
              <a:cs typeface="Calibri"/>
            </a:endParaRPr>
          </a:p>
          <a:p>
            <a:pPr lvl="2" marL="1155700" indent="-229235">
              <a:lnSpc>
                <a:spcPct val="100000"/>
              </a:lnSpc>
              <a:spcBef>
                <a:spcPts val="40"/>
              </a:spcBef>
              <a:buFont typeface="Arial"/>
              <a:buChar char="•"/>
              <a:tabLst>
                <a:tab pos="1155065" algn="l"/>
                <a:tab pos="1156335" algn="l"/>
              </a:tabLst>
            </a:pPr>
            <a:r>
              <a:rPr dirty="0" sz="1300" spc="-10">
                <a:latin typeface="Calibri"/>
                <a:cs typeface="Calibri"/>
              </a:rPr>
              <a:t>III.1</a:t>
            </a:r>
            <a:r>
              <a:rPr dirty="0" sz="1300" spc="5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Modelado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matemático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los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procesos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muestreo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y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retención</a:t>
            </a:r>
            <a:endParaRPr sz="1300">
              <a:latin typeface="Calibri"/>
              <a:cs typeface="Calibri"/>
            </a:endParaRPr>
          </a:p>
          <a:p>
            <a:pPr lvl="2" marL="1155700" indent="-229235">
              <a:lnSpc>
                <a:spcPct val="100000"/>
              </a:lnSpc>
              <a:spcBef>
                <a:spcPts val="35"/>
              </a:spcBef>
              <a:buFont typeface="Arial"/>
              <a:buChar char="•"/>
              <a:tabLst>
                <a:tab pos="1155065" algn="l"/>
                <a:tab pos="1156335" algn="l"/>
              </a:tabLst>
            </a:pPr>
            <a:r>
              <a:rPr dirty="0" sz="1300" spc="-10">
                <a:latin typeface="Calibri"/>
                <a:cs typeface="Calibri"/>
              </a:rPr>
              <a:t>III.2</a:t>
            </a:r>
            <a:r>
              <a:rPr dirty="0" sz="1300" spc="4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La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Función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15">
                <a:latin typeface="Calibri"/>
                <a:cs typeface="Calibri"/>
              </a:rPr>
              <a:t>Transferencia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Pulso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(FDTP)</a:t>
            </a:r>
            <a:endParaRPr sz="1300">
              <a:latin typeface="Calibri"/>
              <a:cs typeface="Calibri"/>
            </a:endParaRPr>
          </a:p>
          <a:p>
            <a:pPr lvl="2" marL="1155700" indent="-229235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1155065" algn="l"/>
                <a:tab pos="1156335" algn="l"/>
              </a:tabLst>
            </a:pPr>
            <a:r>
              <a:rPr dirty="0" sz="1300" spc="-10">
                <a:latin typeface="Calibri"/>
                <a:cs typeface="Calibri"/>
              </a:rPr>
              <a:t>III.3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Correspondencia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plano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S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-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Plano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Z</a:t>
            </a:r>
            <a:endParaRPr sz="1300">
              <a:latin typeface="Calibri"/>
              <a:cs typeface="Calibri"/>
            </a:endParaRPr>
          </a:p>
          <a:p>
            <a:pPr lvl="2" marL="1155700" indent="-229235">
              <a:lnSpc>
                <a:spcPct val="100000"/>
              </a:lnSpc>
              <a:spcBef>
                <a:spcPts val="35"/>
              </a:spcBef>
              <a:buFont typeface="Arial"/>
              <a:buChar char="•"/>
              <a:tabLst>
                <a:tab pos="1155065" algn="l"/>
                <a:tab pos="1156335" algn="l"/>
              </a:tabLst>
            </a:pPr>
            <a:r>
              <a:rPr dirty="0" sz="1300" spc="-10">
                <a:latin typeface="Calibri"/>
                <a:cs typeface="Calibri"/>
              </a:rPr>
              <a:t>III.4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Análisis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 estabilidad</a:t>
            </a:r>
            <a:endParaRPr sz="1300">
              <a:latin typeface="Calibri"/>
              <a:cs typeface="Calibri"/>
            </a:endParaRPr>
          </a:p>
          <a:p>
            <a:pPr lvl="2" marL="1155700" indent="-229235">
              <a:lnSpc>
                <a:spcPct val="100000"/>
              </a:lnSpc>
              <a:spcBef>
                <a:spcPts val="35"/>
              </a:spcBef>
              <a:buFont typeface="Arial"/>
              <a:buChar char="•"/>
              <a:tabLst>
                <a:tab pos="1155065" algn="l"/>
                <a:tab pos="1156335" algn="l"/>
              </a:tabLst>
            </a:pPr>
            <a:r>
              <a:rPr dirty="0" sz="1300" spc="-10">
                <a:latin typeface="Calibri"/>
                <a:cs typeface="Calibri"/>
              </a:rPr>
              <a:t>III.5</a:t>
            </a:r>
            <a:r>
              <a:rPr dirty="0" sz="1300" spc="4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Análisis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la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respuesta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transitoria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y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permanente</a:t>
            </a:r>
            <a:endParaRPr sz="13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300" spc="-35" b="1">
                <a:latin typeface="Calibri"/>
                <a:cs typeface="Calibri"/>
              </a:rPr>
              <a:t>Tema</a:t>
            </a:r>
            <a:r>
              <a:rPr dirty="0" sz="1300" spc="10" b="1">
                <a:latin typeface="Calibri"/>
                <a:cs typeface="Calibri"/>
              </a:rPr>
              <a:t> </a:t>
            </a:r>
            <a:r>
              <a:rPr dirty="0" sz="1300" spc="-45" b="1">
                <a:latin typeface="Calibri"/>
                <a:cs typeface="Calibri"/>
              </a:rPr>
              <a:t>IV.</a:t>
            </a:r>
            <a:r>
              <a:rPr dirty="0" sz="1300" spc="5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Diseño</a:t>
            </a:r>
            <a:r>
              <a:rPr dirty="0" sz="1300" spc="1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de</a:t>
            </a:r>
            <a:r>
              <a:rPr dirty="0" sz="1300" spc="1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sistemas</a:t>
            </a:r>
            <a:r>
              <a:rPr dirty="0" sz="130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de</a:t>
            </a:r>
            <a:r>
              <a:rPr dirty="0" sz="1300" spc="1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control</a:t>
            </a:r>
            <a:r>
              <a:rPr dirty="0" sz="1300" spc="4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en</a:t>
            </a:r>
            <a:r>
              <a:rPr dirty="0" sz="1300" spc="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tiempo</a:t>
            </a:r>
            <a:r>
              <a:rPr dirty="0" sz="1300" spc="2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discreto.</a:t>
            </a:r>
            <a:endParaRPr sz="1300">
              <a:latin typeface="Calibri"/>
              <a:cs typeface="Calibri"/>
            </a:endParaRPr>
          </a:p>
          <a:p>
            <a:pPr lvl="2" marL="1155700" indent="-229235">
              <a:lnSpc>
                <a:spcPct val="100000"/>
              </a:lnSpc>
              <a:spcBef>
                <a:spcPts val="40"/>
              </a:spcBef>
              <a:buFont typeface="Arial"/>
              <a:buChar char="•"/>
              <a:tabLst>
                <a:tab pos="1155065" algn="l"/>
                <a:tab pos="1156335" algn="l"/>
              </a:tabLst>
            </a:pPr>
            <a:r>
              <a:rPr dirty="0" sz="1300" spc="-40">
                <a:latin typeface="Calibri"/>
                <a:cs typeface="Calibri"/>
              </a:rPr>
              <a:t>IV.1</a:t>
            </a:r>
            <a:r>
              <a:rPr dirty="0" sz="1300" spc="6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Controladores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y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filtros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digitales</a:t>
            </a:r>
            <a:endParaRPr sz="1300">
              <a:latin typeface="Calibri"/>
              <a:cs typeface="Calibri"/>
            </a:endParaRPr>
          </a:p>
          <a:p>
            <a:pPr lvl="2" marL="1155700" indent="-229235">
              <a:lnSpc>
                <a:spcPct val="100000"/>
              </a:lnSpc>
              <a:spcBef>
                <a:spcPts val="35"/>
              </a:spcBef>
              <a:buFont typeface="Arial"/>
              <a:buChar char="•"/>
              <a:tabLst>
                <a:tab pos="1155065" algn="l"/>
                <a:tab pos="1156335" algn="l"/>
              </a:tabLst>
            </a:pPr>
            <a:r>
              <a:rPr dirty="0" sz="1300" spc="-40">
                <a:latin typeface="Calibri"/>
                <a:cs typeface="Calibri"/>
              </a:rPr>
              <a:t>IV.2</a:t>
            </a:r>
            <a:r>
              <a:rPr dirty="0" sz="1300" spc="7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Filtros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respuesta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finita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e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infinita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al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impulso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(FIR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-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IIR)</a:t>
            </a:r>
            <a:endParaRPr sz="1300">
              <a:latin typeface="Calibri"/>
              <a:cs typeface="Calibri"/>
            </a:endParaRPr>
          </a:p>
          <a:p>
            <a:pPr lvl="2" marL="1155700" indent="-229235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1155065" algn="l"/>
                <a:tab pos="1156335" algn="l"/>
              </a:tabLst>
            </a:pPr>
            <a:r>
              <a:rPr dirty="0" sz="1300" spc="-40">
                <a:latin typeface="Calibri"/>
                <a:cs typeface="Calibri"/>
              </a:rPr>
              <a:t>IV.3</a:t>
            </a:r>
            <a:r>
              <a:rPr dirty="0" sz="1300" spc="6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Método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del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Lugar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las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Raíces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(LDR)</a:t>
            </a:r>
            <a:endParaRPr sz="1300">
              <a:latin typeface="Calibri"/>
              <a:cs typeface="Calibri"/>
            </a:endParaRPr>
          </a:p>
          <a:p>
            <a:pPr lvl="2" marL="1155700" indent="-229235">
              <a:lnSpc>
                <a:spcPct val="100000"/>
              </a:lnSpc>
              <a:spcBef>
                <a:spcPts val="35"/>
              </a:spcBef>
              <a:buFont typeface="Arial"/>
              <a:buChar char="•"/>
              <a:tabLst>
                <a:tab pos="1155065" algn="l"/>
                <a:tab pos="1156335" algn="l"/>
              </a:tabLst>
            </a:pPr>
            <a:r>
              <a:rPr dirty="0" sz="1300" spc="-40">
                <a:latin typeface="Calibri"/>
                <a:cs typeface="Calibri"/>
              </a:rPr>
              <a:t>IV.4</a:t>
            </a:r>
            <a:r>
              <a:rPr dirty="0" sz="1300" spc="6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Método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la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respuesta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en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frecuencia</a:t>
            </a:r>
            <a:endParaRPr sz="1300">
              <a:latin typeface="Calibri"/>
              <a:cs typeface="Calibri"/>
            </a:endParaRPr>
          </a:p>
          <a:p>
            <a:pPr lvl="2" marL="1155700" indent="-229235">
              <a:lnSpc>
                <a:spcPct val="100000"/>
              </a:lnSpc>
              <a:spcBef>
                <a:spcPts val="35"/>
              </a:spcBef>
              <a:buFont typeface="Arial"/>
              <a:buChar char="•"/>
              <a:tabLst>
                <a:tab pos="1155065" algn="l"/>
                <a:tab pos="1156335" algn="l"/>
              </a:tabLst>
            </a:pPr>
            <a:r>
              <a:rPr dirty="0" sz="1300" spc="-40">
                <a:latin typeface="Calibri"/>
                <a:cs typeface="Calibri"/>
              </a:rPr>
              <a:t>IV.5</a:t>
            </a:r>
            <a:r>
              <a:rPr dirty="0" sz="1300" spc="6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Método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diseño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analítico</a:t>
            </a:r>
            <a:endParaRPr sz="13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300" spc="-35" b="1">
                <a:latin typeface="Calibri"/>
                <a:cs typeface="Calibri"/>
              </a:rPr>
              <a:t>Tema</a:t>
            </a:r>
            <a:r>
              <a:rPr dirty="0" sz="1300" spc="15" b="1">
                <a:latin typeface="Calibri"/>
                <a:cs typeface="Calibri"/>
              </a:rPr>
              <a:t> </a:t>
            </a:r>
            <a:r>
              <a:rPr dirty="0" sz="1300" spc="-65" b="1">
                <a:latin typeface="Calibri"/>
                <a:cs typeface="Calibri"/>
              </a:rPr>
              <a:t>V.</a:t>
            </a:r>
            <a:r>
              <a:rPr dirty="0" sz="1300" spc="8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Espacio</a:t>
            </a:r>
            <a:r>
              <a:rPr dirty="0" sz="1300" spc="2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de</a:t>
            </a:r>
            <a:r>
              <a:rPr dirty="0" sz="1300" spc="1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estados.</a:t>
            </a:r>
            <a:r>
              <a:rPr dirty="0" sz="1300" spc="2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Controlabilidad</a:t>
            </a:r>
            <a:r>
              <a:rPr dirty="0" sz="1300" spc="4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y</a:t>
            </a:r>
            <a:r>
              <a:rPr dirty="0" sz="1300" spc="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observadores</a:t>
            </a:r>
            <a:r>
              <a:rPr dirty="0" sz="1300" spc="4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de</a:t>
            </a:r>
            <a:r>
              <a:rPr dirty="0" sz="1300" spc="1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estados.</a:t>
            </a:r>
            <a:endParaRPr sz="1300">
              <a:latin typeface="Calibri"/>
              <a:cs typeface="Calibri"/>
            </a:endParaRPr>
          </a:p>
          <a:p>
            <a:pPr lvl="2" marL="1155700" indent="-229235">
              <a:lnSpc>
                <a:spcPct val="100000"/>
              </a:lnSpc>
              <a:spcBef>
                <a:spcPts val="40"/>
              </a:spcBef>
              <a:buFont typeface="Arial"/>
              <a:buChar char="•"/>
              <a:tabLst>
                <a:tab pos="1155065" algn="l"/>
                <a:tab pos="1156335" algn="l"/>
              </a:tabLst>
            </a:pPr>
            <a:r>
              <a:rPr dirty="0" sz="1300" spc="-55">
                <a:latin typeface="Calibri"/>
                <a:cs typeface="Calibri"/>
              </a:rPr>
              <a:t>V.1</a:t>
            </a:r>
            <a:r>
              <a:rPr dirty="0" sz="1300" spc="8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Análisis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sistemas</a:t>
            </a:r>
            <a:r>
              <a:rPr dirty="0" sz="1300" spc="4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discretos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en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el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espacio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estados</a:t>
            </a:r>
            <a:endParaRPr sz="1300">
              <a:latin typeface="Calibri"/>
              <a:cs typeface="Calibri"/>
            </a:endParaRPr>
          </a:p>
          <a:p>
            <a:pPr lvl="2" marL="1155700" indent="-229235">
              <a:lnSpc>
                <a:spcPct val="100000"/>
              </a:lnSpc>
              <a:spcBef>
                <a:spcPts val="35"/>
              </a:spcBef>
              <a:buFont typeface="Arial"/>
              <a:buChar char="•"/>
              <a:tabLst>
                <a:tab pos="1155065" algn="l"/>
                <a:tab pos="1156335" algn="l"/>
              </a:tabLst>
            </a:pPr>
            <a:r>
              <a:rPr dirty="0" sz="1300" spc="-55">
                <a:latin typeface="Calibri"/>
                <a:cs typeface="Calibri"/>
              </a:rPr>
              <a:t>V.2</a:t>
            </a:r>
            <a:r>
              <a:rPr dirty="0" sz="1300" spc="5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Controlabilidad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y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observabilidad</a:t>
            </a:r>
            <a:endParaRPr sz="13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484"/>
              </a:spcBef>
              <a:buFont typeface="Wingdings"/>
              <a:buChar char=""/>
              <a:tabLst>
                <a:tab pos="241300" algn="l"/>
              </a:tabLst>
            </a:pP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Prácticas:</a:t>
            </a:r>
            <a:r>
              <a:rPr dirty="0" sz="1400" spc="30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Aplicaciones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de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Matlab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y Simulink al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diseño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de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sistemas</a:t>
            </a:r>
            <a:r>
              <a:rPr dirty="0" sz="1400" spc="-3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de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control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en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tiempo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discreto.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001125" cy="721360"/>
          </a:xfrm>
          <a:custGeom>
            <a:avLst/>
            <a:gdLst/>
            <a:ahLst/>
            <a:cxnLst/>
            <a:rect l="l" t="t" r="r" b="b"/>
            <a:pathLst>
              <a:path w="9001125" h="721360">
                <a:moveTo>
                  <a:pt x="9000744" y="0"/>
                </a:moveTo>
                <a:lnTo>
                  <a:pt x="0" y="0"/>
                </a:lnTo>
                <a:lnTo>
                  <a:pt x="0" y="720851"/>
                </a:lnTo>
                <a:lnTo>
                  <a:pt x="9000744" y="720851"/>
                </a:lnTo>
                <a:lnTo>
                  <a:pt x="9000744" y="0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67436" y="126872"/>
            <a:ext cx="135382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3.</a:t>
            </a:r>
            <a:r>
              <a:rPr dirty="0" spc="-95"/>
              <a:t> </a:t>
            </a:r>
            <a:r>
              <a:rPr dirty="0" spc="-30"/>
              <a:t>Temario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82687" y="3575851"/>
            <a:ext cx="6294621" cy="1738454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5"/>
              <a:t>Control</a:t>
            </a:r>
            <a:r>
              <a:rPr dirty="0" spc="-30"/>
              <a:t> </a:t>
            </a:r>
            <a:r>
              <a:rPr dirty="0" spc="-5"/>
              <a:t>Discreto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5"/>
              <a:t>Máster en</a:t>
            </a:r>
            <a:r>
              <a:rPr dirty="0" spc="-20"/>
              <a:t> </a:t>
            </a:r>
            <a:r>
              <a:rPr dirty="0" spc="-5"/>
              <a:t>Ingeniería</a:t>
            </a:r>
            <a:r>
              <a:rPr dirty="0" spc="15"/>
              <a:t> </a:t>
            </a:r>
            <a:r>
              <a:rPr dirty="0" spc="-5"/>
              <a:t>Industrial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001125" cy="721360"/>
          </a:xfrm>
          <a:custGeom>
            <a:avLst/>
            <a:gdLst/>
            <a:ahLst/>
            <a:cxnLst/>
            <a:rect l="l" t="t" r="r" b="b"/>
            <a:pathLst>
              <a:path w="9001125" h="721360">
                <a:moveTo>
                  <a:pt x="9000744" y="0"/>
                </a:moveTo>
                <a:lnTo>
                  <a:pt x="0" y="0"/>
                </a:lnTo>
                <a:lnTo>
                  <a:pt x="0" y="720851"/>
                </a:lnTo>
                <a:lnTo>
                  <a:pt x="9000744" y="720851"/>
                </a:lnTo>
                <a:lnTo>
                  <a:pt x="9000744" y="0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7436" y="126872"/>
            <a:ext cx="383857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4.</a:t>
            </a:r>
            <a:r>
              <a:rPr dirty="0" spc="-30"/>
              <a:t> </a:t>
            </a:r>
            <a:r>
              <a:rPr dirty="0" spc="-10"/>
              <a:t>Organización</a:t>
            </a:r>
            <a:r>
              <a:rPr dirty="0" spc="-45"/>
              <a:t> </a:t>
            </a:r>
            <a:r>
              <a:rPr dirty="0"/>
              <a:t>de</a:t>
            </a:r>
            <a:r>
              <a:rPr dirty="0" spc="-20"/>
              <a:t> </a:t>
            </a:r>
            <a:r>
              <a:rPr dirty="0"/>
              <a:t>la</a:t>
            </a:r>
            <a:r>
              <a:rPr dirty="0" spc="-15"/>
              <a:t> </a:t>
            </a:r>
            <a:r>
              <a:rPr dirty="0" spc="-5"/>
              <a:t>docencia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5"/>
              <a:t>Control</a:t>
            </a:r>
            <a:r>
              <a:rPr dirty="0" spc="-30"/>
              <a:t> </a:t>
            </a:r>
            <a:r>
              <a:rPr dirty="0" spc="-5"/>
              <a:t>Discreto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5"/>
              <a:t>Máster en</a:t>
            </a:r>
            <a:r>
              <a:rPr dirty="0" spc="-20"/>
              <a:t> </a:t>
            </a:r>
            <a:r>
              <a:rPr dirty="0" spc="-5"/>
              <a:t>Ingeniería</a:t>
            </a:r>
            <a:r>
              <a:rPr dirty="0" spc="15"/>
              <a:t> </a:t>
            </a:r>
            <a:r>
              <a:rPr dirty="0" spc="-5"/>
              <a:t>Industrial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373786" y="905094"/>
            <a:ext cx="9553575" cy="5137785"/>
          </a:xfrm>
          <a:prstGeom prst="rect">
            <a:avLst/>
          </a:prstGeom>
        </p:spPr>
        <p:txBody>
          <a:bodyPr wrap="square" lIns="0" tIns="72390" rIns="0" bIns="0" rtlCol="0" vert="horz">
            <a:spAutoFit/>
          </a:bodyPr>
          <a:lstStyle/>
          <a:p>
            <a:pPr marL="292735" indent="-280670">
              <a:lnSpc>
                <a:spcPct val="100000"/>
              </a:lnSpc>
              <a:spcBef>
                <a:spcPts val="570"/>
              </a:spcBef>
              <a:buFont typeface="Wingdings"/>
              <a:buChar char=""/>
              <a:tabLst>
                <a:tab pos="293370" algn="l"/>
              </a:tabLst>
            </a:pPr>
            <a:r>
              <a:rPr dirty="0" u="sng" sz="18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Clases</a:t>
            </a:r>
            <a:r>
              <a:rPr dirty="0" u="sng" sz="1800" spc="-3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dirty="0" u="sng" sz="1800" spc="-1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8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teoría</a:t>
            </a:r>
            <a:r>
              <a:rPr dirty="0" u="sng" sz="1800" spc="-3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y</a:t>
            </a:r>
            <a:r>
              <a:rPr dirty="0" u="sng" sz="18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8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problemas</a:t>
            </a:r>
            <a:r>
              <a:rPr dirty="0" u="sng" sz="1800" spc="-4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(16+8=24</a:t>
            </a:r>
            <a:r>
              <a:rPr dirty="0" u="sng" sz="18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8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horas):</a:t>
            </a:r>
            <a:endParaRPr sz="1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41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600" spc="-5">
                <a:latin typeface="Calibri"/>
                <a:cs typeface="Calibri"/>
              </a:rPr>
              <a:t>Explicación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los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conceptos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fundamentales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cada</a:t>
            </a:r>
            <a:r>
              <a:rPr dirty="0" sz="1600" spc="-5">
                <a:latin typeface="Calibri"/>
                <a:cs typeface="Calibri"/>
              </a:rPr>
              <a:t> tema.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Se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seguirá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el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material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disponible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en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Aula Virtual.</a:t>
            </a:r>
            <a:endParaRPr sz="16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600" spc="-5">
                <a:latin typeface="Calibri"/>
                <a:cs typeface="Calibri"/>
              </a:rPr>
              <a:t>Semanas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1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12: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del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30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-10">
                <a:latin typeface="Calibri"/>
                <a:cs typeface="Calibri"/>
              </a:rPr>
              <a:t> enero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al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19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abril.</a:t>
            </a:r>
            <a:endParaRPr sz="16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600" spc="-10">
                <a:latin typeface="Calibri"/>
                <a:cs typeface="Calibri"/>
              </a:rPr>
              <a:t>Horario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general: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Lunes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 spc="-10">
                <a:latin typeface="Calibri"/>
                <a:cs typeface="Calibri"/>
              </a:rPr>
              <a:t>17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 </a:t>
            </a:r>
            <a:r>
              <a:rPr dirty="0" sz="1600" spc="-10">
                <a:latin typeface="Calibri"/>
                <a:cs typeface="Calibri"/>
              </a:rPr>
              <a:t>19h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y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miércoles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alternos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 spc="-10">
                <a:latin typeface="Calibri"/>
                <a:cs typeface="Calibri"/>
              </a:rPr>
              <a:t>15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 </a:t>
            </a:r>
            <a:r>
              <a:rPr dirty="0" sz="1600" spc="-10">
                <a:latin typeface="Calibri"/>
                <a:cs typeface="Calibri"/>
              </a:rPr>
              <a:t>17h.</a:t>
            </a:r>
            <a:endParaRPr sz="16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600" spc="-5">
                <a:latin typeface="Calibri"/>
                <a:cs typeface="Calibri"/>
              </a:rPr>
              <a:t>Aula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S01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–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Laboratorios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II.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Descansos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17.50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 </a:t>
            </a:r>
            <a:r>
              <a:rPr dirty="0" sz="1600" spc="-10">
                <a:latin typeface="Calibri"/>
                <a:cs typeface="Calibri"/>
              </a:rPr>
              <a:t>18h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(lunes)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y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15.50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16h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(miércoles).</a:t>
            </a:r>
            <a:endParaRPr sz="16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1500">
              <a:latin typeface="Calibri"/>
              <a:cs typeface="Calibri"/>
            </a:endParaRPr>
          </a:p>
          <a:p>
            <a:pPr marL="292735" indent="-280670">
              <a:lnSpc>
                <a:spcPct val="100000"/>
              </a:lnSpc>
              <a:buFont typeface="Wingdings"/>
              <a:buChar char=""/>
              <a:tabLst>
                <a:tab pos="293370" algn="l"/>
              </a:tabLst>
            </a:pPr>
            <a:r>
              <a:rPr dirty="0" u="sng" sz="18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Prácticas</a:t>
            </a:r>
            <a:r>
              <a:rPr dirty="0" u="sng" sz="1800" spc="-3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(8</a:t>
            </a:r>
            <a:r>
              <a:rPr dirty="0" u="sng" sz="1800" spc="-1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8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horas):</a:t>
            </a:r>
            <a:endParaRPr sz="1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41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600" spc="-10">
                <a:latin typeface="Calibri"/>
                <a:cs typeface="Calibri"/>
              </a:rPr>
              <a:t>Aprendizaje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técnicas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discretización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y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diseño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controladores</a:t>
            </a:r>
            <a:r>
              <a:rPr dirty="0" sz="1600" spc="4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discretos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mediante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MATLAB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y</a:t>
            </a:r>
            <a:r>
              <a:rPr dirty="0" sz="1600" spc="7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Simulink.</a:t>
            </a:r>
            <a:endParaRPr sz="16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600" spc="-5">
                <a:latin typeface="Calibri"/>
                <a:cs typeface="Calibri"/>
              </a:rPr>
              <a:t>Se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impartirán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4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sesiones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correspondientes</a:t>
            </a:r>
            <a:r>
              <a:rPr dirty="0" sz="1600" spc="4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3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aplicaciones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prácticas.</a:t>
            </a:r>
            <a:endParaRPr sz="16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600" spc="-5">
                <a:latin typeface="Calibri"/>
                <a:cs typeface="Calibri"/>
              </a:rPr>
              <a:t>Semanas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3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 13: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del 13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 spc="-20">
                <a:latin typeface="Calibri"/>
                <a:cs typeface="Calibri"/>
              </a:rPr>
              <a:t>febrero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al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24 de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abril.</a:t>
            </a:r>
            <a:endParaRPr sz="16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600" spc="-10">
                <a:latin typeface="Calibri"/>
                <a:cs typeface="Calibri"/>
              </a:rPr>
              <a:t>Horario</a:t>
            </a:r>
            <a:r>
              <a:rPr dirty="0" sz="1600" spc="4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habitual.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Aulas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informática</a:t>
            </a:r>
            <a:r>
              <a:rPr dirty="0" sz="1600" spc="-10">
                <a:latin typeface="Calibri"/>
                <a:cs typeface="Calibri"/>
              </a:rPr>
              <a:t> por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especificar.</a:t>
            </a:r>
            <a:endParaRPr sz="16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600">
              <a:latin typeface="Calibri"/>
              <a:cs typeface="Calibri"/>
            </a:endParaRPr>
          </a:p>
          <a:p>
            <a:pPr marL="292735" indent="-280670">
              <a:lnSpc>
                <a:spcPct val="100000"/>
              </a:lnSpc>
              <a:buFont typeface="Wingdings"/>
              <a:buChar char=""/>
              <a:tabLst>
                <a:tab pos="293370" algn="l"/>
              </a:tabLst>
            </a:pPr>
            <a:r>
              <a:rPr dirty="0" u="sng" sz="18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Evaluación</a:t>
            </a:r>
            <a:r>
              <a:rPr dirty="0" u="sng" sz="1800" spc="-6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(4 </a:t>
            </a:r>
            <a:r>
              <a:rPr dirty="0" u="sng" sz="18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horas):</a:t>
            </a:r>
            <a:endParaRPr sz="1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42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600" spc="-10">
                <a:latin typeface="Calibri"/>
                <a:cs typeface="Calibri"/>
              </a:rPr>
              <a:t>Examen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parcial</a:t>
            </a:r>
            <a:r>
              <a:rPr dirty="0" sz="1600" spc="-5">
                <a:latin typeface="Calibri"/>
                <a:cs typeface="Calibri"/>
              </a:rPr>
              <a:t> de teoría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y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problemas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(semana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7)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y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prácticas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(semana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14).</a:t>
            </a:r>
            <a:endParaRPr sz="16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15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Font typeface="Wingdings"/>
              <a:buChar char=""/>
              <a:tabLst>
                <a:tab pos="241300" algn="l"/>
              </a:tabLst>
            </a:pPr>
            <a:r>
              <a:rPr dirty="0" u="sng" sz="1800" spc="-1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Tutorías:</a:t>
            </a:r>
            <a:endParaRPr sz="1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41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600" spc="-10">
                <a:latin typeface="Calibri"/>
                <a:cs typeface="Calibri"/>
              </a:rPr>
              <a:t>Concertar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con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antelación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con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el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profesor</a:t>
            </a:r>
            <a:r>
              <a:rPr dirty="0" sz="1600" spc="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por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correo-e.</a:t>
            </a:r>
            <a:endParaRPr sz="16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600" spc="-5">
                <a:latin typeface="Calibri"/>
                <a:cs typeface="Calibri"/>
              </a:rPr>
              <a:t>Se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realizarán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presencialmente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por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videoconferencia</a:t>
            </a:r>
            <a:r>
              <a:rPr dirty="0" sz="1600" spc="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utilizando </a:t>
            </a:r>
            <a:r>
              <a:rPr dirty="0" sz="1600" spc="-5">
                <a:latin typeface="Calibri"/>
                <a:cs typeface="Calibri"/>
              </a:rPr>
              <a:t>la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herramienta</a:t>
            </a:r>
            <a:r>
              <a:rPr dirty="0" sz="1600" spc="70">
                <a:latin typeface="Calibri"/>
                <a:cs typeface="Calibri"/>
              </a:rPr>
              <a:t> </a:t>
            </a:r>
            <a:r>
              <a:rPr dirty="0" sz="1600" spc="-5" i="1">
                <a:latin typeface="Calibri"/>
                <a:cs typeface="Calibri"/>
              </a:rPr>
              <a:t>Microsoft</a:t>
            </a:r>
            <a:r>
              <a:rPr dirty="0" sz="1600" spc="20" i="1">
                <a:latin typeface="Calibri"/>
                <a:cs typeface="Calibri"/>
              </a:rPr>
              <a:t> </a:t>
            </a:r>
            <a:r>
              <a:rPr dirty="0" sz="1600" spc="-30" i="1">
                <a:latin typeface="Calibri"/>
                <a:cs typeface="Calibri"/>
              </a:rPr>
              <a:t>Teams</a:t>
            </a:r>
            <a:r>
              <a:rPr dirty="0" sz="1600" spc="-30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001125" cy="721360"/>
          </a:xfrm>
          <a:prstGeom prst="rect"/>
          <a:solidFill>
            <a:srgbClr val="CA0017"/>
          </a:solidFill>
        </p:spPr>
        <p:txBody>
          <a:bodyPr wrap="square" lIns="0" tIns="139065" rIns="0" bIns="0" rtlCol="0" vert="horz">
            <a:spAutoFit/>
          </a:bodyPr>
          <a:lstStyle/>
          <a:p>
            <a:pPr marL="179705">
              <a:lnSpc>
                <a:spcPct val="100000"/>
              </a:lnSpc>
              <a:spcBef>
                <a:spcPts val="1095"/>
              </a:spcBef>
            </a:pPr>
            <a:r>
              <a:rPr dirty="0"/>
              <a:t>4.</a:t>
            </a:r>
            <a:r>
              <a:rPr dirty="0" spc="-30"/>
              <a:t> </a:t>
            </a:r>
            <a:r>
              <a:rPr dirty="0" spc="-10"/>
              <a:t>Organización</a:t>
            </a:r>
            <a:r>
              <a:rPr dirty="0" spc="-45"/>
              <a:t> </a:t>
            </a:r>
            <a:r>
              <a:rPr dirty="0"/>
              <a:t>de</a:t>
            </a:r>
            <a:r>
              <a:rPr dirty="0" spc="-20"/>
              <a:t> </a:t>
            </a:r>
            <a:r>
              <a:rPr dirty="0"/>
              <a:t>la</a:t>
            </a:r>
            <a:r>
              <a:rPr dirty="0" spc="-15"/>
              <a:t> </a:t>
            </a:r>
            <a:r>
              <a:rPr dirty="0" spc="-5"/>
              <a:t>docencia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5"/>
              <a:t>Control</a:t>
            </a:r>
            <a:r>
              <a:rPr dirty="0" spc="-30"/>
              <a:t> </a:t>
            </a:r>
            <a:r>
              <a:rPr dirty="0" spc="-5"/>
              <a:t>Discreto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5"/>
              <a:t>Máster en</a:t>
            </a:r>
            <a:r>
              <a:rPr dirty="0" spc="-20"/>
              <a:t> </a:t>
            </a:r>
            <a:r>
              <a:rPr dirty="0" spc="-5"/>
              <a:t>Ingeniería</a:t>
            </a:r>
            <a:r>
              <a:rPr dirty="0" spc="15"/>
              <a:t> </a:t>
            </a:r>
            <a:r>
              <a:rPr dirty="0" spc="-5"/>
              <a:t>Industrial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0" y="720851"/>
            <a:ext cx="4907280" cy="41148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2540" rIns="0" bIns="0" rtlCol="0" vert="horz">
            <a:spAutoFit/>
          </a:bodyPr>
          <a:lstStyle/>
          <a:p>
            <a:pPr marL="359410">
              <a:lnSpc>
                <a:spcPct val="100000"/>
              </a:lnSpc>
              <a:spcBef>
                <a:spcPts val="20"/>
              </a:spcBef>
            </a:pPr>
            <a:r>
              <a:rPr dirty="0" sz="1800" spc="-10" b="1">
                <a:solidFill>
                  <a:srgbClr val="CA0017"/>
                </a:solidFill>
                <a:latin typeface="Calibri"/>
                <a:cs typeface="Calibri"/>
              </a:rPr>
              <a:t>Programación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949" y="1153693"/>
            <a:ext cx="9552305" cy="5241925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240"/>
              </a:spcBef>
              <a:buFont typeface="Wingdings"/>
              <a:buChar char=""/>
              <a:tabLst>
                <a:tab pos="241300" algn="l"/>
              </a:tabLst>
            </a:pP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Enero:</a:t>
            </a:r>
            <a:endParaRPr sz="1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12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300" spc="-5" b="1">
                <a:latin typeface="Calibri"/>
                <a:cs typeface="Calibri"/>
              </a:rPr>
              <a:t>L30:</a:t>
            </a:r>
            <a:r>
              <a:rPr dirty="0" sz="1300" spc="15" b="1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Presentación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la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asignatura.</a:t>
            </a:r>
            <a:r>
              <a:rPr dirty="0" sz="1300" spc="45">
                <a:latin typeface="Calibri"/>
                <a:cs typeface="Calibri"/>
              </a:rPr>
              <a:t> </a:t>
            </a:r>
            <a:r>
              <a:rPr dirty="0" u="sng" sz="1300" spc="-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Tema</a:t>
            </a:r>
            <a:r>
              <a:rPr dirty="0" u="sng" sz="13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I: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Introducción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los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sistemas</a:t>
            </a:r>
            <a:r>
              <a:rPr dirty="0" sz="1300" spc="4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control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en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tiempo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discreto.</a:t>
            </a:r>
            <a:endParaRPr sz="13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955"/>
              </a:spcBef>
              <a:buFont typeface="Wingdings"/>
              <a:buChar char=""/>
              <a:tabLst>
                <a:tab pos="241300" algn="l"/>
              </a:tabLst>
            </a:pP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Febrero:</a:t>
            </a:r>
            <a:endParaRPr sz="1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12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300" spc="-5" b="1">
                <a:latin typeface="Calibri"/>
                <a:cs typeface="Calibri"/>
              </a:rPr>
              <a:t>X01:</a:t>
            </a:r>
            <a:r>
              <a:rPr dirty="0" sz="1300" spc="25" b="1">
                <a:latin typeface="Calibri"/>
                <a:cs typeface="Calibri"/>
              </a:rPr>
              <a:t> </a:t>
            </a:r>
            <a:r>
              <a:rPr dirty="0" u="sng" sz="1300" spc="-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Tema</a:t>
            </a:r>
            <a:r>
              <a:rPr dirty="0" u="sng" sz="13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II.1,</a:t>
            </a:r>
            <a:r>
              <a:rPr dirty="0" u="sng" sz="13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II2.</a:t>
            </a:r>
            <a:r>
              <a:rPr dirty="0" u="sng" sz="1300" spc="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y</a:t>
            </a:r>
            <a:r>
              <a:rPr dirty="0" u="sng" sz="1300" spc="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II.3: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La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transformada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Z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directa,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inversa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y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convolución</a:t>
            </a:r>
            <a:r>
              <a:rPr dirty="0" sz="1300" spc="4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secuencias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discretas.</a:t>
            </a:r>
            <a:endParaRPr sz="13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300" spc="-5" b="1">
                <a:latin typeface="Calibri"/>
                <a:cs typeface="Calibri"/>
              </a:rPr>
              <a:t>L06:</a:t>
            </a:r>
            <a:r>
              <a:rPr dirty="0" sz="1300" spc="15" b="1">
                <a:latin typeface="Calibri"/>
                <a:cs typeface="Calibri"/>
              </a:rPr>
              <a:t> </a:t>
            </a:r>
            <a:r>
              <a:rPr dirty="0" u="sng" sz="1300" spc="-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Tema</a:t>
            </a:r>
            <a:r>
              <a:rPr dirty="0" u="sng" sz="1300" spc="4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II.4: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Solución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ecuaciones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en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diferencias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mediante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la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15">
                <a:latin typeface="Calibri"/>
                <a:cs typeface="Calibri"/>
              </a:rPr>
              <a:t>Transformada</a:t>
            </a:r>
            <a:r>
              <a:rPr dirty="0" sz="1300" spc="4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Z.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Problemas.</a:t>
            </a:r>
            <a:endParaRPr sz="13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300" spc="-5" b="1">
                <a:latin typeface="Calibri"/>
                <a:cs typeface="Calibri"/>
              </a:rPr>
              <a:t>L13:</a:t>
            </a:r>
            <a:r>
              <a:rPr dirty="0" sz="1300" spc="5" b="1">
                <a:latin typeface="Calibri"/>
                <a:cs typeface="Calibri"/>
              </a:rPr>
              <a:t> </a:t>
            </a:r>
            <a:r>
              <a:rPr dirty="0" u="sng" sz="13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Práctica</a:t>
            </a:r>
            <a:r>
              <a:rPr dirty="0" u="sng" sz="1300" spc="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1: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Secuencias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discretas.</a:t>
            </a:r>
            <a:endParaRPr sz="13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300" spc="-5" b="1">
                <a:latin typeface="Calibri"/>
                <a:cs typeface="Calibri"/>
              </a:rPr>
              <a:t>X15:</a:t>
            </a:r>
            <a:r>
              <a:rPr dirty="0" sz="1300" spc="25" b="1">
                <a:latin typeface="Calibri"/>
                <a:cs typeface="Calibri"/>
              </a:rPr>
              <a:t> </a:t>
            </a:r>
            <a:r>
              <a:rPr dirty="0" u="sng" sz="1300" spc="-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Tema</a:t>
            </a:r>
            <a:r>
              <a:rPr dirty="0" u="sng" sz="1300" spc="3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III.1: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Análisis</a:t>
            </a:r>
            <a:r>
              <a:rPr dirty="0" sz="1300" spc="4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sistemas</a:t>
            </a:r>
            <a:r>
              <a:rPr dirty="0" sz="1300" spc="5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control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en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tiempo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discreto.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Modelado</a:t>
            </a:r>
            <a:r>
              <a:rPr dirty="0" sz="1300" spc="5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matemático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los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procesos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muestreo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y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retención.</a:t>
            </a:r>
            <a:endParaRPr sz="13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300" spc="-5" b="1">
                <a:latin typeface="Calibri"/>
                <a:cs typeface="Calibri"/>
              </a:rPr>
              <a:t>L20:</a:t>
            </a:r>
            <a:r>
              <a:rPr dirty="0" sz="1300" spc="15" b="1">
                <a:latin typeface="Calibri"/>
                <a:cs typeface="Calibri"/>
              </a:rPr>
              <a:t> </a:t>
            </a:r>
            <a:r>
              <a:rPr dirty="0" u="sng" sz="1300" spc="-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Tema</a:t>
            </a:r>
            <a:r>
              <a:rPr dirty="0" u="sng" sz="1300" spc="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III.2</a:t>
            </a:r>
            <a:r>
              <a:rPr dirty="0" u="sng" sz="1300" spc="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y</a:t>
            </a:r>
            <a:r>
              <a:rPr dirty="0" u="sng" sz="1300" spc="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III.3: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La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Función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5">
                <a:latin typeface="Calibri"/>
                <a:cs typeface="Calibri"/>
              </a:rPr>
              <a:t>Transferencia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Pulso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(FDTP).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Correspondencia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plano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S</a:t>
            </a:r>
            <a:r>
              <a:rPr dirty="0" sz="1300" spc="5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-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Plano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Z.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Problemas.</a:t>
            </a:r>
            <a:endParaRPr sz="13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300" spc="-5" b="1">
                <a:latin typeface="Calibri"/>
                <a:cs typeface="Calibri"/>
              </a:rPr>
              <a:t>L27:</a:t>
            </a:r>
            <a:r>
              <a:rPr dirty="0" sz="1300" spc="10" b="1">
                <a:latin typeface="Calibri"/>
                <a:cs typeface="Calibri"/>
              </a:rPr>
              <a:t> </a:t>
            </a:r>
            <a:r>
              <a:rPr dirty="0" u="sng" sz="1300" spc="-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Tema</a:t>
            </a:r>
            <a:r>
              <a:rPr dirty="0" u="sng" sz="1300" spc="3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III.4: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Análisis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estabilidad.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Problemas.</a:t>
            </a:r>
            <a:endParaRPr sz="13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960"/>
              </a:spcBef>
              <a:buFont typeface="Wingdings"/>
              <a:buChar char=""/>
              <a:tabLst>
                <a:tab pos="241300" algn="l"/>
              </a:tabLst>
            </a:pP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Marzo:</a:t>
            </a:r>
            <a:endParaRPr sz="1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12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300" spc="-5" b="1">
                <a:latin typeface="Calibri"/>
                <a:cs typeface="Calibri"/>
              </a:rPr>
              <a:t>X01:</a:t>
            </a:r>
            <a:r>
              <a:rPr dirty="0" sz="1300" spc="25" b="1">
                <a:latin typeface="Calibri"/>
                <a:cs typeface="Calibri"/>
              </a:rPr>
              <a:t> </a:t>
            </a:r>
            <a:r>
              <a:rPr dirty="0" u="sng" sz="1300" spc="-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Tema</a:t>
            </a:r>
            <a:r>
              <a:rPr dirty="0" u="sng" sz="13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III.4</a:t>
            </a:r>
            <a:r>
              <a:rPr dirty="0" u="sng" sz="13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y</a:t>
            </a:r>
            <a:r>
              <a:rPr dirty="0" u="sng" sz="1300" spc="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III.5: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Análisis</a:t>
            </a:r>
            <a:r>
              <a:rPr dirty="0" sz="1300" spc="4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la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respuesta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transitoria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y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permanente.</a:t>
            </a:r>
            <a:endParaRPr sz="13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300" spc="-5" b="1">
                <a:latin typeface="Calibri"/>
                <a:cs typeface="Calibri"/>
              </a:rPr>
              <a:t>L06:</a:t>
            </a:r>
            <a:r>
              <a:rPr dirty="0" sz="1300" spc="15" b="1">
                <a:latin typeface="Calibri"/>
                <a:cs typeface="Calibri"/>
              </a:rPr>
              <a:t> </a:t>
            </a:r>
            <a:r>
              <a:rPr dirty="0" u="sng" sz="1300" spc="-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Tema</a:t>
            </a:r>
            <a:r>
              <a:rPr dirty="0" u="sng" sz="1300" spc="4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III.5: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Discretización</a:t>
            </a:r>
            <a:r>
              <a:rPr dirty="0" sz="1300" spc="4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sistemas</a:t>
            </a:r>
            <a:r>
              <a:rPr dirty="0" sz="1300" spc="5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continuos.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Influencia</a:t>
            </a:r>
            <a:r>
              <a:rPr dirty="0" sz="1300" spc="4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del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tiempo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muestreo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en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la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respuesta</a:t>
            </a:r>
            <a:r>
              <a:rPr dirty="0" sz="1300" spc="4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temporal.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Problemas.</a:t>
            </a:r>
            <a:endParaRPr sz="13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300" spc="-5" b="1">
                <a:latin typeface="Calibri"/>
                <a:cs typeface="Calibri"/>
              </a:rPr>
              <a:t>L13:</a:t>
            </a:r>
            <a:r>
              <a:rPr dirty="0" sz="1300" spc="15" b="1">
                <a:latin typeface="Calibri"/>
                <a:cs typeface="Calibri"/>
              </a:rPr>
              <a:t> </a:t>
            </a:r>
            <a:r>
              <a:rPr dirty="0" u="sng" sz="13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Práctica</a:t>
            </a:r>
            <a:r>
              <a:rPr dirty="0" u="sng" sz="1300" spc="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2: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Análisis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la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respuesta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temporal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sistemas</a:t>
            </a:r>
            <a:r>
              <a:rPr dirty="0" sz="1300" spc="4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discretos.</a:t>
            </a:r>
            <a:endParaRPr sz="13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300" spc="-5" b="1">
                <a:latin typeface="Calibri"/>
                <a:cs typeface="Calibri"/>
              </a:rPr>
              <a:t>X15:</a:t>
            </a:r>
            <a:r>
              <a:rPr dirty="0" sz="1300" spc="2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Examen</a:t>
            </a:r>
            <a:r>
              <a:rPr dirty="0" sz="1300" spc="3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parcial</a:t>
            </a:r>
            <a:r>
              <a:rPr dirty="0" sz="1300" spc="3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de</a:t>
            </a:r>
            <a:r>
              <a:rPr dirty="0" sz="1300" spc="1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teoría</a:t>
            </a:r>
            <a:r>
              <a:rPr dirty="0" sz="1300" spc="1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y</a:t>
            </a:r>
            <a:r>
              <a:rPr dirty="0" sz="1300" spc="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problemas</a:t>
            </a:r>
            <a:r>
              <a:rPr dirty="0" sz="1300" spc="3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(temas</a:t>
            </a:r>
            <a:r>
              <a:rPr dirty="0" sz="1300" spc="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I,</a:t>
            </a:r>
            <a:r>
              <a:rPr dirty="0" sz="1300" spc="1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II</a:t>
            </a:r>
            <a:r>
              <a:rPr dirty="0" sz="1300" spc="2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y</a:t>
            </a:r>
            <a:r>
              <a:rPr dirty="0" sz="1300" spc="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III).</a:t>
            </a:r>
            <a:endParaRPr sz="13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300" spc="-5" b="1">
                <a:latin typeface="Calibri"/>
                <a:cs typeface="Calibri"/>
              </a:rPr>
              <a:t>L20:</a:t>
            </a:r>
            <a:r>
              <a:rPr dirty="0" sz="1300" spc="15" b="1">
                <a:latin typeface="Calibri"/>
                <a:cs typeface="Calibri"/>
              </a:rPr>
              <a:t> </a:t>
            </a:r>
            <a:r>
              <a:rPr dirty="0" u="sng" sz="1300" spc="-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Tema</a:t>
            </a:r>
            <a:r>
              <a:rPr dirty="0" u="sng" sz="1300" spc="4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00" spc="-4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IV.I</a:t>
            </a:r>
            <a:r>
              <a:rPr dirty="0" u="sng" sz="1300" spc="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y</a:t>
            </a:r>
            <a:r>
              <a:rPr dirty="0" u="sng" sz="1300" spc="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00" spc="-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IV.2: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Diseño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sistemas</a:t>
            </a:r>
            <a:r>
              <a:rPr dirty="0" sz="1300" spc="4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control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en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tiempo</a:t>
            </a:r>
            <a:r>
              <a:rPr dirty="0" sz="1300" spc="4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discreto: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Controladores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y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filtros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digitales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(FIR</a:t>
            </a:r>
            <a:r>
              <a:rPr dirty="0" sz="1300" spc="4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-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IIR).</a:t>
            </a:r>
            <a:endParaRPr sz="13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300" spc="-5" b="1">
                <a:latin typeface="Calibri"/>
                <a:cs typeface="Calibri"/>
              </a:rPr>
              <a:t>L27:</a:t>
            </a:r>
            <a:r>
              <a:rPr dirty="0" sz="1300" spc="15" b="1">
                <a:latin typeface="Calibri"/>
                <a:cs typeface="Calibri"/>
              </a:rPr>
              <a:t> </a:t>
            </a:r>
            <a:r>
              <a:rPr dirty="0" u="sng" sz="1300" spc="-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Tema</a:t>
            </a:r>
            <a:r>
              <a:rPr dirty="0" u="sng" sz="1300" spc="4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00" spc="-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IV.3,</a:t>
            </a:r>
            <a:r>
              <a:rPr dirty="0" u="sng" sz="13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00" spc="-4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IV.4</a:t>
            </a:r>
            <a:r>
              <a:rPr dirty="0" u="sng" sz="13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y</a:t>
            </a:r>
            <a:r>
              <a:rPr dirty="0" u="sng" sz="1300" spc="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00" spc="-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IV.5: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Método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del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Lugar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las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Raíces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(LDR),</a:t>
            </a:r>
            <a:r>
              <a:rPr dirty="0" sz="1300" spc="4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respuesta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en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frecuencia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y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diseño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analítico.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Problemas.</a:t>
            </a:r>
            <a:endParaRPr sz="13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300" spc="-5" b="1">
                <a:latin typeface="Calibri"/>
                <a:cs typeface="Calibri"/>
              </a:rPr>
              <a:t>X29:</a:t>
            </a:r>
            <a:r>
              <a:rPr dirty="0" sz="1300" spc="10" b="1">
                <a:latin typeface="Calibri"/>
                <a:cs typeface="Calibri"/>
              </a:rPr>
              <a:t> </a:t>
            </a:r>
            <a:r>
              <a:rPr dirty="0" u="sng" sz="13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Práctica</a:t>
            </a:r>
            <a:r>
              <a:rPr dirty="0" u="sng" sz="13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3: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Diseño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reguladores </a:t>
            </a:r>
            <a:r>
              <a:rPr dirty="0" sz="1300" spc="-10">
                <a:latin typeface="Calibri"/>
                <a:cs typeface="Calibri"/>
              </a:rPr>
              <a:t>discretos.</a:t>
            </a:r>
            <a:endParaRPr sz="13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955"/>
              </a:spcBef>
              <a:buFont typeface="Wingdings"/>
              <a:buChar char=""/>
              <a:tabLst>
                <a:tab pos="241300" algn="l"/>
              </a:tabLst>
            </a:pP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Abril:</a:t>
            </a:r>
            <a:endParaRPr sz="1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12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300" spc="-5" b="1">
                <a:latin typeface="Calibri"/>
                <a:cs typeface="Calibri"/>
              </a:rPr>
              <a:t>L17:</a:t>
            </a:r>
            <a:r>
              <a:rPr dirty="0" sz="1300" spc="10" b="1">
                <a:latin typeface="Calibri"/>
                <a:cs typeface="Calibri"/>
              </a:rPr>
              <a:t> </a:t>
            </a:r>
            <a:r>
              <a:rPr dirty="0" u="sng" sz="1300" spc="-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Tema</a:t>
            </a:r>
            <a:r>
              <a:rPr dirty="0" u="sng" sz="1300" spc="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00" spc="-4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V.1: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Espacio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estados: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Análisis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sistemas</a:t>
            </a:r>
            <a:r>
              <a:rPr dirty="0" sz="1300" spc="4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discretos.</a:t>
            </a:r>
            <a:endParaRPr sz="13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300" spc="-5" b="1">
                <a:latin typeface="Calibri"/>
                <a:cs typeface="Calibri"/>
              </a:rPr>
              <a:t>X19:</a:t>
            </a:r>
            <a:r>
              <a:rPr dirty="0" sz="1300" spc="20" b="1">
                <a:latin typeface="Calibri"/>
                <a:cs typeface="Calibri"/>
              </a:rPr>
              <a:t> </a:t>
            </a:r>
            <a:r>
              <a:rPr dirty="0" u="sng" sz="1300" spc="-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Tema</a:t>
            </a:r>
            <a:r>
              <a:rPr dirty="0" u="sng" sz="1300" spc="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00" spc="-4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V.2: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Controlabilidad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y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observadores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estados.</a:t>
            </a:r>
            <a:endParaRPr sz="13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300" spc="-5" b="1">
                <a:latin typeface="Calibri"/>
                <a:cs typeface="Calibri"/>
              </a:rPr>
              <a:t>L24:</a:t>
            </a:r>
            <a:r>
              <a:rPr dirty="0" sz="1300" spc="5" b="1">
                <a:latin typeface="Calibri"/>
                <a:cs typeface="Calibri"/>
              </a:rPr>
              <a:t> </a:t>
            </a:r>
            <a:r>
              <a:rPr dirty="0" u="sng" sz="13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Prácticas</a:t>
            </a:r>
            <a:r>
              <a:rPr dirty="0" u="sng" sz="1300" spc="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1,</a:t>
            </a:r>
            <a:r>
              <a:rPr dirty="0" u="sng" sz="13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2</a:t>
            </a:r>
            <a:r>
              <a:rPr dirty="0" u="sng" sz="1300" spc="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y</a:t>
            </a:r>
            <a:r>
              <a:rPr dirty="0" u="sng" sz="13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3: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Ejercicios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y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proyectos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prácticas.</a:t>
            </a:r>
            <a:endParaRPr sz="13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955"/>
              </a:spcBef>
              <a:buFont typeface="Wingdings"/>
              <a:buChar char=""/>
              <a:tabLst>
                <a:tab pos="241300" algn="l"/>
              </a:tabLst>
            </a:pP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Mayo:</a:t>
            </a:r>
            <a:endParaRPr sz="1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12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300" spc="-5" b="1">
                <a:latin typeface="Calibri"/>
                <a:cs typeface="Calibri"/>
              </a:rPr>
              <a:t>X03:</a:t>
            </a:r>
            <a:r>
              <a:rPr dirty="0" sz="1300" spc="1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Examen</a:t>
            </a:r>
            <a:r>
              <a:rPr dirty="0" sz="1300" spc="2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de </a:t>
            </a:r>
            <a:r>
              <a:rPr dirty="0" sz="1300" spc="-10" b="1">
                <a:latin typeface="Calibri"/>
                <a:cs typeface="Calibri"/>
              </a:rPr>
              <a:t>prácticas</a:t>
            </a:r>
            <a:r>
              <a:rPr dirty="0" sz="1300" spc="3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de</a:t>
            </a:r>
            <a:r>
              <a:rPr dirty="0" sz="1300" spc="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la </a:t>
            </a:r>
            <a:r>
              <a:rPr dirty="0" sz="1300" spc="-10" b="1">
                <a:latin typeface="Calibri"/>
                <a:cs typeface="Calibri"/>
              </a:rPr>
              <a:t>asignatura.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14793" y="1405793"/>
            <a:ext cx="4707890" cy="448437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289560" indent="-277495">
              <a:lnSpc>
                <a:spcPct val="100000"/>
              </a:lnSpc>
              <a:spcBef>
                <a:spcPts val="270"/>
              </a:spcBef>
              <a:buFont typeface="Wingdings"/>
              <a:buChar char=""/>
              <a:tabLst>
                <a:tab pos="290195" algn="l"/>
              </a:tabLst>
            </a:pPr>
            <a:r>
              <a:rPr dirty="0" sz="1700" spc="-5" b="1">
                <a:latin typeface="Calibri"/>
                <a:cs typeface="Calibri"/>
              </a:rPr>
              <a:t>E</a:t>
            </a:r>
            <a:r>
              <a:rPr dirty="0" sz="1700" spc="-5" b="1">
                <a:latin typeface="Calibri"/>
                <a:cs typeface="Calibri"/>
              </a:rPr>
              <a:t>xamen</a:t>
            </a:r>
            <a:r>
              <a:rPr dirty="0" sz="1700" spc="-25" b="1">
                <a:latin typeface="Calibri"/>
                <a:cs typeface="Calibri"/>
              </a:rPr>
              <a:t> </a:t>
            </a:r>
            <a:r>
              <a:rPr dirty="0" sz="1700" spc="-10" b="1">
                <a:latin typeface="Calibri"/>
                <a:cs typeface="Calibri"/>
              </a:rPr>
              <a:t>parcial</a:t>
            </a:r>
            <a:r>
              <a:rPr dirty="0" sz="1700" spc="-15" b="1">
                <a:latin typeface="Calibri"/>
                <a:cs typeface="Calibri"/>
              </a:rPr>
              <a:t> </a:t>
            </a:r>
            <a:r>
              <a:rPr dirty="0" sz="1700" b="1">
                <a:latin typeface="Calibri"/>
                <a:cs typeface="Calibri"/>
              </a:rPr>
              <a:t>de</a:t>
            </a:r>
            <a:r>
              <a:rPr dirty="0" sz="1700" spc="-15" b="1">
                <a:latin typeface="Calibri"/>
                <a:cs typeface="Calibri"/>
              </a:rPr>
              <a:t> </a:t>
            </a:r>
            <a:r>
              <a:rPr dirty="0" sz="1700" spc="-10" b="1">
                <a:latin typeface="Calibri"/>
                <a:cs typeface="Calibri"/>
              </a:rPr>
              <a:t>teoría</a:t>
            </a:r>
            <a:r>
              <a:rPr dirty="0" sz="1700" b="1">
                <a:latin typeface="Calibri"/>
                <a:cs typeface="Calibri"/>
              </a:rPr>
              <a:t> y</a:t>
            </a:r>
            <a:r>
              <a:rPr dirty="0" sz="1700" spc="-10" b="1">
                <a:latin typeface="Calibri"/>
                <a:cs typeface="Calibri"/>
              </a:rPr>
              <a:t> </a:t>
            </a:r>
            <a:r>
              <a:rPr dirty="0" sz="1700" spc="-5" b="1">
                <a:latin typeface="Calibri"/>
                <a:cs typeface="Calibri"/>
              </a:rPr>
              <a:t>problemas</a:t>
            </a:r>
            <a:endParaRPr sz="17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15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sz="1500" spc="-5">
                <a:latin typeface="Calibri"/>
                <a:cs typeface="Calibri"/>
              </a:rPr>
              <a:t>Contenido</a:t>
            </a:r>
            <a:r>
              <a:rPr dirty="0" sz="1500" spc="-4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evaluable: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temas </a:t>
            </a:r>
            <a:r>
              <a:rPr dirty="0" sz="1500">
                <a:latin typeface="Calibri"/>
                <a:cs typeface="Calibri"/>
              </a:rPr>
              <a:t>I,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II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y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III.</a:t>
            </a:r>
            <a:endParaRPr sz="15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sz="1500" spc="-10">
                <a:latin typeface="Calibri"/>
                <a:cs typeface="Calibri"/>
              </a:rPr>
              <a:t>Ponderación:</a:t>
            </a:r>
            <a:r>
              <a:rPr dirty="0" sz="1500" spc="-4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25%</a:t>
            </a:r>
            <a:r>
              <a:rPr dirty="0" sz="1500" spc="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(sin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nota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mínima).</a:t>
            </a:r>
            <a:endParaRPr sz="15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14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sz="1500">
                <a:latin typeface="Calibri"/>
                <a:cs typeface="Calibri"/>
              </a:rPr>
              <a:t>No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liberatorio </a:t>
            </a:r>
            <a:r>
              <a:rPr dirty="0" sz="1500">
                <a:latin typeface="Calibri"/>
                <a:cs typeface="Calibri"/>
              </a:rPr>
              <a:t>y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no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reevaluable.</a:t>
            </a:r>
            <a:endParaRPr sz="15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14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sz="1500" spc="-5">
                <a:latin typeface="Calibri"/>
                <a:cs typeface="Calibri"/>
              </a:rPr>
              <a:t>15 </a:t>
            </a:r>
            <a:r>
              <a:rPr dirty="0" sz="1500">
                <a:latin typeface="Calibri"/>
                <a:cs typeface="Calibri"/>
              </a:rPr>
              <a:t>de</a:t>
            </a:r>
            <a:r>
              <a:rPr dirty="0" sz="1500" spc="-10">
                <a:latin typeface="Calibri"/>
                <a:cs typeface="Calibri"/>
              </a:rPr>
              <a:t> marzo</a:t>
            </a:r>
            <a:r>
              <a:rPr dirty="0" sz="1500" spc="-5">
                <a:latin typeface="Calibri"/>
                <a:cs typeface="Calibri"/>
              </a:rPr>
              <a:t> de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15</a:t>
            </a:r>
            <a:r>
              <a:rPr dirty="0" sz="1500">
                <a:latin typeface="Calibri"/>
                <a:cs typeface="Calibri"/>
              </a:rPr>
              <a:t> a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17h.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Aula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S01</a:t>
            </a:r>
            <a:r>
              <a:rPr dirty="0" sz="1500" spc="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– </a:t>
            </a:r>
            <a:r>
              <a:rPr dirty="0" sz="1500" spc="-10">
                <a:latin typeface="Calibri"/>
                <a:cs typeface="Calibri"/>
              </a:rPr>
              <a:t>Laboratorios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II.</a:t>
            </a:r>
            <a:endParaRPr sz="15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25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41300" algn="l"/>
              </a:tabLst>
            </a:pPr>
            <a:r>
              <a:rPr dirty="0" sz="1700" spc="-5" b="1">
                <a:latin typeface="Calibri"/>
                <a:cs typeface="Calibri"/>
              </a:rPr>
              <a:t>Examen</a:t>
            </a:r>
            <a:r>
              <a:rPr dirty="0" sz="1700" spc="-30" b="1">
                <a:latin typeface="Calibri"/>
                <a:cs typeface="Calibri"/>
              </a:rPr>
              <a:t> </a:t>
            </a:r>
            <a:r>
              <a:rPr dirty="0" sz="1700" b="1">
                <a:latin typeface="Calibri"/>
                <a:cs typeface="Calibri"/>
              </a:rPr>
              <a:t>de</a:t>
            </a:r>
            <a:r>
              <a:rPr dirty="0" sz="1700" spc="-10" b="1">
                <a:latin typeface="Calibri"/>
                <a:cs typeface="Calibri"/>
              </a:rPr>
              <a:t> prácticas</a:t>
            </a:r>
            <a:r>
              <a:rPr dirty="0" sz="1700" spc="-15" b="1">
                <a:latin typeface="Calibri"/>
                <a:cs typeface="Calibri"/>
              </a:rPr>
              <a:t> </a:t>
            </a:r>
            <a:r>
              <a:rPr dirty="0" sz="1700" spc="-10" b="1">
                <a:latin typeface="Calibri"/>
                <a:cs typeface="Calibri"/>
              </a:rPr>
              <a:t>con</a:t>
            </a:r>
            <a:r>
              <a:rPr dirty="0" sz="1700" spc="5" b="1">
                <a:latin typeface="Calibri"/>
                <a:cs typeface="Calibri"/>
              </a:rPr>
              <a:t> </a:t>
            </a:r>
            <a:r>
              <a:rPr dirty="0" sz="1700" spc="-25" b="1">
                <a:latin typeface="Calibri"/>
                <a:cs typeface="Calibri"/>
              </a:rPr>
              <a:t>MATLAB</a:t>
            </a:r>
            <a:r>
              <a:rPr dirty="0" sz="1700" spc="-15" b="1">
                <a:latin typeface="Calibri"/>
                <a:cs typeface="Calibri"/>
              </a:rPr>
              <a:t> </a:t>
            </a:r>
            <a:r>
              <a:rPr dirty="0" sz="1700" b="1">
                <a:latin typeface="Calibri"/>
                <a:cs typeface="Calibri"/>
              </a:rPr>
              <a:t>y</a:t>
            </a:r>
            <a:r>
              <a:rPr dirty="0" sz="1700" spc="-10" b="1">
                <a:latin typeface="Calibri"/>
                <a:cs typeface="Calibri"/>
              </a:rPr>
              <a:t> </a:t>
            </a:r>
            <a:r>
              <a:rPr dirty="0" sz="1700" b="1">
                <a:latin typeface="Calibri"/>
                <a:cs typeface="Calibri"/>
              </a:rPr>
              <a:t>Simulink</a:t>
            </a:r>
            <a:endParaRPr sz="17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14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sz="1500" spc="-10">
                <a:latin typeface="Calibri"/>
                <a:cs typeface="Calibri"/>
              </a:rPr>
              <a:t>Ponderación:</a:t>
            </a:r>
            <a:r>
              <a:rPr dirty="0" sz="1500" spc="-4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25%</a:t>
            </a:r>
            <a:r>
              <a:rPr dirty="0" sz="1500" spc="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(sin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nota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mínima).</a:t>
            </a:r>
            <a:endParaRPr sz="15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14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sz="1500">
                <a:latin typeface="Calibri"/>
                <a:cs typeface="Calibri"/>
              </a:rPr>
              <a:t>No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reevaluable.</a:t>
            </a:r>
            <a:endParaRPr sz="1500">
              <a:latin typeface="Calibri"/>
              <a:cs typeface="Calibri"/>
            </a:endParaRPr>
          </a:p>
          <a:p>
            <a:pPr lvl="1" marL="698500" marR="347980" indent="-229235">
              <a:lnSpc>
                <a:spcPts val="1440"/>
              </a:lnSpc>
              <a:spcBef>
                <a:spcPts val="49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sz="1500">
                <a:latin typeface="Calibri"/>
                <a:cs typeface="Calibri"/>
              </a:rPr>
              <a:t>3 de </a:t>
            </a:r>
            <a:r>
              <a:rPr dirty="0" sz="1500" spc="-10">
                <a:latin typeface="Calibri"/>
                <a:cs typeface="Calibri"/>
              </a:rPr>
              <a:t>mayo </a:t>
            </a:r>
            <a:r>
              <a:rPr dirty="0" sz="1500">
                <a:latin typeface="Calibri"/>
                <a:cs typeface="Calibri"/>
              </a:rPr>
              <a:t>de </a:t>
            </a:r>
            <a:r>
              <a:rPr dirty="0" sz="1500" spc="-5">
                <a:latin typeface="Calibri"/>
                <a:cs typeface="Calibri"/>
              </a:rPr>
              <a:t>15 </a:t>
            </a:r>
            <a:r>
              <a:rPr dirty="0" sz="1500">
                <a:latin typeface="Calibri"/>
                <a:cs typeface="Calibri"/>
              </a:rPr>
              <a:t>a </a:t>
            </a:r>
            <a:r>
              <a:rPr dirty="0" sz="1500" spc="-5">
                <a:latin typeface="Calibri"/>
                <a:cs typeface="Calibri"/>
              </a:rPr>
              <a:t>17h. Aula </a:t>
            </a:r>
            <a:r>
              <a:rPr dirty="0" sz="1500">
                <a:latin typeface="Calibri"/>
                <a:cs typeface="Calibri"/>
              </a:rPr>
              <a:t>de </a:t>
            </a:r>
            <a:r>
              <a:rPr dirty="0" sz="1500" spc="-10">
                <a:latin typeface="Calibri"/>
                <a:cs typeface="Calibri"/>
              </a:rPr>
              <a:t>informática </a:t>
            </a:r>
            <a:r>
              <a:rPr dirty="0" sz="1500" spc="-5">
                <a:latin typeface="Calibri"/>
                <a:cs typeface="Calibri"/>
              </a:rPr>
              <a:t>por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 spc="-15">
                <a:latin typeface="Calibri"/>
                <a:cs typeface="Calibri"/>
              </a:rPr>
              <a:t>especificar.</a:t>
            </a:r>
            <a:endParaRPr sz="15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1250">
              <a:latin typeface="Calibri"/>
              <a:cs typeface="Calibri"/>
            </a:endParaRPr>
          </a:p>
          <a:p>
            <a:pPr marL="289560" indent="-277495">
              <a:lnSpc>
                <a:spcPct val="100000"/>
              </a:lnSpc>
              <a:buFont typeface="Wingdings"/>
              <a:buChar char=""/>
              <a:tabLst>
                <a:tab pos="290195" algn="l"/>
              </a:tabLst>
            </a:pPr>
            <a:r>
              <a:rPr dirty="0" sz="1700" spc="-5" b="1">
                <a:latin typeface="Calibri"/>
                <a:cs typeface="Calibri"/>
              </a:rPr>
              <a:t>Examen</a:t>
            </a:r>
            <a:r>
              <a:rPr dirty="0" sz="1700" spc="-30" b="1">
                <a:latin typeface="Calibri"/>
                <a:cs typeface="Calibri"/>
              </a:rPr>
              <a:t> </a:t>
            </a:r>
            <a:r>
              <a:rPr dirty="0" sz="1700" spc="-5" b="1">
                <a:latin typeface="Calibri"/>
                <a:cs typeface="Calibri"/>
              </a:rPr>
              <a:t>final</a:t>
            </a:r>
            <a:r>
              <a:rPr dirty="0" sz="1700" spc="-25" b="1">
                <a:latin typeface="Calibri"/>
                <a:cs typeface="Calibri"/>
              </a:rPr>
              <a:t> </a:t>
            </a:r>
            <a:r>
              <a:rPr dirty="0" sz="1700" b="1">
                <a:latin typeface="Calibri"/>
                <a:cs typeface="Calibri"/>
              </a:rPr>
              <a:t>de</a:t>
            </a:r>
            <a:r>
              <a:rPr dirty="0" sz="1700" spc="-15" b="1">
                <a:latin typeface="Calibri"/>
                <a:cs typeface="Calibri"/>
              </a:rPr>
              <a:t> </a:t>
            </a:r>
            <a:r>
              <a:rPr dirty="0" sz="1700" spc="-10" b="1">
                <a:latin typeface="Calibri"/>
                <a:cs typeface="Calibri"/>
              </a:rPr>
              <a:t>teoría</a:t>
            </a:r>
            <a:r>
              <a:rPr dirty="0" sz="1700" spc="-20" b="1">
                <a:latin typeface="Calibri"/>
                <a:cs typeface="Calibri"/>
              </a:rPr>
              <a:t> </a:t>
            </a:r>
            <a:r>
              <a:rPr dirty="0" sz="1700" b="1">
                <a:latin typeface="Calibri"/>
                <a:cs typeface="Calibri"/>
              </a:rPr>
              <a:t>y</a:t>
            </a:r>
            <a:r>
              <a:rPr dirty="0" sz="1700" spc="-5" b="1">
                <a:latin typeface="Calibri"/>
                <a:cs typeface="Calibri"/>
              </a:rPr>
              <a:t> problemas</a:t>
            </a:r>
            <a:endParaRPr sz="17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14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sz="1500" spc="-5">
                <a:latin typeface="Calibri"/>
                <a:cs typeface="Calibri"/>
              </a:rPr>
              <a:t>Contenido</a:t>
            </a:r>
            <a:r>
              <a:rPr dirty="0" sz="1500" spc="-4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evaluable: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temas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I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al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75">
                <a:latin typeface="Calibri"/>
                <a:cs typeface="Calibri"/>
              </a:rPr>
              <a:t>V.</a:t>
            </a:r>
            <a:endParaRPr sz="15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14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sz="1500" spc="-10">
                <a:latin typeface="Calibri"/>
                <a:cs typeface="Calibri"/>
              </a:rPr>
              <a:t>Ponderación:</a:t>
            </a:r>
            <a:r>
              <a:rPr dirty="0" sz="1500" spc="-4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50%</a:t>
            </a:r>
            <a:r>
              <a:rPr dirty="0" sz="1500" spc="1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(nota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mínima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de </a:t>
            </a:r>
            <a:r>
              <a:rPr dirty="0" sz="1500" spc="-10">
                <a:latin typeface="Calibri"/>
                <a:cs typeface="Calibri"/>
              </a:rPr>
              <a:t>5).</a:t>
            </a:r>
            <a:endParaRPr sz="15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14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sz="1500" spc="-10">
                <a:latin typeface="Calibri"/>
                <a:cs typeface="Calibri"/>
              </a:rPr>
              <a:t>Reevaluable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en</a:t>
            </a:r>
            <a:r>
              <a:rPr dirty="0" sz="1500">
                <a:latin typeface="Calibri"/>
                <a:cs typeface="Calibri"/>
              </a:rPr>
              <a:t> la </a:t>
            </a:r>
            <a:r>
              <a:rPr dirty="0" sz="1500" spc="-10">
                <a:latin typeface="Calibri"/>
                <a:cs typeface="Calibri"/>
              </a:rPr>
              <a:t>convocatoria</a:t>
            </a:r>
            <a:r>
              <a:rPr dirty="0" sz="1500" spc="-4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extraordinaria.</a:t>
            </a:r>
            <a:endParaRPr sz="1500">
              <a:latin typeface="Calibri"/>
              <a:cs typeface="Calibri"/>
            </a:endParaRPr>
          </a:p>
          <a:p>
            <a:pPr lvl="1" marL="698500" marR="63500" indent="-229235">
              <a:lnSpc>
                <a:spcPct val="80100"/>
              </a:lnSpc>
              <a:spcBef>
                <a:spcPts val="489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sz="1500" spc="-5">
                <a:latin typeface="Calibri"/>
                <a:cs typeface="Calibri"/>
              </a:rPr>
              <a:t>19 </a:t>
            </a:r>
            <a:r>
              <a:rPr dirty="0" sz="1500">
                <a:latin typeface="Calibri"/>
                <a:cs typeface="Calibri"/>
              </a:rPr>
              <a:t>de </a:t>
            </a:r>
            <a:r>
              <a:rPr dirty="0" sz="1500" spc="-10">
                <a:latin typeface="Calibri"/>
                <a:cs typeface="Calibri"/>
              </a:rPr>
              <a:t>mayo </a:t>
            </a:r>
            <a:r>
              <a:rPr dirty="0" sz="1500" spc="-5">
                <a:latin typeface="Calibri"/>
                <a:cs typeface="Calibri"/>
              </a:rPr>
              <a:t>(16-19 </a:t>
            </a:r>
            <a:r>
              <a:rPr dirty="0" sz="1500">
                <a:latin typeface="Calibri"/>
                <a:cs typeface="Calibri"/>
              </a:rPr>
              <a:t>h) y </a:t>
            </a:r>
            <a:r>
              <a:rPr dirty="0" sz="1500" spc="-5">
                <a:latin typeface="Calibri"/>
                <a:cs typeface="Calibri"/>
              </a:rPr>
              <a:t>28 </a:t>
            </a:r>
            <a:r>
              <a:rPr dirty="0" sz="1500">
                <a:latin typeface="Calibri"/>
                <a:cs typeface="Calibri"/>
              </a:rPr>
              <a:t>de </a:t>
            </a:r>
            <a:r>
              <a:rPr dirty="0" sz="1500" spc="-5">
                <a:latin typeface="Calibri"/>
                <a:cs typeface="Calibri"/>
              </a:rPr>
              <a:t>junio (15-18 h). Aulas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por determinar </a:t>
            </a:r>
            <a:r>
              <a:rPr dirty="0" sz="1500">
                <a:latin typeface="Calibri"/>
                <a:cs typeface="Calibri"/>
              </a:rPr>
              <a:t>en la </a:t>
            </a:r>
            <a:r>
              <a:rPr dirty="0" sz="1500" spc="-10">
                <a:latin typeface="Calibri"/>
                <a:cs typeface="Calibri"/>
              </a:rPr>
              <a:t>convocatoria </a:t>
            </a:r>
            <a:r>
              <a:rPr dirty="0" sz="1500" spc="-5">
                <a:latin typeface="Calibri"/>
                <a:cs typeface="Calibri"/>
              </a:rPr>
              <a:t>ordinaria </a:t>
            </a:r>
            <a:r>
              <a:rPr dirty="0" sz="1500">
                <a:latin typeface="Calibri"/>
                <a:cs typeface="Calibri"/>
              </a:rPr>
              <a:t>y 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extraordinaria.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001125" cy="721360"/>
          </a:xfrm>
          <a:custGeom>
            <a:avLst/>
            <a:gdLst/>
            <a:ahLst/>
            <a:cxnLst/>
            <a:rect l="l" t="t" r="r" b="b"/>
            <a:pathLst>
              <a:path w="9001125" h="721360">
                <a:moveTo>
                  <a:pt x="9000744" y="0"/>
                </a:moveTo>
                <a:lnTo>
                  <a:pt x="0" y="0"/>
                </a:lnTo>
                <a:lnTo>
                  <a:pt x="0" y="720851"/>
                </a:lnTo>
                <a:lnTo>
                  <a:pt x="9000744" y="720851"/>
                </a:lnTo>
                <a:lnTo>
                  <a:pt x="9000744" y="0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67436" y="126872"/>
            <a:ext cx="3751579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5.</a:t>
            </a:r>
            <a:r>
              <a:rPr dirty="0" spc="-30"/>
              <a:t> </a:t>
            </a:r>
            <a:r>
              <a:rPr dirty="0" spc="-10"/>
              <a:t>Evaluación</a:t>
            </a:r>
            <a:r>
              <a:rPr dirty="0" spc="-45"/>
              <a:t> </a:t>
            </a:r>
            <a:r>
              <a:rPr dirty="0"/>
              <a:t>de</a:t>
            </a:r>
            <a:r>
              <a:rPr dirty="0" spc="-15"/>
              <a:t> </a:t>
            </a:r>
            <a:r>
              <a:rPr dirty="0"/>
              <a:t>la</a:t>
            </a:r>
            <a:r>
              <a:rPr dirty="0" spc="-30"/>
              <a:t> </a:t>
            </a:r>
            <a:r>
              <a:rPr dirty="0" spc="-10"/>
              <a:t>asignatura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930" y="1940863"/>
            <a:ext cx="6782707" cy="3639212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5"/>
              <a:t>Control</a:t>
            </a:r>
            <a:r>
              <a:rPr dirty="0" spc="-30"/>
              <a:t> </a:t>
            </a:r>
            <a:r>
              <a:rPr dirty="0" spc="-5"/>
              <a:t>Discreto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5"/>
              <a:t>Máster en</a:t>
            </a:r>
            <a:r>
              <a:rPr dirty="0" spc="-20"/>
              <a:t> </a:t>
            </a:r>
            <a:r>
              <a:rPr dirty="0" spc="-5"/>
              <a:t>Ingeniería</a:t>
            </a:r>
            <a:r>
              <a:rPr dirty="0" spc="15"/>
              <a:t> </a:t>
            </a:r>
            <a:r>
              <a:rPr dirty="0" spc="-5"/>
              <a:t>Industrial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001125" cy="721360"/>
          </a:xfrm>
          <a:custGeom>
            <a:avLst/>
            <a:gdLst/>
            <a:ahLst/>
            <a:cxnLst/>
            <a:rect l="l" t="t" r="r" b="b"/>
            <a:pathLst>
              <a:path w="9001125" h="721360">
                <a:moveTo>
                  <a:pt x="9000744" y="0"/>
                </a:moveTo>
                <a:lnTo>
                  <a:pt x="0" y="0"/>
                </a:lnTo>
                <a:lnTo>
                  <a:pt x="0" y="720851"/>
                </a:lnTo>
                <a:lnTo>
                  <a:pt x="9000744" y="720851"/>
                </a:lnTo>
                <a:lnTo>
                  <a:pt x="9000744" y="0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7436" y="126872"/>
            <a:ext cx="176974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6.</a:t>
            </a:r>
            <a:r>
              <a:rPr dirty="0" spc="-80"/>
              <a:t> </a:t>
            </a:r>
            <a:r>
              <a:rPr dirty="0" spc="-10"/>
              <a:t>Bibliografía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5965" y="1147698"/>
            <a:ext cx="8408035" cy="485203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241300" marR="488950" indent="-228600">
              <a:lnSpc>
                <a:spcPts val="2590"/>
              </a:lnSpc>
              <a:spcBef>
                <a:spcPts val="42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 spc="-20" b="1">
                <a:latin typeface="Calibri"/>
                <a:cs typeface="Calibri"/>
              </a:rPr>
              <a:t>Katsuhiko</a:t>
            </a:r>
            <a:r>
              <a:rPr dirty="0" sz="2400" spc="20" b="1">
                <a:latin typeface="Calibri"/>
                <a:cs typeface="Calibri"/>
              </a:rPr>
              <a:t> </a:t>
            </a:r>
            <a:r>
              <a:rPr dirty="0" sz="2400" spc="-65" b="1">
                <a:latin typeface="Calibri"/>
                <a:cs typeface="Calibri"/>
              </a:rPr>
              <a:t>OGATA,</a:t>
            </a:r>
            <a:r>
              <a:rPr dirty="0" sz="2400" spc="15" b="1">
                <a:latin typeface="Calibri"/>
                <a:cs typeface="Calibri"/>
              </a:rPr>
              <a:t> </a:t>
            </a:r>
            <a:r>
              <a:rPr dirty="0" sz="2400" spc="-5" i="1">
                <a:latin typeface="Calibri"/>
                <a:cs typeface="Calibri"/>
              </a:rPr>
              <a:t>Discrete-time</a:t>
            </a:r>
            <a:r>
              <a:rPr dirty="0" sz="2400" spc="-15" i="1">
                <a:latin typeface="Calibri"/>
                <a:cs typeface="Calibri"/>
              </a:rPr>
              <a:t> </a:t>
            </a:r>
            <a:r>
              <a:rPr dirty="0" sz="2400" spc="-10" i="1">
                <a:latin typeface="Calibri"/>
                <a:cs typeface="Calibri"/>
              </a:rPr>
              <a:t>control</a:t>
            </a:r>
            <a:r>
              <a:rPr dirty="0" sz="2400" spc="-5" i="1">
                <a:latin typeface="Calibri"/>
                <a:cs typeface="Calibri"/>
              </a:rPr>
              <a:t> </a:t>
            </a:r>
            <a:r>
              <a:rPr dirty="0" sz="2400" spc="-15" i="1">
                <a:latin typeface="Calibri"/>
                <a:cs typeface="Calibri"/>
              </a:rPr>
              <a:t>systems. </a:t>
            </a:r>
            <a:r>
              <a:rPr dirty="0" sz="2400" spc="-10">
                <a:latin typeface="Calibri"/>
                <a:cs typeface="Calibri"/>
              </a:rPr>
              <a:t>Prentice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Hall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(1994).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ts val="2735"/>
              </a:lnSpc>
              <a:spcBef>
                <a:spcPts val="69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 b="1">
                <a:latin typeface="Calibri"/>
                <a:cs typeface="Calibri"/>
              </a:rPr>
              <a:t>Alan</a:t>
            </a:r>
            <a:r>
              <a:rPr dirty="0" sz="2400" spc="-15" b="1">
                <a:latin typeface="Calibri"/>
                <a:cs typeface="Calibri"/>
              </a:rPr>
              <a:t> </a:t>
            </a:r>
            <a:r>
              <a:rPr dirty="0" sz="2400" spc="-120" b="1">
                <a:latin typeface="Calibri"/>
                <a:cs typeface="Calibri"/>
              </a:rPr>
              <a:t>V.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OPPENHEIM,</a:t>
            </a:r>
            <a:r>
              <a:rPr dirty="0" sz="2400" spc="10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Roland</a:t>
            </a:r>
            <a:r>
              <a:rPr dirty="0" sz="2400" spc="-35" b="1">
                <a:latin typeface="Calibri"/>
                <a:cs typeface="Calibri"/>
              </a:rPr>
              <a:t> </a:t>
            </a:r>
            <a:r>
              <a:rPr dirty="0" sz="2400" spc="-105" b="1">
                <a:latin typeface="Calibri"/>
                <a:cs typeface="Calibri"/>
              </a:rPr>
              <a:t>W.</a:t>
            </a:r>
            <a:r>
              <a:rPr dirty="0" sz="2400" spc="-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SCHAFER,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John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 spc="5" b="1">
                <a:latin typeface="Calibri"/>
                <a:cs typeface="Calibri"/>
              </a:rPr>
              <a:t>R.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BUCK,</a:t>
            </a:r>
            <a:endParaRPr sz="2400">
              <a:latin typeface="Calibri"/>
              <a:cs typeface="Calibri"/>
            </a:endParaRPr>
          </a:p>
          <a:p>
            <a:pPr marL="241300" marR="5080">
              <a:lnSpc>
                <a:spcPts val="2590"/>
              </a:lnSpc>
              <a:spcBef>
                <a:spcPts val="180"/>
              </a:spcBef>
            </a:pPr>
            <a:r>
              <a:rPr dirty="0" sz="2400" spc="-5" i="1">
                <a:latin typeface="Calibri"/>
                <a:cs typeface="Calibri"/>
              </a:rPr>
              <a:t>Discrete-time signal processing. </a:t>
            </a:r>
            <a:r>
              <a:rPr dirty="0" sz="2400" spc="-15">
                <a:latin typeface="Calibri"/>
                <a:cs typeface="Calibri"/>
              </a:rPr>
              <a:t>Pearson </a:t>
            </a:r>
            <a:r>
              <a:rPr dirty="0" sz="2400">
                <a:latin typeface="Calibri"/>
                <a:cs typeface="Calibri"/>
              </a:rPr>
              <a:t>- </a:t>
            </a:r>
            <a:r>
              <a:rPr dirty="0" sz="2400" spc="-10">
                <a:latin typeface="Calibri"/>
                <a:cs typeface="Calibri"/>
              </a:rPr>
              <a:t>Prentice </a:t>
            </a:r>
            <a:r>
              <a:rPr dirty="0" sz="2400" spc="-5">
                <a:latin typeface="Calibri"/>
                <a:cs typeface="Calibri"/>
              </a:rPr>
              <a:t>Hall. </a:t>
            </a:r>
            <a:r>
              <a:rPr dirty="0" sz="2400">
                <a:latin typeface="Calibri"/>
                <a:cs typeface="Calibri"/>
              </a:rPr>
              <a:t>3ª edición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(2010).</a:t>
            </a:r>
            <a:endParaRPr sz="2400">
              <a:latin typeface="Calibri"/>
              <a:cs typeface="Calibri"/>
            </a:endParaRPr>
          </a:p>
          <a:p>
            <a:pPr marL="241300" marR="66675" indent="-228600">
              <a:lnSpc>
                <a:spcPts val="259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 b="1">
                <a:latin typeface="Calibri"/>
                <a:cs typeface="Calibri"/>
              </a:rPr>
              <a:t>Benjamin</a:t>
            </a:r>
            <a:r>
              <a:rPr dirty="0" sz="2400" spc="-1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C.</a:t>
            </a:r>
            <a:r>
              <a:rPr dirty="0" sz="2400" b="1">
                <a:latin typeface="Calibri"/>
                <a:cs typeface="Calibri"/>
              </a:rPr>
              <a:t> </a:t>
            </a:r>
            <a:r>
              <a:rPr dirty="0" sz="2400" spc="-25" b="1">
                <a:latin typeface="Calibri"/>
                <a:cs typeface="Calibri"/>
              </a:rPr>
              <a:t>KUO,</a:t>
            </a:r>
            <a:r>
              <a:rPr dirty="0" sz="2400" b="1">
                <a:latin typeface="Calibri"/>
                <a:cs typeface="Calibri"/>
              </a:rPr>
              <a:t> </a:t>
            </a:r>
            <a:r>
              <a:rPr dirty="0" sz="2400" spc="-10" i="1">
                <a:latin typeface="Calibri"/>
                <a:cs typeface="Calibri"/>
              </a:rPr>
              <a:t>Digital</a:t>
            </a:r>
            <a:r>
              <a:rPr dirty="0" sz="2400" spc="-15" i="1">
                <a:latin typeface="Calibri"/>
                <a:cs typeface="Calibri"/>
              </a:rPr>
              <a:t> </a:t>
            </a:r>
            <a:r>
              <a:rPr dirty="0" sz="2400" spc="-10" i="1">
                <a:latin typeface="Calibri"/>
                <a:cs typeface="Calibri"/>
              </a:rPr>
              <a:t>control</a:t>
            </a:r>
            <a:r>
              <a:rPr dirty="0" sz="2400" spc="10" i="1">
                <a:latin typeface="Calibri"/>
                <a:cs typeface="Calibri"/>
              </a:rPr>
              <a:t> </a:t>
            </a:r>
            <a:r>
              <a:rPr dirty="0" sz="2400" spc="-15" i="1">
                <a:latin typeface="Calibri"/>
                <a:cs typeface="Calibri"/>
              </a:rPr>
              <a:t>systems.</a:t>
            </a:r>
            <a:r>
              <a:rPr dirty="0" sz="2400" spc="-5" i="1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Oxford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University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Press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(1995).</a:t>
            </a:r>
            <a:endParaRPr sz="2400">
              <a:latin typeface="Calibri"/>
              <a:cs typeface="Calibri"/>
            </a:endParaRPr>
          </a:p>
          <a:p>
            <a:pPr marL="241300" marR="354965" indent="-228600">
              <a:lnSpc>
                <a:spcPct val="90000"/>
              </a:lnSpc>
              <a:spcBef>
                <a:spcPts val="96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 spc="-5" b="1">
                <a:latin typeface="Calibri"/>
                <a:cs typeface="Calibri"/>
              </a:rPr>
              <a:t>Charles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L. </a:t>
            </a:r>
            <a:r>
              <a:rPr dirty="0" sz="2400" spc="-5" b="1">
                <a:latin typeface="Calibri"/>
                <a:cs typeface="Calibri"/>
              </a:rPr>
              <a:t>PHILLIPS,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H.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 spc="-45" b="1">
                <a:latin typeface="Calibri"/>
                <a:cs typeface="Calibri"/>
              </a:rPr>
              <a:t>Troy</a:t>
            </a:r>
            <a:r>
              <a:rPr dirty="0" sz="2400" spc="-25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NAGLE,</a:t>
            </a:r>
            <a:r>
              <a:rPr dirty="0" sz="2400" spc="-30" b="1">
                <a:latin typeface="Calibri"/>
                <a:cs typeface="Calibri"/>
              </a:rPr>
              <a:t> </a:t>
            </a:r>
            <a:r>
              <a:rPr dirty="0" sz="2400" spc="-25" b="1">
                <a:latin typeface="Calibri"/>
                <a:cs typeface="Calibri"/>
              </a:rPr>
              <a:t>Aranya</a:t>
            </a:r>
            <a:r>
              <a:rPr dirty="0" sz="2400" spc="-5" b="1">
                <a:latin typeface="Calibri"/>
                <a:cs typeface="Calibri"/>
              </a:rPr>
              <a:t> </a:t>
            </a:r>
            <a:r>
              <a:rPr dirty="0" sz="2400" spc="-25" b="1">
                <a:latin typeface="Calibri"/>
                <a:cs typeface="Calibri"/>
              </a:rPr>
              <a:t>CHAKRABORTTY, </a:t>
            </a:r>
            <a:r>
              <a:rPr dirty="0" sz="2400" spc="-20" b="1">
                <a:latin typeface="Calibri"/>
                <a:cs typeface="Calibri"/>
              </a:rPr>
              <a:t> </a:t>
            </a:r>
            <a:r>
              <a:rPr dirty="0" sz="2400" spc="-10" i="1">
                <a:latin typeface="Calibri"/>
                <a:cs typeface="Calibri"/>
              </a:rPr>
              <a:t>Digital</a:t>
            </a:r>
            <a:r>
              <a:rPr dirty="0" sz="2400" spc="-15" i="1">
                <a:latin typeface="Calibri"/>
                <a:cs typeface="Calibri"/>
              </a:rPr>
              <a:t> </a:t>
            </a:r>
            <a:r>
              <a:rPr dirty="0" sz="2400" spc="-10" i="1">
                <a:latin typeface="Calibri"/>
                <a:cs typeface="Calibri"/>
              </a:rPr>
              <a:t>control</a:t>
            </a:r>
            <a:r>
              <a:rPr dirty="0" sz="2400" spc="20" i="1">
                <a:latin typeface="Calibri"/>
                <a:cs typeface="Calibri"/>
              </a:rPr>
              <a:t> </a:t>
            </a:r>
            <a:r>
              <a:rPr dirty="0" sz="2400" spc="-20" i="1">
                <a:latin typeface="Calibri"/>
                <a:cs typeface="Calibri"/>
              </a:rPr>
              <a:t>system</a:t>
            </a:r>
            <a:r>
              <a:rPr dirty="0" sz="2400" i="1">
                <a:latin typeface="Calibri"/>
                <a:cs typeface="Calibri"/>
              </a:rPr>
              <a:t> </a:t>
            </a:r>
            <a:r>
              <a:rPr dirty="0" sz="2400" spc="-5" i="1">
                <a:latin typeface="Calibri"/>
                <a:cs typeface="Calibri"/>
              </a:rPr>
              <a:t>analysis</a:t>
            </a:r>
            <a:r>
              <a:rPr dirty="0" sz="2400" spc="20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&amp;</a:t>
            </a:r>
            <a:r>
              <a:rPr dirty="0" sz="2400" spc="-5" i="1">
                <a:latin typeface="Calibri"/>
                <a:cs typeface="Calibri"/>
              </a:rPr>
              <a:t> design.</a:t>
            </a:r>
            <a:r>
              <a:rPr dirty="0" sz="2400" spc="-10" i="1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Pearson </a:t>
            </a:r>
            <a:r>
              <a:rPr dirty="0" sz="2400">
                <a:latin typeface="Calibri"/>
                <a:cs typeface="Calibri"/>
              </a:rPr>
              <a:t>-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Prentice </a:t>
            </a:r>
            <a:r>
              <a:rPr dirty="0" sz="2400" spc="-5">
                <a:latin typeface="Calibri"/>
                <a:cs typeface="Calibri"/>
              </a:rPr>
              <a:t>Hall </a:t>
            </a:r>
            <a:r>
              <a:rPr dirty="0" sz="2400" spc="-5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(2014).</a:t>
            </a:r>
            <a:endParaRPr sz="2400">
              <a:latin typeface="Calibri"/>
              <a:cs typeface="Calibri"/>
            </a:endParaRPr>
          </a:p>
          <a:p>
            <a:pPr marL="241300" marR="514350" indent="-228600">
              <a:lnSpc>
                <a:spcPct val="9000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 spc="-5" b="1">
                <a:latin typeface="Calibri"/>
                <a:cs typeface="Calibri"/>
              </a:rPr>
              <a:t>Gene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 spc="-100" b="1">
                <a:latin typeface="Calibri"/>
                <a:cs typeface="Calibri"/>
              </a:rPr>
              <a:t>F.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FRANKLIN,</a:t>
            </a:r>
            <a:r>
              <a:rPr dirty="0" sz="2400" spc="-45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J. </a:t>
            </a:r>
            <a:r>
              <a:rPr dirty="0" sz="2400" spc="-40" b="1">
                <a:latin typeface="Calibri"/>
                <a:cs typeface="Calibri"/>
              </a:rPr>
              <a:t>DAVID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POWELL,</a:t>
            </a:r>
            <a:r>
              <a:rPr dirty="0" sz="2400" spc="-1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Michael</a:t>
            </a:r>
            <a:r>
              <a:rPr dirty="0" sz="2400" spc="-1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L.</a:t>
            </a:r>
            <a:r>
              <a:rPr dirty="0" sz="2400" spc="-5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WORKMAN, </a:t>
            </a:r>
            <a:r>
              <a:rPr dirty="0" sz="2400" spc="-530" b="1">
                <a:latin typeface="Calibri"/>
                <a:cs typeface="Calibri"/>
              </a:rPr>
              <a:t> </a:t>
            </a:r>
            <a:r>
              <a:rPr dirty="0" sz="2400" spc="-10" i="1">
                <a:latin typeface="Calibri"/>
                <a:cs typeface="Calibri"/>
              </a:rPr>
              <a:t>Digital</a:t>
            </a:r>
            <a:r>
              <a:rPr dirty="0" sz="2400" spc="-15" i="1">
                <a:latin typeface="Calibri"/>
                <a:cs typeface="Calibri"/>
              </a:rPr>
              <a:t> </a:t>
            </a:r>
            <a:r>
              <a:rPr dirty="0" sz="2400" spc="-10" i="1">
                <a:latin typeface="Calibri"/>
                <a:cs typeface="Calibri"/>
              </a:rPr>
              <a:t>control</a:t>
            </a:r>
            <a:r>
              <a:rPr dirty="0" sz="2400" spc="20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of</a:t>
            </a:r>
            <a:r>
              <a:rPr dirty="0" sz="2400" spc="-5" i="1">
                <a:latin typeface="Calibri"/>
                <a:cs typeface="Calibri"/>
              </a:rPr>
              <a:t> dynamic</a:t>
            </a:r>
            <a:r>
              <a:rPr dirty="0" sz="2400" spc="5" i="1">
                <a:latin typeface="Calibri"/>
                <a:cs typeface="Calibri"/>
              </a:rPr>
              <a:t> </a:t>
            </a:r>
            <a:r>
              <a:rPr dirty="0" sz="2400" spc="-15" i="1">
                <a:latin typeface="Calibri"/>
                <a:cs typeface="Calibri"/>
              </a:rPr>
              <a:t>systems.</a:t>
            </a:r>
            <a:r>
              <a:rPr dirty="0" sz="2400" i="1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Prentice </a:t>
            </a:r>
            <a:r>
              <a:rPr dirty="0" sz="2400" spc="-5">
                <a:latin typeface="Calibri"/>
                <a:cs typeface="Calibri"/>
              </a:rPr>
              <a:t>Hall.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3ª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edición 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(1997).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64395" y="257556"/>
            <a:ext cx="2276855" cy="306171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67443" y="3468623"/>
            <a:ext cx="2273807" cy="2855976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5"/>
              <a:t>Control</a:t>
            </a:r>
            <a:r>
              <a:rPr dirty="0" spc="-30"/>
              <a:t> </a:t>
            </a:r>
            <a:r>
              <a:rPr dirty="0" spc="-5"/>
              <a:t>Discreto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5"/>
              <a:t>Máster en</a:t>
            </a:r>
            <a:r>
              <a:rPr dirty="0" spc="-20"/>
              <a:t> </a:t>
            </a:r>
            <a:r>
              <a:rPr dirty="0" spc="-5"/>
              <a:t>Ingeniería</a:t>
            </a:r>
            <a:r>
              <a:rPr dirty="0" spc="15"/>
              <a:t> </a:t>
            </a:r>
            <a:r>
              <a:rPr dirty="0" spc="-5"/>
              <a:t>Industrial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Antonio Ama Espinosa</dc:creator>
  <dc:title>Presentación de PowerPoint</dc:title>
  <dcterms:created xsi:type="dcterms:W3CDTF">2023-01-16T07:53:46Z</dcterms:created>
  <dcterms:modified xsi:type="dcterms:W3CDTF">2023-01-16T07:53:46Z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2023-01-15T00:00:00Z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2023-01-16T00:00:00Z</vt:filetime>
  </property>
</Properties>
</file>