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15.jpg" ContentType="image/jp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</p:sldMasterIdLst>
  <p:notesMasterIdLst>
    <p:notesMasterId r:id="rId46"/>
  </p:notesMasterIdLst>
  <p:handoutMasterIdLst>
    <p:handoutMasterId r:id="rId47"/>
  </p:handoutMasterIdLst>
  <p:sldIdLst>
    <p:sldId id="256" r:id="rId3"/>
    <p:sldId id="259" r:id="rId4"/>
    <p:sldId id="263" r:id="rId5"/>
    <p:sldId id="285" r:id="rId6"/>
    <p:sldId id="284" r:id="rId7"/>
    <p:sldId id="631" r:id="rId8"/>
    <p:sldId id="670" r:id="rId9"/>
    <p:sldId id="650" r:id="rId10"/>
    <p:sldId id="649" r:id="rId11"/>
    <p:sldId id="261" r:id="rId12"/>
    <p:sldId id="653" r:id="rId13"/>
    <p:sldId id="632" r:id="rId14"/>
    <p:sldId id="675" r:id="rId15"/>
    <p:sldId id="651" r:id="rId16"/>
    <p:sldId id="672" r:id="rId17"/>
    <p:sldId id="678" r:id="rId18"/>
    <p:sldId id="671" r:id="rId19"/>
    <p:sldId id="681" r:id="rId20"/>
    <p:sldId id="680" r:id="rId21"/>
    <p:sldId id="686" r:id="rId22"/>
    <p:sldId id="687" r:id="rId23"/>
    <p:sldId id="676" r:id="rId24"/>
    <p:sldId id="677" r:id="rId25"/>
    <p:sldId id="652" r:id="rId26"/>
    <p:sldId id="673" r:id="rId27"/>
    <p:sldId id="674" r:id="rId28"/>
    <p:sldId id="647" r:id="rId29"/>
    <p:sldId id="525" r:id="rId30"/>
    <p:sldId id="694" r:id="rId31"/>
    <p:sldId id="648" r:id="rId32"/>
    <p:sldId id="503" r:id="rId33"/>
    <p:sldId id="591" r:id="rId34"/>
    <p:sldId id="267" r:id="rId35"/>
    <p:sldId id="282" r:id="rId36"/>
    <p:sldId id="654" r:id="rId37"/>
    <p:sldId id="689" r:id="rId38"/>
    <p:sldId id="690" r:id="rId39"/>
    <p:sldId id="691" r:id="rId40"/>
    <p:sldId id="692" r:id="rId41"/>
    <p:sldId id="693" r:id="rId42"/>
    <p:sldId id="668" r:id="rId43"/>
    <p:sldId id="688" r:id="rId44"/>
    <p:sldId id="695" r:id="rId45"/>
  </p:sldIdLst>
  <p:sldSz cx="9144000" cy="6858000" type="screen4x3"/>
  <p:notesSz cx="7772400" cy="100584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AC33"/>
    <a:srgbClr val="FF9933"/>
    <a:srgbClr val="FF9900"/>
    <a:srgbClr val="006600"/>
    <a:srgbClr val="FFFF99"/>
    <a:srgbClr val="FF3300"/>
    <a:srgbClr val="FFFF00"/>
    <a:srgbClr val="00FF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3" autoAdjust="0"/>
    <p:restoredTop sz="75912" autoAdjust="0"/>
  </p:normalViewPr>
  <p:slideViewPr>
    <p:cSldViewPr snapToGrid="0">
      <p:cViewPr varScale="1">
        <p:scale>
          <a:sx n="78" d="100"/>
          <a:sy n="78" d="100"/>
        </p:scale>
        <p:origin x="708" y="96"/>
      </p:cViewPr>
      <p:guideLst/>
    </p:cSldViewPr>
  </p:slideViewPr>
  <p:outlineViewPr>
    <p:cViewPr>
      <p:scale>
        <a:sx n="33" d="100"/>
        <a:sy n="33" d="100"/>
      </p:scale>
      <p:origin x="0" y="-567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212"/>
    </p:cViewPr>
  </p:sorterViewPr>
  <p:notesViewPr>
    <p:cSldViewPr snapToGrid="0">
      <p:cViewPr varScale="1">
        <p:scale>
          <a:sx n="63" d="100"/>
          <a:sy n="63" d="100"/>
        </p:scale>
        <p:origin x="32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C47D8D-D277-4CF1-BFBB-79F79E21B650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79C0FD-B7EF-419D-A377-2CDB23CBC27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solidFill>
                <a:srgbClr val="C00000"/>
              </a:solidFill>
              <a:latin typeface="Book Antiqua" panose="02040602050305030304" pitchFamily="18" charset="0"/>
            </a:rPr>
            <a:t>Podemos </a:t>
          </a:r>
          <a:r>
            <a:rPr lang="en-US" sz="1600" dirty="0" err="1">
              <a:solidFill>
                <a:srgbClr val="C00000"/>
              </a:solidFill>
              <a:latin typeface="Book Antiqua" panose="02040602050305030304" pitchFamily="18" charset="0"/>
            </a:rPr>
            <a:t>ver</a:t>
          </a:r>
          <a:r>
            <a:rPr lang="en-US" sz="1600" dirty="0">
              <a:solidFill>
                <a:srgbClr val="C00000"/>
              </a:solidFill>
              <a:latin typeface="Book Antiqua" panose="02040602050305030304" pitchFamily="18" charset="0"/>
            </a:rPr>
            <a:t> el Plan de </a:t>
          </a:r>
          <a:r>
            <a:rPr lang="en-US" sz="1600" dirty="0" err="1">
              <a:solidFill>
                <a:srgbClr val="C00000"/>
              </a:solidFill>
              <a:latin typeface="Book Antiqua" panose="02040602050305030304" pitchFamily="18" charset="0"/>
            </a:rPr>
            <a:t>negocio</a:t>
          </a:r>
          <a:r>
            <a:rPr lang="en-US" sz="1600" dirty="0">
              <a:solidFill>
                <a:srgbClr val="C00000"/>
              </a:solidFill>
              <a:latin typeface="Book Antiqua" panose="02040602050305030304" pitchFamily="18" charset="0"/>
            </a:rPr>
            <a:t> </a:t>
          </a:r>
          <a:r>
            <a:rPr lang="en-US" sz="1600" dirty="0" err="1">
              <a:solidFill>
                <a:srgbClr val="C00000"/>
              </a:solidFill>
              <a:latin typeface="Book Antiqua" panose="02040602050305030304" pitchFamily="18" charset="0"/>
            </a:rPr>
            <a:t>como</a:t>
          </a:r>
          <a:r>
            <a:rPr lang="en-US" sz="1600" dirty="0">
              <a:solidFill>
                <a:srgbClr val="C00000"/>
              </a:solidFill>
              <a:latin typeface="Book Antiqua" panose="02040602050305030304" pitchFamily="18" charset="0"/>
            </a:rPr>
            <a:t> un GPS que </a:t>
          </a:r>
          <a:r>
            <a:rPr lang="en-US" sz="1600" dirty="0" err="1">
              <a:solidFill>
                <a:srgbClr val="C00000"/>
              </a:solidFill>
              <a:latin typeface="Book Antiqua" panose="02040602050305030304" pitchFamily="18" charset="0"/>
            </a:rPr>
            <a:t>nos</a:t>
          </a:r>
          <a:r>
            <a:rPr lang="en-US" sz="1600" dirty="0">
              <a:solidFill>
                <a:srgbClr val="C00000"/>
              </a:solidFill>
              <a:latin typeface="Book Antiqua" panose="02040602050305030304" pitchFamily="18" charset="0"/>
            </a:rPr>
            <a:t> </a:t>
          </a:r>
          <a:r>
            <a:rPr lang="en-US" sz="1600" dirty="0" err="1">
              <a:solidFill>
                <a:srgbClr val="C00000"/>
              </a:solidFill>
              <a:latin typeface="Book Antiqua" panose="02040602050305030304" pitchFamily="18" charset="0"/>
            </a:rPr>
            <a:t>muestra</a:t>
          </a:r>
          <a:r>
            <a:rPr lang="en-US" sz="1600" dirty="0">
              <a:solidFill>
                <a:srgbClr val="C00000"/>
              </a:solidFill>
              <a:latin typeface="Book Antiqua" panose="02040602050305030304" pitchFamily="18" charset="0"/>
            </a:rPr>
            <a:t> la </a:t>
          </a:r>
          <a:r>
            <a:rPr lang="en-US" sz="1600" dirty="0" err="1">
              <a:solidFill>
                <a:srgbClr val="C00000"/>
              </a:solidFill>
              <a:latin typeface="Book Antiqua" panose="02040602050305030304" pitchFamily="18" charset="0"/>
            </a:rPr>
            <a:t>ruta</a:t>
          </a:r>
          <a:r>
            <a:rPr lang="en-US" sz="1600" dirty="0">
              <a:solidFill>
                <a:srgbClr val="C00000"/>
              </a:solidFill>
              <a:latin typeface="Book Antiqua" panose="02040602050305030304" pitchFamily="18" charset="0"/>
            </a:rPr>
            <a:t> o </a:t>
          </a:r>
          <a:r>
            <a:rPr lang="en-US" sz="1600" dirty="0" err="1">
              <a:solidFill>
                <a:srgbClr val="C00000"/>
              </a:solidFill>
              <a:latin typeface="Book Antiqua" panose="02040602050305030304" pitchFamily="18" charset="0"/>
            </a:rPr>
            <a:t>el</a:t>
          </a:r>
          <a:r>
            <a:rPr lang="en-US" sz="1600" dirty="0">
              <a:solidFill>
                <a:srgbClr val="C00000"/>
              </a:solidFill>
              <a:latin typeface="Book Antiqua" panose="02040602050305030304" pitchFamily="18" charset="0"/>
            </a:rPr>
            <a:t> </a:t>
          </a:r>
          <a:r>
            <a:rPr lang="en-US" sz="1600" dirty="0" err="1">
              <a:solidFill>
                <a:srgbClr val="C00000"/>
              </a:solidFill>
              <a:latin typeface="Book Antiqua" panose="02040602050305030304" pitchFamily="18" charset="0"/>
            </a:rPr>
            <a:t>camino</a:t>
          </a:r>
          <a:r>
            <a:rPr lang="en-US" sz="1600" dirty="0">
              <a:solidFill>
                <a:srgbClr val="C00000"/>
              </a:solidFill>
              <a:latin typeface="Book Antiqua" panose="02040602050305030304" pitchFamily="18" charset="0"/>
            </a:rPr>
            <a:t> para </a:t>
          </a:r>
          <a:r>
            <a:rPr lang="en-US" sz="1600" dirty="0" err="1">
              <a:solidFill>
                <a:srgbClr val="C00000"/>
              </a:solidFill>
              <a:latin typeface="Book Antiqua" panose="02040602050305030304" pitchFamily="18" charset="0"/>
            </a:rPr>
            <a:t>llegar</a:t>
          </a:r>
          <a:r>
            <a:rPr lang="en-US" sz="1600" dirty="0">
              <a:solidFill>
                <a:srgbClr val="C00000"/>
              </a:solidFill>
              <a:latin typeface="Book Antiqua" panose="02040602050305030304" pitchFamily="18" charset="0"/>
            </a:rPr>
            <a:t> al </a:t>
          </a:r>
          <a:r>
            <a:rPr lang="en-US" sz="1600" dirty="0" err="1">
              <a:solidFill>
                <a:srgbClr val="C00000"/>
              </a:solidFill>
              <a:latin typeface="Book Antiqua" panose="02040602050305030304" pitchFamily="18" charset="0"/>
            </a:rPr>
            <a:t>destino</a:t>
          </a:r>
          <a:endParaRPr lang="en-US" sz="1600" dirty="0">
            <a:solidFill>
              <a:srgbClr val="C00000"/>
            </a:solidFill>
            <a:latin typeface="Book Antiqua" panose="02040602050305030304" pitchFamily="18" charset="0"/>
          </a:endParaRPr>
        </a:p>
      </dgm:t>
    </dgm:pt>
    <dgm:pt modelId="{D6A25CE2-5FD2-42B0-823E-D46B5FD46F63}" type="parTrans" cxnId="{36438E37-C171-43E9-9F65-CA01F3157196}">
      <dgm:prSet/>
      <dgm:spPr/>
      <dgm:t>
        <a:bodyPr/>
        <a:lstStyle/>
        <a:p>
          <a:endParaRPr lang="en-US"/>
        </a:p>
      </dgm:t>
    </dgm:pt>
    <dgm:pt modelId="{15F8A9D3-9546-4B5E-B618-DE36A7BADFF6}" type="sibTrans" cxnId="{36438E37-C171-43E9-9F65-CA01F3157196}">
      <dgm:prSet/>
      <dgm:spPr/>
      <dgm:t>
        <a:bodyPr/>
        <a:lstStyle/>
        <a:p>
          <a:endParaRPr lang="en-US"/>
        </a:p>
      </dgm:t>
    </dgm:pt>
    <dgm:pt modelId="{F7A3C8E4-7227-4D03-8C63-B17930D5ED7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_tradnl" sz="1600" dirty="0">
              <a:latin typeface="Book Antiqua" panose="02040602050305030304" pitchFamily="18" charset="0"/>
            </a:rPr>
            <a:t>Declaración por escrito de los objetivos y </a:t>
          </a:r>
          <a:r>
            <a:rPr lang="es-ES_tradnl" sz="1600" dirty="0">
              <a:solidFill>
                <a:srgbClr val="C00000"/>
              </a:solidFill>
              <a:latin typeface="Book Antiqua" panose="02040602050305030304" pitchFamily="18" charset="0"/>
            </a:rPr>
            <a:t>actividades</a:t>
          </a:r>
          <a:r>
            <a:rPr lang="es-ES_tradnl" sz="1600" dirty="0">
              <a:latin typeface="Book Antiqua" panose="02040602050305030304" pitchFamily="18" charset="0"/>
            </a:rPr>
            <a:t> que se desarrollarán para lograrlos</a:t>
          </a:r>
          <a:endParaRPr lang="en-US" sz="1600" dirty="0">
            <a:latin typeface="Book Antiqua" panose="02040602050305030304" pitchFamily="18" charset="0"/>
          </a:endParaRPr>
        </a:p>
      </dgm:t>
    </dgm:pt>
    <dgm:pt modelId="{627FE794-B39F-4427-9636-62B02DD02B74}" type="parTrans" cxnId="{C208666C-3379-4762-9E9D-F4C753B63BBE}">
      <dgm:prSet/>
      <dgm:spPr/>
      <dgm:t>
        <a:bodyPr/>
        <a:lstStyle/>
        <a:p>
          <a:endParaRPr lang="en-US"/>
        </a:p>
      </dgm:t>
    </dgm:pt>
    <dgm:pt modelId="{6B463D0F-509F-470D-A4B8-3BA290DD3555}" type="sibTrans" cxnId="{C208666C-3379-4762-9E9D-F4C753B63BBE}">
      <dgm:prSet/>
      <dgm:spPr/>
      <dgm:t>
        <a:bodyPr/>
        <a:lstStyle/>
        <a:p>
          <a:endParaRPr lang="en-US"/>
        </a:p>
      </dgm:t>
    </dgm:pt>
    <dgm:pt modelId="{781F22AB-54BA-4588-BD60-8C761062958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_tradnl" sz="1600" dirty="0">
              <a:solidFill>
                <a:srgbClr val="C00000"/>
              </a:solidFill>
              <a:latin typeface="Book Antiqua" panose="02040602050305030304" pitchFamily="18" charset="0"/>
            </a:rPr>
            <a:t>Permite conocer la viabilidad y rentabilidad de la empresa y nos permite conseguir financiación para su puesta en marcha</a:t>
          </a:r>
          <a:endParaRPr lang="en-US" sz="1600" dirty="0">
            <a:solidFill>
              <a:srgbClr val="C00000"/>
            </a:solidFill>
            <a:latin typeface="Book Antiqua" panose="02040602050305030304" pitchFamily="18" charset="0"/>
          </a:endParaRPr>
        </a:p>
      </dgm:t>
    </dgm:pt>
    <dgm:pt modelId="{39CB4D0F-3017-43E4-A67B-43966E7166C7}" type="parTrans" cxnId="{A167AF9E-F7BC-4FCB-B249-AC920520E800}">
      <dgm:prSet/>
      <dgm:spPr/>
      <dgm:t>
        <a:bodyPr/>
        <a:lstStyle/>
        <a:p>
          <a:endParaRPr lang="en-US"/>
        </a:p>
      </dgm:t>
    </dgm:pt>
    <dgm:pt modelId="{DAB32FCC-8F09-4142-BD5E-E626601AB561}" type="sibTrans" cxnId="{A167AF9E-F7BC-4FCB-B249-AC920520E800}">
      <dgm:prSet/>
      <dgm:spPr/>
      <dgm:t>
        <a:bodyPr/>
        <a:lstStyle/>
        <a:p>
          <a:endParaRPr lang="en-US"/>
        </a:p>
      </dgm:t>
    </dgm:pt>
    <dgm:pt modelId="{BDD99D6B-D66D-4829-AB8B-C516037726D0}" type="pres">
      <dgm:prSet presAssocID="{1DC47D8D-D277-4CF1-BFBB-79F79E21B650}" presName="root" presStyleCnt="0">
        <dgm:presLayoutVars>
          <dgm:dir/>
          <dgm:resizeHandles val="exact"/>
        </dgm:presLayoutVars>
      </dgm:prSet>
      <dgm:spPr/>
    </dgm:pt>
    <dgm:pt modelId="{41B65ACA-2CDA-4D02-A3DE-9AA66DF25816}" type="pres">
      <dgm:prSet presAssocID="{AC79C0FD-B7EF-419D-A377-2CDB23CBC270}" presName="compNode" presStyleCnt="0"/>
      <dgm:spPr/>
    </dgm:pt>
    <dgm:pt modelId="{B3EAD426-01F0-48B1-B324-FCFB0690ABB8}" type="pres">
      <dgm:prSet presAssocID="{AC79C0FD-B7EF-419D-A377-2CDB23CBC270}" presName="iconRect" presStyleLbl="node1" presStyleIdx="0" presStyleCnt="3"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10D51BFF-1005-4E66-B445-6FA9B570B606}" type="pres">
      <dgm:prSet presAssocID="{AC79C0FD-B7EF-419D-A377-2CDB23CBC270}" presName="spaceRect" presStyleCnt="0"/>
      <dgm:spPr/>
    </dgm:pt>
    <dgm:pt modelId="{17DE64DD-A193-41B3-A831-6A4BA3474D98}" type="pres">
      <dgm:prSet presAssocID="{AC79C0FD-B7EF-419D-A377-2CDB23CBC270}" presName="textRect" presStyleLbl="revTx" presStyleIdx="0" presStyleCnt="3" custScaleX="100000" custScaleY="149301">
        <dgm:presLayoutVars>
          <dgm:chMax val="1"/>
          <dgm:chPref val="1"/>
        </dgm:presLayoutVars>
      </dgm:prSet>
      <dgm:spPr/>
    </dgm:pt>
    <dgm:pt modelId="{6DC616A8-3E77-49AE-807B-9D9A7F0E599C}" type="pres">
      <dgm:prSet presAssocID="{15F8A9D3-9546-4B5E-B618-DE36A7BADFF6}" presName="sibTrans" presStyleCnt="0"/>
      <dgm:spPr/>
    </dgm:pt>
    <dgm:pt modelId="{B65E5D5B-91FE-4610-8728-0C0F0543A184}" type="pres">
      <dgm:prSet presAssocID="{F7A3C8E4-7227-4D03-8C63-B17930D5ED7D}" presName="compNode" presStyleCnt="0"/>
      <dgm:spPr/>
    </dgm:pt>
    <dgm:pt modelId="{9A388EA2-C7DA-465E-B908-A715EF372E26}" type="pres">
      <dgm:prSet presAssocID="{F7A3C8E4-7227-4D03-8C63-B17930D5ED7D}" presName="iconRect" presStyleLbl="node1" presStyleIdx="1" presStyleCnt="3"/>
      <dgm:spPr>
        <a:blipFill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5EBF34F6-67C9-4578-B42F-CAFBB9AAF70C}" type="pres">
      <dgm:prSet presAssocID="{F7A3C8E4-7227-4D03-8C63-B17930D5ED7D}" presName="spaceRect" presStyleCnt="0"/>
      <dgm:spPr/>
    </dgm:pt>
    <dgm:pt modelId="{C601FB54-607F-4FE5-8E2D-A5B77F418D36}" type="pres">
      <dgm:prSet presAssocID="{F7A3C8E4-7227-4D03-8C63-B17930D5ED7D}" presName="textRect" presStyleLbl="revTx" presStyleIdx="1" presStyleCnt="3" custScaleX="106486" custScaleY="151984">
        <dgm:presLayoutVars>
          <dgm:chMax val="1"/>
          <dgm:chPref val="1"/>
        </dgm:presLayoutVars>
      </dgm:prSet>
      <dgm:spPr/>
    </dgm:pt>
    <dgm:pt modelId="{2FDB4D53-517F-48B0-89CC-DA590F2F8354}" type="pres">
      <dgm:prSet presAssocID="{6B463D0F-509F-470D-A4B8-3BA290DD3555}" presName="sibTrans" presStyleCnt="0"/>
      <dgm:spPr/>
    </dgm:pt>
    <dgm:pt modelId="{10EF6BEF-BB65-480D-B9CA-F80F7015B23C}" type="pres">
      <dgm:prSet presAssocID="{781F22AB-54BA-4588-BD60-8C7610629582}" presName="compNode" presStyleCnt="0"/>
      <dgm:spPr/>
    </dgm:pt>
    <dgm:pt modelId="{336E26FB-B0C3-45CA-9C7B-389EAA2C445F}" type="pres">
      <dgm:prSet presAssocID="{781F22AB-54BA-4588-BD60-8C7610629582}" presName="iconRect" presStyleLbl="node1" presStyleIdx="2" presStyleCnt="3"/>
      <dgm:spPr>
        <a:blipFill>
          <a:blip xmlns:r="http://schemas.openxmlformats.org/officeDocument/2006/relationships" r:embed="rId3"/>
          <a:srcRect/>
          <a:stretch>
            <a:fillRect l="-11000" r="-11000"/>
          </a:stretch>
        </a:blipFill>
      </dgm:spPr>
    </dgm:pt>
    <dgm:pt modelId="{A39A4975-31E4-4CCC-9222-EB16CB9B97FD}" type="pres">
      <dgm:prSet presAssocID="{781F22AB-54BA-4588-BD60-8C7610629582}" presName="spaceRect" presStyleCnt="0"/>
      <dgm:spPr/>
    </dgm:pt>
    <dgm:pt modelId="{7C5EEC17-B492-4AF3-ABE8-BF7F7317CF8B}" type="pres">
      <dgm:prSet presAssocID="{781F22AB-54BA-4588-BD60-8C7610629582}" presName="textRect" presStyleLbl="revTx" presStyleIdx="2" presStyleCnt="3" custScaleX="102121" custScaleY="153978">
        <dgm:presLayoutVars>
          <dgm:chMax val="1"/>
          <dgm:chPref val="1"/>
        </dgm:presLayoutVars>
      </dgm:prSet>
      <dgm:spPr/>
    </dgm:pt>
  </dgm:ptLst>
  <dgm:cxnLst>
    <dgm:cxn modelId="{36438E37-C171-43E9-9F65-CA01F3157196}" srcId="{1DC47D8D-D277-4CF1-BFBB-79F79E21B650}" destId="{AC79C0FD-B7EF-419D-A377-2CDB23CBC270}" srcOrd="0" destOrd="0" parTransId="{D6A25CE2-5FD2-42B0-823E-D46B5FD46F63}" sibTransId="{15F8A9D3-9546-4B5E-B618-DE36A7BADFF6}"/>
    <dgm:cxn modelId="{FD02BA65-573A-4B9E-AED4-677BC9937B95}" type="presOf" srcId="{781F22AB-54BA-4588-BD60-8C7610629582}" destId="{7C5EEC17-B492-4AF3-ABE8-BF7F7317CF8B}" srcOrd="0" destOrd="0" presId="urn:microsoft.com/office/officeart/2018/2/layout/IconLabelList"/>
    <dgm:cxn modelId="{5996EA69-9651-42A0-8C18-519D874902B1}" type="presOf" srcId="{F7A3C8E4-7227-4D03-8C63-B17930D5ED7D}" destId="{C601FB54-607F-4FE5-8E2D-A5B77F418D36}" srcOrd="0" destOrd="0" presId="urn:microsoft.com/office/officeart/2018/2/layout/IconLabelList"/>
    <dgm:cxn modelId="{C208666C-3379-4762-9E9D-F4C753B63BBE}" srcId="{1DC47D8D-D277-4CF1-BFBB-79F79E21B650}" destId="{F7A3C8E4-7227-4D03-8C63-B17930D5ED7D}" srcOrd="1" destOrd="0" parTransId="{627FE794-B39F-4427-9636-62B02DD02B74}" sibTransId="{6B463D0F-509F-470D-A4B8-3BA290DD3555}"/>
    <dgm:cxn modelId="{A167AF9E-F7BC-4FCB-B249-AC920520E800}" srcId="{1DC47D8D-D277-4CF1-BFBB-79F79E21B650}" destId="{781F22AB-54BA-4588-BD60-8C7610629582}" srcOrd="2" destOrd="0" parTransId="{39CB4D0F-3017-43E4-A67B-43966E7166C7}" sibTransId="{DAB32FCC-8F09-4142-BD5E-E626601AB561}"/>
    <dgm:cxn modelId="{24D82CCA-DBA8-4833-B201-3B9DE1BC4A7F}" type="presOf" srcId="{AC79C0FD-B7EF-419D-A377-2CDB23CBC270}" destId="{17DE64DD-A193-41B3-A831-6A4BA3474D98}" srcOrd="0" destOrd="0" presId="urn:microsoft.com/office/officeart/2018/2/layout/IconLabelList"/>
    <dgm:cxn modelId="{9573D8DE-5ADB-4AB2-86BA-4B8F1AA00104}" type="presOf" srcId="{1DC47D8D-D277-4CF1-BFBB-79F79E21B650}" destId="{BDD99D6B-D66D-4829-AB8B-C516037726D0}" srcOrd="0" destOrd="0" presId="urn:microsoft.com/office/officeart/2018/2/layout/IconLabelList"/>
    <dgm:cxn modelId="{3524E692-579B-4FF5-9C73-08D46CCEA791}" type="presParOf" srcId="{BDD99D6B-D66D-4829-AB8B-C516037726D0}" destId="{41B65ACA-2CDA-4D02-A3DE-9AA66DF25816}" srcOrd="0" destOrd="0" presId="urn:microsoft.com/office/officeart/2018/2/layout/IconLabelList"/>
    <dgm:cxn modelId="{19D729EC-97D3-4B4C-8D9B-610F581FEBE3}" type="presParOf" srcId="{41B65ACA-2CDA-4D02-A3DE-9AA66DF25816}" destId="{B3EAD426-01F0-48B1-B324-FCFB0690ABB8}" srcOrd="0" destOrd="0" presId="urn:microsoft.com/office/officeart/2018/2/layout/IconLabelList"/>
    <dgm:cxn modelId="{8906AACC-35B8-4EAD-8991-900DBF63F26B}" type="presParOf" srcId="{41B65ACA-2CDA-4D02-A3DE-9AA66DF25816}" destId="{10D51BFF-1005-4E66-B445-6FA9B570B606}" srcOrd="1" destOrd="0" presId="urn:microsoft.com/office/officeart/2018/2/layout/IconLabelList"/>
    <dgm:cxn modelId="{B076B9C4-7E8D-4166-875F-DBFBB81BC4CB}" type="presParOf" srcId="{41B65ACA-2CDA-4D02-A3DE-9AA66DF25816}" destId="{17DE64DD-A193-41B3-A831-6A4BA3474D98}" srcOrd="2" destOrd="0" presId="urn:microsoft.com/office/officeart/2018/2/layout/IconLabelList"/>
    <dgm:cxn modelId="{13520B16-719A-4CAA-837C-9F4837E6FB61}" type="presParOf" srcId="{BDD99D6B-D66D-4829-AB8B-C516037726D0}" destId="{6DC616A8-3E77-49AE-807B-9D9A7F0E599C}" srcOrd="1" destOrd="0" presId="urn:microsoft.com/office/officeart/2018/2/layout/IconLabelList"/>
    <dgm:cxn modelId="{05661C10-3B06-47D0-BB87-00F82963D309}" type="presParOf" srcId="{BDD99D6B-D66D-4829-AB8B-C516037726D0}" destId="{B65E5D5B-91FE-4610-8728-0C0F0543A184}" srcOrd="2" destOrd="0" presId="urn:microsoft.com/office/officeart/2018/2/layout/IconLabelList"/>
    <dgm:cxn modelId="{DAC94D17-DE43-40FA-9FDD-45D3CEE1B304}" type="presParOf" srcId="{B65E5D5B-91FE-4610-8728-0C0F0543A184}" destId="{9A388EA2-C7DA-465E-B908-A715EF372E26}" srcOrd="0" destOrd="0" presId="urn:microsoft.com/office/officeart/2018/2/layout/IconLabelList"/>
    <dgm:cxn modelId="{9C4239BA-830D-4511-B969-4B9B14019C19}" type="presParOf" srcId="{B65E5D5B-91FE-4610-8728-0C0F0543A184}" destId="{5EBF34F6-67C9-4578-B42F-CAFBB9AAF70C}" srcOrd="1" destOrd="0" presId="urn:microsoft.com/office/officeart/2018/2/layout/IconLabelList"/>
    <dgm:cxn modelId="{A3363ACC-FF0D-40CC-8861-F4102DAAEB83}" type="presParOf" srcId="{B65E5D5B-91FE-4610-8728-0C0F0543A184}" destId="{C601FB54-607F-4FE5-8E2D-A5B77F418D36}" srcOrd="2" destOrd="0" presId="urn:microsoft.com/office/officeart/2018/2/layout/IconLabelList"/>
    <dgm:cxn modelId="{9CF00DC9-10B2-4516-921F-1A05ABB42D32}" type="presParOf" srcId="{BDD99D6B-D66D-4829-AB8B-C516037726D0}" destId="{2FDB4D53-517F-48B0-89CC-DA590F2F8354}" srcOrd="3" destOrd="0" presId="urn:microsoft.com/office/officeart/2018/2/layout/IconLabelList"/>
    <dgm:cxn modelId="{737B447B-37B0-462F-9F61-CBEA7A837B8B}" type="presParOf" srcId="{BDD99D6B-D66D-4829-AB8B-C516037726D0}" destId="{10EF6BEF-BB65-480D-B9CA-F80F7015B23C}" srcOrd="4" destOrd="0" presId="urn:microsoft.com/office/officeart/2018/2/layout/IconLabelList"/>
    <dgm:cxn modelId="{A2C29132-322F-4A7E-85A9-C09BFA89E73A}" type="presParOf" srcId="{10EF6BEF-BB65-480D-B9CA-F80F7015B23C}" destId="{336E26FB-B0C3-45CA-9C7B-389EAA2C445F}" srcOrd="0" destOrd="0" presId="urn:microsoft.com/office/officeart/2018/2/layout/IconLabelList"/>
    <dgm:cxn modelId="{91C97FF9-A78B-47CF-9CB5-C1D0AF10652A}" type="presParOf" srcId="{10EF6BEF-BB65-480D-B9CA-F80F7015B23C}" destId="{A39A4975-31E4-4CCC-9222-EB16CB9B97FD}" srcOrd="1" destOrd="0" presId="urn:microsoft.com/office/officeart/2018/2/layout/IconLabelList"/>
    <dgm:cxn modelId="{8AC182FD-6E77-4972-B27F-1BB2858C2EF7}" type="presParOf" srcId="{10EF6BEF-BB65-480D-B9CA-F80F7015B23C}" destId="{7C5EEC17-B492-4AF3-ABE8-BF7F7317CF8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EAD426-01F0-48B1-B324-FCFB0690ABB8}">
      <dsp:nvSpPr>
        <dsp:cNvPr id="0" name=""/>
        <dsp:cNvSpPr/>
      </dsp:nvSpPr>
      <dsp:spPr>
        <a:xfrm>
          <a:off x="1403624" y="139448"/>
          <a:ext cx="727734" cy="727734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DE64DD-A193-41B3-A831-6A4BA3474D98}">
      <dsp:nvSpPr>
        <dsp:cNvPr id="0" name=""/>
        <dsp:cNvSpPr/>
      </dsp:nvSpPr>
      <dsp:spPr>
        <a:xfrm>
          <a:off x="958898" y="884629"/>
          <a:ext cx="1617187" cy="23729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C00000"/>
              </a:solidFill>
              <a:latin typeface="Book Antiqua" panose="02040602050305030304" pitchFamily="18" charset="0"/>
            </a:rPr>
            <a:t>Podemos </a:t>
          </a:r>
          <a:r>
            <a:rPr lang="en-US" sz="1600" kern="1200" dirty="0" err="1">
              <a:solidFill>
                <a:srgbClr val="C00000"/>
              </a:solidFill>
              <a:latin typeface="Book Antiqua" panose="02040602050305030304" pitchFamily="18" charset="0"/>
            </a:rPr>
            <a:t>ver</a:t>
          </a:r>
          <a:r>
            <a:rPr lang="en-US" sz="1600" kern="1200" dirty="0">
              <a:solidFill>
                <a:srgbClr val="C00000"/>
              </a:solidFill>
              <a:latin typeface="Book Antiqua" panose="02040602050305030304" pitchFamily="18" charset="0"/>
            </a:rPr>
            <a:t> el Plan de </a:t>
          </a:r>
          <a:r>
            <a:rPr lang="en-US" sz="1600" kern="1200" dirty="0" err="1">
              <a:solidFill>
                <a:srgbClr val="C00000"/>
              </a:solidFill>
              <a:latin typeface="Book Antiqua" panose="02040602050305030304" pitchFamily="18" charset="0"/>
            </a:rPr>
            <a:t>negocio</a:t>
          </a:r>
          <a:r>
            <a:rPr lang="en-US" sz="1600" kern="1200" dirty="0">
              <a:solidFill>
                <a:srgbClr val="C00000"/>
              </a:solidFill>
              <a:latin typeface="Book Antiqua" panose="02040602050305030304" pitchFamily="18" charset="0"/>
            </a:rPr>
            <a:t> </a:t>
          </a:r>
          <a:r>
            <a:rPr lang="en-US" sz="1600" kern="1200" dirty="0" err="1">
              <a:solidFill>
                <a:srgbClr val="C00000"/>
              </a:solidFill>
              <a:latin typeface="Book Antiqua" panose="02040602050305030304" pitchFamily="18" charset="0"/>
            </a:rPr>
            <a:t>como</a:t>
          </a:r>
          <a:r>
            <a:rPr lang="en-US" sz="1600" kern="1200" dirty="0">
              <a:solidFill>
                <a:srgbClr val="C00000"/>
              </a:solidFill>
              <a:latin typeface="Book Antiqua" panose="02040602050305030304" pitchFamily="18" charset="0"/>
            </a:rPr>
            <a:t> un GPS que </a:t>
          </a:r>
          <a:r>
            <a:rPr lang="en-US" sz="1600" kern="1200" dirty="0" err="1">
              <a:solidFill>
                <a:srgbClr val="C00000"/>
              </a:solidFill>
              <a:latin typeface="Book Antiqua" panose="02040602050305030304" pitchFamily="18" charset="0"/>
            </a:rPr>
            <a:t>nos</a:t>
          </a:r>
          <a:r>
            <a:rPr lang="en-US" sz="1600" kern="1200" dirty="0">
              <a:solidFill>
                <a:srgbClr val="C00000"/>
              </a:solidFill>
              <a:latin typeface="Book Antiqua" panose="02040602050305030304" pitchFamily="18" charset="0"/>
            </a:rPr>
            <a:t> </a:t>
          </a:r>
          <a:r>
            <a:rPr lang="en-US" sz="1600" kern="1200" dirty="0" err="1">
              <a:solidFill>
                <a:srgbClr val="C00000"/>
              </a:solidFill>
              <a:latin typeface="Book Antiqua" panose="02040602050305030304" pitchFamily="18" charset="0"/>
            </a:rPr>
            <a:t>muestra</a:t>
          </a:r>
          <a:r>
            <a:rPr lang="en-US" sz="1600" kern="1200" dirty="0">
              <a:solidFill>
                <a:srgbClr val="C00000"/>
              </a:solidFill>
              <a:latin typeface="Book Antiqua" panose="02040602050305030304" pitchFamily="18" charset="0"/>
            </a:rPr>
            <a:t> la </a:t>
          </a:r>
          <a:r>
            <a:rPr lang="en-US" sz="1600" kern="1200" dirty="0" err="1">
              <a:solidFill>
                <a:srgbClr val="C00000"/>
              </a:solidFill>
              <a:latin typeface="Book Antiqua" panose="02040602050305030304" pitchFamily="18" charset="0"/>
            </a:rPr>
            <a:t>ruta</a:t>
          </a:r>
          <a:r>
            <a:rPr lang="en-US" sz="1600" kern="1200" dirty="0">
              <a:solidFill>
                <a:srgbClr val="C00000"/>
              </a:solidFill>
              <a:latin typeface="Book Antiqua" panose="02040602050305030304" pitchFamily="18" charset="0"/>
            </a:rPr>
            <a:t> o </a:t>
          </a:r>
          <a:r>
            <a:rPr lang="en-US" sz="1600" kern="1200" dirty="0" err="1">
              <a:solidFill>
                <a:srgbClr val="C00000"/>
              </a:solidFill>
              <a:latin typeface="Book Antiqua" panose="02040602050305030304" pitchFamily="18" charset="0"/>
            </a:rPr>
            <a:t>el</a:t>
          </a:r>
          <a:r>
            <a:rPr lang="en-US" sz="1600" kern="1200" dirty="0">
              <a:solidFill>
                <a:srgbClr val="C00000"/>
              </a:solidFill>
              <a:latin typeface="Book Antiqua" panose="02040602050305030304" pitchFamily="18" charset="0"/>
            </a:rPr>
            <a:t> </a:t>
          </a:r>
          <a:r>
            <a:rPr lang="en-US" sz="1600" kern="1200" dirty="0" err="1">
              <a:solidFill>
                <a:srgbClr val="C00000"/>
              </a:solidFill>
              <a:latin typeface="Book Antiqua" panose="02040602050305030304" pitchFamily="18" charset="0"/>
            </a:rPr>
            <a:t>camino</a:t>
          </a:r>
          <a:r>
            <a:rPr lang="en-US" sz="1600" kern="1200" dirty="0">
              <a:solidFill>
                <a:srgbClr val="C00000"/>
              </a:solidFill>
              <a:latin typeface="Book Antiqua" panose="02040602050305030304" pitchFamily="18" charset="0"/>
            </a:rPr>
            <a:t> para </a:t>
          </a:r>
          <a:r>
            <a:rPr lang="en-US" sz="1600" kern="1200" dirty="0" err="1">
              <a:solidFill>
                <a:srgbClr val="C00000"/>
              </a:solidFill>
              <a:latin typeface="Book Antiqua" panose="02040602050305030304" pitchFamily="18" charset="0"/>
            </a:rPr>
            <a:t>llegar</a:t>
          </a:r>
          <a:r>
            <a:rPr lang="en-US" sz="1600" kern="1200" dirty="0">
              <a:solidFill>
                <a:srgbClr val="C00000"/>
              </a:solidFill>
              <a:latin typeface="Book Antiqua" panose="02040602050305030304" pitchFamily="18" charset="0"/>
            </a:rPr>
            <a:t> al </a:t>
          </a:r>
          <a:r>
            <a:rPr lang="en-US" sz="1600" kern="1200" dirty="0" err="1">
              <a:solidFill>
                <a:srgbClr val="C00000"/>
              </a:solidFill>
              <a:latin typeface="Book Antiqua" panose="02040602050305030304" pitchFamily="18" charset="0"/>
            </a:rPr>
            <a:t>destino</a:t>
          </a:r>
          <a:endParaRPr lang="en-US" sz="1600" kern="1200" dirty="0">
            <a:solidFill>
              <a:srgbClr val="C00000"/>
            </a:solidFill>
            <a:latin typeface="Book Antiqua" panose="02040602050305030304" pitchFamily="18" charset="0"/>
          </a:endParaRPr>
        </a:p>
      </dsp:txBody>
      <dsp:txXfrm>
        <a:off x="958898" y="884629"/>
        <a:ext cx="1617187" cy="2372978"/>
      </dsp:txXfrm>
    </dsp:sp>
    <dsp:sp modelId="{9A388EA2-C7DA-465E-B908-A715EF372E26}">
      <dsp:nvSpPr>
        <dsp:cNvPr id="0" name=""/>
        <dsp:cNvSpPr/>
      </dsp:nvSpPr>
      <dsp:spPr>
        <a:xfrm>
          <a:off x="3356265" y="128787"/>
          <a:ext cx="727734" cy="727734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01FB54-607F-4FE5-8E2D-A5B77F418D36}">
      <dsp:nvSpPr>
        <dsp:cNvPr id="0" name=""/>
        <dsp:cNvSpPr/>
      </dsp:nvSpPr>
      <dsp:spPr>
        <a:xfrm>
          <a:off x="2859093" y="852646"/>
          <a:ext cx="1722078" cy="24156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kern="1200" dirty="0">
              <a:latin typeface="Book Antiqua" panose="02040602050305030304" pitchFamily="18" charset="0"/>
            </a:rPr>
            <a:t>Declaración por escrito de los objetivos y </a:t>
          </a:r>
          <a:r>
            <a:rPr lang="es-ES_tradnl" sz="1600" kern="1200" dirty="0">
              <a:solidFill>
                <a:srgbClr val="C00000"/>
              </a:solidFill>
              <a:latin typeface="Book Antiqua" panose="02040602050305030304" pitchFamily="18" charset="0"/>
            </a:rPr>
            <a:t>actividades</a:t>
          </a:r>
          <a:r>
            <a:rPr lang="es-ES_tradnl" sz="1600" kern="1200" dirty="0">
              <a:latin typeface="Book Antiqua" panose="02040602050305030304" pitchFamily="18" charset="0"/>
            </a:rPr>
            <a:t> que se desarrollarán para lograrlos</a:t>
          </a:r>
          <a:endParaRPr lang="en-US" sz="1600" kern="1200" dirty="0">
            <a:latin typeface="Book Antiqua" panose="02040602050305030304" pitchFamily="18" charset="0"/>
          </a:endParaRPr>
        </a:p>
      </dsp:txBody>
      <dsp:txXfrm>
        <a:off x="2859093" y="852646"/>
        <a:ext cx="1722078" cy="2415621"/>
      </dsp:txXfrm>
    </dsp:sp>
    <dsp:sp modelId="{336E26FB-B0C3-45CA-9C7B-389EAA2C445F}">
      <dsp:nvSpPr>
        <dsp:cNvPr id="0" name=""/>
        <dsp:cNvSpPr/>
      </dsp:nvSpPr>
      <dsp:spPr>
        <a:xfrm>
          <a:off x="5326056" y="120864"/>
          <a:ext cx="727734" cy="727734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5EEC17-B492-4AF3-ABE8-BF7F7317CF8B}">
      <dsp:nvSpPr>
        <dsp:cNvPr id="0" name=""/>
        <dsp:cNvSpPr/>
      </dsp:nvSpPr>
      <dsp:spPr>
        <a:xfrm>
          <a:off x="4864179" y="828877"/>
          <a:ext cx="1651488" cy="2447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kern="1200" dirty="0">
              <a:solidFill>
                <a:srgbClr val="C00000"/>
              </a:solidFill>
              <a:latin typeface="Book Antiqua" panose="02040602050305030304" pitchFamily="18" charset="0"/>
            </a:rPr>
            <a:t>Permite conocer la viabilidad y rentabilidad de la empresa y nos permite conseguir financiación para su puesta en marcha</a:t>
          </a:r>
          <a:endParaRPr lang="en-US" sz="1600" kern="1200" dirty="0">
            <a:solidFill>
              <a:srgbClr val="C00000"/>
            </a:solidFill>
            <a:latin typeface="Book Antiqua" panose="02040602050305030304" pitchFamily="18" charset="0"/>
          </a:endParaRPr>
        </a:p>
      </dsp:txBody>
      <dsp:txXfrm>
        <a:off x="4864179" y="828877"/>
        <a:ext cx="1651488" cy="24473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B9E1CDC-6064-F57E-1F7D-AABC036231F4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AR PL KaitiM GB" pitchFamily="2"/>
              <a:cs typeface="FreeSans" pitchFamily="2"/>
            </a:endParaRP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3D8EC78-5482-A113-7BE7-E579A4004921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0" tIns="45000" rIns="90000" bIns="45000" anchor="t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AR PL KaitiM GB" pitchFamily="2"/>
              <a:cs typeface="FreeSans" pitchFamily="2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5CB143D-6086-4A6F-6DF3-47B228E632D9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AR PL KaitiM GB" pitchFamily="2"/>
              <a:cs typeface="FreeSans" pitchFamily="2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F432624-808A-C349-1165-F06FF1CC1F3A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726D589B-EA0A-47FF-AD1F-7A900F61A6D0}" type="slidenum">
              <a:t>‹Nº›</a:t>
            </a:fld>
            <a:endParaRPr lang="en-US" sz="14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Liberation Sans" pitchFamily="18"/>
              <a:ea typeface="AR PL KaitiM GB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404038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91C9AA3-246A-3086-4ED0-AF30CF53DF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6E938E4-6A95-7F15-9D68-6EEDBCAC767A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77239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>
            <a:noAutofit/>
          </a:bodyPr>
          <a:lstStyle/>
          <a:p>
            <a:pPr lvl="0"/>
            <a:endParaRPr lang="en-US"/>
          </a:p>
        </p:txBody>
      </p:sp>
      <p:sp>
        <p:nvSpPr>
          <p:cNvPr id="4" name="Marcador de encabezado 3">
            <a:extLst>
              <a:ext uri="{FF2B5EF4-FFF2-40B4-BE49-F238E27FC236}">
                <a16:creationId xmlns:a16="http://schemas.microsoft.com/office/drawing/2014/main" id="{2ECD5A6F-55F0-B989-02F6-2A39672897A7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>
            <a:noAutofit/>
          </a:bodyPr>
          <a:lstStyle>
            <a:lvl1pPr lvl="0" rtl="0" hangingPunct="0">
              <a:buNone/>
              <a:tabLst/>
              <a:defRPr lang="en-US" sz="2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10DBC91-3F29-7AB6-502F-ACF1AD8ACC5A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>
            <a:noAutofit/>
          </a:bodyPr>
          <a:lstStyle>
            <a:lvl1pPr lvl="0" rtl="0" hangingPunct="0">
              <a:buNone/>
              <a:tabLst/>
              <a:defRPr lang="en-US" sz="2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A6B1A62-E759-2432-7B95-BD51E517D24C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Autofit/>
          </a:bodyPr>
          <a:lstStyle>
            <a:lvl1pPr lvl="0" rtl="0" hangingPunct="0">
              <a:buNone/>
              <a:tabLst/>
              <a:defRPr lang="en-US" sz="2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553FF6C-7927-2699-7B43-393C856831A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Autofit/>
          </a:bodyPr>
          <a:lstStyle>
            <a:lvl1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6F3CD2C1-954E-4F84-9AAF-76B74649336C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36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lvl="0" indent="-216000" rtl="0" hangingPunct="0">
      <a:buNone/>
      <a:tabLst/>
      <a:defRPr lang="en-US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  <a:ea typeface="AR PL KaitiM GB" pitchFamily="2"/>
        <a:cs typeface="FreeSans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35BE297-2F21-4894-3B11-10613E7248A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F6C1059D-0B13-474A-9394-C61010DD14D0}" type="slidenum">
              <a:t>1</a:t>
            </a:fld>
            <a:endParaRPr lang="en-U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0389BEC-77A2-B77A-CAB0-F17B4035DE5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763588"/>
            <a:ext cx="0" cy="1587"/>
          </a:xfrm>
          <a:solidFill>
            <a:srgbClr val="5B9BD5"/>
          </a:solidFill>
          <a:ln w="12600" cap="flat">
            <a:solidFill>
              <a:srgbClr val="41719C"/>
            </a:solidFill>
            <a:prstDash val="solid"/>
            <a:miter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697BA34-DEA8-CBF0-301B-8062ECCAA58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F3CD2C1-954E-4F84-9AAF-76B7464933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78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1 Marcador de imagen de diapositiva">
            <a:extLst>
              <a:ext uri="{FF2B5EF4-FFF2-40B4-BE49-F238E27FC236}">
                <a16:creationId xmlns:a16="http://schemas.microsoft.com/office/drawing/2014/main" id="{05260DA0-C079-9D5F-54B7-7AF4D740C2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ln/>
        </p:spPr>
      </p:sp>
      <p:sp>
        <p:nvSpPr>
          <p:cNvPr id="103427" name="2 Marcador de notas">
            <a:extLst>
              <a:ext uri="{FF2B5EF4-FFF2-40B4-BE49-F238E27FC236}">
                <a16:creationId xmlns:a16="http://schemas.microsoft.com/office/drawing/2014/main" id="{1B081F0E-7CCC-E972-731E-9CBBDD144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altLang="es-ES" dirty="0">
              <a:latin typeface="Arial" panose="020B0604020202020204" pitchFamily="34" charset="0"/>
            </a:endParaRPr>
          </a:p>
        </p:txBody>
      </p:sp>
      <p:sp>
        <p:nvSpPr>
          <p:cNvPr id="103428" name="3 Marcador de fecha">
            <a:extLst>
              <a:ext uri="{FF2B5EF4-FFF2-40B4-BE49-F238E27FC236}">
                <a16:creationId xmlns:a16="http://schemas.microsoft.com/office/drawing/2014/main" id="{EE0F5438-03B2-5011-1093-F6017B7601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898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2575" defTabSz="898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5425" defTabSz="898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5425" defTabSz="898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5425" defTabSz="898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5425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5425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5425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5425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24135B-4B12-4590-9E65-E18B4F62FAF7}" type="datetime1">
              <a:rPr lang="es-ES" altLang="es-ES" sz="1100" smtClean="0"/>
              <a:pPr>
                <a:spcBef>
                  <a:spcPct val="0"/>
                </a:spcBef>
              </a:pPr>
              <a:t>27/03/2023</a:t>
            </a:fld>
            <a:endParaRPr lang="es-ES" altLang="es-ES" sz="1100"/>
          </a:p>
        </p:txBody>
      </p:sp>
      <p:sp>
        <p:nvSpPr>
          <p:cNvPr id="103429" name="4 Marcador de número de diapositiva">
            <a:extLst>
              <a:ext uri="{FF2B5EF4-FFF2-40B4-BE49-F238E27FC236}">
                <a16:creationId xmlns:a16="http://schemas.microsoft.com/office/drawing/2014/main" id="{3DD34BF7-5B5D-CEA9-01C1-0BBCB5020B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8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2575" defTabSz="898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5425" defTabSz="898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5425" defTabSz="898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5425" defTabSz="898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5425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5425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5425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5425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89DA55B-FB3F-4D86-B7DA-ED68C67ABF42}" type="slidenum">
              <a:rPr lang="es-ES" altLang="es-ES" sz="1100"/>
              <a:pPr>
                <a:spcBef>
                  <a:spcPct val="0"/>
                </a:spcBef>
              </a:pPr>
              <a:t>11</a:t>
            </a:fld>
            <a:endParaRPr lang="es-ES" altLang="es-ES" sz="1100"/>
          </a:p>
        </p:txBody>
      </p:sp>
    </p:spTree>
    <p:extLst>
      <p:ext uri="{BB962C8B-B14F-4D97-AF65-F5344CB8AC3E}">
        <p14:creationId xmlns:p14="http://schemas.microsoft.com/office/powerpoint/2010/main" val="4285484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1 Marcador de imagen de diapositiva">
            <a:extLst>
              <a:ext uri="{FF2B5EF4-FFF2-40B4-BE49-F238E27FC236}">
                <a16:creationId xmlns:a16="http://schemas.microsoft.com/office/drawing/2014/main" id="{2C3B7B54-283E-814D-AB6B-82A3978970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ln/>
        </p:spPr>
      </p:sp>
      <p:sp>
        <p:nvSpPr>
          <p:cNvPr id="91139" name="2 Marcador de notas">
            <a:extLst>
              <a:ext uri="{FF2B5EF4-FFF2-40B4-BE49-F238E27FC236}">
                <a16:creationId xmlns:a16="http://schemas.microsoft.com/office/drawing/2014/main" id="{9E08069F-762C-2B30-AC1A-ADAE9FDE0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altLang="es-ES" dirty="0">
              <a:latin typeface="Arial" panose="020B0604020202020204" pitchFamily="34" charset="0"/>
            </a:endParaRPr>
          </a:p>
        </p:txBody>
      </p:sp>
      <p:sp>
        <p:nvSpPr>
          <p:cNvPr id="91140" name="3 Marcador de fecha">
            <a:extLst>
              <a:ext uri="{FF2B5EF4-FFF2-40B4-BE49-F238E27FC236}">
                <a16:creationId xmlns:a16="http://schemas.microsoft.com/office/drawing/2014/main" id="{0CB6473A-75FD-7862-22B7-95F9895842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257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850F340-AB7E-4AEC-8E87-63C3E524E938}" type="datetime1">
              <a:rPr lang="es-ES" altLang="es-ES" sz="1100" smtClean="0"/>
              <a:pPr>
                <a:spcBef>
                  <a:spcPct val="0"/>
                </a:spcBef>
              </a:pPr>
              <a:t>27/03/2023</a:t>
            </a:fld>
            <a:endParaRPr lang="es-ES" altLang="es-ES" sz="1100"/>
          </a:p>
        </p:txBody>
      </p:sp>
      <p:sp>
        <p:nvSpPr>
          <p:cNvPr id="91141" name="4 Marcador de número de diapositiva">
            <a:extLst>
              <a:ext uri="{FF2B5EF4-FFF2-40B4-BE49-F238E27FC236}">
                <a16:creationId xmlns:a16="http://schemas.microsoft.com/office/drawing/2014/main" id="{AFFD01FE-ADDA-22CF-A13A-47DB337F20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257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4BBA5F-2160-45D2-A731-41356825E2D6}" type="slidenum">
              <a:rPr lang="es-ES" altLang="es-ES" sz="1100"/>
              <a:pPr>
                <a:spcBef>
                  <a:spcPct val="0"/>
                </a:spcBef>
              </a:pPr>
              <a:t>12</a:t>
            </a:fld>
            <a:endParaRPr lang="es-ES" altLang="es-ES" sz="11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F3CD2C1-954E-4F84-9AAF-76B74649336C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295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F3CD2C1-954E-4F84-9AAF-76B74649336C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68784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F3CD2C1-954E-4F84-9AAF-76B74649336C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00303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F3CD2C1-954E-4F84-9AAF-76B74649336C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16579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F3CD2C1-954E-4F84-9AAF-76B74649336C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19844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4074" marR="4344" indent="-293214" algn="just">
              <a:lnSpc>
                <a:spcPct val="80000"/>
              </a:lnSpc>
              <a:spcBef>
                <a:spcPts val="291"/>
              </a:spcBef>
              <a:buClr>
                <a:srgbClr val="C00000"/>
              </a:buClr>
              <a:buFont typeface="Wingdings"/>
              <a:buChar char=""/>
              <a:tabLst>
                <a:tab pos="303531" algn="l"/>
                <a:tab pos="304074" algn="l"/>
              </a:tabLst>
            </a:pPr>
            <a:endParaRPr lang="es-ES" sz="2000" dirty="0">
              <a:latin typeface="+mj-lt"/>
              <a:cs typeface="Arial"/>
            </a:endParaRP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F3CD2C1-954E-4F84-9AAF-76B74649336C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41355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F3CD2C1-954E-4F84-9AAF-76B74649336C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030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8CC555C-D1BB-B67E-ED26-06ED3B368C4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FAB28290-C3A7-4A54-970F-7BFB2280DC21}" type="slidenum">
              <a:t>2</a:t>
            </a:fld>
            <a:endParaRPr lang="en-U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50B257E-4F4F-16C7-16CB-703F6993576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5B9BD5"/>
          </a:solidFill>
          <a:ln w="12600" cap="flat">
            <a:solidFill>
              <a:srgbClr val="41719C"/>
            </a:solidFill>
            <a:prstDash val="solid"/>
            <a:miter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0CD7495-C4D3-B49C-24E9-F14C2141705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 sz="264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F3CD2C1-954E-4F84-9AAF-76B74649336C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17977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F3CD2C1-954E-4F84-9AAF-76B74649336C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8012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1 Marcador de imagen de diapositiva">
            <a:extLst>
              <a:ext uri="{FF2B5EF4-FFF2-40B4-BE49-F238E27FC236}">
                <a16:creationId xmlns:a16="http://schemas.microsoft.com/office/drawing/2014/main" id="{2C3B7B54-283E-814D-AB6B-82A3978970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ln/>
        </p:spPr>
      </p:sp>
      <p:sp>
        <p:nvSpPr>
          <p:cNvPr id="91139" name="2 Marcador de notas">
            <a:extLst>
              <a:ext uri="{FF2B5EF4-FFF2-40B4-BE49-F238E27FC236}">
                <a16:creationId xmlns:a16="http://schemas.microsoft.com/office/drawing/2014/main" id="{9E08069F-762C-2B30-AC1A-ADAE9FDE0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altLang="es-ES" dirty="0">
              <a:latin typeface="Arial" panose="020B0604020202020204" pitchFamily="34" charset="0"/>
            </a:endParaRPr>
          </a:p>
        </p:txBody>
      </p:sp>
      <p:sp>
        <p:nvSpPr>
          <p:cNvPr id="91140" name="3 Marcador de fecha">
            <a:extLst>
              <a:ext uri="{FF2B5EF4-FFF2-40B4-BE49-F238E27FC236}">
                <a16:creationId xmlns:a16="http://schemas.microsoft.com/office/drawing/2014/main" id="{0CB6473A-75FD-7862-22B7-95F9895842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257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850F340-AB7E-4AEC-8E87-63C3E524E938}" type="datetime1">
              <a:rPr lang="es-ES" altLang="es-ES" sz="1100" smtClean="0"/>
              <a:pPr>
                <a:spcBef>
                  <a:spcPct val="0"/>
                </a:spcBef>
              </a:pPr>
              <a:t>27/03/2023</a:t>
            </a:fld>
            <a:endParaRPr lang="es-ES" altLang="es-ES" sz="1100"/>
          </a:p>
        </p:txBody>
      </p:sp>
      <p:sp>
        <p:nvSpPr>
          <p:cNvPr id="91141" name="4 Marcador de número de diapositiva">
            <a:extLst>
              <a:ext uri="{FF2B5EF4-FFF2-40B4-BE49-F238E27FC236}">
                <a16:creationId xmlns:a16="http://schemas.microsoft.com/office/drawing/2014/main" id="{AFFD01FE-ADDA-22CF-A13A-47DB337F20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257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4BBA5F-2160-45D2-A731-41356825E2D6}" type="slidenum">
              <a:rPr lang="es-ES" altLang="es-ES" sz="1100"/>
              <a:pPr>
                <a:spcBef>
                  <a:spcPct val="0"/>
                </a:spcBef>
              </a:pPr>
              <a:t>27</a:t>
            </a:fld>
            <a:endParaRPr lang="es-ES" altLang="es-ES" sz="1100"/>
          </a:p>
        </p:txBody>
      </p:sp>
    </p:spTree>
    <p:extLst>
      <p:ext uri="{BB962C8B-B14F-4D97-AF65-F5344CB8AC3E}">
        <p14:creationId xmlns:p14="http://schemas.microsoft.com/office/powerpoint/2010/main" val="20490177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Marcador de imagen de diapositiva 1">
            <a:extLst>
              <a:ext uri="{FF2B5EF4-FFF2-40B4-BE49-F238E27FC236}">
                <a16:creationId xmlns:a16="http://schemas.microsoft.com/office/drawing/2014/main" id="{4A051986-CD30-9218-12A7-5B4FC61A1D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ln/>
        </p:spPr>
      </p:sp>
      <p:sp>
        <p:nvSpPr>
          <p:cNvPr id="99331" name="Marcador de notas 2">
            <a:extLst>
              <a:ext uri="{FF2B5EF4-FFF2-40B4-BE49-F238E27FC236}">
                <a16:creationId xmlns:a16="http://schemas.microsoft.com/office/drawing/2014/main" id="{1B6858B7-5266-8311-B67B-3B21758A55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altLang="es-ES">
              <a:latin typeface="Arial" panose="020B0604020202020204" pitchFamily="34" charset="0"/>
            </a:endParaRPr>
          </a:p>
        </p:txBody>
      </p:sp>
      <p:sp>
        <p:nvSpPr>
          <p:cNvPr id="99332" name="Marcador de fecha 3">
            <a:extLst>
              <a:ext uri="{FF2B5EF4-FFF2-40B4-BE49-F238E27FC236}">
                <a16:creationId xmlns:a16="http://schemas.microsoft.com/office/drawing/2014/main" id="{CA5CFAFC-431F-A8C6-983C-49318DAAC0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03288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defTabSz="903288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903288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903288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903288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74EA6B2A-01E5-451B-AD76-845854865DEE}" type="datetime1">
              <a:rPr lang="es-ES" altLang="es-ES" smtClean="0">
                <a:latin typeface="Arial" panose="020B0604020202020204" pitchFamily="34" charset="0"/>
              </a:rPr>
              <a:pPr/>
              <a:t>27/03/2023</a:t>
            </a:fld>
            <a:endParaRPr lang="es-ES" altLang="es-ES">
              <a:latin typeface="Arial" panose="020B0604020202020204" pitchFamily="34" charset="0"/>
            </a:endParaRPr>
          </a:p>
        </p:txBody>
      </p:sp>
      <p:sp>
        <p:nvSpPr>
          <p:cNvPr id="99333" name="Marcador de número de diapositiva 4">
            <a:extLst>
              <a:ext uri="{FF2B5EF4-FFF2-40B4-BE49-F238E27FC236}">
                <a16:creationId xmlns:a16="http://schemas.microsoft.com/office/drawing/2014/main" id="{6E7DFACB-9C02-3B08-9010-5BBD550FA0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0113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defTabSz="900113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900113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900113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900113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011C01B3-6074-4436-BD31-18B4F19C9A23}" type="slidenum">
              <a:rPr lang="es-ES" altLang="es-ES">
                <a:latin typeface="Arial" panose="020B0604020202020204" pitchFamily="34" charset="0"/>
              </a:rPr>
              <a:pPr/>
              <a:t>28</a:t>
            </a:fld>
            <a:endParaRPr lang="es-ES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Marcador de imagen de diapositiva 1">
            <a:extLst>
              <a:ext uri="{FF2B5EF4-FFF2-40B4-BE49-F238E27FC236}">
                <a16:creationId xmlns:a16="http://schemas.microsoft.com/office/drawing/2014/main" id="{4A051986-CD30-9218-12A7-5B4FC61A1D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ln/>
        </p:spPr>
      </p:sp>
      <p:sp>
        <p:nvSpPr>
          <p:cNvPr id="99331" name="Marcador de notas 2">
            <a:extLst>
              <a:ext uri="{FF2B5EF4-FFF2-40B4-BE49-F238E27FC236}">
                <a16:creationId xmlns:a16="http://schemas.microsoft.com/office/drawing/2014/main" id="{1B6858B7-5266-8311-B67B-3B21758A55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altLang="es-ES">
              <a:latin typeface="Arial" panose="020B0604020202020204" pitchFamily="34" charset="0"/>
            </a:endParaRPr>
          </a:p>
        </p:txBody>
      </p:sp>
      <p:sp>
        <p:nvSpPr>
          <p:cNvPr id="99332" name="Marcador de fecha 3">
            <a:extLst>
              <a:ext uri="{FF2B5EF4-FFF2-40B4-BE49-F238E27FC236}">
                <a16:creationId xmlns:a16="http://schemas.microsoft.com/office/drawing/2014/main" id="{CA5CFAFC-431F-A8C6-983C-49318DAAC0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03288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defTabSz="903288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903288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903288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903288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74EA6B2A-01E5-451B-AD76-845854865DEE}" type="datetime1">
              <a:rPr lang="es-ES" altLang="es-ES" smtClean="0">
                <a:latin typeface="Arial" panose="020B0604020202020204" pitchFamily="34" charset="0"/>
              </a:rPr>
              <a:pPr/>
              <a:t>27/03/2023</a:t>
            </a:fld>
            <a:endParaRPr lang="es-ES" altLang="es-ES">
              <a:latin typeface="Arial" panose="020B0604020202020204" pitchFamily="34" charset="0"/>
            </a:endParaRPr>
          </a:p>
        </p:txBody>
      </p:sp>
      <p:sp>
        <p:nvSpPr>
          <p:cNvPr id="99333" name="Marcador de número de diapositiva 4">
            <a:extLst>
              <a:ext uri="{FF2B5EF4-FFF2-40B4-BE49-F238E27FC236}">
                <a16:creationId xmlns:a16="http://schemas.microsoft.com/office/drawing/2014/main" id="{6E7DFACB-9C02-3B08-9010-5BBD550FA0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0113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defTabSz="900113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900113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900113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900113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011C01B3-6074-4436-BD31-18B4F19C9A23}" type="slidenum">
              <a:rPr lang="es-ES" altLang="es-ES">
                <a:latin typeface="Arial" panose="020B0604020202020204" pitchFamily="34" charset="0"/>
              </a:rPr>
              <a:pPr/>
              <a:t>29</a:t>
            </a:fld>
            <a:endParaRPr lang="es-E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1015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1 Marcador de imagen de diapositiva">
            <a:extLst>
              <a:ext uri="{FF2B5EF4-FFF2-40B4-BE49-F238E27FC236}">
                <a16:creationId xmlns:a16="http://schemas.microsoft.com/office/drawing/2014/main" id="{2C3B7B54-283E-814D-AB6B-82A3978970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ln/>
        </p:spPr>
      </p:sp>
      <p:sp>
        <p:nvSpPr>
          <p:cNvPr id="91139" name="2 Marcador de notas">
            <a:extLst>
              <a:ext uri="{FF2B5EF4-FFF2-40B4-BE49-F238E27FC236}">
                <a16:creationId xmlns:a16="http://schemas.microsoft.com/office/drawing/2014/main" id="{9E08069F-762C-2B30-AC1A-ADAE9FDE0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altLang="es-ES" dirty="0">
              <a:latin typeface="Arial" panose="020B0604020202020204" pitchFamily="34" charset="0"/>
            </a:endParaRPr>
          </a:p>
        </p:txBody>
      </p:sp>
      <p:sp>
        <p:nvSpPr>
          <p:cNvPr id="91140" name="3 Marcador de fecha">
            <a:extLst>
              <a:ext uri="{FF2B5EF4-FFF2-40B4-BE49-F238E27FC236}">
                <a16:creationId xmlns:a16="http://schemas.microsoft.com/office/drawing/2014/main" id="{0CB6473A-75FD-7862-22B7-95F9895842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257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850F340-AB7E-4AEC-8E87-63C3E524E938}" type="datetime1">
              <a:rPr lang="es-ES" altLang="es-ES" sz="1100" smtClean="0"/>
              <a:pPr>
                <a:spcBef>
                  <a:spcPct val="0"/>
                </a:spcBef>
              </a:pPr>
              <a:t>27/03/2023</a:t>
            </a:fld>
            <a:endParaRPr lang="es-ES" altLang="es-ES" sz="1100"/>
          </a:p>
        </p:txBody>
      </p:sp>
      <p:sp>
        <p:nvSpPr>
          <p:cNvPr id="91141" name="4 Marcador de número de diapositiva">
            <a:extLst>
              <a:ext uri="{FF2B5EF4-FFF2-40B4-BE49-F238E27FC236}">
                <a16:creationId xmlns:a16="http://schemas.microsoft.com/office/drawing/2014/main" id="{AFFD01FE-ADDA-22CF-A13A-47DB337F20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257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4BBA5F-2160-45D2-A731-41356825E2D6}" type="slidenum">
              <a:rPr lang="es-ES" altLang="es-ES" sz="1100"/>
              <a:pPr>
                <a:spcBef>
                  <a:spcPct val="0"/>
                </a:spcBef>
              </a:pPr>
              <a:t>30</a:t>
            </a:fld>
            <a:endParaRPr lang="es-ES" altLang="es-ES" sz="1100"/>
          </a:p>
        </p:txBody>
      </p:sp>
    </p:spTree>
    <p:extLst>
      <p:ext uri="{BB962C8B-B14F-4D97-AF65-F5344CB8AC3E}">
        <p14:creationId xmlns:p14="http://schemas.microsoft.com/office/powerpoint/2010/main" val="7579845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1 Marcador de imagen de diapositiva">
            <a:extLst>
              <a:ext uri="{FF2B5EF4-FFF2-40B4-BE49-F238E27FC236}">
                <a16:creationId xmlns:a16="http://schemas.microsoft.com/office/drawing/2014/main" id="{6F0373B5-03B0-3257-047C-0F572276682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ln/>
        </p:spPr>
      </p:sp>
      <p:sp>
        <p:nvSpPr>
          <p:cNvPr id="101379" name="2 Marcador de notas">
            <a:extLst>
              <a:ext uri="{FF2B5EF4-FFF2-40B4-BE49-F238E27FC236}">
                <a16:creationId xmlns:a16="http://schemas.microsoft.com/office/drawing/2014/main" id="{D2CA3E9E-8AFC-5D92-1916-4FC5F8E9A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16000" marR="0" lvl="0" indent="-21600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s-ES" altLang="es-ES" dirty="0">
              <a:latin typeface="Arial" panose="020B0604020202020204" pitchFamily="34" charset="0"/>
            </a:endParaRPr>
          </a:p>
        </p:txBody>
      </p:sp>
      <p:sp>
        <p:nvSpPr>
          <p:cNvPr id="101380" name="3 Marcador de fecha">
            <a:extLst>
              <a:ext uri="{FF2B5EF4-FFF2-40B4-BE49-F238E27FC236}">
                <a16:creationId xmlns:a16="http://schemas.microsoft.com/office/drawing/2014/main" id="{B877D5EA-A482-0D0B-F6C0-A14D35048F0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898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2575" defTabSz="898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5425" defTabSz="898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5425" defTabSz="898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5425" defTabSz="898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5425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5425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5425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5425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5284E43-BEF0-48D5-9085-326D00CA6417}" type="datetime1">
              <a:rPr lang="es-ES" altLang="es-ES" sz="1100" smtClean="0"/>
              <a:pPr>
                <a:spcBef>
                  <a:spcPct val="0"/>
                </a:spcBef>
              </a:pPr>
              <a:t>27/03/2023</a:t>
            </a:fld>
            <a:endParaRPr lang="es-ES" altLang="es-ES" sz="1100"/>
          </a:p>
        </p:txBody>
      </p:sp>
      <p:sp>
        <p:nvSpPr>
          <p:cNvPr id="101381" name="4 Marcador de número de diapositiva">
            <a:extLst>
              <a:ext uri="{FF2B5EF4-FFF2-40B4-BE49-F238E27FC236}">
                <a16:creationId xmlns:a16="http://schemas.microsoft.com/office/drawing/2014/main" id="{562251FE-6A3B-BF92-9328-45AD00FFFA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8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2575" defTabSz="898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5425" defTabSz="898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5425" defTabSz="898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5425" defTabSz="8985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5425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5425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5425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5425" defTabSz="8985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5985C7-7CD2-47B1-B1F9-591AFD0AF1E6}" type="slidenum">
              <a:rPr lang="es-ES" altLang="es-ES" sz="1100"/>
              <a:pPr>
                <a:spcBef>
                  <a:spcPct val="0"/>
                </a:spcBef>
              </a:pPr>
              <a:t>31</a:t>
            </a:fld>
            <a:endParaRPr lang="es-ES" altLang="es-ES" sz="11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Marcador de imagen de diapositiva 1">
            <a:extLst>
              <a:ext uri="{FF2B5EF4-FFF2-40B4-BE49-F238E27FC236}">
                <a16:creationId xmlns:a16="http://schemas.microsoft.com/office/drawing/2014/main" id="{ED42F0EB-8DA3-E8A0-834D-30CDCCB3CE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ln/>
        </p:spPr>
      </p:sp>
      <p:sp>
        <p:nvSpPr>
          <p:cNvPr id="82947" name="Marcador de notas 2">
            <a:extLst>
              <a:ext uri="{FF2B5EF4-FFF2-40B4-BE49-F238E27FC236}">
                <a16:creationId xmlns:a16="http://schemas.microsoft.com/office/drawing/2014/main" id="{4EF93218-111B-79B2-3171-2FA79CD375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altLang="es-ES" dirty="0">
              <a:latin typeface="Arial" panose="020B0604020202020204" pitchFamily="34" charset="0"/>
            </a:endParaRPr>
          </a:p>
        </p:txBody>
      </p:sp>
      <p:sp>
        <p:nvSpPr>
          <p:cNvPr id="82948" name="Marcador de fecha 3">
            <a:extLst>
              <a:ext uri="{FF2B5EF4-FFF2-40B4-BE49-F238E27FC236}">
                <a16:creationId xmlns:a16="http://schemas.microsoft.com/office/drawing/2014/main" id="{4BA9A633-ADE6-E29A-AB0A-AC22BC06F72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03288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defTabSz="903288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903288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903288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903288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3AB26E36-9231-499E-84B9-7B2438EE205C}" type="datetime1">
              <a:rPr lang="es-ES" altLang="es-ES" smtClean="0">
                <a:latin typeface="Arial" panose="020B0604020202020204" pitchFamily="34" charset="0"/>
              </a:rPr>
              <a:pPr/>
              <a:t>27/03/2023</a:t>
            </a:fld>
            <a:endParaRPr lang="es-ES" altLang="es-ES" dirty="0">
              <a:latin typeface="Arial" panose="020B0604020202020204" pitchFamily="34" charset="0"/>
            </a:endParaRPr>
          </a:p>
        </p:txBody>
      </p:sp>
      <p:sp>
        <p:nvSpPr>
          <p:cNvPr id="82949" name="Marcador de número de diapositiva 4">
            <a:extLst>
              <a:ext uri="{FF2B5EF4-FFF2-40B4-BE49-F238E27FC236}">
                <a16:creationId xmlns:a16="http://schemas.microsoft.com/office/drawing/2014/main" id="{5241CECA-522D-AC2F-EDD1-83B0523B53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0113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defTabSz="900113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900113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900113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900113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E5D3072D-7282-46B1-8350-8A77ED154DA0}" type="slidenum">
              <a:rPr lang="es-ES" altLang="es-ES">
                <a:latin typeface="Arial" panose="020B0604020202020204" pitchFamily="34" charset="0"/>
              </a:rPr>
              <a:pPr/>
              <a:t>32</a:t>
            </a:fld>
            <a:endParaRPr lang="es-ES" altLang="es-E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F3CD2C1-954E-4F84-9AAF-76B74649336C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45182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F3CD2C1-954E-4F84-9AAF-76B74649336C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8431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F3CD2C1-954E-4F84-9AAF-76B74649336C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65018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F3CD2C1-954E-4F84-9AAF-76B74649336C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5863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Marcador de imagen de diapositiva 1">
            <a:extLst>
              <a:ext uri="{FF2B5EF4-FFF2-40B4-BE49-F238E27FC236}">
                <a16:creationId xmlns:a16="http://schemas.microsoft.com/office/drawing/2014/main" id="{4A051986-CD30-9218-12A7-5B4FC61A1D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ln/>
        </p:spPr>
      </p:sp>
      <p:sp>
        <p:nvSpPr>
          <p:cNvPr id="99331" name="Marcador de notas 2">
            <a:extLst>
              <a:ext uri="{FF2B5EF4-FFF2-40B4-BE49-F238E27FC236}">
                <a16:creationId xmlns:a16="http://schemas.microsoft.com/office/drawing/2014/main" id="{1B6858B7-5266-8311-B67B-3B21758A55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altLang="es-ES">
              <a:latin typeface="Arial" panose="020B0604020202020204" pitchFamily="34" charset="0"/>
            </a:endParaRPr>
          </a:p>
        </p:txBody>
      </p:sp>
      <p:sp>
        <p:nvSpPr>
          <p:cNvPr id="99332" name="Marcador de fecha 3">
            <a:extLst>
              <a:ext uri="{FF2B5EF4-FFF2-40B4-BE49-F238E27FC236}">
                <a16:creationId xmlns:a16="http://schemas.microsoft.com/office/drawing/2014/main" id="{CA5CFAFC-431F-A8C6-983C-49318DAAC0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03288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defTabSz="903288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903288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903288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903288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74EA6B2A-01E5-451B-AD76-845854865DEE}" type="datetime1">
              <a:rPr lang="es-ES" altLang="es-ES" smtClean="0">
                <a:latin typeface="Arial" panose="020B0604020202020204" pitchFamily="34" charset="0"/>
              </a:rPr>
              <a:pPr/>
              <a:t>27/03/2023</a:t>
            </a:fld>
            <a:endParaRPr lang="es-ES" altLang="es-ES">
              <a:latin typeface="Arial" panose="020B0604020202020204" pitchFamily="34" charset="0"/>
            </a:endParaRPr>
          </a:p>
        </p:txBody>
      </p:sp>
      <p:sp>
        <p:nvSpPr>
          <p:cNvPr id="99333" name="Marcador de número de diapositiva 4">
            <a:extLst>
              <a:ext uri="{FF2B5EF4-FFF2-40B4-BE49-F238E27FC236}">
                <a16:creationId xmlns:a16="http://schemas.microsoft.com/office/drawing/2014/main" id="{6E7DFACB-9C02-3B08-9010-5BBD550FA0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0113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defTabSz="900113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900113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900113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900113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011C01B3-6074-4436-BD31-18B4F19C9A23}" type="slidenum">
              <a:rPr lang="es-ES" altLang="es-ES">
                <a:latin typeface="Arial" panose="020B0604020202020204" pitchFamily="34" charset="0"/>
              </a:rPr>
              <a:pPr/>
              <a:t>36</a:t>
            </a:fld>
            <a:endParaRPr lang="es-E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0964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F3CD2C1-954E-4F84-9AAF-76B74649336C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45601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F3CD2C1-954E-4F84-9AAF-76B74649336C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60523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F3CD2C1-954E-4F84-9AAF-76B74649336C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69777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8CC555C-D1BB-B67E-ED26-06ED3B368C4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FAB28290-C3A7-4A54-970F-7BFB2280DC21}" type="slidenum">
              <a:t>42</a:t>
            </a:fld>
            <a:endParaRPr lang="en-U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50B257E-4F4F-16C7-16CB-703F6993576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5B9BD5"/>
          </a:solidFill>
          <a:ln w="12600" cap="flat">
            <a:solidFill>
              <a:srgbClr val="41719C"/>
            </a:solidFill>
            <a:prstDash val="solid"/>
            <a:miter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0CD7495-C4D3-B49C-24E9-F14C2141705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 sz="2640"/>
          </a:p>
        </p:txBody>
      </p:sp>
    </p:spTree>
    <p:extLst>
      <p:ext uri="{BB962C8B-B14F-4D97-AF65-F5344CB8AC3E}">
        <p14:creationId xmlns:p14="http://schemas.microsoft.com/office/powerpoint/2010/main" val="13169567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35BE297-2F21-4894-3B11-10613E7248A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F6C1059D-0B13-474A-9394-C61010DD14D0}" type="slidenum">
              <a:t>43</a:t>
            </a:fld>
            <a:endParaRPr lang="en-U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0389BEC-77A2-B77A-CAB0-F17B4035DE5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763588"/>
            <a:ext cx="0" cy="1587"/>
          </a:xfrm>
          <a:solidFill>
            <a:srgbClr val="5B9BD5"/>
          </a:solidFill>
          <a:ln w="12600" cap="flat">
            <a:solidFill>
              <a:srgbClr val="41719C"/>
            </a:solidFill>
            <a:prstDash val="solid"/>
            <a:miter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697BA34-DEA8-CBF0-301B-8062ECCAA58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492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F3CD2C1-954E-4F84-9AAF-76B74649336C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7466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F3CD2C1-954E-4F84-9AAF-76B74649336C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9735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1 Marcador de imagen de diapositiva">
            <a:extLst>
              <a:ext uri="{FF2B5EF4-FFF2-40B4-BE49-F238E27FC236}">
                <a16:creationId xmlns:a16="http://schemas.microsoft.com/office/drawing/2014/main" id="{FA148405-29D5-DC89-A9D4-D7083A5EB2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ln/>
        </p:spPr>
      </p:sp>
      <p:sp>
        <p:nvSpPr>
          <p:cNvPr id="89091" name="2 Marcador de notas">
            <a:extLst>
              <a:ext uri="{FF2B5EF4-FFF2-40B4-BE49-F238E27FC236}">
                <a16:creationId xmlns:a16="http://schemas.microsoft.com/office/drawing/2014/main" id="{0143A129-013A-B832-267E-3A4DE01FD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16000" marR="0" lvl="0" indent="-216000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2000" dirty="0"/>
          </a:p>
        </p:txBody>
      </p:sp>
      <p:sp>
        <p:nvSpPr>
          <p:cNvPr id="89092" name="3 Marcador de fecha">
            <a:extLst>
              <a:ext uri="{FF2B5EF4-FFF2-40B4-BE49-F238E27FC236}">
                <a16:creationId xmlns:a16="http://schemas.microsoft.com/office/drawing/2014/main" id="{6690A81E-FFC4-3411-CC5A-8E42663ADBE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257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AE86537-A399-4014-8B31-FE3762F9ED47}" type="datetime1">
              <a:rPr lang="es-ES" altLang="es-ES" sz="1100" smtClean="0"/>
              <a:pPr>
                <a:spcBef>
                  <a:spcPct val="0"/>
                </a:spcBef>
              </a:pPr>
              <a:t>27/03/2023</a:t>
            </a:fld>
            <a:endParaRPr lang="es-ES" altLang="es-ES" sz="1100"/>
          </a:p>
        </p:txBody>
      </p:sp>
      <p:sp>
        <p:nvSpPr>
          <p:cNvPr id="89093" name="4 Marcador de número de diapositiva">
            <a:extLst>
              <a:ext uri="{FF2B5EF4-FFF2-40B4-BE49-F238E27FC236}">
                <a16:creationId xmlns:a16="http://schemas.microsoft.com/office/drawing/2014/main" id="{36644654-0792-C539-D433-0520F944D6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257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B36592-8C98-4134-8748-467A52F9122B}" type="slidenum">
              <a:rPr lang="es-ES" altLang="es-ES" sz="1100"/>
              <a:pPr>
                <a:spcBef>
                  <a:spcPct val="0"/>
                </a:spcBef>
              </a:pPr>
              <a:t>6</a:t>
            </a:fld>
            <a:endParaRPr lang="es-ES" altLang="es-ES" sz="11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1 Marcador de imagen de diapositiva">
            <a:extLst>
              <a:ext uri="{FF2B5EF4-FFF2-40B4-BE49-F238E27FC236}">
                <a16:creationId xmlns:a16="http://schemas.microsoft.com/office/drawing/2014/main" id="{FA148405-29D5-DC89-A9D4-D7083A5EB2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ln/>
        </p:spPr>
      </p:sp>
      <p:sp>
        <p:nvSpPr>
          <p:cNvPr id="89091" name="2 Marcador de notas">
            <a:extLst>
              <a:ext uri="{FF2B5EF4-FFF2-40B4-BE49-F238E27FC236}">
                <a16:creationId xmlns:a16="http://schemas.microsoft.com/office/drawing/2014/main" id="{0143A129-013A-B832-267E-3A4DE01FD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16000" marR="0" lvl="0" indent="-216000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2000" dirty="0"/>
          </a:p>
        </p:txBody>
      </p:sp>
      <p:sp>
        <p:nvSpPr>
          <p:cNvPr id="89092" name="3 Marcador de fecha">
            <a:extLst>
              <a:ext uri="{FF2B5EF4-FFF2-40B4-BE49-F238E27FC236}">
                <a16:creationId xmlns:a16="http://schemas.microsoft.com/office/drawing/2014/main" id="{6690A81E-FFC4-3411-CC5A-8E42663ADBE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257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AE86537-A399-4014-8B31-FE3762F9ED47}" type="datetime1">
              <a:rPr lang="es-ES" altLang="es-ES" sz="1100" smtClean="0"/>
              <a:pPr>
                <a:spcBef>
                  <a:spcPct val="0"/>
                </a:spcBef>
              </a:pPr>
              <a:t>27/03/2023</a:t>
            </a:fld>
            <a:endParaRPr lang="es-ES" altLang="es-ES" sz="1100"/>
          </a:p>
        </p:txBody>
      </p:sp>
      <p:sp>
        <p:nvSpPr>
          <p:cNvPr id="89093" name="4 Marcador de número de diapositiva">
            <a:extLst>
              <a:ext uri="{FF2B5EF4-FFF2-40B4-BE49-F238E27FC236}">
                <a16:creationId xmlns:a16="http://schemas.microsoft.com/office/drawing/2014/main" id="{36644654-0792-C539-D433-0520F944D6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257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B36592-8C98-4134-8748-467A52F9122B}" type="slidenum">
              <a:rPr lang="es-ES" altLang="es-ES" sz="1100"/>
              <a:pPr>
                <a:spcBef>
                  <a:spcPct val="0"/>
                </a:spcBef>
              </a:pPr>
              <a:t>7</a:t>
            </a:fld>
            <a:endParaRPr lang="es-ES" altLang="es-ES" sz="1100"/>
          </a:p>
        </p:txBody>
      </p:sp>
    </p:spTree>
    <p:extLst>
      <p:ext uri="{BB962C8B-B14F-4D97-AF65-F5344CB8AC3E}">
        <p14:creationId xmlns:p14="http://schemas.microsoft.com/office/powerpoint/2010/main" val="2484374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1 Marcador de imagen de diapositiva">
            <a:extLst>
              <a:ext uri="{FF2B5EF4-FFF2-40B4-BE49-F238E27FC236}">
                <a16:creationId xmlns:a16="http://schemas.microsoft.com/office/drawing/2014/main" id="{FA148405-29D5-DC89-A9D4-D7083A5EB2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ln/>
        </p:spPr>
      </p:sp>
      <p:sp>
        <p:nvSpPr>
          <p:cNvPr id="89091" name="2 Marcador de notas">
            <a:extLst>
              <a:ext uri="{FF2B5EF4-FFF2-40B4-BE49-F238E27FC236}">
                <a16:creationId xmlns:a16="http://schemas.microsoft.com/office/drawing/2014/main" id="{0143A129-013A-B832-267E-3A4DE01FD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altLang="es-ES" dirty="0">
              <a:latin typeface="Arial" panose="020B0604020202020204" pitchFamily="34" charset="0"/>
            </a:endParaRPr>
          </a:p>
        </p:txBody>
      </p:sp>
      <p:sp>
        <p:nvSpPr>
          <p:cNvPr id="89092" name="3 Marcador de fecha">
            <a:extLst>
              <a:ext uri="{FF2B5EF4-FFF2-40B4-BE49-F238E27FC236}">
                <a16:creationId xmlns:a16="http://schemas.microsoft.com/office/drawing/2014/main" id="{6690A81E-FFC4-3411-CC5A-8E42663ADBE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257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AE86537-A399-4014-8B31-FE3762F9ED47}" type="datetime1">
              <a:rPr lang="es-ES" altLang="es-ES" sz="1100" smtClean="0"/>
              <a:pPr>
                <a:spcBef>
                  <a:spcPct val="0"/>
                </a:spcBef>
              </a:pPr>
              <a:t>27/03/2023</a:t>
            </a:fld>
            <a:endParaRPr lang="es-ES" altLang="es-ES" sz="1100"/>
          </a:p>
        </p:txBody>
      </p:sp>
      <p:sp>
        <p:nvSpPr>
          <p:cNvPr id="89093" name="4 Marcador de número de diapositiva">
            <a:extLst>
              <a:ext uri="{FF2B5EF4-FFF2-40B4-BE49-F238E27FC236}">
                <a16:creationId xmlns:a16="http://schemas.microsoft.com/office/drawing/2014/main" id="{36644654-0792-C539-D433-0520F944D6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257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B36592-8C98-4134-8748-467A52F9122B}" type="slidenum">
              <a:rPr lang="es-ES" altLang="es-ES" sz="1100"/>
              <a:pPr>
                <a:spcBef>
                  <a:spcPct val="0"/>
                </a:spcBef>
              </a:pPr>
              <a:t>8</a:t>
            </a:fld>
            <a:endParaRPr lang="es-ES" altLang="es-ES" sz="1100"/>
          </a:p>
        </p:txBody>
      </p:sp>
    </p:spTree>
    <p:extLst>
      <p:ext uri="{BB962C8B-B14F-4D97-AF65-F5344CB8AC3E}">
        <p14:creationId xmlns:p14="http://schemas.microsoft.com/office/powerpoint/2010/main" val="999128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1 Marcador de imagen de diapositiva">
            <a:extLst>
              <a:ext uri="{FF2B5EF4-FFF2-40B4-BE49-F238E27FC236}">
                <a16:creationId xmlns:a16="http://schemas.microsoft.com/office/drawing/2014/main" id="{FA148405-29D5-DC89-A9D4-D7083A5EB2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ln/>
        </p:spPr>
      </p:sp>
      <p:sp>
        <p:nvSpPr>
          <p:cNvPr id="89091" name="2 Marcador de notas">
            <a:extLst>
              <a:ext uri="{FF2B5EF4-FFF2-40B4-BE49-F238E27FC236}">
                <a16:creationId xmlns:a16="http://schemas.microsoft.com/office/drawing/2014/main" id="{0143A129-013A-B832-267E-3A4DE01FD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altLang="es-ES" dirty="0">
              <a:latin typeface="Arial" panose="020B0604020202020204" pitchFamily="34" charset="0"/>
            </a:endParaRPr>
          </a:p>
        </p:txBody>
      </p:sp>
      <p:sp>
        <p:nvSpPr>
          <p:cNvPr id="89092" name="3 Marcador de fecha">
            <a:extLst>
              <a:ext uri="{FF2B5EF4-FFF2-40B4-BE49-F238E27FC236}">
                <a16:creationId xmlns:a16="http://schemas.microsoft.com/office/drawing/2014/main" id="{6690A81E-FFC4-3411-CC5A-8E42663ADBE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257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AE86537-A399-4014-8B31-FE3762F9ED47}" type="datetime1">
              <a:rPr lang="es-ES" altLang="es-ES" sz="1100" smtClean="0"/>
              <a:pPr>
                <a:spcBef>
                  <a:spcPct val="0"/>
                </a:spcBef>
              </a:pPr>
              <a:t>27/03/2023</a:t>
            </a:fld>
            <a:endParaRPr lang="es-ES" altLang="es-ES" sz="1100"/>
          </a:p>
        </p:txBody>
      </p:sp>
      <p:sp>
        <p:nvSpPr>
          <p:cNvPr id="89093" name="4 Marcador de número de diapositiva">
            <a:extLst>
              <a:ext uri="{FF2B5EF4-FFF2-40B4-BE49-F238E27FC236}">
                <a16:creationId xmlns:a16="http://schemas.microsoft.com/office/drawing/2014/main" id="{36644654-0792-C539-D433-0520F944D6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9775" indent="-28257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8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4225" indent="-225425" defTabSz="900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14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86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8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3025" indent="-225425" defTabSz="900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B36592-8C98-4134-8748-467A52F9122B}" type="slidenum">
              <a:rPr lang="es-ES" altLang="es-ES" sz="1100"/>
              <a:pPr>
                <a:spcBef>
                  <a:spcPct val="0"/>
                </a:spcBef>
              </a:pPr>
              <a:t>9</a:t>
            </a:fld>
            <a:endParaRPr lang="es-ES" altLang="es-ES" sz="1100"/>
          </a:p>
        </p:txBody>
      </p:sp>
    </p:spTree>
    <p:extLst>
      <p:ext uri="{BB962C8B-B14F-4D97-AF65-F5344CB8AC3E}">
        <p14:creationId xmlns:p14="http://schemas.microsoft.com/office/powerpoint/2010/main" val="2966519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71BBF2E1-2F4A-94DB-E399-84E6637F4CAF}"/>
              </a:ext>
            </a:extLst>
          </p:cNvPr>
          <p:cNvSpPr/>
          <p:nvPr/>
        </p:nvSpPr>
        <p:spPr>
          <a:xfrm>
            <a:off x="9001080" y="4846680"/>
            <a:ext cx="142920" cy="2011320"/>
          </a:xfrm>
          <a:prstGeom prst="rect">
            <a:avLst/>
          </a:prstGeom>
          <a:solidFill>
            <a:srgbClr val="D1282E"/>
          </a:solidFill>
          <a:ln cap="flat">
            <a:noFill/>
            <a:prstDash val="solid"/>
          </a:ln>
        </p:spPr>
        <p:txBody>
          <a:bodyPr wrap="square" lIns="91440" tIns="45720" rIns="91440" bIns="45720" anchor="ctr" anchorCtr="1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AR PL KaitiM GB" pitchFamily="2"/>
              <a:cs typeface="FreeSans" pitchFamily="2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7AA2E317-7939-1A94-7802-E1B63EAC0A3A}"/>
              </a:ext>
            </a:extLst>
          </p:cNvPr>
          <p:cNvSpPr/>
          <p:nvPr/>
        </p:nvSpPr>
        <p:spPr>
          <a:xfrm>
            <a:off x="9001080" y="0"/>
            <a:ext cx="142920" cy="4846680"/>
          </a:xfrm>
          <a:prstGeom prst="rect">
            <a:avLst/>
          </a:prstGeom>
          <a:solidFill>
            <a:srgbClr val="000000"/>
          </a:solidFill>
          <a:ln cap="flat">
            <a:noFill/>
            <a:prstDash val="solid"/>
          </a:ln>
        </p:spPr>
        <p:txBody>
          <a:bodyPr wrap="square" lIns="91440" tIns="45720" rIns="91440" bIns="45720" anchor="ctr" anchorCtr="1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AR PL KaitiM GB" pitchFamily="2"/>
              <a:cs typeface="FreeSans" pitchFamily="2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568DFD-31E3-DBB8-F910-F712DDC04D4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57200" y="228600"/>
            <a:ext cx="7772400" cy="4572000"/>
          </a:xfrm>
        </p:spPr>
        <p:txBody>
          <a:bodyPr anchor="ctr">
            <a:noAutofit/>
          </a:bodyPr>
          <a:lstStyle>
            <a:lvl1pPr>
              <a:defRPr lang="en-US" sz="8800" spc="-79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A841737-D896-1835-C2E7-A1BF195E943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>
            <a:noAutofit/>
          </a:bodyPr>
          <a:lstStyle>
            <a:lvl1pPr>
              <a:buNone/>
              <a:defRPr lang="en-US" b="0" cap="all" spc="119">
                <a:solidFill>
                  <a:srgbClr val="D1282E"/>
                </a:solidFill>
                <a:latin typeface="Arial Black" pitchFamily="18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9A19F7B-24E4-6020-F603-D1B9F02F5EF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8E1DE77-1549-4637-A360-42A5A7C0F9A5}" type="datetime1">
              <a:rPr lang="en-US"/>
              <a:pPr lvl="0"/>
              <a:t>3/27/2023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A20D538-AC13-E0EB-DC4A-E7B49AF9F7C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85F60DC-7117-3065-E567-4C57E1D0091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fld id="{F530FF6E-4608-4102-8C58-B50F6D422F13}" type="slidenum">
              <a:t>‹Nº›</a:t>
            </a:fld>
            <a:endParaRPr lang="en-US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EBC1A43F-F842-7DED-A91B-338FE27D188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200" y="1604520"/>
            <a:ext cx="8229240" cy="3977279"/>
          </a:xfrm>
        </p:spPr>
        <p:txBody>
          <a:bodyPr lIns="0" tIns="0" rIns="0" bIns="0"/>
          <a:lstStyle>
            <a:lvl1pPr hangingPunct="0">
              <a:spcBef>
                <a:spcPts val="1417"/>
              </a:spcBef>
              <a:spcAft>
                <a:spcPts val="0"/>
              </a:spcAft>
              <a:defRPr lang="en-US" sz="3200" b="0">
                <a:latin typeface="Liberation Sans" pitchFamily="18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536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1CC3A-0FFA-88EC-0FB0-14D57E4EB72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DEDA86-6E83-ACEC-8408-96AB9F40BBC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B4BBF-D82F-3437-907B-7704F1F3B8C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FA6CF5F-4805-4172-972D-146FA4D40D90}" type="datetime1">
              <a:rPr lang="en-US"/>
              <a:pPr lvl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C1474-2B85-AB26-5FE2-6940E71E738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25635-B2EA-7C8A-6C1F-297F4B7CF97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FACFDE8-FC72-4859-BC75-587ABA86F1E6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25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37B1D3-ACFF-B607-98BE-CDD8F8B91D8A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440"/>
          </a:xfrm>
        </p:spPr>
        <p:txBody>
          <a:bodyPr vert="eaVert"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1E02AF-D487-53EA-0D76-A187D18832D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457200" y="274680"/>
            <a:ext cx="6019919" cy="5851440"/>
          </a:xfrm>
        </p:spPr>
        <p:txBody>
          <a:bodyPr vert="eaVert"/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D00E7-89CB-35FE-0BB9-F30CF56C8F4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D41467-4FDD-4EA6-B318-43D0FCED97A3}" type="datetime1">
              <a:rPr lang="en-US"/>
              <a:pPr lvl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FFBCA-6D98-DDE0-6B46-17EF7EEDAB2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E8150-B13F-87F1-B178-EBABD0320AB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85709DB-93B1-4F36-8C74-B2F88B240933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2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_5f_5f_5f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1FC25-A8B2-3A9A-F94A-1973C4A8FDD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19B6A-4C38-1D69-790D-8EE3923CB2C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1752479"/>
            <a:ext cx="7620120" cy="4373640"/>
          </a:xfrm>
        </p:spPr>
        <p:txBody>
          <a:bodyPr anchor="t">
            <a:noAutofit/>
          </a:bodyPr>
          <a:lstStyle>
            <a:lvl1pPr>
              <a:spcBef>
                <a:spcPts val="499"/>
              </a:spcBef>
              <a:spcAft>
                <a:spcPts val="601"/>
              </a:spcAft>
              <a:defRPr lang="en-US" sz="2000" b="1" cap="none" spc="0">
                <a:solidFill>
                  <a:srgbClr val="000000"/>
                </a:solidFill>
                <a:latin typeface="Arial" pitchFamily="18"/>
              </a:defRPr>
            </a:lvl1pPr>
          </a:lstStyle>
          <a:p>
            <a:pPr lvl="0"/>
            <a:r>
              <a:rPr lang="en-US"/>
              <a:t>Edit Master text styles</a:t>
            </a:r>
            <a:br>
              <a:rPr lang="en-US"/>
            </a:br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7F1D2-AC2F-3B4D-4852-76AED237B46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2911094-9CA0-4723-A695-284F4571F011}" type="datetime1">
              <a:rPr lang="en-US"/>
              <a:pPr lvl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181EA-EC0A-19FE-01CD-713851031E7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321F7-B794-0EE1-57F8-75CAB8ED7B9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E3CAE8-4B2D-441E-AC8B-AA9BABFFD411}" type="slidenum">
              <a:t>‹Nº›</a:t>
            </a:fld>
            <a:endParaRPr lang="en-US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8BC14691-FECD-FF2F-138E-832B283D6A9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1604520"/>
            <a:ext cx="8229240" cy="3977279"/>
          </a:xfrm>
        </p:spPr>
        <p:txBody>
          <a:bodyPr lIns="0" tIns="0" rIns="0" bIns="0" anchor="t"/>
          <a:lstStyle>
            <a:lvl1pPr algn="ctr" hangingPunct="0">
              <a:defRPr lang="en-US" sz="4400" cap="none">
                <a:latin typeface="Liberation Sans" pitchFamily="18"/>
                <a:ea typeface="AR PL KaitiM GB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A5884381-B26D-3099-8556-64B77157286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4520"/>
            <a:ext cx="8229240" cy="3977279"/>
          </a:xfrm>
        </p:spPr>
        <p:txBody>
          <a:bodyPr lIns="0" tIns="0" rIns="0" bIns="0"/>
          <a:lstStyle>
            <a:lvl1pPr hangingPunct="0">
              <a:spcBef>
                <a:spcPts val="1417"/>
              </a:spcBef>
              <a:spcAft>
                <a:spcPts val="0"/>
              </a:spcAft>
              <a:defRPr lang="en-US" sz="3200" b="0">
                <a:latin typeface="Liberation Sans" pitchFamily="18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14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_5f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FB6CC-3FA9-147F-B18F-FE6B3CF7529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53A67-AA9A-0E86-5EF7-9217713596D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1752479"/>
            <a:ext cx="7620120" cy="4373640"/>
          </a:xfrm>
        </p:spPr>
        <p:txBody>
          <a:bodyPr anchor="t">
            <a:noAutofit/>
          </a:bodyPr>
          <a:lstStyle>
            <a:lvl1pPr>
              <a:spcBef>
                <a:spcPts val="499"/>
              </a:spcBef>
              <a:spcAft>
                <a:spcPts val="601"/>
              </a:spcAft>
              <a:defRPr lang="en-US" sz="2000" b="1" cap="none" spc="0">
                <a:solidFill>
                  <a:srgbClr val="000000"/>
                </a:solidFill>
                <a:latin typeface="Arial" pitchFamily="18"/>
              </a:defRPr>
            </a:lvl1pPr>
          </a:lstStyle>
          <a:p>
            <a:pPr lvl="0"/>
            <a:r>
              <a:rPr lang="en-US"/>
              <a:t>Edit Master text styles</a:t>
            </a:r>
            <a:br>
              <a:rPr lang="en-US"/>
            </a:br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E200E-C033-84AE-8D77-E3D2DFABEB1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4109B9-BF47-4892-A66A-9084157F5320}" type="datetime1">
              <a:rPr lang="en-US"/>
              <a:pPr lvl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ACB05-AAF2-2DAD-305C-F28208B36B6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F6F24-443E-A026-A442-E65A5A0CE04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D6D82EE-6979-4F33-8743-2372DB0DA295}" type="slidenum">
              <a:t>‹Nº›</a:t>
            </a:fld>
            <a:endParaRPr lang="en-US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6A56C1F2-E4BC-97D5-2C5C-C1FE18ED19E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4520"/>
            <a:ext cx="8229240" cy="3977279"/>
          </a:xfrm>
        </p:spPr>
        <p:txBody>
          <a:bodyPr lIns="0" tIns="0" rIns="0" bIns="0"/>
          <a:lstStyle>
            <a:lvl1pPr hangingPunct="0">
              <a:spcBef>
                <a:spcPts val="1417"/>
              </a:spcBef>
              <a:spcAft>
                <a:spcPts val="0"/>
              </a:spcAft>
              <a:defRPr lang="en-US" sz="3200" b="0">
                <a:latin typeface="Liberation Sans" pitchFamily="18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78123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0335395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número de diapositiva 5">
            <a:extLst>
              <a:ext uri="{FF2B5EF4-FFF2-40B4-BE49-F238E27FC236}">
                <a16:creationId xmlns:a16="http://schemas.microsoft.com/office/drawing/2014/main" id="{533129E3-D3FF-7A75-2141-B7A345B488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6CE4AA6-E228-44CE-BE22-1FA1BB3EC006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203407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EA69A1-28F1-291E-2367-181BA63D9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C2D0B6B-1F0D-A21E-3C68-B31524DB7A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644006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D7ED2A-62B8-0A2E-C209-F3FCDEE97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25ABA7-45F2-D8DC-F183-BF3CF319D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069491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47803D-54CE-E3BF-0CE2-0CC01015A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DD32A2-0DAC-ADD6-95F7-9133AE2C3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85124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87989F-EFD0-FF6E-288A-BE6CC8E7D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6406E4-10CA-AD13-A471-00D33432DB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04238" y="6126163"/>
            <a:ext cx="14287" cy="1333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043224E-3814-B903-E45A-C9FEC7F5FB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70925" y="6126163"/>
            <a:ext cx="15875" cy="1333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828664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A3408-1AD8-D2AB-02A6-AE05A2C83C6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6D8FA-9FA8-AF22-E4D8-6F4ABF1F01A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1752479"/>
            <a:ext cx="7620120" cy="4373640"/>
          </a:xfrm>
        </p:spPr>
        <p:txBody>
          <a:bodyPr anchor="t">
            <a:noAutofit/>
          </a:bodyPr>
          <a:lstStyle>
            <a:lvl1pPr>
              <a:spcBef>
                <a:spcPts val="499"/>
              </a:spcBef>
              <a:spcAft>
                <a:spcPts val="601"/>
              </a:spcAft>
              <a:defRPr lang="en-US" sz="2000" b="1" cap="none" spc="0">
                <a:solidFill>
                  <a:srgbClr val="000000"/>
                </a:solidFill>
                <a:latin typeface="Arial" pitchFamily="18"/>
              </a:defRPr>
            </a:lvl1pPr>
          </a:lstStyle>
          <a:p>
            <a:pPr lvl="0"/>
            <a:r>
              <a:rPr lang="en-US"/>
              <a:t>Edit Master text styles</a:t>
            </a:r>
            <a:br>
              <a:rPr lang="en-US"/>
            </a:br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4B1AA-2819-9255-527D-18B4670AEF9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5E0E984-94B5-473B-BE27-7D4BD62BD243}" type="datetime1">
              <a:rPr lang="en-US"/>
              <a:pPr lvl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CA492-FB29-CA35-3D80-74F1F22BDFE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491ED-D2D3-6115-7129-5F32CB9195C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3C8BFD-EEE4-4F4C-911A-24E697120469}" type="slidenum">
              <a:t>‹Nº›</a:t>
            </a:fld>
            <a:endParaRPr lang="en-US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A6E7DC29-E79B-D907-9959-A2A905321DA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1604520"/>
            <a:ext cx="8229240" cy="3977279"/>
          </a:xfrm>
        </p:spPr>
        <p:txBody>
          <a:bodyPr lIns="0" tIns="0" rIns="0" bIns="0" anchor="t"/>
          <a:lstStyle>
            <a:lvl1pPr algn="ctr" hangingPunct="0">
              <a:defRPr lang="en-US" sz="4400" cap="none">
                <a:latin typeface="Liberation Sans" pitchFamily="18"/>
                <a:ea typeface="AR PL KaitiM GB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7419017B-024B-6397-288A-FC25C367DC2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4520"/>
            <a:ext cx="8229240" cy="3977279"/>
          </a:xfrm>
        </p:spPr>
        <p:txBody>
          <a:bodyPr lIns="0" tIns="0" rIns="0" bIns="0"/>
          <a:lstStyle>
            <a:lvl1pPr hangingPunct="0">
              <a:spcBef>
                <a:spcPts val="1417"/>
              </a:spcBef>
              <a:spcAft>
                <a:spcPts val="0"/>
              </a:spcAft>
              <a:defRPr lang="en-US" sz="3200" b="0">
                <a:latin typeface="Liberation Sans" pitchFamily="18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951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FEFFA-8805-675C-1714-08064858A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536207E-B625-C421-441D-FD4A8C6A4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72DEBC1-0D26-0491-8FAB-349D050BF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EC562FD-C790-81F0-0E20-75B1B42933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9983FDC-C453-DA96-D4EF-59264C7611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432362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BFEDD9-2804-C91A-57A6-E6C3F391A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95996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DE3D0C4-BAF5-A233-A03E-3495C3283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23927" cy="616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30424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A095B8-6CAA-8DAB-1E01-B465F0AE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34FED8-45AA-14A6-82FC-C193E3AB3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1D62CBC-48E6-4E3E-C118-E56A988E9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224959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9AF2A2-0DBE-EEC3-E553-E2D42EF5A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281E51D-4261-E5F7-F8FC-044191844E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6B91925-DD6C-8C0A-5B7E-1586F9AD01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532081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E5AF21-33BB-ADDF-7D03-DE4712179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EEFA46E-E95E-5DAE-EA6A-27C7D73B73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7288218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305F6C7-9957-8126-DAE5-2F9E31D10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378075"/>
            <a:ext cx="2057400" cy="38814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9BA0959-0029-9787-F434-45C38659BA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378075"/>
            <a:ext cx="6019800" cy="38814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866270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FF865-E1DF-E0F0-DB01-1CAF133CE8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447919"/>
            <a:ext cx="7772400" cy="4321080"/>
          </a:xfrm>
        </p:spPr>
        <p:txBody>
          <a:bodyPr anchor="ctr">
            <a:noAutofit/>
          </a:bodyPr>
          <a:lstStyle>
            <a:lvl1pPr>
              <a:defRPr lang="en-US" sz="8800" spc="-79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B976C-719E-817A-4F10-20184F5F21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228600"/>
            <a:ext cx="7772400" cy="1066680"/>
          </a:xfrm>
        </p:spPr>
        <p:txBody>
          <a:bodyPr anchor="b"/>
          <a:lstStyle>
            <a:lvl1pPr>
              <a:defRPr lang="en-US" b="0" cap="all" spc="119">
                <a:solidFill>
                  <a:srgbClr val="D1282E"/>
                </a:solidFill>
                <a:latin typeface="Arial Black" pitchFamily="18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FC1E0-066A-DA93-2671-275F17586BF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2269F83-E6F6-48A4-97E6-78298DE75CA0}" type="datetime1">
              <a:rPr lang="en-US"/>
              <a:pPr lvl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CF496-BD4D-A612-AEC7-BE6CC00B77C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FA8C3-C416-FCD2-FA50-5EEAAE43558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649D735-5E29-4644-8D03-6A2CB1A19CF7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87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164E8-6047-FEDA-8F60-6C22945BE77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E0AA6-5894-6248-CDBF-14A7A46DCAA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30800" y="1574639"/>
            <a:ext cx="3291839" cy="4525920"/>
          </a:xfrm>
        </p:spPr>
        <p:txBody>
          <a:bodyPr anchor="t">
            <a:noAutofit/>
          </a:bodyPr>
          <a:lstStyle>
            <a:lvl1pPr>
              <a:spcBef>
                <a:spcPts val="700"/>
              </a:spcBef>
              <a:spcAft>
                <a:spcPts val="601"/>
              </a:spcAft>
              <a:defRPr lang="en-US" sz="2800" b="1" cap="none" spc="0">
                <a:solidFill>
                  <a:srgbClr val="000000"/>
                </a:solidFill>
                <a:latin typeface="Arial" pitchFamily="18"/>
              </a:defRPr>
            </a:lvl1pPr>
          </a:lstStyle>
          <a:p>
            <a:pPr lvl="0"/>
            <a:r>
              <a:rPr lang="en-US"/>
              <a:t>Edit Master text styles</a:t>
            </a:r>
            <a:br>
              <a:rPr lang="en-US"/>
            </a:br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F67FD9-6548-B37B-DBA8-AE142BA8D6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90040" y="1574639"/>
            <a:ext cx="3291839" cy="4525920"/>
          </a:xfrm>
        </p:spPr>
        <p:txBody>
          <a:bodyPr anchor="t">
            <a:noAutofit/>
          </a:bodyPr>
          <a:lstStyle>
            <a:lvl1pPr>
              <a:spcBef>
                <a:spcPts val="700"/>
              </a:spcBef>
              <a:spcAft>
                <a:spcPts val="601"/>
              </a:spcAft>
              <a:defRPr lang="en-US" sz="2800" b="1" cap="none" spc="0">
                <a:solidFill>
                  <a:srgbClr val="000000"/>
                </a:solidFill>
                <a:latin typeface="Arial" pitchFamily="18"/>
              </a:defRPr>
            </a:lvl1pPr>
          </a:lstStyle>
          <a:p>
            <a:pPr lvl="0"/>
            <a:r>
              <a:rPr lang="en-US"/>
              <a:t>Edit Master text styles</a:t>
            </a:r>
            <a:br>
              <a:rPr lang="en-US"/>
            </a:br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29B9D0E-19A9-ED07-BB13-041C166C7C5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0934A2E-DF33-43B5-B16F-CEB94257B76D}" type="datetime1">
              <a:rPr lang="en-US"/>
              <a:pPr lvl="0"/>
              <a:t>3/27/2023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F25241-ADB7-389E-6086-B27AA4B3E28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BF9EC67-80CF-919C-503A-ECDD810B8AA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0C0E54D-0130-4416-9675-9685443BBB74}" type="slidenum">
              <a:t>‹Nº›</a:t>
            </a:fld>
            <a:endParaRPr lang="en-US"/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1B0FCA0F-E52D-E9B4-2FAE-F7D1C4F84A2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4520"/>
            <a:ext cx="8229240" cy="3977279"/>
          </a:xfrm>
        </p:spPr>
        <p:txBody>
          <a:bodyPr lIns="0" tIns="0" rIns="0" bIns="0"/>
          <a:lstStyle>
            <a:lvl1pPr hangingPunct="0">
              <a:spcBef>
                <a:spcPts val="1417"/>
              </a:spcBef>
              <a:spcAft>
                <a:spcPts val="0"/>
              </a:spcAft>
              <a:defRPr lang="en-US" sz="3200" b="0">
                <a:latin typeface="Liberation Sans" pitchFamily="18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6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F80C7-160A-96E6-F70C-00963C62A26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45369-456B-4EBC-3923-B7D44D373B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627560" y="1572840"/>
            <a:ext cx="3291839" cy="639720"/>
          </a:xfrm>
        </p:spPr>
        <p:txBody>
          <a:bodyPr anchor="b"/>
          <a:lstStyle>
            <a:lvl1pPr>
              <a:spcBef>
                <a:spcPts val="400"/>
              </a:spcBef>
              <a:defRPr lang="en-US" sz="1800" b="0" cap="all" spc="99">
                <a:latin typeface="Arial Black" pitchFamily="18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C2EC0-5E14-AE7D-9BA3-ECDDCD2BEE0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27560" y="2259360"/>
            <a:ext cx="3291839" cy="3840479"/>
          </a:xfrm>
        </p:spPr>
        <p:txBody>
          <a:bodyPr anchor="t">
            <a:noAutofit/>
          </a:bodyPr>
          <a:lstStyle>
            <a:lvl1pPr>
              <a:spcBef>
                <a:spcPts val="601"/>
              </a:spcBef>
              <a:spcAft>
                <a:spcPts val="601"/>
              </a:spcAft>
              <a:defRPr lang="en-US" sz="2400" b="1" cap="none" spc="0">
                <a:solidFill>
                  <a:srgbClr val="000000"/>
                </a:solidFill>
                <a:latin typeface="Arial" pitchFamily="18"/>
              </a:defRPr>
            </a:lvl1pPr>
          </a:lstStyle>
          <a:p>
            <a:pPr lvl="0"/>
            <a:r>
              <a:rPr lang="en-US"/>
              <a:t>Edit Master text styles</a:t>
            </a:r>
            <a:br>
              <a:rPr lang="en-US"/>
            </a:br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410515-8D09-E4A7-3D32-6749B04BB2BD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093279" y="1572840"/>
            <a:ext cx="3291839" cy="639720"/>
          </a:xfrm>
        </p:spPr>
        <p:txBody>
          <a:bodyPr anchor="b"/>
          <a:lstStyle>
            <a:lvl1pPr>
              <a:spcBef>
                <a:spcPts val="400"/>
              </a:spcBef>
              <a:buNone/>
              <a:defRPr lang="en-US" sz="1800" b="0" cap="all" spc="99">
                <a:latin typeface="Arial Black" pitchFamily="18"/>
                <a:ea typeface="AR PL KaitiM GB" pitchFamily="2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9E6ED4-BBB5-70AB-25A2-87DB47106DE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93279" y="2259360"/>
            <a:ext cx="3291839" cy="3840479"/>
          </a:xfrm>
        </p:spPr>
        <p:txBody>
          <a:bodyPr anchor="t">
            <a:noAutofit/>
          </a:bodyPr>
          <a:lstStyle>
            <a:lvl1pPr>
              <a:spcBef>
                <a:spcPts val="601"/>
              </a:spcBef>
              <a:spcAft>
                <a:spcPts val="601"/>
              </a:spcAft>
              <a:defRPr lang="en-US" sz="2400" b="1" cap="none" spc="0">
                <a:solidFill>
                  <a:srgbClr val="000000"/>
                </a:solidFill>
                <a:latin typeface="Arial" pitchFamily="18"/>
              </a:defRPr>
            </a:lvl1pPr>
          </a:lstStyle>
          <a:p>
            <a:pPr lvl="0"/>
            <a:r>
              <a:rPr lang="en-US"/>
              <a:t>Edit Master text styles</a:t>
            </a:r>
            <a:br>
              <a:rPr lang="en-US"/>
            </a:br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A65711-8007-5BA6-4430-DF4CB154611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C142C3B-F6C7-4374-A8D9-343CDDCA0BB2}" type="datetime1">
              <a:rPr lang="en-US"/>
              <a:pPr lvl="0"/>
              <a:t>3/27/2023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90DCA2C-2FCC-D290-445D-597CB248C78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0D023B-434C-0A57-7212-EE82B859C43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CD8633-56B5-4070-BC8C-13D54B23EAFC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74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2DEA5-61D6-EB20-23E3-5DA83416900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FACF50F-AA4D-7967-1BA8-CA45B3009C7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F55E7D-BEC1-4227-A0FB-598BB9C812D8}" type="datetime1">
              <a:rPr lang="en-US"/>
              <a:pPr lvl="0"/>
              <a:t>3/27/2023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31BD000-6ECB-EBAE-AE27-3298955C6CD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45CB5B0-9F1C-4186-938B-C62C786F31E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9ED3A86-C64B-41AF-8F57-B507985DC601}" type="slidenum">
              <a:t>‹Nº›</a:t>
            </a:fld>
            <a:endParaRPr lang="en-U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3EAB8C83-6728-972A-9313-EF17DBFF60B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200" y="1604520"/>
            <a:ext cx="8229240" cy="3977279"/>
          </a:xfrm>
        </p:spPr>
        <p:txBody>
          <a:bodyPr lIns="0" tIns="0" rIns="0" bIns="0"/>
          <a:lstStyle>
            <a:lvl1pPr hangingPunct="0">
              <a:spcBef>
                <a:spcPts val="1417"/>
              </a:spcBef>
              <a:spcAft>
                <a:spcPts val="0"/>
              </a:spcAft>
              <a:defRPr lang="en-US" sz="3200" b="0">
                <a:latin typeface="Liberation Sans" pitchFamily="18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73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B2C53AB-D672-F678-6EB1-6EEDA7BE3BB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5FCF30-FEEF-44BF-BBD9-F63360212EBE}" type="datetime1">
              <a:rPr lang="en-US"/>
              <a:pPr lvl="0"/>
              <a:t>3/27/2023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8625727-304C-3C08-6D5A-28D8DE00273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50B433-0CA4-45F2-595A-86584300295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DD05921-57DA-44C7-BE87-1DFDD63EE622}" type="slidenum">
              <a:t>‹Nº›</a:t>
            </a:fld>
            <a:endParaRPr lang="en-U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73E6ABE4-6818-45B6-053A-AA5266F47CE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273600"/>
            <a:ext cx="8229240" cy="1144800"/>
          </a:xfrm>
        </p:spPr>
        <p:txBody>
          <a:bodyPr lIns="0" tIns="0" rIns="0" bIns="0" anchor="ctr"/>
          <a:lstStyle>
            <a:lvl1pPr algn="ctr" hangingPunct="0">
              <a:defRPr lang="en-US" sz="4400" cap="none">
                <a:latin typeface="Liberation Sans" pitchFamily="18"/>
              </a:defRPr>
            </a:lvl1pPr>
          </a:lstStyle>
          <a:p>
            <a:endParaRPr lang="en-U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C895A590-DBE8-6B07-1B90-12B8E17AEC2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200" y="1604520"/>
            <a:ext cx="8229240" cy="3977279"/>
          </a:xfrm>
        </p:spPr>
        <p:txBody>
          <a:bodyPr lIns="0" tIns="0" rIns="0" bIns="0"/>
          <a:lstStyle>
            <a:lvl1pPr hangingPunct="0">
              <a:spcBef>
                <a:spcPts val="1417"/>
              </a:spcBef>
              <a:spcAft>
                <a:spcPts val="0"/>
              </a:spcAft>
              <a:defRPr lang="en-US" sz="3200" b="0">
                <a:latin typeface="Liberation Sans" pitchFamily="18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47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4D085C5-DC33-3E7E-5DFA-D8317EC99F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75159" y="1600200"/>
            <a:ext cx="5111640" cy="4480560"/>
          </a:xfrm>
        </p:spPr>
        <p:txBody>
          <a:bodyPr anchor="t">
            <a:noAutofit/>
          </a:bodyPr>
          <a:lstStyle>
            <a:lvl1pPr>
              <a:spcBef>
                <a:spcPts val="799"/>
              </a:spcBef>
              <a:spcAft>
                <a:spcPts val="601"/>
              </a:spcAft>
              <a:defRPr lang="en-US" sz="3200" b="1" cap="none" spc="0">
                <a:solidFill>
                  <a:srgbClr val="000000"/>
                </a:solidFill>
                <a:latin typeface="Arial" pitchFamily="18"/>
              </a:defRPr>
            </a:lvl1pPr>
          </a:lstStyle>
          <a:p>
            <a:pPr lvl="0"/>
            <a:r>
              <a:rPr lang="en-US"/>
              <a:t>Edit Master text styles</a:t>
            </a:r>
            <a:br>
              <a:rPr lang="en-US"/>
            </a:br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C7AC9A9-7FE5-E31D-D620-3588F03A19F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57200" y="1600200"/>
            <a:ext cx="3008160" cy="4480560"/>
          </a:xfrm>
        </p:spPr>
        <p:txBody>
          <a:bodyPr/>
          <a:lstStyle>
            <a:lvl1pPr>
              <a:spcBef>
                <a:spcPts val="400"/>
              </a:spcBef>
              <a:defRPr lang="en-US"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BEE1BCE8-1199-A288-EB03-50ADDBAB466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56630E-C1C7-1079-1CED-A9549C4909E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BC39CBD-870E-4932-B572-096058BDAECD}" type="datetime1">
              <a:rPr lang="en-US"/>
              <a:pPr lvl="0"/>
              <a:t>3/27/2023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FA9F973-6B80-3C06-95F2-ED1363F0F84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30AB2CF-9B93-153B-37E0-66094F6C29B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5A22AE-81EC-4B8A-9F1D-3A79309FD200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718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9362ACEE-AC8C-4C18-2D7F-8AF0B98510C5}"/>
              </a:ext>
            </a:extLst>
          </p:cNvPr>
          <p:cNvSpPr/>
          <p:nvPr/>
        </p:nvSpPr>
        <p:spPr>
          <a:xfrm>
            <a:off x="9001080" y="4846680"/>
            <a:ext cx="142920" cy="2011320"/>
          </a:xfrm>
          <a:prstGeom prst="rect">
            <a:avLst/>
          </a:prstGeom>
          <a:solidFill>
            <a:srgbClr val="D1282E"/>
          </a:solidFill>
          <a:ln cap="flat">
            <a:noFill/>
            <a:prstDash val="solid"/>
          </a:ln>
        </p:spPr>
        <p:txBody>
          <a:bodyPr wrap="square" lIns="91440" tIns="45720" rIns="91440" bIns="45720" anchor="ctr" anchorCtr="1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AR PL KaitiM GB" pitchFamily="2"/>
              <a:cs typeface="FreeSans" pitchFamily="2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6EF7E165-FAA3-8A26-93F4-2A5975142FF6}"/>
              </a:ext>
            </a:extLst>
          </p:cNvPr>
          <p:cNvSpPr/>
          <p:nvPr/>
        </p:nvSpPr>
        <p:spPr>
          <a:xfrm>
            <a:off x="9001080" y="0"/>
            <a:ext cx="142920" cy="4846680"/>
          </a:xfrm>
          <a:prstGeom prst="rect">
            <a:avLst/>
          </a:prstGeom>
          <a:solidFill>
            <a:srgbClr val="000000"/>
          </a:solidFill>
          <a:ln cap="flat">
            <a:noFill/>
            <a:prstDash val="solid"/>
          </a:ln>
        </p:spPr>
        <p:txBody>
          <a:bodyPr wrap="square" lIns="91440" tIns="45720" rIns="91440" bIns="45720" anchor="ctr" anchorCtr="1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AR PL KaitiM GB" pitchFamily="2"/>
              <a:cs typeface="FreeSans" pitchFamily="2"/>
            </a:endParaRP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F67DD622-7A3E-2669-460E-AF43304E43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000720" cy="4846320"/>
          </a:xfrm>
          <a:solidFill>
            <a:srgbClr val="BFBFBF"/>
          </a:solidFill>
        </p:spPr>
        <p:txBody>
          <a:bodyPr anchor="t"/>
          <a:lstStyle>
            <a:lvl1pPr>
              <a:spcBef>
                <a:spcPts val="799"/>
              </a:spcBef>
              <a:spcAft>
                <a:spcPts val="601"/>
              </a:spcAft>
              <a:defRPr lang="en-US" sz="3200" b="1" cap="none" spc="0">
                <a:solidFill>
                  <a:srgbClr val="000000"/>
                </a:solidFill>
                <a:latin typeface="Arial" pitchFamily="18"/>
              </a:defRPr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DD01460-E732-25CC-9A2D-86286C7B332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57200" y="5715000"/>
            <a:ext cx="8153280" cy="457200"/>
          </a:xfrm>
        </p:spPr>
        <p:txBody>
          <a:bodyPr/>
          <a:lstStyle>
            <a:lvl1pPr>
              <a:spcBef>
                <a:spcPts val="400"/>
              </a:spcBef>
              <a:defRPr lang="en-US"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5F2426FE-E60B-7685-5186-5E001E8E818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4952880"/>
            <a:ext cx="8153280" cy="762120"/>
          </a:xfrm>
        </p:spPr>
        <p:txBody>
          <a:bodyPr anchor="t"/>
          <a:lstStyle>
            <a:lvl1pPr>
              <a:defRPr lang="en-US"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01CDC93-FF74-CCBE-042A-601C5D0168B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B3D3290-12EC-4163-AAF3-88A98A0AFCDC}" type="datetime1">
              <a:rPr lang="en-US"/>
              <a:pPr lvl="0"/>
              <a:t>3/27/2023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BBB2E2AF-4D86-886B-BF6B-2C069304F49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65EC3B24-8E63-3A89-6CB0-D9B653B9092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fld id="{487348EA-9C1F-4730-89EB-6ABBE14B1412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94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0651E7-8E91-C36E-5FE4-9E66AC283D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52280"/>
            <a:ext cx="5791320" cy="13715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>
            <a:normAutofit/>
          </a:bodyPr>
          <a:lstStyle/>
          <a:p>
            <a:pPr lvl="0"/>
            <a:r>
              <a:rPr lang="es-ES"/>
              <a:t>Clic para editar título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897BD-F265-A40C-CC94-22DFA10CB9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752479"/>
            <a:ext cx="7620120" cy="4373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3456A-86D4-FB7A-F4C0-BBBCEDF91AF0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172200"/>
            <a:ext cx="3429000" cy="3049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0" anchor="b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00" b="0" i="0" u="none" strike="noStrike" kern="1200" cap="none" spc="0" baseline="0">
                <a:solidFill>
                  <a:srgbClr val="000000"/>
                </a:solidFill>
                <a:latin typeface="Arial"/>
                <a:ea typeface="ＭＳ Ｐゴシック"/>
                <a:cs typeface="DejaVu Sans" pitchFamily="2"/>
              </a:defRPr>
            </a:lvl1pPr>
          </a:lstStyle>
          <a:p>
            <a:pPr lvl="0"/>
            <a:fld id="{A373C8B1-67E5-4274-A48C-07D0ADDBF147}" type="datetime1">
              <a:rPr lang="en-US"/>
              <a:pPr lvl="0"/>
              <a:t>3/27/2023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CE127-50DE-9B25-C547-7C4EB9D3609F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57200" y="6492960"/>
            <a:ext cx="3429000" cy="2840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lvl="0" rtl="0" hangingPunct="0">
              <a:buNone/>
              <a:tabLst/>
              <a:defRPr lang="en-US" sz="2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35FA7-D4EC-D475-E291-B4406EA7207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 rot="5400000">
            <a:off x="7862040" y="7201800"/>
            <a:ext cx="1316160" cy="3650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400" b="1" i="0" u="none" strike="noStrike" kern="1200" cap="none" spc="0" baseline="0">
                <a:solidFill>
                  <a:srgbClr val="D1282E"/>
                </a:solidFill>
                <a:latin typeface="Arial"/>
                <a:ea typeface="ＭＳ Ｐゴシック"/>
                <a:cs typeface="DejaVu Sans" pitchFamily="2"/>
              </a:defRPr>
            </a:lvl1pPr>
          </a:lstStyle>
          <a:p>
            <a:pPr lvl="0"/>
            <a:fld id="{9343B814-F2BA-492D-BE27-E5C280B0CE8B}" type="slidenum">
              <a:t>‹Nº›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033FDB-8DF2-82DA-9C1E-6F07392C0597}"/>
              </a:ext>
            </a:extLst>
          </p:cNvPr>
          <p:cNvSpPr/>
          <p:nvPr/>
        </p:nvSpPr>
        <p:spPr>
          <a:xfrm>
            <a:off x="9001080" y="0"/>
            <a:ext cx="142920" cy="1371599"/>
          </a:xfrm>
          <a:prstGeom prst="rect">
            <a:avLst/>
          </a:prstGeom>
          <a:solidFill>
            <a:srgbClr val="D1282E"/>
          </a:solidFill>
          <a:ln cap="flat">
            <a:noFill/>
            <a:prstDash val="solid"/>
          </a:ln>
        </p:spPr>
        <p:txBody>
          <a:bodyPr wrap="square" lIns="91440" tIns="45720" rIns="91440" bIns="45720" anchor="ctr" anchorCtr="1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AR PL KaitiM GB" pitchFamily="2"/>
              <a:cs typeface="FreeSans" pitchFamily="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10F056-B6C3-C411-71E4-909DFEE71E7C}"/>
              </a:ext>
            </a:extLst>
          </p:cNvPr>
          <p:cNvSpPr/>
          <p:nvPr/>
        </p:nvSpPr>
        <p:spPr>
          <a:xfrm>
            <a:off x="9001080" y="1371599"/>
            <a:ext cx="142920" cy="5486399"/>
          </a:xfrm>
          <a:prstGeom prst="rect">
            <a:avLst/>
          </a:prstGeom>
          <a:solidFill>
            <a:srgbClr val="000000"/>
          </a:solidFill>
          <a:ln cap="flat">
            <a:noFill/>
            <a:prstDash val="solid"/>
          </a:ln>
        </p:spPr>
        <p:txBody>
          <a:bodyPr wrap="square" lIns="91440" tIns="45720" rIns="91440" bIns="45720" anchor="ctr" anchorCtr="1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AR PL KaitiM GB" pitchFamily="2"/>
              <a:cs typeface="FreeSans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86" r:id="rId14"/>
    <p:sldLayoutId id="2147483687" r:id="rId15"/>
  </p:sldLayoutIdLst>
  <p:txStyles>
    <p:titleStyle>
      <a:lvl1pPr marL="0" marR="0" lvl="0" indent="0" algn="l" rtl="0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s-ES" sz="3600" b="0" i="0" u="none" strike="noStrike" kern="1200" cap="all" spc="-60" baseline="0">
          <a:ln>
            <a:noFill/>
          </a:ln>
          <a:solidFill>
            <a:srgbClr val="D1282E"/>
          </a:solidFill>
          <a:highlight>
            <a:scrgbClr r="0" g="0" b="0">
              <a:alpha val="0"/>
            </a:scrgbClr>
          </a:highlight>
          <a:latin typeface="Arial Black" pitchFamily="18"/>
          <a:ea typeface="ＭＳ Ｐゴシック" pitchFamily="2"/>
          <a:cs typeface="FreeSans" pitchFamily="2"/>
        </a:defRPr>
      </a:lvl1pPr>
    </p:titleStyle>
    <p:bodyStyle>
      <a:lvl1pPr marL="0" marR="0" lvl="0" indent="0" algn="l" rtl="0" hangingPunct="1">
        <a:lnSpc>
          <a:spcPct val="100000"/>
        </a:lnSpc>
        <a:spcBef>
          <a:spcPts val="499"/>
        </a:spcBef>
        <a:spcAft>
          <a:spcPts val="601"/>
        </a:spcAft>
        <a:buSzPct val="45000"/>
        <a:buFont typeface="StarSymbol"/>
        <a:buChar char="●"/>
        <a:tabLst/>
        <a:defRPr lang="es-ES" sz="2000" b="1" i="0" u="none" strike="noStrike" kern="1200" cap="none" spc="0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Arial" pitchFamily="18"/>
          <a:ea typeface="ＭＳ Ｐゴシック" pitchFamily="2"/>
          <a:cs typeface="FreeSans" pitchFamily="2"/>
        </a:defRPr>
      </a:lvl1pPr>
      <a:lvl2pPr marL="457200" marR="0" lvl="1" indent="-182520" algn="l" rtl="0" hangingPunct="1">
        <a:lnSpc>
          <a:spcPct val="100000"/>
        </a:lnSpc>
        <a:spcBef>
          <a:spcPts val="499"/>
        </a:spcBef>
        <a:spcAft>
          <a:spcPts val="0"/>
        </a:spcAft>
        <a:buSzPct val="75000"/>
        <a:buFont typeface="StarSymbol"/>
        <a:buChar char="–"/>
        <a:tabLst/>
        <a:defRPr lang="es-ES" sz="2000" b="0" i="0" u="none" strike="noStrike" kern="1200" cap="none" spc="0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Arial" pitchFamily="18"/>
          <a:ea typeface="ＭＳ Ｐゴシック" pitchFamily="2"/>
          <a:cs typeface="FreeSans" pitchFamily="2"/>
        </a:defRPr>
      </a:lvl2pPr>
      <a:lvl3pPr marL="1143000" marR="0" lvl="2" indent="-228600" algn="l" rtl="0" hangingPunct="1">
        <a:lnSpc>
          <a:spcPct val="100000"/>
        </a:lnSpc>
        <a:spcBef>
          <a:spcPts val="0"/>
        </a:spcBef>
        <a:spcAft>
          <a:spcPts val="0"/>
        </a:spcAft>
        <a:buSzPct val="45000"/>
        <a:buFont typeface="StarSymbol"/>
        <a:buChar char="●"/>
        <a:tabLst/>
        <a:defRPr lang="es-ES" sz="1800" b="0" i="0" u="none" strike="noStrike" kern="1200" cap="none" spc="0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Arial" pitchFamily="18"/>
          <a:ea typeface="ＭＳ Ｐゴシック" pitchFamily="2"/>
          <a:cs typeface="FreeSans" pitchFamily="2"/>
        </a:defRPr>
      </a:lvl3pPr>
      <a:lvl4pPr marL="1600200" marR="0" lvl="3" indent="-228600" algn="l" rtl="0" hangingPunct="1">
        <a:lnSpc>
          <a:spcPct val="100000"/>
        </a:lnSpc>
        <a:spcBef>
          <a:spcPts val="0"/>
        </a:spcBef>
        <a:spcAft>
          <a:spcPts val="0"/>
        </a:spcAft>
        <a:buSzPct val="75000"/>
        <a:buFont typeface="StarSymbol"/>
        <a:buChar char="–"/>
        <a:tabLst/>
        <a:defRPr lang="es-ES" sz="1800" b="0" i="0" u="none" strike="noStrike" kern="1200" cap="none" spc="0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Arial" pitchFamily="18"/>
          <a:ea typeface="ＭＳ Ｐゴシック" pitchFamily="2"/>
          <a:cs typeface="FreeSans" pitchFamily="2"/>
        </a:defRPr>
      </a:lvl4pPr>
      <a:lvl5pPr marL="2057400" marR="0" lvl="4" indent="-228600" algn="l" rtl="0" hangingPunct="1">
        <a:lnSpc>
          <a:spcPct val="100000"/>
        </a:lnSpc>
        <a:spcBef>
          <a:spcPts val="0"/>
        </a:spcBef>
        <a:spcAft>
          <a:spcPts val="0"/>
        </a:spcAft>
        <a:buSzPct val="45000"/>
        <a:buFont typeface="StarSymbol"/>
        <a:buChar char="●"/>
        <a:tabLst/>
        <a:defRPr lang="es-ES" sz="1800" b="0" i="0" u="none" strike="noStrike" kern="1200" cap="none" spc="0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Arial" pitchFamily="18"/>
          <a:ea typeface="ＭＳ Ｐゴシック" pitchFamily="2"/>
          <a:cs typeface="FreeSans" pitchFamily="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9DC200A4-75AE-7075-B99F-E37EAD184348}"/>
              </a:ext>
            </a:extLst>
          </p:cNvPr>
          <p:cNvSpPr/>
          <p:nvPr/>
        </p:nvSpPr>
        <p:spPr>
          <a:xfrm>
            <a:off x="9011880" y="1294559"/>
            <a:ext cx="142920" cy="5486399"/>
          </a:xfrm>
          <a:prstGeom prst="rect">
            <a:avLst/>
          </a:prstGeom>
          <a:solidFill>
            <a:srgbClr val="000000"/>
          </a:solidFill>
          <a:ln cap="flat">
            <a:noFill/>
            <a:prstDash val="solid"/>
          </a:ln>
        </p:spPr>
        <p:txBody>
          <a:bodyPr wrap="square" lIns="91440" tIns="45720" rIns="91440" bIns="45720" anchor="ctr" anchorCtr="1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AR PL KaitiM GB" pitchFamily="2"/>
              <a:cs typeface="FreeSans" pitchFamily="2"/>
            </a:endParaRPr>
          </a:p>
        </p:txBody>
      </p:sp>
      <p:sp>
        <p:nvSpPr>
          <p:cNvPr id="3" name="Marcador de título 2">
            <a:extLst>
              <a:ext uri="{FF2B5EF4-FFF2-40B4-BE49-F238E27FC236}">
                <a16:creationId xmlns:a16="http://schemas.microsoft.com/office/drawing/2014/main" id="{83F8A0EF-C422-CEF1-144F-F00E857AE1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377439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>
            <a:noAutofit/>
          </a:bodyPr>
          <a:lstStyle/>
          <a:p>
            <a:pPr lvl="0"/>
            <a:r>
              <a:rPr lang="en-US"/>
              <a:t>Click to edit the title text format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32FE69D-25F8-4624-CBF2-85CE60D6A8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503920" y="6126480"/>
            <a:ext cx="182880" cy="132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1E85E86-6145-9B9C-A449-877E741B6ACE}"/>
              </a:ext>
            </a:extLst>
          </p:cNvPr>
          <p:cNvSpPr/>
          <p:nvPr/>
        </p:nvSpPr>
        <p:spPr>
          <a:xfrm>
            <a:off x="9011880" y="-32760"/>
            <a:ext cx="142920" cy="1371599"/>
          </a:xfrm>
          <a:prstGeom prst="rect">
            <a:avLst/>
          </a:prstGeom>
          <a:solidFill>
            <a:srgbClr val="D1282E"/>
          </a:solidFill>
          <a:ln cap="flat">
            <a:noFill/>
            <a:prstDash val="solid"/>
          </a:ln>
        </p:spPr>
        <p:txBody>
          <a:bodyPr wrap="square" lIns="91440" tIns="45720" rIns="91440" bIns="45720" anchor="ctr" anchorCtr="1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AR PL KaitiM GB" pitchFamily="2"/>
              <a:cs typeface="FreeSans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lvl="0" algn="ctr" rtl="0" hangingPunct="0">
        <a:buNone/>
        <a:tabLst/>
        <a:defRPr lang="en-US" sz="6000" b="1" i="0" u="none" strike="noStrike" kern="1200" cap="none">
          <a:ln>
            <a:noFill/>
          </a:ln>
          <a:solidFill>
            <a:srgbClr val="DC2300"/>
          </a:solidFill>
          <a:highlight>
            <a:scrgbClr r="0" g="0" b="0">
              <a:alpha val="0"/>
            </a:scrgbClr>
          </a:highlight>
          <a:latin typeface="Liberation Sans" pitchFamily="18"/>
          <a:ea typeface="AR PL KaitiM GB" pitchFamily="2"/>
          <a:cs typeface="FreeSans" pitchFamily="2"/>
        </a:defRPr>
      </a:lvl1pPr>
    </p:titleStyle>
    <p:bodyStyle>
      <a:lvl1pPr marL="0" marR="0" indent="0" hangingPunct="0">
        <a:spcBef>
          <a:spcPts val="1417"/>
        </a:spcBef>
        <a:spcAft>
          <a:spcPts val="0"/>
        </a:spcAft>
        <a:tabLst/>
        <a:defRPr lang="en-US" sz="3200" b="0" i="0" u="none" strike="noStrike" kern="1200" cap="none">
          <a:ln>
            <a:noFill/>
          </a:ln>
          <a:highlight>
            <a:scrgbClr r="0" g="0" b="0">
              <a:alpha val="0"/>
            </a:scrgbClr>
          </a:highlight>
          <a:latin typeface="Liberation Sans" pitchFamily="1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genial.ly/5eb99aa08a39780d0f677157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17/06/relationships/model3d" Target="../media/model3d1.glb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hyperlink" Target="https://view.genial.ly/63b32de9d309ae0012c0b4e4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microsoft.com/office/2017/06/relationships/model3d" Target="../media/model3d2.glb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17/06/relationships/model3d" Target="../media/model3d3.glb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jp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41.png"/><Relationship Id="rId7" Type="http://schemas.openxmlformats.org/officeDocument/2006/relationships/hyperlink" Target="https://innokabi.com/mi-modelo-de-negocio-el-de-siempre/" TargetMode="External"/><Relationship Id="rId2" Type="http://schemas.openxmlformats.org/officeDocument/2006/relationships/hyperlink" Target="https://app.genial.ly/editor/5df8cdc2a8ebdc0f40862407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pp.genial.ly/editor/5e0ce409a188a30f5d124441" TargetMode="External"/><Relationship Id="rId5" Type="http://schemas.openxmlformats.org/officeDocument/2006/relationships/hyperlink" Target="https://view.genial.ly/5e0ce4c9a2f46b0f57308d48" TargetMode="External"/><Relationship Id="rId4" Type="http://schemas.openxmlformats.org/officeDocument/2006/relationships/hyperlink" Target="https://app.genial.ly/editor/5df8bf3c3bca2b0f4610659d" TargetMode="External"/><Relationship Id="rId9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hyperlink" Target="https://www.gestionar-facil.com/mejora-continua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7">
            <a:extLst>
              <a:ext uri="{FF2B5EF4-FFF2-40B4-BE49-F238E27FC236}">
                <a16:creationId xmlns:a16="http://schemas.microsoft.com/office/drawing/2014/main" id="{CC2B08F3-627A-2F99-F853-06497237F04C}"/>
              </a:ext>
            </a:extLst>
          </p:cNvPr>
          <p:cNvSpPr/>
          <p:nvPr/>
        </p:nvSpPr>
        <p:spPr>
          <a:xfrm>
            <a:off x="0" y="-47520"/>
            <a:ext cx="9144000" cy="1413000"/>
          </a:xfrm>
          <a:prstGeom prst="rect">
            <a:avLst/>
          </a:prstGeom>
          <a:solidFill>
            <a:srgbClr val="D1282E"/>
          </a:solidFill>
          <a:ln cap="flat">
            <a:noFill/>
            <a:prstDash val="solid"/>
          </a:ln>
          <a:effectLst>
            <a:outerShdw dist="23040" algn="tl">
              <a:srgbClr val="000000">
                <a:alpha val="40000"/>
              </a:srgbClr>
            </a:outerShdw>
          </a:effectLst>
        </p:spPr>
        <p:txBody>
          <a:bodyPr wrap="square" lIns="91440" tIns="45720" rIns="91440" bIns="45720" anchor="ctr" anchorCtr="1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 dirty="0">
              <a:ln>
                <a:noFill/>
              </a:ln>
              <a:latin typeface="Liberation Sans" pitchFamily="18"/>
              <a:ea typeface="AR PL KaitiM GB" pitchFamily="2"/>
              <a:cs typeface="FreeSans" pitchFamily="2"/>
            </a:endParaRPr>
          </a:p>
        </p:txBody>
      </p:sp>
      <p:sp>
        <p:nvSpPr>
          <p:cNvPr id="3" name="CuadroTexto 18">
            <a:extLst>
              <a:ext uri="{FF2B5EF4-FFF2-40B4-BE49-F238E27FC236}">
                <a16:creationId xmlns:a16="http://schemas.microsoft.com/office/drawing/2014/main" id="{E34D0870-04AE-462D-B304-5FC940F766E5}"/>
              </a:ext>
            </a:extLst>
          </p:cNvPr>
          <p:cNvSpPr txBox="1"/>
          <p:nvPr/>
        </p:nvSpPr>
        <p:spPr>
          <a:xfrm>
            <a:off x="4957011" y="6169794"/>
            <a:ext cx="3988383" cy="2988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1400" b="1" i="0" u="none" strike="noStrike" kern="1200" cap="none" spc="0" baseline="0" dirty="0">
                <a:ln>
                  <a:noFill/>
                </a:ln>
                <a:solidFill>
                  <a:srgbClr val="000000"/>
                </a:solidFill>
                <a:latin typeface="Liberation Sans" pitchFamily="34"/>
                <a:ea typeface="ＭＳ Ｐゴシック" pitchFamily="2"/>
                <a:cs typeface="FreeSans" pitchFamily="2"/>
              </a:rPr>
              <a:t>Departamento de Economía de la Empresa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2562C329-CC3E-67FC-E274-527F99C810C0}"/>
              </a:ext>
            </a:extLst>
          </p:cNvPr>
          <p:cNvSpPr txBox="1"/>
          <p:nvPr/>
        </p:nvSpPr>
        <p:spPr>
          <a:xfrm>
            <a:off x="981360" y="4047119"/>
            <a:ext cx="3658680" cy="1073520"/>
          </a:xfrm>
          <a:prstGeom prst="rect">
            <a:avLst/>
          </a:prstGeom>
          <a:solidFill>
            <a:srgbClr val="404040"/>
          </a:solidFill>
          <a:ln cap="flat">
            <a:noFill/>
          </a:ln>
        </p:spPr>
        <p:txBody>
          <a:bodyPr vert="horz" wrap="square" lIns="91440" tIns="45720" rIns="9144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300"/>
              </a:spcBef>
              <a:spcAft>
                <a:spcPts val="601"/>
              </a:spcAft>
              <a:buNone/>
              <a:tabLst/>
            </a:pPr>
            <a:r>
              <a:rPr lang="es-ES" sz="1600" b="0" i="0" u="none" strike="noStrike" kern="1200" cap="none" spc="0" baseline="0" dirty="0">
                <a:ln>
                  <a:noFill/>
                </a:ln>
                <a:solidFill>
                  <a:srgbClr val="F2F2F2"/>
                </a:solidFill>
                <a:latin typeface="Liberation Sans" pitchFamily="34"/>
                <a:ea typeface="AR PL KaitiM GB" pitchFamily="2"/>
                <a:cs typeface="Gill Sans" pitchFamily="2"/>
              </a:rPr>
              <a:t>Luisa Eugenia Reyes Recio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300"/>
              </a:spcBef>
              <a:spcAft>
                <a:spcPts val="601"/>
              </a:spcAft>
              <a:buNone/>
              <a:tabLst/>
            </a:pPr>
            <a:r>
              <a:rPr lang="es-ES" sz="1600" dirty="0">
                <a:solidFill>
                  <a:srgbClr val="F2F2F2"/>
                </a:solidFill>
                <a:latin typeface="Liberation Sans" pitchFamily="34"/>
                <a:ea typeface="AR PL KaitiM GB" pitchFamily="2"/>
                <a:cs typeface="Gill Sans" pitchFamily="2"/>
              </a:rPr>
              <a:t>María José Pinillos Costa</a:t>
            </a:r>
            <a:endParaRPr lang="es-ES" sz="1600" b="0" i="0" u="none" strike="noStrike" kern="1200" cap="none" spc="0" baseline="0" dirty="0">
              <a:ln>
                <a:noFill/>
              </a:ln>
              <a:solidFill>
                <a:srgbClr val="F2F2F2"/>
              </a:solidFill>
              <a:latin typeface="Liberation Sans" pitchFamily="34"/>
              <a:ea typeface="AR PL KaitiM GB" pitchFamily="2"/>
              <a:cs typeface="Gill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300"/>
              </a:spcBef>
              <a:spcAft>
                <a:spcPts val="601"/>
              </a:spcAft>
              <a:buNone/>
              <a:tabLst/>
            </a:pPr>
            <a:endParaRPr lang="es-ES" sz="1600" b="0" i="0" u="none" strike="noStrike" kern="1200" cap="none" spc="0" baseline="0" dirty="0">
              <a:ln>
                <a:noFill/>
              </a:ln>
              <a:solidFill>
                <a:srgbClr val="F2F2F2"/>
              </a:solidFill>
              <a:latin typeface="Liberation Sans" pitchFamily="34"/>
              <a:ea typeface="AR PL KaitiM GB" pitchFamily="2"/>
              <a:cs typeface="Gill Sans" pitchFamily="2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90788ACE-3E08-9296-E983-F88CEDEB2833}"/>
              </a:ext>
            </a:extLst>
          </p:cNvPr>
          <p:cNvSpPr txBox="1"/>
          <p:nvPr/>
        </p:nvSpPr>
        <p:spPr>
          <a:xfrm>
            <a:off x="911159" y="1097280"/>
            <a:ext cx="7508880" cy="20779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0">
            <a:normAutofit/>
          </a:bodyPr>
          <a:lstStyle/>
          <a:p>
            <a:pPr marL="0" marR="0" lvl="0" indent="0" algn="l" rtl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br>
              <a:rPr lang="es-ES" sz="1100" b="0" i="0" u="none" strike="noStrike" kern="1200" cap="none" spc="0" baseline="0" dirty="0">
                <a:ln>
                  <a:noFill/>
                </a:ln>
                <a:solidFill>
                  <a:srgbClr val="D1282E"/>
                </a:solidFill>
                <a:latin typeface="Gill Sans" pitchFamily="18"/>
                <a:ea typeface="ＭＳ Ｐゴシック" pitchFamily="2"/>
                <a:cs typeface="FreeSans" pitchFamily="2"/>
              </a:rPr>
            </a:br>
            <a:r>
              <a:rPr lang="es-ES" sz="4000" b="1" i="0" u="none" strike="noStrike" kern="1200" cap="none" spc="0" baseline="0" dirty="0">
                <a:ln>
                  <a:noFill/>
                </a:ln>
                <a:solidFill>
                  <a:srgbClr val="0D0D0D"/>
                </a:solidFill>
                <a:latin typeface="Liberation Sans" pitchFamily="34"/>
                <a:ea typeface="ＭＳ Ｐゴシック" pitchFamily="2"/>
                <a:cs typeface="FreeSans" pitchFamily="2"/>
              </a:rPr>
              <a:t>INICIATIVA EMPRESARIAL</a:t>
            </a:r>
          </a:p>
          <a:p>
            <a:pPr marL="0" marR="0" lvl="0" indent="0" algn="l" rtl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4000" b="1" i="0" u="none" strike="noStrike" kern="1200" cap="none" spc="0" baseline="0" dirty="0">
              <a:ln>
                <a:noFill/>
              </a:ln>
              <a:solidFill>
                <a:srgbClr val="0D0D0D"/>
              </a:solidFill>
              <a:latin typeface="Liberation Sans" pitchFamily="34"/>
              <a:ea typeface="ＭＳ Ｐゴシック" pitchFamily="2"/>
              <a:cs typeface="FreeSans" pitchFamily="2"/>
            </a:endParaRP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588B4E6E-D02C-3017-03CC-34433D6CECF6}"/>
              </a:ext>
            </a:extLst>
          </p:cNvPr>
          <p:cNvSpPr txBox="1"/>
          <p:nvPr/>
        </p:nvSpPr>
        <p:spPr>
          <a:xfrm>
            <a:off x="988920" y="2926079"/>
            <a:ext cx="6509160" cy="1097280"/>
          </a:xfrm>
          <a:prstGeom prst="rect">
            <a:avLst/>
          </a:prstGeom>
          <a:solidFill>
            <a:srgbClr val="D1282E"/>
          </a:solidFill>
          <a:ln cap="flat">
            <a:noFill/>
          </a:ln>
        </p:spPr>
        <p:txBody>
          <a:bodyPr vert="horz" wrap="square" lIns="91440" tIns="45720" rIns="9144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947"/>
              </a:spcAft>
              <a:buNone/>
              <a:tabLst/>
            </a:pPr>
            <a:r>
              <a:rPr lang="es-ES" sz="1600" dirty="0">
                <a:solidFill>
                  <a:srgbClr val="FFFFFF"/>
                </a:solidFill>
                <a:latin typeface="Liberation Sans" pitchFamily="34"/>
                <a:ea typeface="ＭＳ Ｐゴシック" pitchFamily="2"/>
                <a:cs typeface="FreeSans" pitchFamily="2"/>
              </a:rPr>
              <a:t>Curso académico </a:t>
            </a:r>
            <a:r>
              <a:rPr lang="es-ES" sz="1600" b="0" i="0" u="none" strike="noStrike" kern="1200" cap="none" spc="0" baseline="0" dirty="0">
                <a:ln>
                  <a:noFill/>
                </a:ln>
                <a:solidFill>
                  <a:srgbClr val="FFFFFF"/>
                </a:solidFill>
                <a:latin typeface="Liberation Sans" pitchFamily="34"/>
                <a:ea typeface="ＭＳ Ｐゴシック" pitchFamily="2"/>
                <a:cs typeface="FreeSans" pitchFamily="2"/>
              </a:rPr>
              <a:t>2022-2023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947"/>
              </a:spcAft>
              <a:buNone/>
              <a:tabLst/>
            </a:pPr>
            <a:endParaRPr lang="es-ES" sz="1600" b="0" i="0" u="none" strike="noStrike" kern="1200" cap="none" spc="0" baseline="0" dirty="0">
              <a:ln>
                <a:noFill/>
              </a:ln>
              <a:solidFill>
                <a:srgbClr val="FFFFFF"/>
              </a:solidFill>
              <a:latin typeface="Liberation Sans" pitchFamily="34"/>
              <a:ea typeface="ＭＳ Ｐゴシック" pitchFamily="2"/>
              <a:cs typeface="FreeSans" pitchFamily="2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D39F0D8-C226-6D6F-91AC-093AB1C10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39" y="5970718"/>
            <a:ext cx="1802170" cy="696952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AA7C2CB7-E046-452C-1463-362333EAD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6269" y="4878795"/>
            <a:ext cx="2786641" cy="121182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13330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SFMono-Regular"/>
              </a:rPr>
              <a:t>©2023 Autoras Luisa Eugenia Reyes Recio y María José Pinillos Costa Algunos derechos reservados Este documento se distribuye bajo la licencia “Atribución-</a:t>
            </a:r>
            <a:r>
              <a:rPr kumimoji="0" lang="es-ES" altLang="es-ES" sz="1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SFMono-Regular"/>
              </a:rPr>
              <a:t>CompartirIgual</a:t>
            </a:r>
            <a:r>
              <a:rPr kumimoji="0" lang="es-ES" altLang="es-ES" sz="1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SFMono-Regular"/>
              </a:rPr>
              <a:t> 4.0 Internacional” de Creative </a:t>
            </a:r>
            <a:r>
              <a:rPr kumimoji="0" lang="es-ES" altLang="es-ES" sz="1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SFMono-Regular"/>
              </a:rPr>
              <a:t>Commons</a:t>
            </a:r>
            <a:r>
              <a:rPr kumimoji="0" lang="es-ES" altLang="es-ES" sz="1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SFMono-Regular"/>
              </a:rPr>
              <a:t>, disponible en https://creativecommons.org/licenses/by-sa/4.0/deed.es</a:t>
            </a:r>
            <a:r>
              <a:rPr kumimoji="0" lang="es-ES" altLang="es-E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C2C18DD-3557-001A-96C1-0D9FA53C6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2661" y="6520032"/>
            <a:ext cx="838200" cy="2952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upo 42">
            <a:extLst>
              <a:ext uri="{FF2B5EF4-FFF2-40B4-BE49-F238E27FC236}">
                <a16:creationId xmlns:a16="http://schemas.microsoft.com/office/drawing/2014/main" id="{7CC7DADB-55AC-B777-3475-ADB4005ECB98}"/>
              </a:ext>
            </a:extLst>
          </p:cNvPr>
          <p:cNvGrpSpPr/>
          <p:nvPr/>
        </p:nvGrpSpPr>
        <p:grpSpPr>
          <a:xfrm>
            <a:off x="0" y="6009088"/>
            <a:ext cx="9144000" cy="848912"/>
            <a:chOff x="0" y="6009088"/>
            <a:chExt cx="9144000" cy="848912"/>
          </a:xfrm>
        </p:grpSpPr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8AFD0584-4BE3-FFDA-2137-9404114CEFAE}"/>
                </a:ext>
              </a:extLst>
            </p:cNvPr>
            <p:cNvSpPr/>
            <p:nvPr/>
          </p:nvSpPr>
          <p:spPr>
            <a:xfrm>
              <a:off x="0" y="6009088"/>
              <a:ext cx="9144000" cy="8489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29395F88-B294-6BDA-CD0E-2EA0F906D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020480"/>
              <a:ext cx="1949115" cy="837519"/>
            </a:xfrm>
            <a:prstGeom prst="rect">
              <a:avLst/>
            </a:prstGeom>
          </p:spPr>
        </p:pic>
      </p:grpSp>
      <p:sp>
        <p:nvSpPr>
          <p:cNvPr id="161" name="Slide Number Placeholder 20">
            <a:extLst>
              <a:ext uri="{FF2B5EF4-FFF2-40B4-BE49-F238E27FC236}">
                <a16:creationId xmlns:a16="http://schemas.microsoft.com/office/drawing/2014/main" id="{DF02DEB5-1D47-2EAC-03A4-E5553BE2BE6C}"/>
              </a:ext>
            </a:extLst>
          </p:cNvPr>
          <p:cNvSpPr txBox="1">
            <a:spLocks/>
          </p:cNvSpPr>
          <p:nvPr/>
        </p:nvSpPr>
        <p:spPr>
          <a:xfrm>
            <a:off x="11826241" y="6492240"/>
            <a:ext cx="365760" cy="365761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FE8AD9-1FE5-4FDC-904C-4B7A563623F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8CE560A2-FDF4-C4B5-D403-15B200C9A6B0}"/>
              </a:ext>
            </a:extLst>
          </p:cNvPr>
          <p:cNvSpPr txBox="1">
            <a:spLocks/>
          </p:cNvSpPr>
          <p:nvPr/>
        </p:nvSpPr>
        <p:spPr>
          <a:xfrm>
            <a:off x="377551" y="203063"/>
            <a:ext cx="8229240" cy="5265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None/>
              <a:tabLst/>
              <a:defRPr lang="en-US" sz="2000" b="0" i="0" u="none" strike="noStrike" kern="1200" cap="all" spc="119" baseline="0">
                <a:ln>
                  <a:noFill/>
                </a:ln>
                <a:solidFill>
                  <a:srgbClr val="D1282E"/>
                </a:solidFill>
                <a:highlight>
                  <a:scrgbClr r="0" g="0" b="0">
                    <a:alpha val="0"/>
                  </a:scrgbClr>
                </a:highlight>
                <a:latin typeface="Arial Black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Definiciones y conceptos clave (vi)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45DA5A8F-F7D0-B798-FA97-37B3C095E067}"/>
              </a:ext>
            </a:extLst>
          </p:cNvPr>
          <p:cNvSpPr txBox="1">
            <a:spLocks/>
          </p:cNvSpPr>
          <p:nvPr/>
        </p:nvSpPr>
        <p:spPr>
          <a:xfrm>
            <a:off x="589559" y="1267494"/>
            <a:ext cx="8017231" cy="11316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 anchorCtr="0">
            <a:norm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8800" b="0" i="0" u="none" strike="noStrike" kern="1200" cap="all" spc="-79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 Black" pitchFamily="18"/>
                <a:ea typeface="ＭＳ Ｐゴシック" pitchFamily="2"/>
                <a:cs typeface="FreeSans" pitchFamily="2"/>
              </a:defRPr>
            </a:lvl1pPr>
          </a:lstStyle>
          <a:p>
            <a:pPr algn="ctr"/>
            <a:r>
              <a:rPr lang="es-ES" sz="2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¿Para qué creamos un plan de negocio?</a:t>
            </a:r>
          </a:p>
        </p:txBody>
      </p:sp>
      <p:graphicFrame>
        <p:nvGraphicFramePr>
          <p:cNvPr id="11" name="CuadroTexto 4">
            <a:extLst>
              <a:ext uri="{FF2B5EF4-FFF2-40B4-BE49-F238E27FC236}">
                <a16:creationId xmlns:a16="http://schemas.microsoft.com/office/drawing/2014/main" id="{5BD38B12-2E8F-2E97-0928-A040A6BBC8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6479089"/>
              </p:ext>
            </p:extLst>
          </p:nvPr>
        </p:nvGraphicFramePr>
        <p:xfrm>
          <a:off x="894074" y="2193450"/>
          <a:ext cx="7474566" cy="3397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0157E8DD-A192-7F05-CA4C-4BD077B5CA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2023" y="6516462"/>
            <a:ext cx="4999153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04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8E844F5B-4FE5-3AD9-6F90-DE48A722C705}"/>
              </a:ext>
            </a:extLst>
          </p:cNvPr>
          <p:cNvGrpSpPr/>
          <p:nvPr/>
        </p:nvGrpSpPr>
        <p:grpSpPr>
          <a:xfrm>
            <a:off x="0" y="6009088"/>
            <a:ext cx="9144000" cy="848912"/>
            <a:chOff x="0" y="6009088"/>
            <a:chExt cx="9144000" cy="848912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76A396C6-FDDE-4BE7-5415-BFCC319D575A}"/>
                </a:ext>
              </a:extLst>
            </p:cNvPr>
            <p:cNvSpPr/>
            <p:nvPr/>
          </p:nvSpPr>
          <p:spPr>
            <a:xfrm>
              <a:off x="0" y="6009088"/>
              <a:ext cx="9144000" cy="8489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BBF7F480-1983-037E-5163-83620B7A3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020480"/>
              <a:ext cx="1949115" cy="837519"/>
            </a:xfrm>
            <a:prstGeom prst="rect">
              <a:avLst/>
            </a:prstGeom>
          </p:spPr>
        </p:pic>
      </p:grpSp>
      <p:sp>
        <p:nvSpPr>
          <p:cNvPr id="22" name="Rectángulo redondeado 3">
            <a:extLst>
              <a:ext uri="{FF2B5EF4-FFF2-40B4-BE49-F238E27FC236}">
                <a16:creationId xmlns:a16="http://schemas.microsoft.com/office/drawing/2014/main" id="{93FB52D1-43D9-FD16-CC95-BE07A1242ACB}"/>
              </a:ext>
            </a:extLst>
          </p:cNvPr>
          <p:cNvSpPr/>
          <p:nvPr/>
        </p:nvSpPr>
        <p:spPr>
          <a:xfrm>
            <a:off x="1698229" y="729589"/>
            <a:ext cx="6908562" cy="5212310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D361FC2-B3A3-5B52-E3FA-D5D1BC0BFE4F}"/>
              </a:ext>
            </a:extLst>
          </p:cNvPr>
          <p:cNvSpPr txBox="1"/>
          <p:nvPr/>
        </p:nvSpPr>
        <p:spPr>
          <a:xfrm>
            <a:off x="2068243" y="3790180"/>
            <a:ext cx="638848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En resumen, en el plan de negocio resaltaremos aspectos como: 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es-E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oportunidades del mercado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que queremos aprovechar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Contra quién o quiénes </a:t>
            </a:r>
            <a:r>
              <a:rPr lang="es-E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competiremos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fortaleza y experiencia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de nosotros mismos o del equipo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Descripción detallada de los </a:t>
            </a:r>
            <a:r>
              <a:rPr lang="es-E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 y/o servicios que ofreceremos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188D9337-4EB2-56FF-863F-E65D0691D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2976" y="928525"/>
            <a:ext cx="4339017" cy="2500475"/>
          </a:xfrm>
          <a:prstGeom prst="rect">
            <a:avLst/>
          </a:prstGeom>
        </p:spPr>
      </p:pic>
      <p:sp>
        <p:nvSpPr>
          <p:cNvPr id="25" name="Subtítulo 2">
            <a:extLst>
              <a:ext uri="{FF2B5EF4-FFF2-40B4-BE49-F238E27FC236}">
                <a16:creationId xmlns:a16="http://schemas.microsoft.com/office/drawing/2014/main" id="{D5458452-2AE3-545B-F678-7CD05315553C}"/>
              </a:ext>
            </a:extLst>
          </p:cNvPr>
          <p:cNvSpPr txBox="1">
            <a:spLocks/>
          </p:cNvSpPr>
          <p:nvPr/>
        </p:nvSpPr>
        <p:spPr>
          <a:xfrm>
            <a:off x="377551" y="203063"/>
            <a:ext cx="8229240" cy="5265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None/>
              <a:tabLst/>
              <a:defRPr lang="en-US" sz="2000" b="0" i="0" u="none" strike="noStrike" kern="1200" cap="all" spc="119" baseline="0">
                <a:ln>
                  <a:noFill/>
                </a:ln>
                <a:solidFill>
                  <a:srgbClr val="D1282E"/>
                </a:solidFill>
                <a:highlight>
                  <a:scrgbClr r="0" g="0" b="0">
                    <a:alpha val="0"/>
                  </a:scrgbClr>
                </a:highlight>
                <a:latin typeface="Arial Black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Definiciones y conceptos clave (</a:t>
            </a:r>
            <a:r>
              <a:rPr lang="es-ES" dirty="0" err="1"/>
              <a:t>vii</a:t>
            </a:r>
            <a:r>
              <a:rPr lang="es-ES" dirty="0"/>
              <a:t>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06F702-9DB7-8A10-674B-12CBCF176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5823" y="6433544"/>
            <a:ext cx="4999153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83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A596365B-0874-52EA-E3F3-DF31D724FE27}"/>
              </a:ext>
            </a:extLst>
          </p:cNvPr>
          <p:cNvGrpSpPr/>
          <p:nvPr/>
        </p:nvGrpSpPr>
        <p:grpSpPr>
          <a:xfrm>
            <a:off x="0" y="6009088"/>
            <a:ext cx="9144000" cy="848912"/>
            <a:chOff x="0" y="6009088"/>
            <a:chExt cx="9144000" cy="848912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4B218E12-22C2-43ED-A7B5-F0E4D6EACCB2}"/>
                </a:ext>
              </a:extLst>
            </p:cNvPr>
            <p:cNvSpPr/>
            <p:nvPr/>
          </p:nvSpPr>
          <p:spPr>
            <a:xfrm>
              <a:off x="0" y="6009088"/>
              <a:ext cx="9144000" cy="8489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19D9968F-A867-CD9A-422F-39D82BB49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020480"/>
              <a:ext cx="1949115" cy="837519"/>
            </a:xfrm>
            <a:prstGeom prst="rect">
              <a:avLst/>
            </a:prstGeom>
          </p:spPr>
        </p:pic>
      </p:grpSp>
      <p:sp>
        <p:nvSpPr>
          <p:cNvPr id="15" name="Subtítulo 2">
            <a:extLst>
              <a:ext uri="{FF2B5EF4-FFF2-40B4-BE49-F238E27FC236}">
                <a16:creationId xmlns:a16="http://schemas.microsoft.com/office/drawing/2014/main" id="{837E61DA-A79F-CC0C-025F-61E452541AC1}"/>
              </a:ext>
            </a:extLst>
          </p:cNvPr>
          <p:cNvSpPr txBox="1">
            <a:spLocks/>
          </p:cNvSpPr>
          <p:nvPr/>
        </p:nvSpPr>
        <p:spPr>
          <a:xfrm>
            <a:off x="377551" y="203063"/>
            <a:ext cx="8229240" cy="5265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None/>
              <a:tabLst/>
              <a:defRPr lang="en-US" sz="2000" b="0" i="0" u="none" strike="noStrike" kern="1200" cap="all" spc="119" baseline="0">
                <a:ln>
                  <a:noFill/>
                </a:ln>
                <a:solidFill>
                  <a:srgbClr val="D1282E"/>
                </a:solidFill>
                <a:highlight>
                  <a:scrgbClr r="0" g="0" b="0">
                    <a:alpha val="0"/>
                  </a:scrgbClr>
                </a:highlight>
                <a:latin typeface="Arial Black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Definiciones y conceptos clave (</a:t>
            </a:r>
            <a:r>
              <a:rPr lang="es-ES" dirty="0" err="1"/>
              <a:t>viii</a:t>
            </a:r>
            <a:r>
              <a:rPr lang="es-ES" dirty="0"/>
              <a:t>)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7784C170-6F44-6458-CC00-51E4F4609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6933" y="1198268"/>
            <a:ext cx="9357865" cy="10419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i="1" u="sng" kern="1200" cap="none" dirty="0" err="1">
                <a:solidFill>
                  <a:schemeClr val="tx1"/>
                </a:solidFill>
                <a:highlight>
                  <a:srgbClr val="FFFF00"/>
                </a:highlight>
                <a:latin typeface="Book Antiqua" panose="02040602050305030304" pitchFamily="18" charset="0"/>
              </a:rPr>
              <a:t>Conclusión</a:t>
            </a:r>
            <a:endParaRPr lang="en-US" sz="3600" b="1" i="1" u="sng" kern="1200" cap="none" dirty="0">
              <a:solidFill>
                <a:schemeClr val="tx1"/>
              </a:solidFill>
              <a:highlight>
                <a:srgbClr val="FFFF00"/>
              </a:highlight>
              <a:latin typeface="Book Antiqua" panose="02040602050305030304" pitchFamily="18" charset="0"/>
            </a:endParaRPr>
          </a:p>
        </p:txBody>
      </p: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A98666FA-7B44-81C0-7F86-1C82B16FE143}"/>
              </a:ext>
            </a:extLst>
          </p:cNvPr>
          <p:cNvSpPr txBox="1">
            <a:spLocks/>
          </p:cNvSpPr>
          <p:nvPr/>
        </p:nvSpPr>
        <p:spPr>
          <a:xfrm>
            <a:off x="222367" y="2671604"/>
            <a:ext cx="4135782" cy="23355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Char char="●"/>
              <a:tabLst/>
              <a:defRPr lang="es-ES" sz="2000" b="1" i="0" u="none" strike="noStrike" kern="1200" cap="none" spc="0" baseline="0">
                <a:ln>
                  <a:noFill/>
                </a:ln>
                <a:solidFill>
                  <a:schemeClr val="dk1"/>
                </a:solidFill>
                <a:highlight>
                  <a:scrgbClr r="0" g="0" b="0">
                    <a:alpha val="0"/>
                  </a:scrgbClr>
                </a:highlight>
                <a:latin typeface="+mn-lt"/>
                <a:ea typeface="+mn-ea"/>
                <a:cs typeface="+mn-cs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chemeClr val="dk1"/>
                </a:solidFill>
                <a:highlight>
                  <a:scrgbClr r="0" g="0" b="0">
                    <a:alpha val="0"/>
                  </a:scrgbClr>
                </a:highlight>
                <a:latin typeface="+mn-lt"/>
                <a:ea typeface="+mn-ea"/>
                <a:cs typeface="+mn-cs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chemeClr val="dk1"/>
                </a:solidFill>
                <a:highlight>
                  <a:scrgbClr r="0" g="0" b="0">
                    <a:alpha val="0"/>
                  </a:scrgbClr>
                </a:highlight>
                <a:latin typeface="+mn-lt"/>
                <a:ea typeface="+mn-ea"/>
                <a:cs typeface="+mn-cs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chemeClr val="dk1"/>
                </a:solidFill>
                <a:highlight>
                  <a:scrgbClr r="0" g="0" b="0">
                    <a:alpha val="0"/>
                  </a:scrgbClr>
                </a:highlight>
                <a:latin typeface="+mn-lt"/>
                <a:ea typeface="+mn-ea"/>
                <a:cs typeface="+mn-cs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chemeClr val="dk1"/>
                </a:solidFill>
                <a:highlight>
                  <a:scrgbClr r="0" g="0" b="0">
                    <a:alpha val="0"/>
                  </a:scrgbClr>
                </a:highligh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StarSymbol"/>
              <a:buNone/>
            </a:pPr>
            <a:r>
              <a:rPr lang="es-ES" sz="1800" u="sng" dirty="0"/>
              <a:t>MODELO DE NEGOCIO</a:t>
            </a:r>
          </a:p>
          <a:p>
            <a:r>
              <a:rPr lang="es-ES" sz="1800" b="0" dirty="0"/>
              <a:t> </a:t>
            </a:r>
            <a:r>
              <a:rPr lang="es-ES" sz="1800" b="0" dirty="0">
                <a:latin typeface="Arial" panose="020B0604020202020204" pitchFamily="34" charset="0"/>
                <a:cs typeface="Arial" panose="020B0604020202020204" pitchFamily="34" charset="0"/>
              </a:rPr>
              <a:t>Se elabora en la fase de ideación</a:t>
            </a:r>
          </a:p>
          <a:p>
            <a:r>
              <a:rPr lang="es-ES" sz="1800" b="0" dirty="0">
                <a:latin typeface="Arial" panose="020B0604020202020204" pitchFamily="34" charset="0"/>
                <a:cs typeface="Arial" panose="020B0604020202020204" pitchFamily="34" charset="0"/>
              </a:rPr>
              <a:t> Se realiza antes de pasar a la acción</a:t>
            </a:r>
          </a:p>
          <a:p>
            <a:r>
              <a:rPr lang="es-ES" sz="1800" b="0" dirty="0">
                <a:latin typeface="Arial" panose="020B0604020202020204" pitchFamily="34" charset="0"/>
                <a:cs typeface="Arial" panose="020B0604020202020204" pitchFamily="34" charset="0"/>
              </a:rPr>
              <a:t>Evaluación de la idea</a:t>
            </a:r>
          </a:p>
          <a:p>
            <a:r>
              <a:rPr lang="es-ES" sz="1800" b="0" dirty="0">
                <a:latin typeface="Arial" panose="020B0604020202020204" pitchFamily="34" charset="0"/>
                <a:cs typeface="Arial" panose="020B0604020202020204" pitchFamily="34" charset="0"/>
              </a:rPr>
              <a:t> Documento más de uso interno o del equipo promotor</a:t>
            </a:r>
          </a:p>
        </p:txBody>
      </p:sp>
      <p:sp>
        <p:nvSpPr>
          <p:cNvPr id="21" name="Marcador de contenido 2">
            <a:extLst>
              <a:ext uri="{FF2B5EF4-FFF2-40B4-BE49-F238E27FC236}">
                <a16:creationId xmlns:a16="http://schemas.microsoft.com/office/drawing/2014/main" id="{F859F770-EAA1-AA0C-74D2-F9E2F23CC93B}"/>
              </a:ext>
            </a:extLst>
          </p:cNvPr>
          <p:cNvSpPr txBox="1">
            <a:spLocks/>
          </p:cNvSpPr>
          <p:nvPr/>
        </p:nvSpPr>
        <p:spPr>
          <a:xfrm>
            <a:off x="4572000" y="2671604"/>
            <a:ext cx="4144295" cy="24008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PLAN DE NEGOCIO</a:t>
            </a:r>
            <a:endParaRPr lang="es-ES" sz="1800" b="1" u="sng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/>
            <a:r>
              <a:rPr lang="es-E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 elabora cuando la iniciativa o proyecto ya está en desarrollo.</a:t>
            </a:r>
          </a:p>
          <a:p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Resumen ejecutivo de todo el negocio</a:t>
            </a:r>
          </a:p>
          <a:p>
            <a:r>
              <a:rPr lang="es-ES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cumento más para personas o entes externos (bancos, inversores…)</a:t>
            </a:r>
            <a:endParaRPr lang="es-ES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D005E40-9353-7839-4201-F4F116E29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650" y="6502524"/>
            <a:ext cx="4999153" cy="30482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upo 42">
            <a:extLst>
              <a:ext uri="{FF2B5EF4-FFF2-40B4-BE49-F238E27FC236}">
                <a16:creationId xmlns:a16="http://schemas.microsoft.com/office/drawing/2014/main" id="{7CC7DADB-55AC-B777-3475-ADB4005ECB98}"/>
              </a:ext>
            </a:extLst>
          </p:cNvPr>
          <p:cNvGrpSpPr/>
          <p:nvPr/>
        </p:nvGrpSpPr>
        <p:grpSpPr>
          <a:xfrm>
            <a:off x="0" y="6014866"/>
            <a:ext cx="9144000" cy="848912"/>
            <a:chOff x="0" y="6014866"/>
            <a:chExt cx="9144000" cy="848912"/>
          </a:xfrm>
        </p:grpSpPr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8AFD0584-4BE3-FFDA-2137-9404114CEFAE}"/>
                </a:ext>
              </a:extLst>
            </p:cNvPr>
            <p:cNvSpPr/>
            <p:nvPr/>
          </p:nvSpPr>
          <p:spPr>
            <a:xfrm>
              <a:off x="0" y="6014866"/>
              <a:ext cx="9144000" cy="8489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29395F88-B294-6BDA-CD0E-2EA0F906D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026258"/>
              <a:ext cx="1949115" cy="837519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id="{5AD26278-B8DE-4EED-AB82-DD1A8F948591}"/>
              </a:ext>
            </a:extLst>
          </p:cNvPr>
          <p:cNvSpPr txBox="1">
            <a:spLocks noChangeArrowheads="1"/>
          </p:cNvSpPr>
          <p:nvPr/>
        </p:nvSpPr>
        <p:spPr>
          <a:xfrm>
            <a:off x="510746" y="292067"/>
            <a:ext cx="7924800" cy="6912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None/>
              <a:tabLst/>
              <a:defRPr lang="en-US" sz="2000" b="0" i="0" u="none" strike="noStrike" kern="1200" cap="all" spc="119" baseline="0">
                <a:ln>
                  <a:noFill/>
                </a:ln>
                <a:solidFill>
                  <a:srgbClr val="D1282E"/>
                </a:solidFill>
                <a:highlight>
                  <a:scrgbClr r="0" g="0" b="0">
                    <a:alpha val="0"/>
                  </a:scrgbClr>
                </a:highlight>
                <a:latin typeface="Arial Black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s-ES" altLang="es-ES" dirty="0"/>
              <a:t>Business </a:t>
            </a:r>
            <a:r>
              <a:rPr lang="es-ES" altLang="es-ES" dirty="0" err="1"/>
              <a:t>model</a:t>
            </a:r>
            <a:r>
              <a:rPr lang="es-ES" altLang="es-ES" dirty="0"/>
              <a:t> </a:t>
            </a:r>
            <a:r>
              <a:rPr lang="es-ES" altLang="es-ES" dirty="0" err="1"/>
              <a:t>canvas</a:t>
            </a:r>
            <a:r>
              <a:rPr lang="es-ES" altLang="es-ES" dirty="0"/>
              <a:t> (I)</a:t>
            </a:r>
          </a:p>
        </p:txBody>
      </p:sp>
      <p:pic>
        <p:nvPicPr>
          <p:cNvPr id="2050" name="Picture 2" descr="Strategyzer - Business Model Canvas Sketch freebie - Download free resource  for Sketch - Sketch App Sources">
            <a:extLst>
              <a:ext uri="{FF2B5EF4-FFF2-40B4-BE49-F238E27FC236}">
                <a16:creationId xmlns:a16="http://schemas.microsoft.com/office/drawing/2014/main" id="{7D9C7900-D2CB-44A9-C5EA-1A3580DBB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18" y="773717"/>
            <a:ext cx="6871855" cy="515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1004D04-1DCB-A6BB-0A91-FC8AD396D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7720" y="6439322"/>
            <a:ext cx="4999153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42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upo 42">
            <a:extLst>
              <a:ext uri="{FF2B5EF4-FFF2-40B4-BE49-F238E27FC236}">
                <a16:creationId xmlns:a16="http://schemas.microsoft.com/office/drawing/2014/main" id="{7CC7DADB-55AC-B777-3475-ADB4005ECB98}"/>
              </a:ext>
            </a:extLst>
          </p:cNvPr>
          <p:cNvGrpSpPr/>
          <p:nvPr/>
        </p:nvGrpSpPr>
        <p:grpSpPr>
          <a:xfrm>
            <a:off x="0" y="6014866"/>
            <a:ext cx="9144000" cy="848912"/>
            <a:chOff x="0" y="6014866"/>
            <a:chExt cx="9144000" cy="848912"/>
          </a:xfrm>
        </p:grpSpPr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8AFD0584-4BE3-FFDA-2137-9404114CEFAE}"/>
                </a:ext>
              </a:extLst>
            </p:cNvPr>
            <p:cNvSpPr/>
            <p:nvPr/>
          </p:nvSpPr>
          <p:spPr>
            <a:xfrm>
              <a:off x="0" y="6014866"/>
              <a:ext cx="9144000" cy="8489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29395F88-B294-6BDA-CD0E-2EA0F906D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026258"/>
              <a:ext cx="1949115" cy="837519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id="{5AD26278-B8DE-4EED-AB82-DD1A8F948591}"/>
              </a:ext>
            </a:extLst>
          </p:cNvPr>
          <p:cNvSpPr txBox="1">
            <a:spLocks noChangeArrowheads="1"/>
          </p:cNvSpPr>
          <p:nvPr/>
        </p:nvSpPr>
        <p:spPr>
          <a:xfrm>
            <a:off x="510746" y="292067"/>
            <a:ext cx="7924800" cy="6912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None/>
              <a:tabLst/>
              <a:defRPr lang="en-US" sz="2000" b="0" i="0" u="none" strike="noStrike" kern="1200" cap="all" spc="119" baseline="0">
                <a:ln>
                  <a:noFill/>
                </a:ln>
                <a:solidFill>
                  <a:srgbClr val="D1282E"/>
                </a:solidFill>
                <a:highlight>
                  <a:scrgbClr r="0" g="0" b="0">
                    <a:alpha val="0"/>
                  </a:scrgbClr>
                </a:highlight>
                <a:latin typeface="Arial Black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s-ES" altLang="es-ES" dirty="0"/>
              <a:t>Business </a:t>
            </a:r>
            <a:r>
              <a:rPr lang="es-ES" altLang="es-ES" dirty="0" err="1"/>
              <a:t>model</a:t>
            </a:r>
            <a:r>
              <a:rPr lang="es-ES" altLang="es-ES" dirty="0"/>
              <a:t> </a:t>
            </a:r>
            <a:r>
              <a:rPr lang="es-ES" altLang="es-ES" dirty="0" err="1"/>
              <a:t>canvas</a:t>
            </a:r>
            <a:r>
              <a:rPr lang="es-ES" altLang="es-ES" dirty="0"/>
              <a:t> (</a:t>
            </a:r>
            <a:r>
              <a:rPr lang="es-ES" altLang="es-ES" dirty="0" err="1"/>
              <a:t>iI</a:t>
            </a:r>
            <a:r>
              <a:rPr lang="es-ES" altLang="es-ES" dirty="0"/>
              <a:t>)</a:t>
            </a:r>
          </a:p>
        </p:txBody>
      </p:sp>
      <p:sp>
        <p:nvSpPr>
          <p:cNvPr id="2" name="object 10">
            <a:extLst>
              <a:ext uri="{FF2B5EF4-FFF2-40B4-BE49-F238E27FC236}">
                <a16:creationId xmlns:a16="http://schemas.microsoft.com/office/drawing/2014/main" id="{7E4C10E4-C18B-8D53-E547-C8816740AA40}"/>
              </a:ext>
            </a:extLst>
          </p:cNvPr>
          <p:cNvSpPr/>
          <p:nvPr/>
        </p:nvSpPr>
        <p:spPr>
          <a:xfrm>
            <a:off x="186896" y="1487829"/>
            <a:ext cx="8589629" cy="45270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BD142D0-B5F9-498B-40D3-D0B70A58BC97}"/>
              </a:ext>
            </a:extLst>
          </p:cNvPr>
          <p:cNvSpPr txBox="1"/>
          <p:nvPr/>
        </p:nvSpPr>
        <p:spPr>
          <a:xfrm>
            <a:off x="194153" y="600531"/>
            <a:ext cx="858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El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modelo</a:t>
            </a:r>
            <a:r>
              <a:rPr lang="es-ES" sz="2400" dirty="0"/>
              <a:t> se divide en 4 bloques:  La oferta- El cliente – La infraestructura y el modelo económico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8AC9D4F-6A8D-D92A-F7CA-4395BE10D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8293" y="6439322"/>
            <a:ext cx="4999153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07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upo 42">
            <a:extLst>
              <a:ext uri="{FF2B5EF4-FFF2-40B4-BE49-F238E27FC236}">
                <a16:creationId xmlns:a16="http://schemas.microsoft.com/office/drawing/2014/main" id="{7CC7DADB-55AC-B777-3475-ADB4005ECB98}"/>
              </a:ext>
            </a:extLst>
          </p:cNvPr>
          <p:cNvGrpSpPr/>
          <p:nvPr/>
        </p:nvGrpSpPr>
        <p:grpSpPr>
          <a:xfrm>
            <a:off x="0" y="6014866"/>
            <a:ext cx="9144000" cy="848912"/>
            <a:chOff x="0" y="6014866"/>
            <a:chExt cx="9144000" cy="848912"/>
          </a:xfrm>
        </p:grpSpPr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8AFD0584-4BE3-FFDA-2137-9404114CEFAE}"/>
                </a:ext>
              </a:extLst>
            </p:cNvPr>
            <p:cNvSpPr/>
            <p:nvPr/>
          </p:nvSpPr>
          <p:spPr>
            <a:xfrm>
              <a:off x="0" y="6014866"/>
              <a:ext cx="9144000" cy="8489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29395F88-B294-6BDA-CD0E-2EA0F906D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026258"/>
              <a:ext cx="1949115" cy="837519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id="{5AD26278-B8DE-4EED-AB82-DD1A8F948591}"/>
              </a:ext>
            </a:extLst>
          </p:cNvPr>
          <p:cNvSpPr txBox="1">
            <a:spLocks noChangeArrowheads="1"/>
          </p:cNvSpPr>
          <p:nvPr/>
        </p:nvSpPr>
        <p:spPr>
          <a:xfrm>
            <a:off x="510746" y="292067"/>
            <a:ext cx="7924800" cy="6912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None/>
              <a:tabLst/>
              <a:defRPr lang="en-US" sz="2000" b="0" i="0" u="none" strike="noStrike" kern="1200" cap="all" spc="119" baseline="0">
                <a:ln>
                  <a:noFill/>
                </a:ln>
                <a:solidFill>
                  <a:srgbClr val="D1282E"/>
                </a:solidFill>
                <a:highlight>
                  <a:scrgbClr r="0" g="0" b="0">
                    <a:alpha val="0"/>
                  </a:scrgbClr>
                </a:highlight>
                <a:latin typeface="Arial Black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s-ES" altLang="es-ES" dirty="0"/>
              <a:t>Business </a:t>
            </a:r>
            <a:r>
              <a:rPr lang="es-ES" altLang="es-ES" dirty="0" err="1"/>
              <a:t>model</a:t>
            </a:r>
            <a:r>
              <a:rPr lang="es-ES" altLang="es-ES" dirty="0"/>
              <a:t> </a:t>
            </a:r>
            <a:r>
              <a:rPr lang="es-ES" altLang="es-ES" dirty="0" err="1"/>
              <a:t>canvas</a:t>
            </a:r>
            <a:r>
              <a:rPr lang="es-ES" altLang="es-ES" dirty="0"/>
              <a:t> (</a:t>
            </a:r>
            <a:r>
              <a:rPr lang="es-ES" altLang="es-ES" dirty="0" err="1"/>
              <a:t>iii</a:t>
            </a:r>
            <a:r>
              <a:rPr lang="es-ES" altLang="es-ES" dirty="0"/>
              <a:t>)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AD1AB79-0B38-EDB3-CA1A-C7F8DF3F3418}"/>
              </a:ext>
            </a:extLst>
          </p:cNvPr>
          <p:cNvSpPr/>
          <p:nvPr/>
        </p:nvSpPr>
        <p:spPr>
          <a:xfrm>
            <a:off x="261376" y="780652"/>
            <a:ext cx="84235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SEGMENTOS DE CLIENTES</a:t>
            </a:r>
          </a:p>
          <a:p>
            <a:pPr algn="just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Nuestros clientes son la base de nuestro modelo de negocio, así que deberíamos conocerlos perfectamente. 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CD66DD0-333B-D5F8-8941-2A416AAA9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7065" y="3533122"/>
            <a:ext cx="3215597" cy="2394486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1C666CA-7A58-625E-CF6A-BDA08EB164C9}"/>
              </a:ext>
            </a:extLst>
          </p:cNvPr>
          <p:cNvSpPr/>
          <p:nvPr/>
        </p:nvSpPr>
        <p:spPr>
          <a:xfrm>
            <a:off x="5144380" y="1970045"/>
            <a:ext cx="3603337" cy="1644040"/>
          </a:xfrm>
          <a:prstGeom prst="rect">
            <a:avLst/>
          </a:prstGeom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  <a:buClr>
                <a:srgbClr val="C00000"/>
              </a:buClr>
              <a:tabLst>
                <a:tab pos="299720" algn="l"/>
              </a:tabLst>
            </a:pPr>
            <a:r>
              <a:rPr lang="es-ES" b="1" spc="-5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Reflexiones: </a:t>
            </a:r>
          </a:p>
          <a:p>
            <a:pPr marL="299085" indent="-286385">
              <a:lnSpc>
                <a:spcPct val="100000"/>
              </a:lnSpc>
              <a:spcBef>
                <a:spcPts val="70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s-ES" spc="-5" dirty="0">
                <a:latin typeface="Arial" panose="020B0604020202020204" pitchFamily="34" charset="0"/>
                <a:cs typeface="Arial" panose="020B0604020202020204" pitchFamily="34" charset="0"/>
              </a:rPr>
              <a:t>¿Para quién estamos creando</a:t>
            </a:r>
            <a:r>
              <a:rPr lang="es-ES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pc="-5" dirty="0">
                <a:latin typeface="Arial" panose="020B0604020202020204" pitchFamily="34" charset="0"/>
                <a:cs typeface="Arial" panose="020B0604020202020204" pitchFamily="34" charset="0"/>
              </a:rPr>
              <a:t>valor?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9085" marR="264795" indent="-286385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s-ES" spc="-5" dirty="0">
                <a:latin typeface="Arial" panose="020B0604020202020204" pitchFamily="34" charset="0"/>
                <a:cs typeface="Arial" panose="020B0604020202020204" pitchFamily="34" charset="0"/>
              </a:rPr>
              <a:t>¿Quién son nuestros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clientes </a:t>
            </a:r>
            <a:r>
              <a:rPr lang="es-ES" spc="-5" dirty="0">
                <a:latin typeface="Arial" panose="020B0604020202020204" pitchFamily="34" charset="0"/>
                <a:cs typeface="Arial" panose="020B0604020202020204" pitchFamily="34" charset="0"/>
              </a:rPr>
              <a:t>más  importantes?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5406861-F684-3416-5A10-77A693B43E23}"/>
              </a:ext>
            </a:extLst>
          </p:cNvPr>
          <p:cNvSpPr/>
          <p:nvPr/>
        </p:nvSpPr>
        <p:spPr>
          <a:xfrm>
            <a:off x="271221" y="1856344"/>
            <a:ext cx="4650782" cy="4082656"/>
          </a:xfrm>
          <a:prstGeom prst="rect">
            <a:avLst/>
          </a:prstGeom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12700" marR="130810" algn="just">
              <a:buClr>
                <a:srgbClr val="C00000"/>
              </a:buClr>
              <a:tabLst>
                <a:tab pos="354965" algn="l"/>
                <a:tab pos="355600" algn="l"/>
              </a:tabLst>
            </a:pPr>
            <a:r>
              <a:rPr lang="es-ES" b="1" spc="-5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Ideas:</a:t>
            </a:r>
          </a:p>
          <a:p>
            <a:pPr marL="355600" marR="130810" indent="-342900" algn="just">
              <a:buClr>
                <a:srgbClr val="C00000"/>
              </a:buClr>
              <a:buFont typeface="Wingdings"/>
              <a:buChar char=""/>
              <a:tabLst>
                <a:tab pos="354965" algn="l"/>
                <a:tab pos="355600" algn="l"/>
              </a:tabLst>
            </a:pPr>
            <a:endParaRPr lang="es-ES" spc="-5" dirty="0">
              <a:solidFill>
                <a:srgbClr val="7E7E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130810" indent="-342900" algn="just"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354965" algn="l"/>
                <a:tab pos="355600" algn="l"/>
              </a:tabLst>
            </a:pPr>
            <a:r>
              <a:rPr lang="es-ES" spc="-5" dirty="0">
                <a:latin typeface="Arial" panose="020B0604020202020204" pitchFamily="34" charset="0"/>
                <a:cs typeface="Arial" panose="020B0604020202020204" pitchFamily="34" charset="0"/>
              </a:rPr>
              <a:t>Define uno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s-ES" spc="-5" dirty="0">
                <a:latin typeface="Arial" panose="020B0604020202020204" pitchFamily="34" charset="0"/>
                <a:cs typeface="Arial" panose="020B0604020202020204" pitchFamily="34" charset="0"/>
              </a:rPr>
              <a:t>varios segmentos de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clientes a los </a:t>
            </a:r>
            <a:r>
              <a:rPr lang="es-ES" spc="-5" dirty="0">
                <a:latin typeface="Arial" panose="020B0604020202020204" pitchFamily="34" charset="0"/>
                <a:cs typeface="Arial" panose="020B0604020202020204" pitchFamily="34" charset="0"/>
              </a:rPr>
              <a:t>que nos  dirigimos. Para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cada </a:t>
            </a:r>
            <a:r>
              <a:rPr lang="es-ES" spc="-5" dirty="0">
                <a:latin typeface="Arial" panose="020B0604020202020204" pitchFamily="34" charset="0"/>
                <a:cs typeface="Arial" panose="020B0604020202020204" pitchFamily="34" charset="0"/>
              </a:rPr>
              <a:t>segmento</a:t>
            </a:r>
            <a:r>
              <a:rPr lang="es-ES" spc="-1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identificamos:</a:t>
            </a:r>
          </a:p>
          <a:p>
            <a:pPr marL="756285" lvl="1" indent="-286385" algn="just">
              <a:buFont typeface="Wingdings" panose="05000000000000000000" pitchFamily="2" charset="2"/>
              <a:buChar char="v"/>
              <a:tabLst>
                <a:tab pos="756285" algn="l"/>
                <a:tab pos="756920" algn="l"/>
              </a:tabLst>
            </a:pPr>
            <a:r>
              <a:rPr lang="es-ES" spc="-5" dirty="0">
                <a:latin typeface="Arial" panose="020B0604020202020204" pitchFamily="34" charset="0"/>
                <a:cs typeface="Arial" panose="020B0604020202020204" pitchFamily="34" charset="0"/>
              </a:rPr>
              <a:t>Necesidades</a:t>
            </a:r>
            <a:r>
              <a:rPr lang="es-ES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pc="-5" dirty="0">
                <a:latin typeface="Arial" panose="020B0604020202020204" pitchFamily="34" charset="0"/>
                <a:cs typeface="Arial" panose="020B0604020202020204" pitchFamily="34" charset="0"/>
              </a:rPr>
              <a:t>distintas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6285" lvl="1" indent="-286385" algn="just">
              <a:buFont typeface="Wingdings" panose="05000000000000000000" pitchFamily="2" charset="2"/>
              <a:buChar char="v"/>
              <a:tabLst>
                <a:tab pos="756285" algn="l"/>
                <a:tab pos="756920" algn="l"/>
              </a:tabLst>
            </a:pPr>
            <a:r>
              <a:rPr lang="es-ES" spc="-5" dirty="0">
                <a:latin typeface="Arial" panose="020B0604020202020204" pitchFamily="34" charset="0"/>
                <a:cs typeface="Arial" panose="020B0604020202020204" pitchFamily="34" charset="0"/>
              </a:rPr>
              <a:t>Diferentes canales de</a:t>
            </a:r>
            <a:r>
              <a:rPr lang="es-ES" spc="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pc="-5" dirty="0">
                <a:latin typeface="Arial" panose="020B0604020202020204" pitchFamily="34" charset="0"/>
                <a:cs typeface="Arial" panose="020B0604020202020204" pitchFamily="34" charset="0"/>
              </a:rPr>
              <a:t>distribución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6285" lvl="1" indent="-286385" algn="just">
              <a:buFont typeface="Wingdings" panose="05000000000000000000" pitchFamily="2" charset="2"/>
              <a:buChar char="v"/>
              <a:tabLst>
                <a:tab pos="756285" algn="l"/>
                <a:tab pos="756920" algn="l"/>
              </a:tabLst>
            </a:pPr>
            <a:r>
              <a:rPr lang="es-ES" spc="-5" dirty="0">
                <a:latin typeface="Arial" panose="020B0604020202020204" pitchFamily="34" charset="0"/>
                <a:cs typeface="Arial" panose="020B0604020202020204" pitchFamily="34" charset="0"/>
              </a:rPr>
              <a:t>Diferentes tipos de</a:t>
            </a:r>
            <a:r>
              <a:rPr lang="es-ES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pc="-5" dirty="0">
                <a:latin typeface="Arial" panose="020B0604020202020204" pitchFamily="34" charset="0"/>
                <a:cs typeface="Arial" panose="020B0604020202020204" pitchFamily="34" charset="0"/>
              </a:rPr>
              <a:t>relación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6285" lvl="1" indent="-286385" algn="just">
              <a:buFont typeface="Wingdings" panose="05000000000000000000" pitchFamily="2" charset="2"/>
              <a:buChar char="v"/>
              <a:tabLst>
                <a:tab pos="756285" algn="l"/>
                <a:tab pos="756920" algn="l"/>
              </a:tabLst>
            </a:pPr>
            <a:r>
              <a:rPr lang="es-ES" spc="-5" dirty="0">
                <a:latin typeface="Arial" panose="020B0604020202020204" pitchFamily="34" charset="0"/>
                <a:cs typeface="Arial" panose="020B0604020202020204" pitchFamily="34" charset="0"/>
              </a:rPr>
              <a:t>Diferentes </a:t>
            </a:r>
            <a:r>
              <a:rPr lang="es-ES" spc="-10" dirty="0">
                <a:latin typeface="Arial" panose="020B0604020202020204" pitchFamily="34" charset="0"/>
                <a:cs typeface="Arial" panose="020B0604020202020204" pitchFamily="34" charset="0"/>
              </a:rPr>
              <a:t>márgenes </a:t>
            </a:r>
            <a:r>
              <a:rPr lang="es-ES" spc="-5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s-ES" spc="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pc="-5" dirty="0">
                <a:latin typeface="Arial" panose="020B0604020202020204" pitchFamily="34" charset="0"/>
                <a:cs typeface="Arial" panose="020B0604020202020204" pitchFamily="34" charset="0"/>
              </a:rPr>
              <a:t>beneficios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6285" marR="5080" lvl="1" indent="-286385" algn="just">
              <a:buFont typeface="Wingdings" panose="05000000000000000000" pitchFamily="2" charset="2"/>
              <a:buChar char="v"/>
              <a:tabLst>
                <a:tab pos="756285" algn="l"/>
                <a:tab pos="756920" algn="l"/>
              </a:tabLst>
            </a:pPr>
            <a:r>
              <a:rPr lang="es-ES" spc="-5" dirty="0">
                <a:latin typeface="Arial" panose="020B0604020202020204" pitchFamily="34" charset="0"/>
                <a:cs typeface="Arial" panose="020B0604020202020204" pitchFamily="34" charset="0"/>
              </a:rPr>
              <a:t>Características de la oferta </a:t>
            </a:r>
            <a:r>
              <a:rPr lang="es-ES" spc="-10" dirty="0">
                <a:latin typeface="Arial" panose="020B0604020202020204" pitchFamily="34" charset="0"/>
                <a:cs typeface="Arial" panose="020B0604020202020204" pitchFamily="34" charset="0"/>
              </a:rPr>
              <a:t>por </a:t>
            </a:r>
            <a:r>
              <a:rPr lang="es-ES" spc="-5" dirty="0"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es-ES" spc="-10" dirty="0"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es-ES" spc="-5" dirty="0">
                <a:latin typeface="Arial" panose="020B0604020202020204" pitchFamily="34" charset="0"/>
                <a:cs typeface="Arial" panose="020B0604020202020204" pitchFamily="34" charset="0"/>
              </a:rPr>
              <a:t>están dispuestos a  </a:t>
            </a:r>
            <a:r>
              <a:rPr lang="es-ES" spc="-10" dirty="0">
                <a:latin typeface="Arial" panose="020B0604020202020204" pitchFamily="34" charset="0"/>
                <a:cs typeface="Arial" panose="020B0604020202020204" pitchFamily="34" charset="0"/>
              </a:rPr>
              <a:t>pagar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 algn="just"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354965" algn="l"/>
                <a:tab pos="355600" algn="l"/>
              </a:tabLst>
            </a:pPr>
            <a:r>
              <a:rPr lang="es-ES" spc="-15" dirty="0">
                <a:latin typeface="Arial" panose="020B0604020202020204" pitchFamily="34" charset="0"/>
                <a:cs typeface="Arial" panose="020B0604020202020204" pitchFamily="34" charset="0"/>
              </a:rPr>
              <a:t>Tipos </a:t>
            </a:r>
            <a:r>
              <a:rPr lang="es-ES" spc="-5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s-ES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pc="-5" dirty="0">
                <a:latin typeface="Arial" panose="020B0604020202020204" pitchFamily="34" charset="0"/>
                <a:cs typeface="Arial" panose="020B0604020202020204" pitchFamily="34" charset="0"/>
              </a:rPr>
              <a:t>segmentación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6285" lvl="1" indent="-286385" algn="just">
              <a:buFont typeface="Wingdings" panose="05000000000000000000" pitchFamily="2" charset="2"/>
              <a:buChar char="v"/>
              <a:tabLst>
                <a:tab pos="756285" algn="l"/>
                <a:tab pos="756920" algn="l"/>
              </a:tabLst>
            </a:pPr>
            <a:r>
              <a:rPr lang="es-ES" spc="-10" dirty="0" err="1"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  <a:r>
              <a:rPr lang="es-ES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pc="-5" dirty="0" err="1"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  <a:r>
              <a:rPr lang="es-ES" spc="-5" dirty="0"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es-ES" spc="-10" dirty="0">
                <a:latin typeface="Arial" panose="020B0604020202020204" pitchFamily="34" charset="0"/>
                <a:cs typeface="Arial" panose="020B0604020202020204" pitchFamily="34" charset="0"/>
              </a:rPr>
              <a:t>todo </a:t>
            </a:r>
            <a:r>
              <a:rPr lang="es-ES" spc="-5" dirty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s-ES" spc="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pc="-5" dirty="0">
                <a:latin typeface="Arial" panose="020B0604020202020204" pitchFamily="34" charset="0"/>
                <a:cs typeface="Arial" panose="020B0604020202020204" pitchFamily="34" charset="0"/>
              </a:rPr>
              <a:t>mercado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6285" lvl="1" indent="-286385" algn="just">
              <a:buFont typeface="Wingdings" panose="05000000000000000000" pitchFamily="2" charset="2"/>
              <a:buChar char="v"/>
              <a:tabLst>
                <a:tab pos="756285" algn="l"/>
                <a:tab pos="756920" algn="l"/>
              </a:tabLst>
            </a:pPr>
            <a:r>
              <a:rPr lang="es-ES" spc="-5" dirty="0">
                <a:latin typeface="Arial" panose="020B0604020202020204" pitchFamily="34" charset="0"/>
                <a:cs typeface="Arial" panose="020B0604020202020204" pitchFamily="34" charset="0"/>
              </a:rPr>
              <a:t>Nichos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E882DBC-116A-7A1F-AAB6-BE78CF6B3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3006" y="6487839"/>
            <a:ext cx="4999153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87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upo 42">
            <a:extLst>
              <a:ext uri="{FF2B5EF4-FFF2-40B4-BE49-F238E27FC236}">
                <a16:creationId xmlns:a16="http://schemas.microsoft.com/office/drawing/2014/main" id="{7CC7DADB-55AC-B777-3475-ADB4005ECB98}"/>
              </a:ext>
            </a:extLst>
          </p:cNvPr>
          <p:cNvGrpSpPr/>
          <p:nvPr/>
        </p:nvGrpSpPr>
        <p:grpSpPr>
          <a:xfrm>
            <a:off x="0" y="6014866"/>
            <a:ext cx="9144000" cy="848912"/>
            <a:chOff x="0" y="6014866"/>
            <a:chExt cx="9144000" cy="848912"/>
          </a:xfrm>
        </p:grpSpPr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8AFD0584-4BE3-FFDA-2137-9404114CEFAE}"/>
                </a:ext>
              </a:extLst>
            </p:cNvPr>
            <p:cNvSpPr/>
            <p:nvPr/>
          </p:nvSpPr>
          <p:spPr>
            <a:xfrm>
              <a:off x="0" y="6014866"/>
              <a:ext cx="9144000" cy="8489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29395F88-B294-6BDA-CD0E-2EA0F906D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026258"/>
              <a:ext cx="1949115" cy="837519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id="{5AD26278-B8DE-4EED-AB82-DD1A8F948591}"/>
              </a:ext>
            </a:extLst>
          </p:cNvPr>
          <p:cNvSpPr txBox="1">
            <a:spLocks noChangeArrowheads="1"/>
          </p:cNvSpPr>
          <p:nvPr/>
        </p:nvSpPr>
        <p:spPr>
          <a:xfrm>
            <a:off x="510746" y="292067"/>
            <a:ext cx="7924800" cy="6912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None/>
              <a:tabLst/>
              <a:defRPr lang="en-US" sz="2000" b="0" i="0" u="none" strike="noStrike" kern="1200" cap="all" spc="119" baseline="0">
                <a:ln>
                  <a:noFill/>
                </a:ln>
                <a:solidFill>
                  <a:srgbClr val="D1282E"/>
                </a:solidFill>
                <a:highlight>
                  <a:scrgbClr r="0" g="0" b="0">
                    <a:alpha val="0"/>
                  </a:scrgbClr>
                </a:highlight>
                <a:latin typeface="Arial Black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s-ES" altLang="es-ES" dirty="0"/>
              <a:t>Business </a:t>
            </a:r>
            <a:r>
              <a:rPr lang="es-ES" altLang="es-ES" dirty="0" err="1"/>
              <a:t>model</a:t>
            </a:r>
            <a:r>
              <a:rPr lang="es-ES" altLang="es-ES" dirty="0"/>
              <a:t> </a:t>
            </a:r>
            <a:r>
              <a:rPr lang="es-ES" altLang="es-ES" dirty="0" err="1"/>
              <a:t>canvas</a:t>
            </a:r>
            <a:r>
              <a:rPr lang="es-ES" altLang="es-ES" dirty="0"/>
              <a:t> (</a:t>
            </a:r>
            <a:r>
              <a:rPr lang="es-ES" altLang="es-ES" dirty="0" err="1"/>
              <a:t>Iv</a:t>
            </a:r>
            <a:r>
              <a:rPr lang="es-ES" altLang="es-ES" dirty="0"/>
              <a:t>)</a:t>
            </a:r>
          </a:p>
        </p:txBody>
      </p:sp>
      <p:pic>
        <p:nvPicPr>
          <p:cNvPr id="2" name="Picture 2" descr="BM_prop_valorpng">
            <a:extLst>
              <a:ext uri="{FF2B5EF4-FFF2-40B4-BE49-F238E27FC236}">
                <a16:creationId xmlns:a16="http://schemas.microsoft.com/office/drawing/2014/main" id="{9FB7F56E-35D1-8079-5CBA-264581FBF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486" y="1867792"/>
            <a:ext cx="3793671" cy="208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C2D5A971-F97E-418A-8018-0D3E3577EAE9}"/>
              </a:ext>
            </a:extLst>
          </p:cNvPr>
          <p:cNvSpPr/>
          <p:nvPr/>
        </p:nvSpPr>
        <p:spPr>
          <a:xfrm>
            <a:off x="232501" y="784221"/>
            <a:ext cx="82030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PROPUESTA DE VALOR </a:t>
            </a:r>
          </a:p>
          <a:p>
            <a:pPr algn="just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Habla del problema que solucionamos para el cliente y cómo le damos respuesta con los productos o servicios de nuestra empresa. </a:t>
            </a:r>
          </a:p>
        </p:txBody>
      </p:sp>
      <p:sp>
        <p:nvSpPr>
          <p:cNvPr id="6" name="object 19">
            <a:extLst>
              <a:ext uri="{FF2B5EF4-FFF2-40B4-BE49-F238E27FC236}">
                <a16:creationId xmlns:a16="http://schemas.microsoft.com/office/drawing/2014/main" id="{8879B821-2FC1-76D8-316C-40A86A9DCC00}"/>
              </a:ext>
            </a:extLst>
          </p:cNvPr>
          <p:cNvSpPr txBox="1"/>
          <p:nvPr/>
        </p:nvSpPr>
        <p:spPr>
          <a:xfrm>
            <a:off x="5065486" y="3932190"/>
            <a:ext cx="3802761" cy="1810752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wrap="square" lIns="0" tIns="88900" rIns="0" bIns="0" rtlCol="0">
            <a:spAutoFit/>
          </a:bodyPr>
          <a:lstStyle/>
          <a:p>
            <a:pPr marL="299085" indent="-286385" algn="just">
              <a:spcBef>
                <a:spcPts val="700"/>
              </a:spcBef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299720" algn="l"/>
              </a:tabLst>
            </a:pPr>
            <a:r>
              <a:rPr lang="es-ES" sz="1600" b="1" spc="-5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Reflexiones: </a:t>
            </a:r>
          </a:p>
          <a:p>
            <a:pPr marL="299085" indent="-286385" algn="just">
              <a:lnSpc>
                <a:spcPct val="100000"/>
              </a:lnSpc>
              <a:spcBef>
                <a:spcPts val="700"/>
              </a:spcBef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299720" algn="l"/>
              </a:tabLst>
            </a:pP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¿Qué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valor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entregamos al</a:t>
            </a:r>
            <a:r>
              <a:rPr sz="16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cliente?</a:t>
            </a:r>
          </a:p>
          <a:p>
            <a:pPr marL="299085" marR="5080" indent="-286385" algn="just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299720" algn="l"/>
              </a:tabLst>
            </a:pP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¿Cuál de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problemas de nuestro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cliente 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estamos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solucionando?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9085" indent="-286385" algn="just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299720" algn="l"/>
              </a:tabLst>
            </a:pP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¿Qué 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necesidad estamos</a:t>
            </a:r>
            <a:r>
              <a:rPr sz="16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satisfaciendo?</a:t>
            </a:r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5D0352C9-BE6D-A720-E4DB-1DB195890291}"/>
              </a:ext>
            </a:extLst>
          </p:cNvPr>
          <p:cNvSpPr txBox="1"/>
          <p:nvPr/>
        </p:nvSpPr>
        <p:spPr>
          <a:xfrm>
            <a:off x="232501" y="1738328"/>
            <a:ext cx="4684173" cy="3988912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wrap="square" lIns="0" tIns="48895" rIns="0" bIns="0" rtlCol="0">
            <a:spAutoFit/>
          </a:bodyPr>
          <a:lstStyle/>
          <a:p>
            <a:pPr marL="250190"/>
            <a:r>
              <a:rPr lang="es-ES" sz="1600" b="1" spc="-1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Ideas:</a:t>
            </a:r>
            <a:endParaRPr lang="es-ES" sz="16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5080" indent="-342900"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354965" algn="l"/>
                <a:tab pos="355600" algn="l"/>
              </a:tabLst>
            </a:pPr>
            <a:r>
              <a:rPr lang="es-ES" sz="1600" spc="-5" dirty="0">
                <a:latin typeface="Arial" panose="020B0604020202020204" pitchFamily="34" charset="0"/>
                <a:cs typeface="Arial" panose="020B0604020202020204" pitchFamily="34" charset="0"/>
              </a:rPr>
              <a:t>Piensa en la suma de beneficios </a:t>
            </a:r>
            <a:r>
              <a:rPr lang="es-ES" sz="1600" spc="-10" dirty="0"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es-ES" sz="1600" spc="-5" dirty="0">
                <a:latin typeface="Arial" panose="020B0604020202020204" pitchFamily="34" charset="0"/>
                <a:cs typeface="Arial" panose="020B0604020202020204" pitchFamily="34" charset="0"/>
              </a:rPr>
              <a:t>la empresa ofrece a sus  clientes, más </a:t>
            </a:r>
            <a:r>
              <a:rPr lang="es-ES" sz="1600" spc="-10" dirty="0"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es-ES" sz="1600" spc="-5" dirty="0">
                <a:latin typeface="Arial" panose="020B0604020202020204" pitchFamily="34" charset="0"/>
                <a:cs typeface="Arial" panose="020B0604020202020204" pitchFamily="34" charset="0"/>
              </a:rPr>
              <a:t>en los </a:t>
            </a:r>
            <a:r>
              <a:rPr lang="es-ES" sz="1600" spc="-10" dirty="0">
                <a:latin typeface="Arial" panose="020B0604020202020204" pitchFamily="34" charset="0"/>
                <a:cs typeface="Arial" panose="020B0604020202020204" pitchFamily="34" charset="0"/>
              </a:rPr>
              <a:t>productos </a:t>
            </a:r>
            <a:r>
              <a:rPr lang="es-ES" sz="1600" spc="-5" dirty="0">
                <a:latin typeface="Arial" panose="020B0604020202020204" pitchFamily="34" charset="0"/>
                <a:cs typeface="Arial" panose="020B0604020202020204" pitchFamily="34" charset="0"/>
              </a:rPr>
              <a:t>o servicios </a:t>
            </a:r>
            <a:r>
              <a:rPr lang="es-ES" sz="1600" spc="-10" dirty="0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es-ES" sz="1600" spc="1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spc="-5" dirty="0">
                <a:latin typeface="Arial" panose="020B0604020202020204" pitchFamily="34" charset="0"/>
                <a:cs typeface="Arial" panose="020B0604020202020204" pitchFamily="34" charset="0"/>
              </a:rPr>
              <a:t>ofrecerás.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354965" algn="l"/>
                <a:tab pos="355600" algn="l"/>
              </a:tabLst>
            </a:pPr>
            <a:r>
              <a:rPr lang="es-ES" sz="1600" spc="-5" dirty="0">
                <a:latin typeface="Arial" panose="020B0604020202020204" pitchFamily="34" charset="0"/>
                <a:cs typeface="Arial" panose="020B0604020202020204" pitchFamily="34" charset="0"/>
              </a:rPr>
              <a:t>Define </a:t>
            </a:r>
            <a:r>
              <a:rPr lang="es-ES" sz="1600" spc="-10" dirty="0">
                <a:latin typeface="Arial" panose="020B0604020202020204" pitchFamily="34" charset="0"/>
                <a:cs typeface="Arial" panose="020B0604020202020204" pitchFamily="34" charset="0"/>
              </a:rPr>
              <a:t>propuestas </a:t>
            </a:r>
            <a:r>
              <a:rPr lang="es-ES" sz="1600" spc="-5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600" spc="-10" dirty="0">
                <a:latin typeface="Arial" panose="020B0604020202020204" pitchFamily="34" charset="0"/>
                <a:cs typeface="Arial" panose="020B0604020202020204" pitchFamily="34" charset="0"/>
              </a:rPr>
              <a:t>valor diferentes </a:t>
            </a:r>
            <a:r>
              <a:rPr lang="es-ES" sz="1600" spc="-5" dirty="0">
                <a:latin typeface="Arial" panose="020B0604020202020204" pitchFamily="34" charset="0"/>
                <a:cs typeface="Arial" panose="020B0604020202020204" pitchFamily="34" charset="0"/>
              </a:rPr>
              <a:t>para cada</a:t>
            </a:r>
            <a:r>
              <a:rPr lang="es-ES" sz="1600" spc="22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spc="-10" dirty="0">
                <a:latin typeface="Arial" panose="020B0604020202020204" pitchFamily="34" charset="0"/>
                <a:cs typeface="Arial" panose="020B0604020202020204" pitchFamily="34" charset="0"/>
              </a:rPr>
              <a:t>segmento.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354965" algn="l"/>
                <a:tab pos="355600" algn="l"/>
              </a:tabLst>
            </a:pPr>
            <a:r>
              <a:rPr lang="es-ES" sz="1600" spc="-10" dirty="0">
                <a:latin typeface="Arial" panose="020B0604020202020204" pitchFamily="34" charset="0"/>
                <a:cs typeface="Arial" panose="020B0604020202020204" pitchFamily="34" charset="0"/>
              </a:rPr>
              <a:t>Algunos elementos que </a:t>
            </a:r>
            <a:r>
              <a:rPr lang="es-ES" sz="1600" spc="-5" dirty="0">
                <a:latin typeface="Arial" panose="020B0604020202020204" pitchFamily="34" charset="0"/>
                <a:cs typeface="Arial" panose="020B0604020202020204" pitchFamily="34" charset="0"/>
              </a:rPr>
              <a:t>crean </a:t>
            </a:r>
            <a:r>
              <a:rPr lang="es-ES" sz="1600" spc="-10" dirty="0">
                <a:latin typeface="Arial" panose="020B0604020202020204" pitchFamily="34" charset="0"/>
                <a:cs typeface="Arial" panose="020B0604020202020204" pitchFamily="34" charset="0"/>
              </a:rPr>
              <a:t>valor </a:t>
            </a:r>
            <a:r>
              <a:rPr lang="es-ES" sz="1600" spc="-5" dirty="0">
                <a:latin typeface="Arial" panose="020B0604020202020204" pitchFamily="34" charset="0"/>
                <a:cs typeface="Arial" panose="020B0604020202020204" pitchFamily="34" charset="0"/>
              </a:rPr>
              <a:t>para el</a:t>
            </a:r>
            <a:r>
              <a:rPr lang="es-ES" sz="1600" spc="1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spc="-5" dirty="0">
                <a:latin typeface="Arial" panose="020B0604020202020204" pitchFamily="34" charset="0"/>
                <a:cs typeface="Arial" panose="020B0604020202020204" pitchFamily="34" charset="0"/>
              </a:rPr>
              <a:t>cliente son:</a:t>
            </a:r>
          </a:p>
          <a:p>
            <a:pPr marL="644525" indent="-285750">
              <a:buFont typeface="Wingdings" panose="05000000000000000000" pitchFamily="2" charset="2"/>
              <a:buChar char="v"/>
              <a:tabLst>
                <a:tab pos="299085" algn="l"/>
                <a:tab pos="299720" algn="l"/>
              </a:tabLst>
            </a:pPr>
            <a:r>
              <a:rPr lang="es-ES" sz="1600" spc="-5" dirty="0">
                <a:latin typeface="Arial" panose="020B0604020202020204" pitchFamily="34" charset="0"/>
                <a:cs typeface="Arial" panose="020B0604020202020204" pitchFamily="34" charset="0"/>
              </a:rPr>
              <a:t>Novedad: relacionado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lang="es-ES"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spc="-5" dirty="0">
                <a:latin typeface="Arial" panose="020B0604020202020204" pitchFamily="34" charset="0"/>
                <a:cs typeface="Arial" panose="020B0604020202020204" pitchFamily="34" charset="0"/>
              </a:rPr>
              <a:t>tecnología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4525" indent="-285750">
              <a:buFont typeface="Wingdings" panose="05000000000000000000" pitchFamily="2" charset="2"/>
              <a:buChar char="v"/>
              <a:tabLst>
                <a:tab pos="299085" algn="l"/>
                <a:tab pos="299720" algn="l"/>
              </a:tabLst>
            </a:pPr>
            <a:r>
              <a:rPr lang="es-ES" sz="1600" spc="-5" dirty="0">
                <a:latin typeface="Arial" panose="020B0604020202020204" pitchFamily="34" charset="0"/>
                <a:cs typeface="Arial" panose="020B0604020202020204" pitchFamily="34" charset="0"/>
              </a:rPr>
              <a:t>Mejoras en el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producto o </a:t>
            </a:r>
            <a:r>
              <a:rPr lang="es-ES" sz="1600" spc="-5" dirty="0">
                <a:latin typeface="Arial" panose="020B0604020202020204" pitchFamily="34" charset="0"/>
                <a:cs typeface="Arial" panose="020B0604020202020204" pitchFamily="34" charset="0"/>
              </a:rPr>
              <a:t>en la prestación de</a:t>
            </a:r>
            <a:r>
              <a:rPr lang="es-ES" sz="16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spc="-5" dirty="0">
                <a:latin typeface="Arial" panose="020B0604020202020204" pitchFamily="34" charset="0"/>
                <a:cs typeface="Arial" panose="020B0604020202020204" pitchFamily="34" charset="0"/>
              </a:rPr>
              <a:t>servicios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4525" indent="-285750">
              <a:buFont typeface="Wingdings" panose="05000000000000000000" pitchFamily="2" charset="2"/>
              <a:buChar char="v"/>
              <a:tabLst>
                <a:tab pos="299085" algn="l"/>
                <a:tab pos="299720" algn="l"/>
              </a:tabLst>
            </a:pPr>
            <a:r>
              <a:rPr lang="es-ES" sz="1600" spc="-5" dirty="0">
                <a:latin typeface="Arial" panose="020B0604020202020204" pitchFamily="34" charset="0"/>
                <a:cs typeface="Arial" panose="020B0604020202020204" pitchFamily="34" charset="0"/>
              </a:rPr>
              <a:t>Customizar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4525" indent="-285750">
              <a:buFont typeface="Wingdings" panose="05000000000000000000" pitchFamily="2" charset="2"/>
              <a:buChar char="v"/>
              <a:tabLst>
                <a:tab pos="299085" algn="l"/>
                <a:tab pos="299720" algn="l"/>
              </a:tabLst>
            </a:pPr>
            <a:r>
              <a:rPr lang="es-ES" sz="1600" spc="-5" dirty="0">
                <a:latin typeface="Arial" panose="020B0604020202020204" pitchFamily="34" charset="0"/>
                <a:cs typeface="Arial" panose="020B0604020202020204" pitchFamily="34" charset="0"/>
              </a:rPr>
              <a:t>Ayudar al cliente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s-ES" sz="1600" spc="-5" dirty="0">
                <a:latin typeface="Arial" panose="020B0604020202020204" pitchFamily="34" charset="0"/>
                <a:cs typeface="Arial" panose="020B0604020202020204" pitchFamily="34" charset="0"/>
              </a:rPr>
              <a:t>realizar un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trabajo</a:t>
            </a:r>
          </a:p>
          <a:p>
            <a:pPr marL="644525" indent="-285750">
              <a:buFont typeface="Wingdings" panose="05000000000000000000" pitchFamily="2" charset="2"/>
              <a:buChar char="v"/>
              <a:tabLst>
                <a:tab pos="299085" algn="l"/>
                <a:tab pos="299720" algn="l"/>
              </a:tabLst>
            </a:pPr>
            <a:r>
              <a:rPr lang="es-ES" sz="1600" spc="-5" dirty="0">
                <a:latin typeface="Arial" panose="020B0604020202020204" pitchFamily="34" charset="0"/>
                <a:cs typeface="Arial" panose="020B0604020202020204" pitchFamily="34" charset="0"/>
              </a:rPr>
              <a:t>Diseño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4525" indent="-285750">
              <a:buFont typeface="Wingdings" panose="05000000000000000000" pitchFamily="2" charset="2"/>
              <a:buChar char="v"/>
              <a:tabLst>
                <a:tab pos="299085" algn="l"/>
                <a:tab pos="299720" algn="l"/>
              </a:tabLst>
            </a:pPr>
            <a:r>
              <a:rPr lang="es-ES" sz="1600" spc="-5" dirty="0">
                <a:latin typeface="Arial" panose="020B0604020202020204" pitchFamily="34" charset="0"/>
                <a:cs typeface="Arial" panose="020B0604020202020204" pitchFamily="34" charset="0"/>
              </a:rPr>
              <a:t>Marca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4525" indent="-285750">
              <a:buFont typeface="Wingdings" panose="05000000000000000000" pitchFamily="2" charset="2"/>
              <a:buChar char="v"/>
              <a:tabLst>
                <a:tab pos="299085" algn="l"/>
                <a:tab pos="299720" algn="l"/>
              </a:tabLst>
            </a:pPr>
            <a:r>
              <a:rPr lang="es-ES" sz="1600" spc="-5" dirty="0">
                <a:latin typeface="Arial" panose="020B0604020202020204" pitchFamily="34" charset="0"/>
                <a:cs typeface="Arial" panose="020B0604020202020204" pitchFamily="34" charset="0"/>
              </a:rPr>
              <a:t>Precio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CD704AC-9BBD-B300-15FF-D50132BF1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5363" y="6439322"/>
            <a:ext cx="4999153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70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upo 42">
            <a:extLst>
              <a:ext uri="{FF2B5EF4-FFF2-40B4-BE49-F238E27FC236}">
                <a16:creationId xmlns:a16="http://schemas.microsoft.com/office/drawing/2014/main" id="{7CC7DADB-55AC-B777-3475-ADB4005ECB98}"/>
              </a:ext>
            </a:extLst>
          </p:cNvPr>
          <p:cNvGrpSpPr/>
          <p:nvPr/>
        </p:nvGrpSpPr>
        <p:grpSpPr>
          <a:xfrm>
            <a:off x="0" y="6014866"/>
            <a:ext cx="9144000" cy="848912"/>
            <a:chOff x="0" y="6014866"/>
            <a:chExt cx="9144000" cy="848912"/>
          </a:xfrm>
        </p:grpSpPr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8AFD0584-4BE3-FFDA-2137-9404114CEFAE}"/>
                </a:ext>
              </a:extLst>
            </p:cNvPr>
            <p:cNvSpPr/>
            <p:nvPr/>
          </p:nvSpPr>
          <p:spPr>
            <a:xfrm>
              <a:off x="0" y="6014866"/>
              <a:ext cx="9144000" cy="8489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29395F88-B294-6BDA-CD0E-2EA0F906D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026258"/>
              <a:ext cx="1949115" cy="837519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id="{5AD26278-B8DE-4EED-AB82-DD1A8F948591}"/>
              </a:ext>
            </a:extLst>
          </p:cNvPr>
          <p:cNvSpPr txBox="1">
            <a:spLocks noChangeArrowheads="1"/>
          </p:cNvSpPr>
          <p:nvPr/>
        </p:nvSpPr>
        <p:spPr>
          <a:xfrm>
            <a:off x="510746" y="292067"/>
            <a:ext cx="7924800" cy="6912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None/>
              <a:tabLst/>
              <a:defRPr lang="en-US" sz="2000" b="0" i="0" u="none" strike="noStrike" kern="1200" cap="all" spc="119" baseline="0">
                <a:ln>
                  <a:noFill/>
                </a:ln>
                <a:solidFill>
                  <a:srgbClr val="D1282E"/>
                </a:solidFill>
                <a:highlight>
                  <a:scrgbClr r="0" g="0" b="0">
                    <a:alpha val="0"/>
                  </a:scrgbClr>
                </a:highlight>
                <a:latin typeface="Arial Black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s-ES" altLang="es-ES" dirty="0"/>
              <a:t>Business </a:t>
            </a:r>
            <a:r>
              <a:rPr lang="es-ES" altLang="es-ES" dirty="0" err="1"/>
              <a:t>model</a:t>
            </a:r>
            <a:r>
              <a:rPr lang="es-ES" altLang="es-ES" dirty="0"/>
              <a:t> </a:t>
            </a:r>
            <a:r>
              <a:rPr lang="es-ES" altLang="es-ES" dirty="0" err="1"/>
              <a:t>canvas</a:t>
            </a:r>
            <a:r>
              <a:rPr lang="es-ES" altLang="es-ES" dirty="0"/>
              <a:t> (v)</a:t>
            </a:r>
          </a:p>
        </p:txBody>
      </p:sp>
      <p:pic>
        <p:nvPicPr>
          <p:cNvPr id="2" name="Picture 2" descr="BM_canal">
            <a:extLst>
              <a:ext uri="{FF2B5EF4-FFF2-40B4-BE49-F238E27FC236}">
                <a16:creationId xmlns:a16="http://schemas.microsoft.com/office/drawing/2014/main" id="{736097BC-EF94-5E96-804C-B011B5411E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5" b="11108"/>
          <a:stretch/>
        </p:blipFill>
        <p:spPr bwMode="auto">
          <a:xfrm>
            <a:off x="2616110" y="4391422"/>
            <a:ext cx="3714071" cy="163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CF3882B0-0A5B-2589-20AD-D7817E6F8544}"/>
              </a:ext>
            </a:extLst>
          </p:cNvPr>
          <p:cNvSpPr/>
          <p:nvPr/>
        </p:nvSpPr>
        <p:spPr>
          <a:xfrm>
            <a:off x="396738" y="2328897"/>
            <a:ext cx="3805604" cy="1887440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0860" marR="4344" algn="just">
              <a:lnSpc>
                <a:spcPct val="80000"/>
              </a:lnSpc>
              <a:spcBef>
                <a:spcPts val="291"/>
              </a:spcBef>
              <a:buClr>
                <a:srgbClr val="C00000"/>
              </a:buClr>
              <a:tabLst>
                <a:tab pos="303531" algn="l"/>
                <a:tab pos="304074" algn="l"/>
              </a:tabLst>
            </a:pPr>
            <a:r>
              <a:rPr lang="es-ES" sz="1539" b="1" dirty="0">
                <a:solidFill>
                  <a:schemeClr val="accent3">
                    <a:lumMod val="75000"/>
                  </a:schemeClr>
                </a:solidFill>
                <a:latin typeface="+mj-lt"/>
                <a:cs typeface="Arial"/>
              </a:rPr>
              <a:t>Ideas:</a:t>
            </a:r>
          </a:p>
          <a:p>
            <a:pPr marL="10860" marR="4344" algn="just">
              <a:lnSpc>
                <a:spcPct val="80000"/>
              </a:lnSpc>
              <a:spcBef>
                <a:spcPts val="291"/>
              </a:spcBef>
              <a:buClr>
                <a:srgbClr val="C00000"/>
              </a:buClr>
              <a:tabLst>
                <a:tab pos="303531" algn="l"/>
                <a:tab pos="304074" algn="l"/>
              </a:tabLst>
            </a:pPr>
            <a:endParaRPr lang="es-ES" sz="1539" dirty="0">
              <a:latin typeface="+mj-lt"/>
              <a:cs typeface="Arial"/>
            </a:endParaRPr>
          </a:p>
          <a:p>
            <a:pPr marL="296610" marR="155295" indent="-285750" algn="just">
              <a:lnSpc>
                <a:spcPct val="80000"/>
              </a:lnSpc>
              <a:spcBef>
                <a:spcPts val="392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tabLst>
                <a:tab pos="255748" algn="l"/>
                <a:tab pos="256291" algn="l"/>
              </a:tabLst>
            </a:pPr>
            <a:r>
              <a:rPr lang="es-ES" sz="1539" spc="-9" dirty="0">
                <a:latin typeface="+mj-lt"/>
                <a:cs typeface="Arial"/>
              </a:rPr>
              <a:t>Ayudar </a:t>
            </a:r>
            <a:r>
              <a:rPr lang="es-ES" sz="1539" dirty="0">
                <a:latin typeface="+mj-lt"/>
                <a:cs typeface="Arial"/>
              </a:rPr>
              <a:t>al cliente a que tome conciencia sobre  nuestra propuesta de</a:t>
            </a:r>
            <a:r>
              <a:rPr lang="es-ES" sz="1539" spc="-60" dirty="0">
                <a:latin typeface="+mj-lt"/>
                <a:cs typeface="Arial"/>
              </a:rPr>
              <a:t> </a:t>
            </a:r>
            <a:r>
              <a:rPr lang="es-ES" sz="1539" spc="-4" dirty="0">
                <a:latin typeface="+mj-lt"/>
                <a:cs typeface="Arial"/>
              </a:rPr>
              <a:t>valor</a:t>
            </a:r>
            <a:endParaRPr lang="es-ES" sz="1539" dirty="0">
              <a:latin typeface="+mj-lt"/>
              <a:cs typeface="Arial"/>
            </a:endParaRPr>
          </a:p>
          <a:p>
            <a:pPr marL="296610" indent="-285750" algn="just">
              <a:buClr>
                <a:srgbClr val="C00000"/>
              </a:buClr>
              <a:buFont typeface="Courier New" panose="02070309020205020404" pitchFamily="49" charset="0"/>
              <a:buChar char="o"/>
              <a:tabLst>
                <a:tab pos="255748" algn="l"/>
                <a:tab pos="256291" algn="l"/>
              </a:tabLst>
            </a:pPr>
            <a:r>
              <a:rPr lang="es-ES" sz="1539" spc="-9" dirty="0">
                <a:latin typeface="+mj-lt"/>
                <a:cs typeface="Arial"/>
              </a:rPr>
              <a:t>Ayudar </a:t>
            </a:r>
            <a:r>
              <a:rPr lang="es-ES" sz="1539" dirty="0">
                <a:latin typeface="+mj-lt"/>
                <a:cs typeface="Arial"/>
              </a:rPr>
              <a:t>al cliente a evaluar la propuesta de</a:t>
            </a:r>
            <a:r>
              <a:rPr lang="es-ES" sz="1539" spc="-47" dirty="0">
                <a:latin typeface="+mj-lt"/>
                <a:cs typeface="Arial"/>
              </a:rPr>
              <a:t> </a:t>
            </a:r>
            <a:r>
              <a:rPr lang="es-ES" sz="1539" spc="-4" dirty="0">
                <a:latin typeface="+mj-lt"/>
                <a:cs typeface="Arial"/>
              </a:rPr>
              <a:t>valor</a:t>
            </a:r>
            <a:endParaRPr lang="es-ES" sz="1539" dirty="0">
              <a:latin typeface="+mj-lt"/>
              <a:cs typeface="Arial"/>
            </a:endParaRPr>
          </a:p>
          <a:p>
            <a:pPr marL="296610" indent="-285750" algn="just">
              <a:buClr>
                <a:srgbClr val="C00000"/>
              </a:buClr>
              <a:buFont typeface="Courier New" panose="02070309020205020404" pitchFamily="49" charset="0"/>
              <a:buChar char="o"/>
              <a:tabLst>
                <a:tab pos="255748" algn="l"/>
                <a:tab pos="256291" algn="l"/>
              </a:tabLst>
            </a:pPr>
            <a:r>
              <a:rPr lang="es-ES" sz="1539" dirty="0">
                <a:latin typeface="+mj-lt"/>
                <a:cs typeface="Arial"/>
              </a:rPr>
              <a:t>Facilitamos qué</a:t>
            </a:r>
            <a:r>
              <a:rPr lang="es-ES" sz="1539" spc="-30" dirty="0">
                <a:latin typeface="+mj-lt"/>
                <a:cs typeface="Arial"/>
              </a:rPr>
              <a:t> </a:t>
            </a:r>
            <a:r>
              <a:rPr lang="es-ES" sz="1539" dirty="0">
                <a:latin typeface="+mj-lt"/>
                <a:cs typeface="Arial"/>
              </a:rPr>
              <a:t>compre</a:t>
            </a:r>
          </a:p>
          <a:p>
            <a:pPr marL="296610" indent="-285750" algn="just">
              <a:buClr>
                <a:srgbClr val="C00000"/>
              </a:buClr>
              <a:buFont typeface="Courier New" panose="02070309020205020404" pitchFamily="49" charset="0"/>
              <a:buChar char="o"/>
              <a:tabLst>
                <a:tab pos="255748" algn="l"/>
                <a:tab pos="256291" algn="l"/>
              </a:tabLst>
            </a:pPr>
            <a:r>
              <a:rPr lang="es-ES" sz="1539" spc="-4" dirty="0">
                <a:latin typeface="+mj-lt"/>
                <a:cs typeface="Arial"/>
              </a:rPr>
              <a:t>Servicio</a:t>
            </a:r>
            <a:r>
              <a:rPr lang="es-ES" sz="1539" dirty="0">
                <a:latin typeface="+mj-lt"/>
                <a:cs typeface="Arial"/>
              </a:rPr>
              <a:t> </a:t>
            </a:r>
            <a:r>
              <a:rPr lang="es-ES" sz="1539" dirty="0" err="1">
                <a:latin typeface="+mj-lt"/>
                <a:cs typeface="Arial"/>
              </a:rPr>
              <a:t>post-venta</a:t>
            </a:r>
            <a:endParaRPr lang="es-ES" sz="1539" dirty="0">
              <a:latin typeface="+mj-lt"/>
              <a:cs typeface="Arial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5336902-6F74-40C9-8CCE-901428802266}"/>
              </a:ext>
            </a:extLst>
          </p:cNvPr>
          <p:cNvSpPr/>
          <p:nvPr/>
        </p:nvSpPr>
        <p:spPr>
          <a:xfrm>
            <a:off x="4292847" y="2337241"/>
            <a:ext cx="4587917" cy="2019655"/>
          </a:xfrm>
          <a:prstGeom prst="rect">
            <a:avLst/>
          </a:prstGeom>
          <a:ln w="1905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10860" marR="529414">
              <a:spcBef>
                <a:spcPts val="86"/>
              </a:spcBef>
              <a:buClr>
                <a:srgbClr val="C00000"/>
              </a:buClr>
              <a:tabLst>
                <a:tab pos="255748" algn="l"/>
                <a:tab pos="256291" algn="l"/>
              </a:tabLst>
            </a:pPr>
            <a:r>
              <a:rPr lang="es-ES" sz="1539" b="1" spc="-4" dirty="0">
                <a:solidFill>
                  <a:schemeClr val="accent3">
                    <a:lumMod val="75000"/>
                  </a:schemeClr>
                </a:solidFill>
                <a:latin typeface="+mj-lt"/>
                <a:cs typeface="Arial"/>
              </a:rPr>
              <a:t>Reflexiones: </a:t>
            </a:r>
          </a:p>
          <a:p>
            <a:pPr marL="255748" marR="529414" indent="-244888">
              <a:spcBef>
                <a:spcPts val="86"/>
              </a:spcBef>
              <a:buClr>
                <a:srgbClr val="C00000"/>
              </a:buClr>
              <a:buFont typeface="Courier New"/>
              <a:buChar char="o"/>
              <a:tabLst>
                <a:tab pos="255748" algn="l"/>
                <a:tab pos="256291" algn="l"/>
              </a:tabLst>
            </a:pPr>
            <a:r>
              <a:rPr lang="es-ES" sz="1539" spc="-4" dirty="0">
                <a:latin typeface="+mj-lt"/>
                <a:cs typeface="Arial"/>
              </a:rPr>
              <a:t>¿Por qué canales prefieren mis </a:t>
            </a:r>
            <a:r>
              <a:rPr lang="es-ES" sz="1539" dirty="0">
                <a:latin typeface="+mj-lt"/>
                <a:cs typeface="Arial"/>
              </a:rPr>
              <a:t>clientes</a:t>
            </a:r>
            <a:r>
              <a:rPr lang="es-ES" sz="1539" spc="-107" dirty="0">
                <a:latin typeface="+mj-lt"/>
                <a:cs typeface="Arial"/>
              </a:rPr>
              <a:t> </a:t>
            </a:r>
            <a:r>
              <a:rPr lang="es-ES" sz="1539" dirty="0">
                <a:latin typeface="+mj-lt"/>
                <a:cs typeface="Arial"/>
              </a:rPr>
              <a:t>ser  </a:t>
            </a:r>
            <a:r>
              <a:rPr lang="es-ES" sz="1539" spc="-4" dirty="0">
                <a:latin typeface="+mj-lt"/>
                <a:cs typeface="Arial"/>
              </a:rPr>
              <a:t>contactados?</a:t>
            </a:r>
            <a:endParaRPr lang="es-ES" sz="1539" dirty="0">
              <a:latin typeface="+mj-lt"/>
              <a:cs typeface="Arial"/>
            </a:endParaRPr>
          </a:p>
          <a:p>
            <a:pPr marL="255748" indent="-244888">
              <a:spcBef>
                <a:spcPts val="513"/>
              </a:spcBef>
              <a:buClr>
                <a:srgbClr val="C00000"/>
              </a:buClr>
              <a:buFont typeface="Courier New"/>
              <a:buChar char="o"/>
              <a:tabLst>
                <a:tab pos="255748" algn="l"/>
                <a:tab pos="256291" algn="l"/>
              </a:tabLst>
            </a:pPr>
            <a:r>
              <a:rPr lang="es-ES" sz="1539" spc="-4" dirty="0">
                <a:latin typeface="+mj-lt"/>
                <a:cs typeface="Arial"/>
              </a:rPr>
              <a:t>¿Cómo </a:t>
            </a:r>
            <a:r>
              <a:rPr lang="es-ES" sz="1539" dirty="0">
                <a:latin typeface="+mj-lt"/>
                <a:cs typeface="Arial"/>
              </a:rPr>
              <a:t>estamos </a:t>
            </a:r>
            <a:r>
              <a:rPr lang="es-ES" sz="1539" spc="-4" dirty="0">
                <a:latin typeface="+mj-lt"/>
                <a:cs typeface="Arial"/>
              </a:rPr>
              <a:t>contactando </a:t>
            </a:r>
            <a:r>
              <a:rPr lang="es-ES" sz="1539" dirty="0">
                <a:latin typeface="+mj-lt"/>
                <a:cs typeface="Arial"/>
              </a:rPr>
              <a:t>con </a:t>
            </a:r>
            <a:r>
              <a:rPr lang="es-ES" sz="1539" spc="-4" dirty="0">
                <a:latin typeface="+mj-lt"/>
                <a:cs typeface="Arial"/>
              </a:rPr>
              <a:t>ellos</a:t>
            </a:r>
            <a:r>
              <a:rPr lang="es-ES" sz="1539" spc="-115" dirty="0">
                <a:latin typeface="+mj-lt"/>
                <a:cs typeface="Arial"/>
              </a:rPr>
              <a:t> </a:t>
            </a:r>
            <a:r>
              <a:rPr lang="es-ES" sz="1539" spc="-4" dirty="0">
                <a:latin typeface="+mj-lt"/>
                <a:cs typeface="Arial"/>
              </a:rPr>
              <a:t>ahora?</a:t>
            </a:r>
            <a:endParaRPr lang="es-ES" sz="1539" dirty="0">
              <a:latin typeface="+mj-lt"/>
              <a:cs typeface="Arial"/>
            </a:endParaRPr>
          </a:p>
          <a:p>
            <a:pPr marL="255748" indent="-244888">
              <a:spcBef>
                <a:spcPts val="513"/>
              </a:spcBef>
              <a:buClr>
                <a:srgbClr val="C00000"/>
              </a:buClr>
              <a:buFont typeface="Courier New"/>
              <a:buChar char="o"/>
              <a:tabLst>
                <a:tab pos="255748" algn="l"/>
                <a:tab pos="256291" algn="l"/>
              </a:tabLst>
            </a:pPr>
            <a:r>
              <a:rPr lang="es-ES" sz="1539" spc="-4" dirty="0">
                <a:latin typeface="+mj-lt"/>
                <a:cs typeface="Arial"/>
              </a:rPr>
              <a:t>¿Cuál es el canal que mejor</a:t>
            </a:r>
            <a:r>
              <a:rPr lang="es-ES" sz="1539" spc="-64" dirty="0">
                <a:latin typeface="+mj-lt"/>
                <a:cs typeface="Arial"/>
              </a:rPr>
              <a:t> </a:t>
            </a:r>
            <a:r>
              <a:rPr lang="es-ES" sz="1539" dirty="0">
                <a:latin typeface="+mj-lt"/>
                <a:cs typeface="Arial"/>
              </a:rPr>
              <a:t>funciona?</a:t>
            </a:r>
          </a:p>
          <a:p>
            <a:pPr marL="255748" indent="-244888">
              <a:spcBef>
                <a:spcPts val="513"/>
              </a:spcBef>
              <a:buClr>
                <a:srgbClr val="C00000"/>
              </a:buClr>
              <a:buFont typeface="Courier New"/>
              <a:buChar char="o"/>
              <a:tabLst>
                <a:tab pos="255748" algn="l"/>
                <a:tab pos="256291" algn="l"/>
              </a:tabLst>
            </a:pPr>
            <a:r>
              <a:rPr lang="es-ES" sz="1539" spc="-4" dirty="0">
                <a:latin typeface="+mj-lt"/>
                <a:cs typeface="Arial"/>
              </a:rPr>
              <a:t>¿Cuál es el más</a:t>
            </a:r>
            <a:r>
              <a:rPr lang="es-ES" sz="1539" spc="-26" dirty="0">
                <a:latin typeface="+mj-lt"/>
                <a:cs typeface="Arial"/>
              </a:rPr>
              <a:t> </a:t>
            </a:r>
            <a:r>
              <a:rPr lang="es-ES" sz="1539" spc="-4" dirty="0">
                <a:latin typeface="+mj-lt"/>
                <a:cs typeface="Arial"/>
              </a:rPr>
              <a:t>eficiente-costes?</a:t>
            </a:r>
            <a:endParaRPr lang="es-ES" sz="1539" dirty="0">
              <a:latin typeface="+mj-lt"/>
              <a:cs typeface="Arial"/>
            </a:endParaRPr>
          </a:p>
          <a:p>
            <a:pPr marL="255748" indent="-244888">
              <a:spcBef>
                <a:spcPts val="513"/>
              </a:spcBef>
              <a:buClr>
                <a:srgbClr val="C00000"/>
              </a:buClr>
              <a:buFont typeface="Courier New"/>
              <a:buChar char="o"/>
              <a:tabLst>
                <a:tab pos="255748" algn="l"/>
                <a:tab pos="256291" algn="l"/>
              </a:tabLst>
            </a:pPr>
            <a:r>
              <a:rPr lang="es-ES" sz="1539" spc="-4" dirty="0">
                <a:latin typeface="+mj-lt"/>
                <a:cs typeface="Arial"/>
              </a:rPr>
              <a:t>¿Cómo </a:t>
            </a:r>
            <a:r>
              <a:rPr lang="es-ES" sz="1539" dirty="0">
                <a:latin typeface="+mj-lt"/>
                <a:cs typeface="Arial"/>
              </a:rPr>
              <a:t>los </a:t>
            </a:r>
            <a:r>
              <a:rPr lang="es-ES" sz="1539" spc="-4" dirty="0">
                <a:latin typeface="+mj-lt"/>
                <a:cs typeface="Arial"/>
              </a:rPr>
              <a:t>integramos </a:t>
            </a:r>
            <a:r>
              <a:rPr lang="es-ES" sz="1539" dirty="0">
                <a:latin typeface="+mj-lt"/>
                <a:cs typeface="Arial"/>
              </a:rPr>
              <a:t>con la rutina </a:t>
            </a:r>
            <a:r>
              <a:rPr lang="es-ES" sz="1539" spc="-4" dirty="0">
                <a:latin typeface="+mj-lt"/>
                <a:cs typeface="Arial"/>
              </a:rPr>
              <a:t>de </a:t>
            </a:r>
            <a:r>
              <a:rPr lang="es-ES" sz="1539" dirty="0">
                <a:latin typeface="+mj-lt"/>
                <a:cs typeface="Arial"/>
              </a:rPr>
              <a:t>los</a:t>
            </a:r>
            <a:r>
              <a:rPr lang="es-ES" sz="1539" spc="-150" dirty="0">
                <a:latin typeface="+mj-lt"/>
                <a:cs typeface="Arial"/>
              </a:rPr>
              <a:t> </a:t>
            </a:r>
            <a:r>
              <a:rPr lang="es-ES" sz="1539" dirty="0">
                <a:latin typeface="+mj-lt"/>
                <a:cs typeface="Arial"/>
              </a:rPr>
              <a:t>clientes?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5C0A340-A02A-DC6F-16A2-AE860C3E4630}"/>
              </a:ext>
            </a:extLst>
          </p:cNvPr>
          <p:cNvSpPr/>
          <p:nvPr/>
        </p:nvSpPr>
        <p:spPr>
          <a:xfrm>
            <a:off x="396738" y="746779"/>
            <a:ext cx="82100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CANALES</a:t>
            </a:r>
          </a:p>
          <a:p>
            <a:pPr algn="just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En este bloque se trata uno de los aspectos clave de cualquier modelo de negocio: ¿cómo vamos a entregar nuestra propuesta de valor a cada segmento de clientes?. El canal es clave, y en base a las decisiones que tomemos en este punto conformaremos una experiencia de cliente u otra…. </a:t>
            </a:r>
          </a:p>
          <a:p>
            <a:pPr algn="just"/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7659DC0-2C06-28E8-BB80-34A5AC3D9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1611" y="6439322"/>
            <a:ext cx="4999153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08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upo 42">
            <a:extLst>
              <a:ext uri="{FF2B5EF4-FFF2-40B4-BE49-F238E27FC236}">
                <a16:creationId xmlns:a16="http://schemas.microsoft.com/office/drawing/2014/main" id="{7CC7DADB-55AC-B777-3475-ADB4005ECB98}"/>
              </a:ext>
            </a:extLst>
          </p:cNvPr>
          <p:cNvGrpSpPr/>
          <p:nvPr/>
        </p:nvGrpSpPr>
        <p:grpSpPr>
          <a:xfrm>
            <a:off x="0" y="6014866"/>
            <a:ext cx="9144000" cy="848912"/>
            <a:chOff x="0" y="6014866"/>
            <a:chExt cx="9144000" cy="848912"/>
          </a:xfrm>
        </p:grpSpPr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8AFD0584-4BE3-FFDA-2137-9404114CEFAE}"/>
                </a:ext>
              </a:extLst>
            </p:cNvPr>
            <p:cNvSpPr/>
            <p:nvPr/>
          </p:nvSpPr>
          <p:spPr>
            <a:xfrm>
              <a:off x="0" y="6014866"/>
              <a:ext cx="9144000" cy="8489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29395F88-B294-6BDA-CD0E-2EA0F906D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026258"/>
              <a:ext cx="1949115" cy="837519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id="{5AD26278-B8DE-4EED-AB82-DD1A8F948591}"/>
              </a:ext>
            </a:extLst>
          </p:cNvPr>
          <p:cNvSpPr txBox="1">
            <a:spLocks noChangeArrowheads="1"/>
          </p:cNvSpPr>
          <p:nvPr/>
        </p:nvSpPr>
        <p:spPr>
          <a:xfrm>
            <a:off x="510746" y="292067"/>
            <a:ext cx="7924800" cy="6912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None/>
              <a:tabLst/>
              <a:defRPr lang="en-US" sz="2000" b="0" i="0" u="none" strike="noStrike" kern="1200" cap="all" spc="119" baseline="0">
                <a:ln>
                  <a:noFill/>
                </a:ln>
                <a:solidFill>
                  <a:srgbClr val="D1282E"/>
                </a:solidFill>
                <a:highlight>
                  <a:scrgbClr r="0" g="0" b="0">
                    <a:alpha val="0"/>
                  </a:scrgbClr>
                </a:highlight>
                <a:latin typeface="Arial Black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s-ES" altLang="es-ES" dirty="0"/>
              <a:t>Business </a:t>
            </a:r>
            <a:r>
              <a:rPr lang="es-ES" altLang="es-ES" dirty="0" err="1"/>
              <a:t>model</a:t>
            </a:r>
            <a:r>
              <a:rPr lang="es-ES" altLang="es-ES" dirty="0"/>
              <a:t> </a:t>
            </a:r>
            <a:r>
              <a:rPr lang="es-ES" altLang="es-ES" dirty="0" err="1"/>
              <a:t>canvas</a:t>
            </a:r>
            <a:r>
              <a:rPr lang="es-ES" altLang="es-ES" dirty="0"/>
              <a:t> (vi)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E90CD6D-E25A-2B10-CD4D-DAB41393FEB7}"/>
              </a:ext>
            </a:extLst>
          </p:cNvPr>
          <p:cNvSpPr/>
          <p:nvPr/>
        </p:nvSpPr>
        <p:spPr>
          <a:xfrm>
            <a:off x="364116" y="772953"/>
            <a:ext cx="8284985" cy="1987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RELACIÓN</a:t>
            </a:r>
          </a:p>
          <a:p>
            <a:pPr algn="just"/>
            <a:r>
              <a:rPr lang="es-ES" sz="2052" dirty="0"/>
              <a:t>Uno de los aspectos más críticos en el éxito de un modelo de negocio, y a la par uno de los más complejos de </a:t>
            </a:r>
            <a:r>
              <a:rPr lang="es-ES" sz="2052" dirty="0" err="1"/>
              <a:t>tangibilizar</a:t>
            </a:r>
            <a:r>
              <a:rPr lang="es-ES" sz="2052" dirty="0"/>
              <a:t>: ¿que relación mantendremos con nuestros clientes? ¿que va a inspirar nuestra marca en ellos? Hablamos además de percepciones, por lo que el diseño de servicios (</a:t>
            </a:r>
            <a:r>
              <a:rPr lang="es-ES" sz="2052" dirty="0" err="1"/>
              <a:t>service</a:t>
            </a:r>
            <a:r>
              <a:rPr lang="es-ES" sz="2052" dirty="0"/>
              <a:t> </a:t>
            </a:r>
            <a:r>
              <a:rPr lang="es-ES" sz="2052" dirty="0" err="1"/>
              <a:t>design</a:t>
            </a:r>
            <a:r>
              <a:rPr lang="es-ES" sz="2052" dirty="0"/>
              <a:t> es una metodología básica).</a:t>
            </a:r>
          </a:p>
        </p:txBody>
      </p:sp>
      <p:pic>
        <p:nvPicPr>
          <p:cNvPr id="3" name="Picture 2" descr="BM_relacion">
            <a:extLst>
              <a:ext uri="{FF2B5EF4-FFF2-40B4-BE49-F238E27FC236}">
                <a16:creationId xmlns:a16="http://schemas.microsoft.com/office/drawing/2014/main" id="{016427C6-94EA-6171-8165-930C169EF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825" y="2402899"/>
            <a:ext cx="3362721" cy="205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18">
            <a:extLst>
              <a:ext uri="{FF2B5EF4-FFF2-40B4-BE49-F238E27FC236}">
                <a16:creationId xmlns:a16="http://schemas.microsoft.com/office/drawing/2014/main" id="{BA9B8E3A-0F9B-7939-4620-C5E5817A7E44}"/>
              </a:ext>
            </a:extLst>
          </p:cNvPr>
          <p:cNvSpPr txBox="1"/>
          <p:nvPr/>
        </p:nvSpPr>
        <p:spPr>
          <a:xfrm>
            <a:off x="4620525" y="4354968"/>
            <a:ext cx="3986265" cy="1572640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wrap="square" lIns="0" tIns="10317" rIns="0" bIns="0" rtlCol="0">
            <a:spAutoFit/>
          </a:bodyPr>
          <a:lstStyle/>
          <a:p>
            <a:pPr marL="10860" marR="4344">
              <a:spcBef>
                <a:spcPts val="81"/>
              </a:spcBef>
              <a:buClr>
                <a:srgbClr val="C00000"/>
              </a:buClr>
              <a:tabLst>
                <a:tab pos="256291" algn="l"/>
              </a:tabLst>
            </a:pPr>
            <a:r>
              <a:rPr lang="es-ES" sz="1539" b="1" spc="-4" dirty="0">
                <a:solidFill>
                  <a:schemeClr val="accent3">
                    <a:lumMod val="75000"/>
                  </a:schemeClr>
                </a:solidFill>
                <a:latin typeface="+mj-lt"/>
                <a:cs typeface="Arial"/>
              </a:rPr>
              <a:t>Reflexiones: </a:t>
            </a:r>
          </a:p>
          <a:p>
            <a:pPr marL="255748" marR="4344" indent="-244888">
              <a:spcBef>
                <a:spcPts val="81"/>
              </a:spcBef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256291" algn="l"/>
              </a:tabLst>
            </a:pPr>
            <a:r>
              <a:rPr sz="1539" spc="-9" dirty="0">
                <a:latin typeface="+mj-lt"/>
                <a:cs typeface="Arial"/>
              </a:rPr>
              <a:t>¿Qué </a:t>
            </a:r>
            <a:r>
              <a:rPr sz="1539" spc="-4" dirty="0">
                <a:latin typeface="+mj-lt"/>
                <a:cs typeface="Arial"/>
              </a:rPr>
              <a:t>tipo de relación queremos establecer y  mantener nuestro</a:t>
            </a:r>
            <a:r>
              <a:rPr sz="1539" spc="34" dirty="0">
                <a:latin typeface="+mj-lt"/>
                <a:cs typeface="Arial"/>
              </a:rPr>
              <a:t> </a:t>
            </a:r>
            <a:r>
              <a:rPr sz="1539" dirty="0">
                <a:latin typeface="+mj-lt"/>
                <a:cs typeface="Arial"/>
              </a:rPr>
              <a:t>cliente?</a:t>
            </a:r>
          </a:p>
          <a:p>
            <a:pPr marL="255748" indent="-244888">
              <a:spcBef>
                <a:spcPts val="513"/>
              </a:spcBef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256291" algn="l"/>
              </a:tabLst>
            </a:pPr>
            <a:r>
              <a:rPr sz="1539" spc="-4" dirty="0">
                <a:latin typeface="+mj-lt"/>
                <a:cs typeface="Arial"/>
              </a:rPr>
              <a:t>¿Cómo de </a:t>
            </a:r>
            <a:r>
              <a:rPr sz="1539" dirty="0">
                <a:latin typeface="+mj-lt"/>
                <a:cs typeface="Arial"/>
              </a:rPr>
              <a:t>costoso </a:t>
            </a:r>
            <a:r>
              <a:rPr sz="1539" spc="-4" dirty="0">
                <a:latin typeface="+mj-lt"/>
                <a:cs typeface="Arial"/>
              </a:rPr>
              <a:t>es?</a:t>
            </a:r>
            <a:endParaRPr sz="1539" dirty="0">
              <a:latin typeface="+mj-lt"/>
              <a:cs typeface="Arial"/>
            </a:endParaRPr>
          </a:p>
          <a:p>
            <a:pPr marL="255748" marR="321449" indent="-244888">
              <a:spcBef>
                <a:spcPts val="513"/>
              </a:spcBef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256291" algn="l"/>
              </a:tabLst>
            </a:pPr>
            <a:r>
              <a:rPr sz="1539" spc="-4" dirty="0">
                <a:latin typeface="+mj-lt"/>
                <a:cs typeface="Arial"/>
              </a:rPr>
              <a:t>¿Cómo de integrado está con el resto de  nuestro modelo de</a:t>
            </a:r>
            <a:r>
              <a:rPr sz="1539" spc="17" dirty="0">
                <a:latin typeface="+mj-lt"/>
                <a:cs typeface="Arial"/>
              </a:rPr>
              <a:t> </a:t>
            </a:r>
            <a:r>
              <a:rPr sz="1539" spc="-4" dirty="0">
                <a:latin typeface="+mj-lt"/>
                <a:cs typeface="Arial"/>
              </a:rPr>
              <a:t>negocio?</a:t>
            </a:r>
            <a:endParaRPr sz="1539" dirty="0">
              <a:latin typeface="+mj-lt"/>
              <a:cs typeface="Arial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1FD29BE-0225-5ABA-0D3B-62A42C72051D}"/>
              </a:ext>
            </a:extLst>
          </p:cNvPr>
          <p:cNvSpPr/>
          <p:nvPr/>
        </p:nvSpPr>
        <p:spPr>
          <a:xfrm>
            <a:off x="364116" y="2824552"/>
            <a:ext cx="3956363" cy="2929392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0860">
              <a:spcBef>
                <a:spcPts val="321"/>
              </a:spcBef>
              <a:buClr>
                <a:srgbClr val="C00000"/>
              </a:buClr>
              <a:tabLst>
                <a:tab pos="303531" algn="l"/>
                <a:tab pos="304074" algn="l"/>
              </a:tabLst>
            </a:pPr>
            <a:r>
              <a:rPr lang="es-ES" sz="1539" b="1" spc="-13" dirty="0">
                <a:solidFill>
                  <a:schemeClr val="accent3">
                    <a:lumMod val="75000"/>
                  </a:schemeClr>
                </a:solidFill>
                <a:latin typeface="+mj-lt"/>
                <a:cs typeface="Arial"/>
              </a:rPr>
              <a:t>Ideas:</a:t>
            </a:r>
          </a:p>
          <a:p>
            <a:pPr marL="304074" indent="-293214">
              <a:spcBef>
                <a:spcPts val="321"/>
              </a:spcBef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303531" algn="l"/>
                <a:tab pos="304074" algn="l"/>
              </a:tabLst>
            </a:pPr>
            <a:r>
              <a:rPr lang="es-ES" sz="1539" spc="-13" dirty="0">
                <a:latin typeface="+mj-lt"/>
                <a:cs typeface="Arial"/>
              </a:rPr>
              <a:t>Tipos </a:t>
            </a:r>
            <a:r>
              <a:rPr lang="es-ES" sz="1539" spc="-4" dirty="0">
                <a:latin typeface="+mj-lt"/>
                <a:cs typeface="Arial"/>
              </a:rPr>
              <a:t>de relaciones que </a:t>
            </a:r>
            <a:r>
              <a:rPr lang="es-ES" sz="1539" dirty="0">
                <a:latin typeface="+mj-lt"/>
                <a:cs typeface="Arial"/>
              </a:rPr>
              <a:t>se </a:t>
            </a:r>
            <a:r>
              <a:rPr lang="es-ES" sz="1539" spc="-4" dirty="0">
                <a:latin typeface="+mj-lt"/>
                <a:cs typeface="Arial"/>
              </a:rPr>
              <a:t>pueden establecer </a:t>
            </a:r>
            <a:r>
              <a:rPr lang="es-ES" sz="1539" dirty="0">
                <a:latin typeface="+mj-lt"/>
                <a:cs typeface="Arial"/>
              </a:rPr>
              <a:t>con </a:t>
            </a:r>
            <a:r>
              <a:rPr lang="es-ES" sz="1539" spc="-4" dirty="0">
                <a:latin typeface="+mj-lt"/>
                <a:cs typeface="Arial"/>
              </a:rPr>
              <a:t>el</a:t>
            </a:r>
            <a:r>
              <a:rPr lang="es-ES" sz="1539" spc="-103" dirty="0">
                <a:latin typeface="+mj-lt"/>
                <a:cs typeface="Arial"/>
              </a:rPr>
              <a:t> </a:t>
            </a:r>
            <a:r>
              <a:rPr lang="es-ES" sz="1539" dirty="0">
                <a:latin typeface="+mj-lt"/>
                <a:cs typeface="Arial"/>
              </a:rPr>
              <a:t>cliente:</a:t>
            </a:r>
          </a:p>
          <a:p>
            <a:pPr marL="646699" lvl="1" indent="-244888" algn="just">
              <a:spcBef>
                <a:spcPts val="371"/>
              </a:spcBef>
              <a:buFont typeface="Wingdings" panose="05000000000000000000" pitchFamily="2" charset="2"/>
              <a:buChar char="v"/>
              <a:tabLst>
                <a:tab pos="646699" algn="l"/>
                <a:tab pos="647242" algn="l"/>
              </a:tabLst>
            </a:pPr>
            <a:r>
              <a:rPr lang="es-ES" sz="1539" dirty="0">
                <a:latin typeface="+mj-lt"/>
                <a:cs typeface="Arial"/>
              </a:rPr>
              <a:t>Relación personal: relaciones</a:t>
            </a:r>
            <a:r>
              <a:rPr lang="es-ES" sz="1539" spc="-60" dirty="0">
                <a:latin typeface="+mj-lt"/>
                <a:cs typeface="Arial"/>
              </a:rPr>
              <a:t> </a:t>
            </a:r>
            <a:r>
              <a:rPr lang="es-ES" sz="1539" dirty="0">
                <a:latin typeface="+mj-lt"/>
                <a:cs typeface="Arial"/>
              </a:rPr>
              <a:t>humanas</a:t>
            </a:r>
          </a:p>
          <a:p>
            <a:pPr marL="646699" lvl="1" indent="-244888" algn="just">
              <a:spcBef>
                <a:spcPts val="359"/>
              </a:spcBef>
              <a:buFont typeface="Wingdings" panose="05000000000000000000" pitchFamily="2" charset="2"/>
              <a:buChar char="v"/>
              <a:tabLst>
                <a:tab pos="646699" algn="l"/>
                <a:tab pos="647242" algn="l"/>
              </a:tabLst>
            </a:pPr>
            <a:r>
              <a:rPr lang="es-ES" sz="1539" dirty="0">
                <a:latin typeface="+mj-lt"/>
                <a:cs typeface="Arial"/>
              </a:rPr>
              <a:t>Relación personal dedicada:</a:t>
            </a:r>
            <a:r>
              <a:rPr lang="es-ES" sz="1539" spc="-51" dirty="0">
                <a:latin typeface="+mj-lt"/>
                <a:cs typeface="Arial"/>
              </a:rPr>
              <a:t> </a:t>
            </a:r>
            <a:r>
              <a:rPr lang="es-ES" sz="1539" spc="-4" dirty="0">
                <a:latin typeface="+mj-lt"/>
                <a:cs typeface="Arial"/>
              </a:rPr>
              <a:t>KAM</a:t>
            </a:r>
            <a:endParaRPr lang="es-ES" sz="1539" dirty="0">
              <a:latin typeface="+mj-lt"/>
              <a:cs typeface="Arial"/>
            </a:endParaRPr>
          </a:p>
          <a:p>
            <a:pPr marL="646699" lvl="1" indent="-244888" algn="just">
              <a:spcBef>
                <a:spcPts val="359"/>
              </a:spcBef>
              <a:buFont typeface="Wingdings" panose="05000000000000000000" pitchFamily="2" charset="2"/>
              <a:buChar char="v"/>
              <a:tabLst>
                <a:tab pos="646699" algn="l"/>
                <a:tab pos="647242" algn="l"/>
              </a:tabLst>
            </a:pPr>
            <a:r>
              <a:rPr lang="es-ES" sz="1539" dirty="0" err="1">
                <a:latin typeface="+mj-lt"/>
                <a:cs typeface="Arial"/>
              </a:rPr>
              <a:t>Self-services</a:t>
            </a:r>
            <a:r>
              <a:rPr lang="es-ES" sz="1539" dirty="0">
                <a:latin typeface="+mj-lt"/>
                <a:cs typeface="Arial"/>
              </a:rPr>
              <a:t>: el cliente se </a:t>
            </a:r>
            <a:r>
              <a:rPr lang="es-ES" sz="1539" spc="-4" dirty="0">
                <a:latin typeface="+mj-lt"/>
                <a:cs typeface="Arial"/>
              </a:rPr>
              <a:t>sirve</a:t>
            </a:r>
            <a:r>
              <a:rPr lang="es-ES" sz="1539" spc="-51" dirty="0">
                <a:latin typeface="+mj-lt"/>
                <a:cs typeface="Arial"/>
              </a:rPr>
              <a:t> </a:t>
            </a:r>
            <a:r>
              <a:rPr lang="es-ES" sz="1539" dirty="0">
                <a:latin typeface="+mj-lt"/>
                <a:cs typeface="Arial"/>
              </a:rPr>
              <a:t>sólo</a:t>
            </a:r>
          </a:p>
          <a:p>
            <a:pPr marL="646699" marR="19548" lvl="1" indent="-244888" algn="just">
              <a:lnSpc>
                <a:spcPts val="1385"/>
              </a:lnSpc>
              <a:spcBef>
                <a:spcPts val="534"/>
              </a:spcBef>
              <a:buFont typeface="Wingdings" panose="05000000000000000000" pitchFamily="2" charset="2"/>
              <a:buChar char="v"/>
              <a:tabLst>
                <a:tab pos="646699" algn="l"/>
                <a:tab pos="647242" algn="l"/>
              </a:tabLst>
            </a:pPr>
            <a:r>
              <a:rPr lang="es-ES" sz="1539" spc="-4" dirty="0">
                <a:latin typeface="+mj-lt"/>
                <a:cs typeface="Arial"/>
              </a:rPr>
              <a:t>Servicios </a:t>
            </a:r>
            <a:r>
              <a:rPr lang="es-ES" sz="1539" dirty="0">
                <a:latin typeface="+mj-lt"/>
                <a:cs typeface="Arial"/>
              </a:rPr>
              <a:t>automatizados: relación con grabaciones,  máquinas</a:t>
            </a:r>
          </a:p>
          <a:p>
            <a:pPr marL="646699" lvl="1" indent="-244888" algn="just">
              <a:spcBef>
                <a:spcPts val="338"/>
              </a:spcBef>
              <a:buFont typeface="Wingdings" panose="05000000000000000000" pitchFamily="2" charset="2"/>
              <a:buChar char="v"/>
              <a:tabLst>
                <a:tab pos="646699" algn="l"/>
                <a:tab pos="647242" algn="l"/>
              </a:tabLst>
            </a:pPr>
            <a:r>
              <a:rPr lang="es-ES" sz="1539" dirty="0" err="1">
                <a:latin typeface="+mj-lt"/>
                <a:cs typeface="Arial"/>
              </a:rPr>
              <a:t>Communities</a:t>
            </a:r>
            <a:r>
              <a:rPr lang="es-ES" sz="1539" dirty="0">
                <a:latin typeface="+mj-lt"/>
                <a:cs typeface="Arial"/>
              </a:rPr>
              <a:t>: los clientes se relacionan entre</a:t>
            </a:r>
            <a:r>
              <a:rPr lang="es-ES" sz="1539" spc="-97" dirty="0">
                <a:latin typeface="+mj-lt"/>
                <a:cs typeface="Arial"/>
              </a:rPr>
              <a:t> </a:t>
            </a:r>
            <a:r>
              <a:rPr lang="es-ES" sz="1539" dirty="0">
                <a:latin typeface="+mj-lt"/>
                <a:cs typeface="Arial"/>
              </a:rPr>
              <a:t>ellos</a:t>
            </a:r>
          </a:p>
          <a:p>
            <a:pPr marL="646699" lvl="1" indent="-244888" algn="just">
              <a:spcBef>
                <a:spcPts val="359"/>
              </a:spcBef>
              <a:buFont typeface="Wingdings" panose="05000000000000000000" pitchFamily="2" charset="2"/>
              <a:buChar char="v"/>
              <a:tabLst>
                <a:tab pos="646699" algn="l"/>
                <a:tab pos="647242" algn="l"/>
              </a:tabLst>
            </a:pPr>
            <a:r>
              <a:rPr lang="es-ES" sz="1539" dirty="0">
                <a:latin typeface="+mj-lt"/>
                <a:cs typeface="Arial"/>
              </a:rPr>
              <a:t>Co-creación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9D47362-F257-439C-0682-AA4684464E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0650" y="6439322"/>
            <a:ext cx="4999153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70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que contiene texto, dibujo&#10;&#10;Descripción generada automáticamente">
            <a:extLst>
              <a:ext uri="{FF2B5EF4-FFF2-40B4-BE49-F238E27FC236}">
                <a16:creationId xmlns:a16="http://schemas.microsoft.com/office/drawing/2014/main" id="{53F7F63E-8E66-79E7-1362-8C3216E78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732" y="903511"/>
            <a:ext cx="3563579" cy="2363015"/>
          </a:xfrm>
          <a:prstGeom prst="rect">
            <a:avLst/>
          </a:prstGeom>
        </p:spPr>
      </p:pic>
      <p:grpSp>
        <p:nvGrpSpPr>
          <p:cNvPr id="43" name="Grupo 42">
            <a:extLst>
              <a:ext uri="{FF2B5EF4-FFF2-40B4-BE49-F238E27FC236}">
                <a16:creationId xmlns:a16="http://schemas.microsoft.com/office/drawing/2014/main" id="{7CC7DADB-55AC-B777-3475-ADB4005ECB98}"/>
              </a:ext>
            </a:extLst>
          </p:cNvPr>
          <p:cNvGrpSpPr/>
          <p:nvPr/>
        </p:nvGrpSpPr>
        <p:grpSpPr>
          <a:xfrm>
            <a:off x="0" y="6014866"/>
            <a:ext cx="9144000" cy="848912"/>
            <a:chOff x="0" y="6014866"/>
            <a:chExt cx="9144000" cy="848912"/>
          </a:xfrm>
        </p:grpSpPr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8AFD0584-4BE3-FFDA-2137-9404114CEFAE}"/>
                </a:ext>
              </a:extLst>
            </p:cNvPr>
            <p:cNvSpPr/>
            <p:nvPr/>
          </p:nvSpPr>
          <p:spPr>
            <a:xfrm>
              <a:off x="0" y="6014866"/>
              <a:ext cx="9144000" cy="8489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29395F88-B294-6BDA-CD0E-2EA0F906D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026258"/>
              <a:ext cx="1949115" cy="837519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id="{5AD26278-B8DE-4EED-AB82-DD1A8F948591}"/>
              </a:ext>
            </a:extLst>
          </p:cNvPr>
          <p:cNvSpPr txBox="1">
            <a:spLocks noChangeArrowheads="1"/>
          </p:cNvSpPr>
          <p:nvPr/>
        </p:nvSpPr>
        <p:spPr>
          <a:xfrm>
            <a:off x="510746" y="292067"/>
            <a:ext cx="7924800" cy="6912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None/>
              <a:tabLst/>
              <a:defRPr lang="en-US" sz="2000" b="0" i="0" u="none" strike="noStrike" kern="1200" cap="all" spc="119" baseline="0">
                <a:ln>
                  <a:noFill/>
                </a:ln>
                <a:solidFill>
                  <a:srgbClr val="D1282E"/>
                </a:solidFill>
                <a:highlight>
                  <a:scrgbClr r="0" g="0" b="0">
                    <a:alpha val="0"/>
                  </a:scrgbClr>
                </a:highlight>
                <a:latin typeface="Arial Black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s-ES" altLang="es-ES" dirty="0"/>
              <a:t>Business </a:t>
            </a:r>
            <a:r>
              <a:rPr lang="es-ES" altLang="es-ES" dirty="0" err="1"/>
              <a:t>model</a:t>
            </a:r>
            <a:r>
              <a:rPr lang="es-ES" altLang="es-ES" dirty="0"/>
              <a:t> </a:t>
            </a:r>
            <a:r>
              <a:rPr lang="es-ES" altLang="es-ES" dirty="0" err="1"/>
              <a:t>canvas</a:t>
            </a:r>
            <a:r>
              <a:rPr lang="es-ES" altLang="es-ES" dirty="0"/>
              <a:t> (</a:t>
            </a:r>
            <a:r>
              <a:rPr lang="es-ES" altLang="es-ES" dirty="0" err="1"/>
              <a:t>vii</a:t>
            </a:r>
            <a:r>
              <a:rPr lang="es-ES" altLang="es-ES" dirty="0"/>
              <a:t>)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5C0A340-A02A-DC6F-16A2-AE860C3E4630}"/>
              </a:ext>
            </a:extLst>
          </p:cNvPr>
          <p:cNvSpPr/>
          <p:nvPr/>
        </p:nvSpPr>
        <p:spPr>
          <a:xfrm>
            <a:off x="804511" y="789333"/>
            <a:ext cx="44594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FLUJO DE INGRESOS</a:t>
            </a:r>
          </a:p>
          <a:p>
            <a:pPr algn="just"/>
            <a:r>
              <a:rPr lang="es-ES" sz="1800" dirty="0"/>
              <a:t>Se refiere al flujo de caja que genera la empresa en los diferentes segmentos de mercado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29">
            <a:extLst>
              <a:ext uri="{FF2B5EF4-FFF2-40B4-BE49-F238E27FC236}">
                <a16:creationId xmlns:a16="http://schemas.microsoft.com/office/drawing/2014/main" id="{33B3CA1D-7427-860A-D086-3E056974C734}"/>
              </a:ext>
            </a:extLst>
          </p:cNvPr>
          <p:cNvSpPr txBox="1"/>
          <p:nvPr/>
        </p:nvSpPr>
        <p:spPr>
          <a:xfrm>
            <a:off x="5616863" y="3647092"/>
            <a:ext cx="3139210" cy="2272417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2700" marR="203200" algn="just">
              <a:lnSpc>
                <a:spcPct val="100000"/>
              </a:lnSpc>
              <a:spcBef>
                <a:spcPts val="100"/>
              </a:spcBef>
              <a:buClr>
                <a:srgbClr val="C00000"/>
              </a:buClr>
              <a:tabLst>
                <a:tab pos="299085" algn="l"/>
                <a:tab pos="299720" algn="l"/>
              </a:tabLst>
            </a:pPr>
            <a:r>
              <a:rPr lang="es-ES" sz="1400" b="1" spc="-5" dirty="0">
                <a:solidFill>
                  <a:schemeClr val="accent3">
                    <a:lumMod val="75000"/>
                  </a:schemeClr>
                </a:solidFill>
                <a:latin typeface="+mj-lt"/>
                <a:cs typeface="Arial"/>
              </a:rPr>
              <a:t>Reflexiones:</a:t>
            </a:r>
          </a:p>
          <a:p>
            <a:pPr marL="299085" marR="203200" indent="-286385" algn="just">
              <a:lnSpc>
                <a:spcPct val="100000"/>
              </a:lnSpc>
              <a:spcBef>
                <a:spcPts val="100"/>
              </a:spcBef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299085" algn="l"/>
                <a:tab pos="299720" algn="l"/>
              </a:tabLst>
            </a:pPr>
            <a:r>
              <a:rPr sz="1400" spc="-5" dirty="0">
                <a:latin typeface="+mj-lt"/>
                <a:cs typeface="Arial"/>
              </a:rPr>
              <a:t>¿Por qué propuesta de valor </a:t>
            </a:r>
            <a:r>
              <a:rPr sz="1400" dirty="0">
                <a:latin typeface="+mj-lt"/>
                <a:cs typeface="Arial"/>
              </a:rPr>
              <a:t>están </a:t>
            </a:r>
            <a:r>
              <a:rPr sz="1400" spc="-5" dirty="0">
                <a:latin typeface="+mj-lt"/>
                <a:cs typeface="Arial"/>
              </a:rPr>
              <a:t>realmente  dispuestos </a:t>
            </a:r>
            <a:r>
              <a:rPr sz="1400" dirty="0">
                <a:latin typeface="+mj-lt"/>
                <a:cs typeface="Arial"/>
              </a:rPr>
              <a:t>a </a:t>
            </a:r>
            <a:r>
              <a:rPr sz="1400" spc="-5" dirty="0">
                <a:latin typeface="+mj-lt"/>
                <a:cs typeface="Arial"/>
              </a:rPr>
              <a:t>pagar nuestros </a:t>
            </a:r>
            <a:r>
              <a:rPr sz="1400" dirty="0">
                <a:latin typeface="+mj-lt"/>
                <a:cs typeface="Arial"/>
              </a:rPr>
              <a:t>cliente</a:t>
            </a:r>
            <a:r>
              <a:rPr sz="1400" spc="-150" dirty="0">
                <a:latin typeface="+mj-lt"/>
                <a:cs typeface="Arial"/>
              </a:rPr>
              <a:t> </a:t>
            </a:r>
            <a:r>
              <a:rPr sz="1400" dirty="0">
                <a:latin typeface="+mj-lt"/>
                <a:cs typeface="Arial"/>
              </a:rPr>
              <a:t>?</a:t>
            </a:r>
          </a:p>
          <a:p>
            <a:pPr marL="299085" indent="-286385" algn="just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299085" algn="l"/>
                <a:tab pos="299720" algn="l"/>
              </a:tabLst>
            </a:pPr>
            <a:r>
              <a:rPr sz="1400" spc="-5" dirty="0">
                <a:latin typeface="+mj-lt"/>
                <a:cs typeface="Arial"/>
              </a:rPr>
              <a:t>¿Por qué </a:t>
            </a:r>
            <a:r>
              <a:rPr sz="1400" dirty="0">
                <a:latin typeface="+mj-lt"/>
                <a:cs typeface="Arial"/>
              </a:rPr>
              <a:t>están </a:t>
            </a:r>
            <a:r>
              <a:rPr sz="1400" spc="-5" dirty="0">
                <a:latin typeface="+mj-lt"/>
                <a:cs typeface="Arial"/>
              </a:rPr>
              <a:t>pagando</a:t>
            </a:r>
            <a:r>
              <a:rPr sz="1400" spc="-110" dirty="0">
                <a:latin typeface="+mj-lt"/>
                <a:cs typeface="Arial"/>
              </a:rPr>
              <a:t> </a:t>
            </a:r>
            <a:r>
              <a:rPr sz="1400" spc="-5" dirty="0">
                <a:latin typeface="+mj-lt"/>
                <a:cs typeface="Arial"/>
              </a:rPr>
              <a:t>actualmente?</a:t>
            </a:r>
            <a:endParaRPr sz="1400" dirty="0">
              <a:latin typeface="+mj-lt"/>
              <a:cs typeface="Arial"/>
            </a:endParaRPr>
          </a:p>
          <a:p>
            <a:pPr marL="299085" indent="-286385" algn="just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299085" algn="l"/>
                <a:tab pos="299720" algn="l"/>
              </a:tabLst>
            </a:pPr>
            <a:r>
              <a:rPr sz="1400" spc="-5" dirty="0">
                <a:latin typeface="+mj-lt"/>
                <a:cs typeface="Arial"/>
              </a:rPr>
              <a:t>¿Cómo </a:t>
            </a:r>
            <a:r>
              <a:rPr sz="1400" dirty="0">
                <a:latin typeface="+mj-lt"/>
                <a:cs typeface="Arial"/>
              </a:rPr>
              <a:t>están </a:t>
            </a:r>
            <a:r>
              <a:rPr sz="1400" spc="-5" dirty="0">
                <a:latin typeface="+mj-lt"/>
                <a:cs typeface="Arial"/>
              </a:rPr>
              <a:t>pagando</a:t>
            </a:r>
            <a:r>
              <a:rPr sz="1400" spc="-85" dirty="0">
                <a:latin typeface="+mj-lt"/>
                <a:cs typeface="Arial"/>
              </a:rPr>
              <a:t> </a:t>
            </a:r>
            <a:r>
              <a:rPr sz="1400" spc="-5" dirty="0">
                <a:latin typeface="+mj-lt"/>
                <a:cs typeface="Arial"/>
              </a:rPr>
              <a:t>actualmente?</a:t>
            </a:r>
            <a:endParaRPr sz="1400" dirty="0">
              <a:latin typeface="+mj-lt"/>
              <a:cs typeface="Arial"/>
            </a:endParaRPr>
          </a:p>
          <a:p>
            <a:pPr marL="299085" indent="-286385" algn="just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299085" algn="l"/>
                <a:tab pos="299720" algn="l"/>
              </a:tabLst>
            </a:pPr>
            <a:r>
              <a:rPr sz="1400" spc="-5" dirty="0">
                <a:latin typeface="+mj-lt"/>
                <a:cs typeface="Arial"/>
              </a:rPr>
              <a:t>¿Cómo preferirían</a:t>
            </a:r>
            <a:r>
              <a:rPr sz="1400" spc="-55" dirty="0">
                <a:latin typeface="+mj-lt"/>
                <a:cs typeface="Arial"/>
              </a:rPr>
              <a:t> </a:t>
            </a:r>
            <a:r>
              <a:rPr sz="1400" spc="-5" dirty="0">
                <a:latin typeface="+mj-lt"/>
                <a:cs typeface="Arial"/>
              </a:rPr>
              <a:t>pagar?</a:t>
            </a:r>
            <a:endParaRPr sz="1400" dirty="0">
              <a:latin typeface="+mj-lt"/>
              <a:cs typeface="Arial"/>
            </a:endParaRPr>
          </a:p>
          <a:p>
            <a:pPr marL="299085" marR="5080" indent="-286385" algn="just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299085" algn="l"/>
                <a:tab pos="299720" algn="l"/>
              </a:tabLst>
            </a:pPr>
            <a:r>
              <a:rPr sz="1400" spc="-5" dirty="0">
                <a:latin typeface="+mj-lt"/>
                <a:cs typeface="Arial"/>
              </a:rPr>
              <a:t>¿Cual es el porcentaje de </a:t>
            </a:r>
            <a:r>
              <a:rPr sz="1400" dirty="0">
                <a:latin typeface="+mj-lt"/>
                <a:cs typeface="Arial"/>
              </a:rPr>
              <a:t>cada línea </a:t>
            </a:r>
            <a:r>
              <a:rPr sz="1400" spc="-5" dirty="0">
                <a:latin typeface="+mj-lt"/>
                <a:cs typeface="Arial"/>
              </a:rPr>
              <a:t>de</a:t>
            </a:r>
            <a:r>
              <a:rPr sz="1400" spc="-135" dirty="0">
                <a:latin typeface="+mj-lt"/>
                <a:cs typeface="Arial"/>
              </a:rPr>
              <a:t> </a:t>
            </a:r>
            <a:r>
              <a:rPr sz="1400" dirty="0">
                <a:latin typeface="+mj-lt"/>
                <a:cs typeface="Arial"/>
              </a:rPr>
              <a:t>ingreso  respecto a los ingresos</a:t>
            </a:r>
            <a:r>
              <a:rPr sz="1400" spc="-125" dirty="0">
                <a:latin typeface="+mj-lt"/>
                <a:cs typeface="Arial"/>
              </a:rPr>
              <a:t> </a:t>
            </a:r>
            <a:r>
              <a:rPr sz="1400" dirty="0">
                <a:latin typeface="+mj-lt"/>
                <a:cs typeface="Arial"/>
              </a:rPr>
              <a:t>totales?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BF9209A-0147-5507-D3A8-30CDCEA4E5FF}"/>
              </a:ext>
            </a:extLst>
          </p:cNvPr>
          <p:cNvSpPr/>
          <p:nvPr/>
        </p:nvSpPr>
        <p:spPr>
          <a:xfrm>
            <a:off x="190901" y="2595522"/>
            <a:ext cx="5346700" cy="3323987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sz="1400" b="1" i="0" u="none" strike="noStrike" baseline="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Ideas</a:t>
            </a:r>
          </a:p>
          <a:p>
            <a:pPr algn="just"/>
            <a:r>
              <a:rPr lang="es-ES" sz="1400" b="0" i="0" u="none" strike="noStrike" baseline="0" dirty="0">
                <a:latin typeface="+mj-lt"/>
              </a:rPr>
              <a:t>Representa el ingreso de dinero por cada segmento de clientes</a:t>
            </a:r>
          </a:p>
          <a:p>
            <a:pPr algn="just"/>
            <a:r>
              <a:rPr lang="es-ES" sz="1400" b="1" i="0" u="none" strike="noStrike" baseline="0" dirty="0">
                <a:latin typeface="+mj-lt"/>
              </a:rPr>
              <a:t> Dos tipos de ingresos: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ES" sz="1400" dirty="0">
                <a:latin typeface="+mj-lt"/>
              </a:rPr>
              <a:t>Pago de una vez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ES" sz="1400" dirty="0">
                <a:latin typeface="+mj-lt"/>
              </a:rPr>
              <a:t>Pagos recurrentes y pagos por servicios </a:t>
            </a:r>
            <a:r>
              <a:rPr lang="es-ES" sz="1400" dirty="0" err="1">
                <a:latin typeface="+mj-lt"/>
              </a:rPr>
              <a:t>post-venta</a:t>
            </a:r>
            <a:endParaRPr lang="es-ES" sz="1400" dirty="0">
              <a:latin typeface="+mj-lt"/>
            </a:endParaRPr>
          </a:p>
          <a:p>
            <a:pPr algn="just"/>
            <a:r>
              <a:rPr lang="es-ES" sz="1400" b="0" i="0" u="none" strike="noStrike" baseline="0" dirty="0">
                <a:latin typeface="+mj-lt"/>
              </a:rPr>
              <a:t> </a:t>
            </a:r>
          </a:p>
          <a:p>
            <a:pPr algn="just"/>
            <a:r>
              <a:rPr lang="es-ES" sz="1400" b="0" i="0" u="none" strike="noStrike" baseline="0" dirty="0">
                <a:latin typeface="+mj-lt"/>
              </a:rPr>
              <a:t>Diferentes maneras de generar ingresos, que tienen diferentes mecanismos de fijar el precio: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sz="1400" b="0" i="0" u="none" strike="noStrike" baseline="0" dirty="0">
                <a:latin typeface="+mj-lt"/>
              </a:rPr>
              <a:t>Venta de objetos: coche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sz="1400" b="0" i="0" u="none" strike="noStrike" baseline="0" dirty="0">
                <a:latin typeface="+mj-lt"/>
              </a:rPr>
              <a:t>Pago por Uso de un servicio: llamadas de teléfono, hotel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sz="1400" b="0" i="0" u="none" strike="noStrike" baseline="0" dirty="0">
                <a:latin typeface="+mj-lt"/>
              </a:rPr>
              <a:t>Pago por Suscripción: gimnasio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sz="1400" b="0" i="0" u="none" strike="noStrike" baseline="0" dirty="0">
                <a:latin typeface="+mj-lt"/>
              </a:rPr>
              <a:t>Préstamo, renting, leasing: uso de objeto por un periodo de tiempo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sz="1400" b="0" i="0" u="none" strike="noStrike" baseline="0" dirty="0">
                <a:latin typeface="+mj-lt"/>
              </a:rPr>
              <a:t>Uso de licencia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sz="1400" b="0" i="0" u="none" strike="noStrike" baseline="0" dirty="0">
                <a:latin typeface="+mj-lt"/>
              </a:rPr>
              <a:t>Servicio de Intermediación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sz="1400" b="0" i="0" u="none" strike="noStrike" baseline="0" dirty="0">
                <a:latin typeface="+mj-lt"/>
              </a:rPr>
              <a:t>Anunciantes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292E06F-9D7C-C06E-9649-8D97088CE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3946" y="6470214"/>
            <a:ext cx="4999153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47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3_ 1">
            <a:extLst>
              <a:ext uri="{FF2B5EF4-FFF2-40B4-BE49-F238E27FC236}">
                <a16:creationId xmlns:a16="http://schemas.microsoft.com/office/drawing/2014/main" id="{DDBCD6E1-DABB-DAA9-C96A-6693F8347A8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 wrap="square" lIns="91440" tIns="45720" rIns="91440" bIns="45720" anchor="b" anchorCtr="0">
            <a:normAutofit/>
          </a:bodyPr>
          <a:lstStyle/>
          <a:p>
            <a:pPr lvl="0" algn="l" hangingPunct="1"/>
            <a:r>
              <a:rPr lang="es-ES" sz="3600" b="0" cap="all" spc="-60">
                <a:solidFill>
                  <a:srgbClr val="D1282E"/>
                </a:solidFill>
                <a:latin typeface="Arial Black" pitchFamily="18"/>
              </a:rPr>
              <a:t>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2D3B3F0-0388-5B68-91C5-AA5594138D20}"/>
              </a:ext>
            </a:extLst>
          </p:cNvPr>
          <p:cNvSpPr txBox="1"/>
          <p:nvPr/>
        </p:nvSpPr>
        <p:spPr>
          <a:xfrm>
            <a:off x="822780" y="331729"/>
            <a:ext cx="7081967" cy="256835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7200"/>
            </a:pPr>
            <a:r>
              <a:rPr lang="es-ES" sz="7200" b="1" dirty="0">
                <a:solidFill>
                  <a:srgbClr val="C9211E"/>
                </a:solidFill>
                <a:latin typeface="Liberation Sans" pitchFamily="18"/>
                <a:ea typeface="AR PL KaitiM GB" pitchFamily="2"/>
                <a:cs typeface="FreeSans" pitchFamily="2"/>
              </a:rPr>
              <a:t>TEMA 3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7200"/>
            </a:pPr>
            <a:endParaRPr lang="es-ES" sz="2400" b="1" dirty="0">
              <a:solidFill>
                <a:srgbClr val="C9211E"/>
              </a:solidFill>
              <a:latin typeface="Liberation Sans" pitchFamily="18"/>
              <a:ea typeface="AR PL KaitiM GB" pitchFamily="2"/>
              <a:cs typeface="FreeSans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7200"/>
            </a:pPr>
            <a:r>
              <a:rPr lang="es-ES" sz="3600" b="1" dirty="0">
                <a:solidFill>
                  <a:srgbClr val="C9211E"/>
                </a:solidFill>
                <a:latin typeface="Liberation Sans" pitchFamily="18"/>
                <a:ea typeface="AR PL KaitiM GB" pitchFamily="2"/>
                <a:cs typeface="FreeSans" pitchFamily="2"/>
              </a:rPr>
              <a:t>DISEÑO DEL MODELO DE NEGOCIO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4B329AA-2180-E883-4455-4A0614BA6EB7}"/>
              </a:ext>
            </a:extLst>
          </p:cNvPr>
          <p:cNvSpPr/>
          <p:nvPr/>
        </p:nvSpPr>
        <p:spPr>
          <a:xfrm>
            <a:off x="0" y="5553777"/>
            <a:ext cx="9144000" cy="130422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5E52B81-4BDC-C9BA-4C6B-EE958001F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3777"/>
            <a:ext cx="3035252" cy="1304223"/>
          </a:xfrm>
          <a:prstGeom prst="rect">
            <a:avLst/>
          </a:prstGeom>
        </p:spPr>
      </p:pic>
      <p:sp>
        <p:nvSpPr>
          <p:cNvPr id="8" name="CuadroTexto 18">
            <a:extLst>
              <a:ext uri="{FF2B5EF4-FFF2-40B4-BE49-F238E27FC236}">
                <a16:creationId xmlns:a16="http://schemas.microsoft.com/office/drawing/2014/main" id="{9AFD6CE7-6929-F274-2448-E18C7011A658}"/>
              </a:ext>
            </a:extLst>
          </p:cNvPr>
          <p:cNvSpPr txBox="1"/>
          <p:nvPr/>
        </p:nvSpPr>
        <p:spPr>
          <a:xfrm>
            <a:off x="3998731" y="6536711"/>
            <a:ext cx="4497219" cy="2398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1000" i="0" u="none" strike="noStrike" kern="1200" cap="none" spc="0" baseline="0" dirty="0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ＭＳ Ｐゴシック" pitchFamily="2"/>
                <a:cs typeface="FreeSans" pitchFamily="2"/>
              </a:rPr>
              <a:t>Este documento está protegido por una licencia de Creative </a:t>
            </a:r>
            <a:r>
              <a:rPr lang="es-ES" sz="1000" i="0" u="none" strike="noStrike" kern="1200" cap="none" spc="0" baseline="0" dirty="0" err="1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ＭＳ Ｐゴシック" pitchFamily="2"/>
                <a:cs typeface="FreeSans" pitchFamily="2"/>
              </a:rPr>
              <a:t>Commons</a:t>
            </a:r>
            <a:endParaRPr lang="es-ES" sz="1000" i="0" u="none" strike="noStrike" kern="1200" cap="none" spc="0" baseline="0" dirty="0">
              <a:ln>
                <a:noFill/>
              </a:ln>
              <a:solidFill>
                <a:schemeClr val="bg1"/>
              </a:solidFill>
              <a:latin typeface="Liberation Sans" pitchFamily="34"/>
              <a:ea typeface="ＭＳ Ｐゴシック" pitchFamily="2"/>
              <a:cs typeface="FreeSans" pitchFamily="2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9947C61-C8F2-8827-3383-FC713B506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0725" y="6556547"/>
            <a:ext cx="838200" cy="29527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upo 42">
            <a:extLst>
              <a:ext uri="{FF2B5EF4-FFF2-40B4-BE49-F238E27FC236}">
                <a16:creationId xmlns:a16="http://schemas.microsoft.com/office/drawing/2014/main" id="{7CC7DADB-55AC-B777-3475-ADB4005ECB98}"/>
              </a:ext>
            </a:extLst>
          </p:cNvPr>
          <p:cNvGrpSpPr/>
          <p:nvPr/>
        </p:nvGrpSpPr>
        <p:grpSpPr>
          <a:xfrm>
            <a:off x="0" y="6014866"/>
            <a:ext cx="9144000" cy="848912"/>
            <a:chOff x="0" y="6014866"/>
            <a:chExt cx="9144000" cy="848912"/>
          </a:xfrm>
        </p:grpSpPr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8AFD0584-4BE3-FFDA-2137-9404114CEFAE}"/>
                </a:ext>
              </a:extLst>
            </p:cNvPr>
            <p:cNvSpPr/>
            <p:nvPr/>
          </p:nvSpPr>
          <p:spPr>
            <a:xfrm>
              <a:off x="0" y="6014866"/>
              <a:ext cx="9144000" cy="8489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29395F88-B294-6BDA-CD0E-2EA0F906D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026258"/>
              <a:ext cx="1949115" cy="837519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id="{5AD26278-B8DE-4EED-AB82-DD1A8F948591}"/>
              </a:ext>
            </a:extLst>
          </p:cNvPr>
          <p:cNvSpPr txBox="1">
            <a:spLocks noChangeArrowheads="1"/>
          </p:cNvSpPr>
          <p:nvPr/>
        </p:nvSpPr>
        <p:spPr>
          <a:xfrm>
            <a:off x="510746" y="292067"/>
            <a:ext cx="7924800" cy="6912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None/>
              <a:tabLst/>
              <a:defRPr lang="en-US" sz="2000" b="0" i="0" u="none" strike="noStrike" kern="1200" cap="all" spc="119" baseline="0">
                <a:ln>
                  <a:noFill/>
                </a:ln>
                <a:solidFill>
                  <a:srgbClr val="D1282E"/>
                </a:solidFill>
                <a:highlight>
                  <a:scrgbClr r="0" g="0" b="0">
                    <a:alpha val="0"/>
                  </a:scrgbClr>
                </a:highlight>
                <a:latin typeface="Arial Black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s-ES" altLang="es-ES" dirty="0"/>
              <a:t>Business </a:t>
            </a:r>
            <a:r>
              <a:rPr lang="es-ES" altLang="es-ES" dirty="0" err="1"/>
              <a:t>model</a:t>
            </a:r>
            <a:r>
              <a:rPr lang="es-ES" altLang="es-ES" dirty="0"/>
              <a:t> </a:t>
            </a:r>
            <a:r>
              <a:rPr lang="es-ES" altLang="es-ES" dirty="0" err="1"/>
              <a:t>canvas</a:t>
            </a:r>
            <a:r>
              <a:rPr lang="es-ES" altLang="es-ES" dirty="0"/>
              <a:t> (</a:t>
            </a:r>
            <a:r>
              <a:rPr lang="es-ES" altLang="es-ES" dirty="0" err="1"/>
              <a:t>viii</a:t>
            </a:r>
            <a:r>
              <a:rPr lang="es-ES" altLang="es-ES" dirty="0"/>
              <a:t>)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E1CA953-6376-32FF-FFDF-2181375BB351}"/>
              </a:ext>
            </a:extLst>
          </p:cNvPr>
          <p:cNvSpPr/>
          <p:nvPr/>
        </p:nvSpPr>
        <p:spPr>
          <a:xfrm>
            <a:off x="238917" y="918769"/>
            <a:ext cx="86661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CLAVES</a:t>
            </a:r>
          </a:p>
          <a:p>
            <a:pPr algn="ctr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En este apartado se describen los principales recursos necesarios, así como tipo, cantidad e intensidad</a:t>
            </a:r>
          </a:p>
        </p:txBody>
      </p:sp>
      <p:pic>
        <p:nvPicPr>
          <p:cNvPr id="9" name="Picture 2" descr="BM_recursos">
            <a:extLst>
              <a:ext uri="{FF2B5EF4-FFF2-40B4-BE49-F238E27FC236}">
                <a16:creationId xmlns:a16="http://schemas.microsoft.com/office/drawing/2014/main" id="{95ECE943-7A91-C753-0926-1CE96167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71" y="1949041"/>
            <a:ext cx="3201330" cy="165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ject 17">
            <a:extLst>
              <a:ext uri="{FF2B5EF4-FFF2-40B4-BE49-F238E27FC236}">
                <a16:creationId xmlns:a16="http://schemas.microsoft.com/office/drawing/2014/main" id="{25469C48-E1C3-5B4D-552B-84C2BB2CC55E}"/>
              </a:ext>
            </a:extLst>
          </p:cNvPr>
          <p:cNvSpPr txBox="1"/>
          <p:nvPr/>
        </p:nvSpPr>
        <p:spPr>
          <a:xfrm>
            <a:off x="238917" y="3636979"/>
            <a:ext cx="4654225" cy="2270944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wrap="square" lIns="0" tIns="10860" rIns="0" bIns="0" rtlCol="0">
            <a:spAutoFit/>
          </a:bodyPr>
          <a:lstStyle/>
          <a:p>
            <a:pPr marL="10860" marR="14661" algn="just">
              <a:spcBef>
                <a:spcPts val="86"/>
              </a:spcBef>
              <a:buClr>
                <a:srgbClr val="C00000"/>
              </a:buClr>
              <a:tabLst>
                <a:tab pos="255748" algn="l"/>
                <a:tab pos="256291" algn="l"/>
              </a:tabLst>
            </a:pPr>
            <a:r>
              <a:rPr lang="es-ES" sz="1539" b="1" spc="-4" dirty="0">
                <a:solidFill>
                  <a:schemeClr val="accent3">
                    <a:lumMod val="75000"/>
                  </a:schemeClr>
                </a:solidFill>
                <a:latin typeface="+mj-lt"/>
                <a:cs typeface="Arial"/>
              </a:rPr>
              <a:t>Reflexiones:</a:t>
            </a:r>
          </a:p>
          <a:p>
            <a:pPr marL="255748" marR="14661" indent="-244888" algn="just">
              <a:spcBef>
                <a:spcPts val="86"/>
              </a:spcBef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255748" algn="l"/>
                <a:tab pos="256291" algn="l"/>
              </a:tabLst>
            </a:pPr>
            <a:r>
              <a:rPr sz="1539" spc="-4" dirty="0">
                <a:latin typeface="+mj-lt"/>
                <a:cs typeface="Arial"/>
              </a:rPr>
              <a:t>¿Qué </a:t>
            </a:r>
            <a:r>
              <a:rPr sz="1539" dirty="0">
                <a:latin typeface="+mj-lt"/>
                <a:cs typeface="Arial"/>
              </a:rPr>
              <a:t>recursos </a:t>
            </a:r>
            <a:r>
              <a:rPr sz="1539" spc="-4" dirty="0">
                <a:latin typeface="+mj-lt"/>
                <a:cs typeface="Arial"/>
              </a:rPr>
              <a:t>clave requiere nuestra propuesta</a:t>
            </a:r>
            <a:r>
              <a:rPr sz="1539" spc="-124" dirty="0">
                <a:latin typeface="+mj-lt"/>
                <a:cs typeface="Arial"/>
              </a:rPr>
              <a:t> </a:t>
            </a:r>
            <a:r>
              <a:rPr sz="1539" spc="-4" dirty="0">
                <a:latin typeface="+mj-lt"/>
                <a:cs typeface="Arial"/>
              </a:rPr>
              <a:t>de  valor?</a:t>
            </a:r>
            <a:endParaRPr sz="1539" dirty="0">
              <a:latin typeface="+mj-lt"/>
              <a:cs typeface="Arial"/>
            </a:endParaRPr>
          </a:p>
          <a:p>
            <a:pPr marL="255748" marR="4344" indent="-244888" algn="just">
              <a:spcBef>
                <a:spcPts val="291"/>
              </a:spcBef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255748" algn="l"/>
                <a:tab pos="256291" algn="l"/>
              </a:tabLst>
            </a:pPr>
            <a:r>
              <a:rPr sz="1539" spc="-4" dirty="0">
                <a:latin typeface="+mj-lt"/>
                <a:cs typeface="Arial"/>
              </a:rPr>
              <a:t>¿Qué </a:t>
            </a:r>
            <a:r>
              <a:rPr sz="1539" dirty="0">
                <a:latin typeface="+mj-lt"/>
                <a:cs typeface="Arial"/>
              </a:rPr>
              <a:t>recursos </a:t>
            </a:r>
            <a:r>
              <a:rPr sz="1539" spc="-4" dirty="0">
                <a:latin typeface="+mj-lt"/>
                <a:cs typeface="Arial"/>
              </a:rPr>
              <a:t>clave requieren </a:t>
            </a:r>
            <a:r>
              <a:rPr sz="1539" dirty="0">
                <a:latin typeface="+mj-lt"/>
                <a:cs typeface="Arial"/>
              </a:rPr>
              <a:t>nuestros </a:t>
            </a:r>
            <a:r>
              <a:rPr sz="1539" spc="-4" dirty="0">
                <a:latin typeface="+mj-lt"/>
                <a:cs typeface="Arial"/>
              </a:rPr>
              <a:t>canales</a:t>
            </a:r>
            <a:r>
              <a:rPr sz="1539" spc="-145" dirty="0">
                <a:latin typeface="+mj-lt"/>
                <a:cs typeface="Arial"/>
              </a:rPr>
              <a:t> </a:t>
            </a:r>
            <a:r>
              <a:rPr sz="1539" spc="-4" dirty="0">
                <a:latin typeface="+mj-lt"/>
                <a:cs typeface="Arial"/>
              </a:rPr>
              <a:t>de  distribución?</a:t>
            </a:r>
            <a:endParaRPr sz="1539" dirty="0">
              <a:latin typeface="+mj-lt"/>
              <a:cs typeface="Arial"/>
            </a:endParaRPr>
          </a:p>
          <a:p>
            <a:pPr marL="255748" marR="307874" indent="-244888" algn="just">
              <a:spcBef>
                <a:spcPts val="286"/>
              </a:spcBef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255748" algn="l"/>
                <a:tab pos="256291" algn="l"/>
              </a:tabLst>
            </a:pPr>
            <a:r>
              <a:rPr sz="1539" spc="-4" dirty="0">
                <a:latin typeface="+mj-lt"/>
                <a:cs typeface="Arial"/>
              </a:rPr>
              <a:t>¿Qué </a:t>
            </a:r>
            <a:r>
              <a:rPr sz="1539" dirty="0">
                <a:latin typeface="+mj-lt"/>
                <a:cs typeface="Arial"/>
              </a:rPr>
              <a:t>recursos </a:t>
            </a:r>
            <a:r>
              <a:rPr sz="1539" spc="-4" dirty="0">
                <a:latin typeface="+mj-lt"/>
                <a:cs typeface="Arial"/>
              </a:rPr>
              <a:t>clave requiere </a:t>
            </a:r>
            <a:r>
              <a:rPr sz="1539" dirty="0">
                <a:latin typeface="+mj-lt"/>
                <a:cs typeface="Arial"/>
              </a:rPr>
              <a:t>la relación con</a:t>
            </a:r>
            <a:r>
              <a:rPr sz="1539" spc="-150" dirty="0">
                <a:latin typeface="+mj-lt"/>
                <a:cs typeface="Arial"/>
              </a:rPr>
              <a:t> </a:t>
            </a:r>
            <a:r>
              <a:rPr sz="1539" spc="-4" dirty="0">
                <a:latin typeface="+mj-lt"/>
                <a:cs typeface="Arial"/>
              </a:rPr>
              <a:t>el  </a:t>
            </a:r>
            <a:r>
              <a:rPr sz="1539" dirty="0">
                <a:latin typeface="+mj-lt"/>
                <a:cs typeface="Arial"/>
              </a:rPr>
              <a:t>cliente?</a:t>
            </a:r>
          </a:p>
          <a:p>
            <a:pPr marL="255748" marR="502264" indent="-244888" algn="just">
              <a:spcBef>
                <a:spcPts val="286"/>
              </a:spcBef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255748" algn="l"/>
                <a:tab pos="256291" algn="l"/>
              </a:tabLst>
            </a:pPr>
            <a:r>
              <a:rPr sz="1539" spc="-4" dirty="0">
                <a:latin typeface="+mj-lt"/>
                <a:cs typeface="Arial"/>
              </a:rPr>
              <a:t>¿Qué </a:t>
            </a:r>
            <a:r>
              <a:rPr sz="1539" dirty="0">
                <a:latin typeface="+mj-lt"/>
                <a:cs typeface="Arial"/>
              </a:rPr>
              <a:t>recursos </a:t>
            </a:r>
            <a:r>
              <a:rPr sz="1539" spc="-4" dirty="0">
                <a:latin typeface="+mj-lt"/>
                <a:cs typeface="Arial"/>
              </a:rPr>
              <a:t>clave requiere </a:t>
            </a:r>
            <a:r>
              <a:rPr sz="1539" dirty="0">
                <a:latin typeface="+mj-lt"/>
                <a:cs typeface="Arial"/>
              </a:rPr>
              <a:t>las fuentes</a:t>
            </a:r>
            <a:r>
              <a:rPr sz="1539" spc="-154" dirty="0">
                <a:latin typeface="+mj-lt"/>
                <a:cs typeface="Arial"/>
              </a:rPr>
              <a:t> </a:t>
            </a:r>
            <a:r>
              <a:rPr sz="1539" spc="-4" dirty="0">
                <a:latin typeface="+mj-lt"/>
                <a:cs typeface="Arial"/>
              </a:rPr>
              <a:t>de  </a:t>
            </a:r>
            <a:r>
              <a:rPr sz="1539" dirty="0">
                <a:latin typeface="+mj-lt"/>
                <a:cs typeface="Arial"/>
              </a:rPr>
              <a:t>ingreso?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7FC36F3-1FED-7B0A-E28E-82446609A789}"/>
              </a:ext>
            </a:extLst>
          </p:cNvPr>
          <p:cNvSpPr/>
          <p:nvPr/>
        </p:nvSpPr>
        <p:spPr>
          <a:xfrm>
            <a:off x="5129965" y="2358672"/>
            <a:ext cx="3747194" cy="2934650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0860" marR="4344" algn="just">
              <a:buClr>
                <a:srgbClr val="C00000"/>
              </a:buClr>
              <a:tabLst>
                <a:tab pos="303531" algn="l"/>
                <a:tab pos="304074" algn="l"/>
              </a:tabLst>
            </a:pPr>
            <a:r>
              <a:rPr lang="es-ES" sz="1539" b="1" dirty="0">
                <a:solidFill>
                  <a:schemeClr val="accent3">
                    <a:lumMod val="75000"/>
                  </a:schemeClr>
                </a:solidFill>
                <a:latin typeface="+mj-lt"/>
                <a:cs typeface="Arial"/>
              </a:rPr>
              <a:t>Ideas:</a:t>
            </a:r>
          </a:p>
          <a:p>
            <a:pPr marL="304074" marR="4344" indent="-293214" algn="just"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303531" algn="l"/>
                <a:tab pos="304074" algn="l"/>
              </a:tabLst>
            </a:pPr>
            <a:r>
              <a:rPr lang="es-ES" sz="1539" dirty="0">
                <a:latin typeface="+mj-lt"/>
                <a:cs typeface="Arial"/>
              </a:rPr>
              <a:t>Describe los </a:t>
            </a:r>
            <a:r>
              <a:rPr lang="es-ES" sz="1539" spc="-4" dirty="0">
                <a:latin typeface="+mj-lt"/>
                <a:cs typeface="Arial"/>
              </a:rPr>
              <a:t>activos </a:t>
            </a:r>
            <a:r>
              <a:rPr lang="es-ES" sz="1539" dirty="0">
                <a:latin typeface="+mj-lt"/>
                <a:cs typeface="Arial"/>
              </a:rPr>
              <a:t>más importantes que son  necesarios para que su negocio funcione. Pueden</a:t>
            </a:r>
            <a:r>
              <a:rPr lang="es-ES" sz="1539" spc="-68" dirty="0">
                <a:latin typeface="+mj-lt"/>
                <a:cs typeface="Arial"/>
              </a:rPr>
              <a:t> </a:t>
            </a:r>
            <a:r>
              <a:rPr lang="es-ES" sz="1539" dirty="0">
                <a:latin typeface="+mj-lt"/>
                <a:cs typeface="Arial"/>
              </a:rPr>
              <a:t>ser  propios, alquilados o comprados a</a:t>
            </a:r>
            <a:r>
              <a:rPr lang="es-ES" sz="1539" spc="-64" dirty="0">
                <a:latin typeface="+mj-lt"/>
                <a:cs typeface="Arial"/>
              </a:rPr>
              <a:t> </a:t>
            </a:r>
            <a:r>
              <a:rPr lang="es-ES" sz="1539" dirty="0">
                <a:latin typeface="+mj-lt"/>
                <a:cs typeface="Arial"/>
              </a:rPr>
              <a:t>otros.</a:t>
            </a:r>
          </a:p>
          <a:p>
            <a:pPr marL="304074" marR="4344" indent="-293214" algn="just"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303531" algn="l"/>
                <a:tab pos="304074" algn="l"/>
              </a:tabLst>
            </a:pPr>
            <a:endParaRPr lang="es-ES" sz="1539" dirty="0">
              <a:latin typeface="+mj-lt"/>
              <a:cs typeface="Arial"/>
            </a:endParaRPr>
          </a:p>
          <a:p>
            <a:pPr marL="304074" indent="-293214" algn="just"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303531" algn="l"/>
                <a:tab pos="304074" algn="l"/>
              </a:tabLst>
            </a:pPr>
            <a:r>
              <a:rPr lang="es-ES" sz="1539" spc="-13" dirty="0">
                <a:latin typeface="+mj-lt"/>
                <a:cs typeface="Arial"/>
              </a:rPr>
              <a:t>Tipos </a:t>
            </a:r>
            <a:r>
              <a:rPr lang="es-ES" sz="1539" dirty="0">
                <a:latin typeface="+mj-lt"/>
                <a:cs typeface="Arial"/>
              </a:rPr>
              <a:t>de recursos</a:t>
            </a:r>
          </a:p>
          <a:p>
            <a:pPr marL="646699" lvl="1" indent="-244888" algn="just">
              <a:buFont typeface="Wingdings" panose="05000000000000000000" pitchFamily="2" charset="2"/>
              <a:buChar char="v"/>
              <a:tabLst>
                <a:tab pos="646699" algn="l"/>
                <a:tab pos="647242" algn="l"/>
              </a:tabLst>
            </a:pPr>
            <a:r>
              <a:rPr lang="es-ES" sz="1539" dirty="0">
                <a:latin typeface="+mj-lt"/>
                <a:cs typeface="Arial"/>
              </a:rPr>
              <a:t>Físicos</a:t>
            </a:r>
          </a:p>
          <a:p>
            <a:pPr marL="646699" lvl="1" indent="-244888" algn="just">
              <a:buFont typeface="Wingdings" panose="05000000000000000000" pitchFamily="2" charset="2"/>
              <a:buChar char="v"/>
              <a:tabLst>
                <a:tab pos="646699" algn="l"/>
                <a:tab pos="647242" algn="l"/>
              </a:tabLst>
            </a:pPr>
            <a:r>
              <a:rPr lang="es-ES" sz="1539" spc="-4" dirty="0">
                <a:latin typeface="+mj-lt"/>
                <a:cs typeface="Arial"/>
              </a:rPr>
              <a:t>Intelectuales: </a:t>
            </a:r>
            <a:r>
              <a:rPr lang="es-ES" sz="1539" dirty="0">
                <a:latin typeface="+mj-lt"/>
                <a:cs typeface="Arial"/>
              </a:rPr>
              <a:t>marcas, </a:t>
            </a:r>
            <a:r>
              <a:rPr lang="es-ES" sz="1539" spc="-4" dirty="0">
                <a:latin typeface="+mj-lt"/>
                <a:cs typeface="Arial"/>
              </a:rPr>
              <a:t>patentes,</a:t>
            </a:r>
            <a:r>
              <a:rPr lang="es-ES" sz="1539" spc="-103" dirty="0">
                <a:latin typeface="+mj-lt"/>
                <a:cs typeface="Arial"/>
              </a:rPr>
              <a:t> </a:t>
            </a:r>
            <a:r>
              <a:rPr lang="es-ES" sz="1539" spc="-4" dirty="0">
                <a:latin typeface="+mj-lt"/>
                <a:cs typeface="Arial"/>
              </a:rPr>
              <a:t>know-how</a:t>
            </a:r>
            <a:endParaRPr lang="es-ES" sz="1539" dirty="0">
              <a:latin typeface="+mj-lt"/>
              <a:cs typeface="Arial"/>
            </a:endParaRPr>
          </a:p>
          <a:p>
            <a:pPr marL="646699" lvl="1" indent="-244888" algn="just">
              <a:buFont typeface="Wingdings" panose="05000000000000000000" pitchFamily="2" charset="2"/>
              <a:buChar char="v"/>
              <a:tabLst>
                <a:tab pos="646699" algn="l"/>
                <a:tab pos="647242" algn="l"/>
              </a:tabLst>
            </a:pPr>
            <a:r>
              <a:rPr lang="es-ES" sz="1539" spc="-4" dirty="0">
                <a:latin typeface="+mj-lt"/>
                <a:cs typeface="Arial"/>
              </a:rPr>
              <a:t>Humanos: </a:t>
            </a:r>
            <a:r>
              <a:rPr lang="es-ES" sz="1539" dirty="0">
                <a:latin typeface="+mj-lt"/>
                <a:cs typeface="Arial"/>
              </a:rPr>
              <a:t>perfiles</a:t>
            </a:r>
            <a:r>
              <a:rPr lang="es-ES" sz="1539" spc="-56" dirty="0">
                <a:latin typeface="+mj-lt"/>
                <a:cs typeface="Arial"/>
              </a:rPr>
              <a:t> </a:t>
            </a:r>
            <a:r>
              <a:rPr lang="es-ES" sz="1539" spc="-4" dirty="0">
                <a:latin typeface="+mj-lt"/>
                <a:cs typeface="Arial"/>
              </a:rPr>
              <a:t>profesionales</a:t>
            </a:r>
            <a:endParaRPr lang="es-ES" sz="1539" dirty="0">
              <a:latin typeface="+mj-lt"/>
              <a:cs typeface="Arial"/>
            </a:endParaRPr>
          </a:p>
          <a:p>
            <a:pPr marL="646699" lvl="1" indent="-244888" algn="just">
              <a:buFont typeface="Wingdings" panose="05000000000000000000" pitchFamily="2" charset="2"/>
              <a:buChar char="v"/>
              <a:tabLst>
                <a:tab pos="646699" algn="l"/>
                <a:tab pos="647242" algn="l"/>
              </a:tabLst>
            </a:pPr>
            <a:r>
              <a:rPr lang="es-ES" sz="1539" spc="-4" dirty="0">
                <a:latin typeface="+mj-lt"/>
                <a:cs typeface="Arial"/>
              </a:rPr>
              <a:t>Financieros</a:t>
            </a:r>
            <a:endParaRPr lang="es-ES" sz="1539" dirty="0">
              <a:latin typeface="+mj-lt"/>
              <a:cs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51558DE-0228-49B5-151B-82FBC3A06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077" y="6477054"/>
            <a:ext cx="4999153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45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upo 42">
            <a:extLst>
              <a:ext uri="{FF2B5EF4-FFF2-40B4-BE49-F238E27FC236}">
                <a16:creationId xmlns:a16="http://schemas.microsoft.com/office/drawing/2014/main" id="{7CC7DADB-55AC-B777-3475-ADB4005ECB98}"/>
              </a:ext>
            </a:extLst>
          </p:cNvPr>
          <p:cNvGrpSpPr/>
          <p:nvPr/>
        </p:nvGrpSpPr>
        <p:grpSpPr>
          <a:xfrm>
            <a:off x="0" y="6014866"/>
            <a:ext cx="9144000" cy="848912"/>
            <a:chOff x="0" y="6014866"/>
            <a:chExt cx="9144000" cy="848912"/>
          </a:xfrm>
        </p:grpSpPr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8AFD0584-4BE3-FFDA-2137-9404114CEFAE}"/>
                </a:ext>
              </a:extLst>
            </p:cNvPr>
            <p:cNvSpPr/>
            <p:nvPr/>
          </p:nvSpPr>
          <p:spPr>
            <a:xfrm>
              <a:off x="0" y="6014866"/>
              <a:ext cx="9144000" cy="8489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29395F88-B294-6BDA-CD0E-2EA0F906D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026258"/>
              <a:ext cx="1949115" cy="837519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id="{5AD26278-B8DE-4EED-AB82-DD1A8F948591}"/>
              </a:ext>
            </a:extLst>
          </p:cNvPr>
          <p:cNvSpPr txBox="1">
            <a:spLocks noChangeArrowheads="1"/>
          </p:cNvSpPr>
          <p:nvPr/>
        </p:nvSpPr>
        <p:spPr>
          <a:xfrm>
            <a:off x="510746" y="292067"/>
            <a:ext cx="7924800" cy="6912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None/>
              <a:tabLst/>
              <a:defRPr lang="en-US" sz="2000" b="0" i="0" u="none" strike="noStrike" kern="1200" cap="all" spc="119" baseline="0">
                <a:ln>
                  <a:noFill/>
                </a:ln>
                <a:solidFill>
                  <a:srgbClr val="D1282E"/>
                </a:solidFill>
                <a:highlight>
                  <a:scrgbClr r="0" g="0" b="0">
                    <a:alpha val="0"/>
                  </a:scrgbClr>
                </a:highlight>
                <a:latin typeface="Arial Black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s-ES" altLang="es-ES" dirty="0"/>
              <a:t>Business </a:t>
            </a:r>
            <a:r>
              <a:rPr lang="es-ES" altLang="es-ES" dirty="0" err="1"/>
              <a:t>model</a:t>
            </a:r>
            <a:r>
              <a:rPr lang="es-ES" altLang="es-ES" dirty="0"/>
              <a:t> </a:t>
            </a:r>
            <a:r>
              <a:rPr lang="es-ES" altLang="es-ES" dirty="0" err="1"/>
              <a:t>canvas</a:t>
            </a:r>
            <a:r>
              <a:rPr lang="es-ES" altLang="es-ES" dirty="0"/>
              <a:t> (</a:t>
            </a:r>
            <a:r>
              <a:rPr lang="es-ES" altLang="es-ES" dirty="0" err="1"/>
              <a:t>ix</a:t>
            </a:r>
            <a:r>
              <a:rPr lang="es-ES" altLang="es-ES" dirty="0"/>
              <a:t>)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E1CA953-6376-32FF-FFDF-2181375BB351}"/>
              </a:ext>
            </a:extLst>
          </p:cNvPr>
          <p:cNvSpPr/>
          <p:nvPr/>
        </p:nvSpPr>
        <p:spPr>
          <a:xfrm>
            <a:off x="238917" y="918769"/>
            <a:ext cx="86661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 CLAVES</a:t>
            </a:r>
          </a:p>
          <a:p>
            <a:pPr algn="just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Actividades que nos permiten entregar a nuestro cliente la propuesta de valor vía una serie de canales y con un tipo concreto de relaciones. </a:t>
            </a:r>
          </a:p>
        </p:txBody>
      </p:sp>
      <p:pic>
        <p:nvPicPr>
          <p:cNvPr id="3" name="Picture 2" descr="BM_actividades">
            <a:extLst>
              <a:ext uri="{FF2B5EF4-FFF2-40B4-BE49-F238E27FC236}">
                <a16:creationId xmlns:a16="http://schemas.microsoft.com/office/drawing/2014/main" id="{4C9C16A9-48E7-97F1-6997-FA7777233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653" y="1926140"/>
            <a:ext cx="3844390" cy="199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17">
            <a:extLst>
              <a:ext uri="{FF2B5EF4-FFF2-40B4-BE49-F238E27FC236}">
                <a16:creationId xmlns:a16="http://schemas.microsoft.com/office/drawing/2014/main" id="{6FB10114-024A-7846-E9DC-12368B545BE9}"/>
              </a:ext>
            </a:extLst>
          </p:cNvPr>
          <p:cNvSpPr txBox="1"/>
          <p:nvPr/>
        </p:nvSpPr>
        <p:spPr>
          <a:xfrm>
            <a:off x="3594613" y="4008897"/>
            <a:ext cx="5310470" cy="1874168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wrap="square" lIns="0" tIns="10860" rIns="0" bIns="0" rtlCol="0">
            <a:spAutoFit/>
          </a:bodyPr>
          <a:lstStyle/>
          <a:p>
            <a:pPr marL="10860" marR="149322">
              <a:spcBef>
                <a:spcPts val="86"/>
              </a:spcBef>
              <a:buClr>
                <a:srgbClr val="C00000"/>
              </a:buClr>
              <a:tabLst>
                <a:tab pos="255748" algn="l"/>
                <a:tab pos="256291" algn="l"/>
              </a:tabLst>
            </a:pPr>
            <a:r>
              <a:rPr lang="es-ES" sz="1539" b="1" spc="-4" dirty="0">
                <a:solidFill>
                  <a:schemeClr val="accent3">
                    <a:lumMod val="75000"/>
                  </a:schemeClr>
                </a:solidFill>
                <a:latin typeface="+mj-lt"/>
                <a:cs typeface="Arial"/>
              </a:rPr>
              <a:t>Reflexiones:</a:t>
            </a:r>
          </a:p>
          <a:p>
            <a:pPr marL="255748" marR="149322" indent="-244888">
              <a:spcBef>
                <a:spcPts val="86"/>
              </a:spcBef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255748" algn="l"/>
                <a:tab pos="256291" algn="l"/>
              </a:tabLst>
            </a:pPr>
            <a:r>
              <a:rPr sz="1539" spc="-4" dirty="0">
                <a:latin typeface="+mj-lt"/>
                <a:cs typeface="Arial"/>
              </a:rPr>
              <a:t>¿Qué actividades clave </a:t>
            </a:r>
            <a:r>
              <a:rPr sz="1539" dirty="0">
                <a:latin typeface="+mj-lt"/>
                <a:cs typeface="Arial"/>
              </a:rPr>
              <a:t>se </a:t>
            </a:r>
            <a:r>
              <a:rPr sz="1539" spc="-4" dirty="0">
                <a:latin typeface="+mj-lt"/>
                <a:cs typeface="Arial"/>
              </a:rPr>
              <a:t>requieren </a:t>
            </a:r>
            <a:r>
              <a:rPr sz="1539" dirty="0">
                <a:latin typeface="+mj-lt"/>
                <a:cs typeface="Arial"/>
              </a:rPr>
              <a:t>realizar </a:t>
            </a:r>
            <a:r>
              <a:rPr sz="1539" spc="-4" dirty="0">
                <a:latin typeface="+mj-lt"/>
                <a:cs typeface="Arial"/>
              </a:rPr>
              <a:t>para  poder </a:t>
            </a:r>
            <a:r>
              <a:rPr sz="1539" dirty="0">
                <a:latin typeface="+mj-lt"/>
                <a:cs typeface="Arial"/>
              </a:rPr>
              <a:t>hacer nuestra </a:t>
            </a:r>
            <a:r>
              <a:rPr sz="1539" spc="-4" dirty="0">
                <a:latin typeface="+mj-lt"/>
                <a:cs typeface="Arial"/>
              </a:rPr>
              <a:t>propuesta de</a:t>
            </a:r>
            <a:r>
              <a:rPr sz="1539" spc="-145" dirty="0">
                <a:latin typeface="+mj-lt"/>
                <a:cs typeface="Arial"/>
              </a:rPr>
              <a:t> </a:t>
            </a:r>
            <a:r>
              <a:rPr sz="1539" spc="-4" dirty="0">
                <a:latin typeface="+mj-lt"/>
                <a:cs typeface="Arial"/>
              </a:rPr>
              <a:t>valor?</a:t>
            </a:r>
            <a:endParaRPr sz="1539" dirty="0">
              <a:latin typeface="+mj-lt"/>
              <a:cs typeface="Arial"/>
            </a:endParaRPr>
          </a:p>
          <a:p>
            <a:pPr marL="255748" marR="4344" indent="-244888">
              <a:spcBef>
                <a:spcPts val="517"/>
              </a:spcBef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255748" algn="l"/>
                <a:tab pos="256291" algn="l"/>
              </a:tabLst>
            </a:pPr>
            <a:r>
              <a:rPr sz="1539" spc="-4" dirty="0">
                <a:latin typeface="+mj-lt"/>
                <a:cs typeface="Arial"/>
              </a:rPr>
              <a:t>¿Qué actividades clave requieren nuestros canales  de</a:t>
            </a:r>
            <a:r>
              <a:rPr sz="1539" spc="-21" dirty="0">
                <a:latin typeface="+mj-lt"/>
                <a:cs typeface="Arial"/>
              </a:rPr>
              <a:t> </a:t>
            </a:r>
            <a:r>
              <a:rPr sz="1539" dirty="0">
                <a:latin typeface="+mj-lt"/>
                <a:cs typeface="Arial"/>
              </a:rPr>
              <a:t>distribución?</a:t>
            </a:r>
          </a:p>
          <a:p>
            <a:pPr marL="255748" marR="98824" indent="-244888">
              <a:spcBef>
                <a:spcPts val="509"/>
              </a:spcBef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255748" algn="l"/>
                <a:tab pos="256291" algn="l"/>
              </a:tabLst>
            </a:pPr>
            <a:r>
              <a:rPr sz="1539" spc="-4" dirty="0">
                <a:latin typeface="+mj-lt"/>
                <a:cs typeface="Arial"/>
              </a:rPr>
              <a:t>¿Qué actividades clave requiere </a:t>
            </a:r>
            <a:r>
              <a:rPr sz="1539" dirty="0">
                <a:latin typeface="+mj-lt"/>
                <a:cs typeface="Arial"/>
              </a:rPr>
              <a:t>la relación con</a:t>
            </a:r>
            <a:r>
              <a:rPr sz="1539" spc="-103" dirty="0">
                <a:latin typeface="+mj-lt"/>
                <a:cs typeface="Arial"/>
              </a:rPr>
              <a:t> </a:t>
            </a:r>
            <a:r>
              <a:rPr sz="1539" spc="-4" dirty="0">
                <a:latin typeface="+mj-lt"/>
                <a:cs typeface="Arial"/>
              </a:rPr>
              <a:t>el  </a:t>
            </a:r>
            <a:r>
              <a:rPr sz="1539" dirty="0">
                <a:latin typeface="+mj-lt"/>
                <a:cs typeface="Arial"/>
              </a:rPr>
              <a:t>cliente?</a:t>
            </a:r>
          </a:p>
          <a:p>
            <a:pPr marL="255748" marR="334481" indent="-244888">
              <a:spcBef>
                <a:spcPts val="513"/>
              </a:spcBef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255748" algn="l"/>
                <a:tab pos="256291" algn="l"/>
              </a:tabLst>
            </a:pPr>
            <a:r>
              <a:rPr sz="1539" spc="-4" dirty="0">
                <a:latin typeface="+mj-lt"/>
                <a:cs typeface="Arial"/>
              </a:rPr>
              <a:t>¿Qué actividades clave requiere </a:t>
            </a:r>
            <a:r>
              <a:rPr sz="1539" dirty="0">
                <a:latin typeface="+mj-lt"/>
                <a:cs typeface="Arial"/>
              </a:rPr>
              <a:t>las fuentes</a:t>
            </a:r>
            <a:r>
              <a:rPr sz="1539" spc="-107" dirty="0">
                <a:latin typeface="+mj-lt"/>
                <a:cs typeface="Arial"/>
              </a:rPr>
              <a:t> </a:t>
            </a:r>
            <a:r>
              <a:rPr sz="1539" spc="-4" dirty="0">
                <a:latin typeface="+mj-lt"/>
                <a:cs typeface="Arial"/>
              </a:rPr>
              <a:t>de  </a:t>
            </a:r>
            <a:r>
              <a:rPr sz="1539" dirty="0">
                <a:latin typeface="+mj-lt"/>
                <a:cs typeface="Arial"/>
              </a:rPr>
              <a:t>ingreso?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366FA4B-7B7F-B452-1ABA-D330F48CFFB4}"/>
              </a:ext>
            </a:extLst>
          </p:cNvPr>
          <p:cNvSpPr/>
          <p:nvPr/>
        </p:nvSpPr>
        <p:spPr>
          <a:xfrm>
            <a:off x="363806" y="2310441"/>
            <a:ext cx="2867002" cy="2845651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0860" marR="4344">
              <a:spcBef>
                <a:spcPts val="522"/>
              </a:spcBef>
              <a:buClr>
                <a:srgbClr val="C00000"/>
              </a:buClr>
              <a:tabLst>
                <a:tab pos="303531" algn="l"/>
                <a:tab pos="304074" algn="l"/>
              </a:tabLst>
            </a:pPr>
            <a:r>
              <a:rPr lang="es-ES" sz="1539" b="1" dirty="0">
                <a:solidFill>
                  <a:schemeClr val="accent3">
                    <a:lumMod val="75000"/>
                  </a:schemeClr>
                </a:solidFill>
                <a:latin typeface="+mj-lt"/>
                <a:cs typeface="Arial"/>
              </a:rPr>
              <a:t>Ideas:</a:t>
            </a:r>
          </a:p>
          <a:p>
            <a:pPr marL="304074" marR="4344" indent="-293214">
              <a:spcBef>
                <a:spcPts val="522"/>
              </a:spcBef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303531" algn="l"/>
                <a:tab pos="304074" algn="l"/>
              </a:tabLst>
            </a:pPr>
            <a:r>
              <a:rPr lang="es-ES" sz="1539" dirty="0">
                <a:latin typeface="+mj-lt"/>
                <a:cs typeface="Arial"/>
              </a:rPr>
              <a:t>Describe las </a:t>
            </a:r>
            <a:r>
              <a:rPr lang="es-ES" sz="1539" spc="-4" dirty="0">
                <a:latin typeface="+mj-lt"/>
                <a:cs typeface="Arial"/>
              </a:rPr>
              <a:t>actividades más importantes que debe realizar  </a:t>
            </a:r>
            <a:r>
              <a:rPr lang="es-ES" sz="1539" dirty="0">
                <a:latin typeface="+mj-lt"/>
                <a:cs typeface="Arial"/>
              </a:rPr>
              <a:t>la </a:t>
            </a:r>
            <a:r>
              <a:rPr lang="es-ES" sz="1539" spc="-4" dirty="0">
                <a:latin typeface="+mj-lt"/>
                <a:cs typeface="Arial"/>
              </a:rPr>
              <a:t>empresa para que </a:t>
            </a:r>
            <a:r>
              <a:rPr lang="es-ES" sz="1539" dirty="0">
                <a:latin typeface="+mj-lt"/>
                <a:cs typeface="Arial"/>
              </a:rPr>
              <a:t>su </a:t>
            </a:r>
            <a:r>
              <a:rPr lang="es-ES" sz="1539" spc="-4" dirty="0">
                <a:latin typeface="+mj-lt"/>
                <a:cs typeface="Arial"/>
              </a:rPr>
              <a:t>modelo de negocio</a:t>
            </a:r>
            <a:r>
              <a:rPr lang="es-ES" sz="1539" spc="-124" dirty="0">
                <a:latin typeface="+mj-lt"/>
                <a:cs typeface="Arial"/>
              </a:rPr>
              <a:t> </a:t>
            </a:r>
            <a:r>
              <a:rPr lang="es-ES" sz="1539" dirty="0">
                <a:latin typeface="+mj-lt"/>
                <a:cs typeface="Arial"/>
              </a:rPr>
              <a:t>funcione</a:t>
            </a:r>
          </a:p>
          <a:p>
            <a:pPr marL="304074" indent="-293214">
              <a:spcBef>
                <a:spcPts val="513"/>
              </a:spcBef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303531" algn="l"/>
                <a:tab pos="304074" algn="l"/>
              </a:tabLst>
            </a:pPr>
            <a:r>
              <a:rPr lang="es-ES" sz="1539" b="1" spc="-9" dirty="0">
                <a:latin typeface="+mj-lt"/>
                <a:cs typeface="Arial"/>
              </a:rPr>
              <a:t>Tipos:</a:t>
            </a:r>
            <a:endParaRPr lang="es-ES" sz="1539" b="1" dirty="0">
              <a:latin typeface="+mj-lt"/>
              <a:cs typeface="Arial"/>
            </a:endParaRPr>
          </a:p>
          <a:p>
            <a:pPr marL="646699" lvl="1" indent="-244888">
              <a:spcBef>
                <a:spcPts val="513"/>
              </a:spcBef>
              <a:buFont typeface="Wingdings" panose="05000000000000000000" pitchFamily="2" charset="2"/>
              <a:buChar char="v"/>
              <a:tabLst>
                <a:tab pos="646699" algn="l"/>
                <a:tab pos="647242" algn="l"/>
              </a:tabLst>
            </a:pPr>
            <a:r>
              <a:rPr lang="es-ES" sz="1539" dirty="0">
                <a:latin typeface="+mj-lt"/>
                <a:cs typeface="Arial"/>
              </a:rPr>
              <a:t>Producir</a:t>
            </a:r>
          </a:p>
          <a:p>
            <a:pPr marL="646699" lvl="1" indent="-244888">
              <a:spcBef>
                <a:spcPts val="513"/>
              </a:spcBef>
              <a:buFont typeface="Wingdings" panose="05000000000000000000" pitchFamily="2" charset="2"/>
              <a:buChar char="v"/>
              <a:tabLst>
                <a:tab pos="646699" algn="l"/>
                <a:tab pos="647242" algn="l"/>
              </a:tabLst>
            </a:pPr>
            <a:r>
              <a:rPr lang="es-ES" sz="1539" spc="-4" dirty="0">
                <a:latin typeface="+mj-lt"/>
                <a:cs typeface="Arial"/>
              </a:rPr>
              <a:t>Atender</a:t>
            </a:r>
            <a:r>
              <a:rPr lang="es-ES" sz="1539" spc="-30" dirty="0">
                <a:latin typeface="+mj-lt"/>
                <a:cs typeface="Arial"/>
              </a:rPr>
              <a:t> </a:t>
            </a:r>
            <a:r>
              <a:rPr lang="es-ES" sz="1539" dirty="0">
                <a:latin typeface="+mj-lt"/>
                <a:cs typeface="Arial"/>
              </a:rPr>
              <a:t>cliente</a:t>
            </a:r>
          </a:p>
          <a:p>
            <a:pPr marL="646699" lvl="1" indent="-244888">
              <a:spcBef>
                <a:spcPts val="513"/>
              </a:spcBef>
              <a:buFont typeface="Wingdings" panose="05000000000000000000" pitchFamily="2" charset="2"/>
              <a:buChar char="v"/>
              <a:tabLst>
                <a:tab pos="646699" algn="l"/>
                <a:tab pos="647242" algn="l"/>
              </a:tabLst>
            </a:pPr>
            <a:r>
              <a:rPr lang="es-ES" sz="1539" spc="-4" dirty="0">
                <a:latin typeface="+mj-lt"/>
                <a:cs typeface="Arial"/>
              </a:rPr>
              <a:t>Solucionar</a:t>
            </a:r>
            <a:r>
              <a:rPr lang="es-ES" sz="1539" spc="-43" dirty="0">
                <a:latin typeface="+mj-lt"/>
                <a:cs typeface="Arial"/>
              </a:rPr>
              <a:t> </a:t>
            </a:r>
            <a:r>
              <a:rPr lang="es-ES" sz="1539" spc="-4" dirty="0">
                <a:latin typeface="+mj-lt"/>
                <a:cs typeface="Arial"/>
              </a:rPr>
              <a:t>problemas</a:t>
            </a:r>
            <a:endParaRPr lang="es-ES" sz="1539" dirty="0">
              <a:latin typeface="+mj-lt"/>
              <a:cs typeface="Arial"/>
            </a:endParaRPr>
          </a:p>
          <a:p>
            <a:pPr marL="646699" lvl="1" indent="-244888">
              <a:spcBef>
                <a:spcPts val="513"/>
              </a:spcBef>
              <a:buFont typeface="Wingdings" panose="05000000000000000000" pitchFamily="2" charset="2"/>
              <a:buChar char="v"/>
              <a:tabLst>
                <a:tab pos="646699" algn="l"/>
                <a:tab pos="647242" algn="l"/>
              </a:tabLst>
            </a:pPr>
            <a:r>
              <a:rPr lang="es-ES" sz="1539" spc="-4" dirty="0">
                <a:latin typeface="+mj-lt"/>
                <a:cs typeface="Arial"/>
              </a:rPr>
              <a:t>Plataforma/</a:t>
            </a:r>
            <a:r>
              <a:rPr lang="es-ES" sz="1539" spc="-38" dirty="0">
                <a:latin typeface="+mj-lt"/>
                <a:cs typeface="Arial"/>
              </a:rPr>
              <a:t> </a:t>
            </a:r>
            <a:r>
              <a:rPr lang="es-ES" sz="1539" spc="-4" dirty="0">
                <a:latin typeface="+mj-lt"/>
                <a:cs typeface="Arial"/>
              </a:rPr>
              <a:t>Network</a:t>
            </a:r>
            <a:endParaRPr lang="es-ES" sz="1539" dirty="0">
              <a:latin typeface="+mj-lt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2C940B4-B136-70E0-38C7-EB4A364A1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930" y="6439322"/>
            <a:ext cx="4999153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72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upo 42">
            <a:extLst>
              <a:ext uri="{FF2B5EF4-FFF2-40B4-BE49-F238E27FC236}">
                <a16:creationId xmlns:a16="http://schemas.microsoft.com/office/drawing/2014/main" id="{7CC7DADB-55AC-B777-3475-ADB4005ECB98}"/>
              </a:ext>
            </a:extLst>
          </p:cNvPr>
          <p:cNvGrpSpPr/>
          <p:nvPr/>
        </p:nvGrpSpPr>
        <p:grpSpPr>
          <a:xfrm>
            <a:off x="0" y="6014866"/>
            <a:ext cx="9144000" cy="848912"/>
            <a:chOff x="0" y="6014866"/>
            <a:chExt cx="9144000" cy="848912"/>
          </a:xfrm>
        </p:grpSpPr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8AFD0584-4BE3-FFDA-2137-9404114CEFAE}"/>
                </a:ext>
              </a:extLst>
            </p:cNvPr>
            <p:cNvSpPr/>
            <p:nvPr/>
          </p:nvSpPr>
          <p:spPr>
            <a:xfrm>
              <a:off x="0" y="6014866"/>
              <a:ext cx="9144000" cy="8489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29395F88-B294-6BDA-CD0E-2EA0F906D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026258"/>
              <a:ext cx="1949115" cy="837519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id="{5AD26278-B8DE-4EED-AB82-DD1A8F948591}"/>
              </a:ext>
            </a:extLst>
          </p:cNvPr>
          <p:cNvSpPr txBox="1">
            <a:spLocks noChangeArrowheads="1"/>
          </p:cNvSpPr>
          <p:nvPr/>
        </p:nvSpPr>
        <p:spPr>
          <a:xfrm>
            <a:off x="593631" y="221815"/>
            <a:ext cx="7924800" cy="6912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None/>
              <a:tabLst/>
              <a:defRPr lang="en-US" sz="2000" b="0" i="0" u="none" strike="noStrike" kern="1200" cap="all" spc="119" baseline="0">
                <a:ln>
                  <a:noFill/>
                </a:ln>
                <a:solidFill>
                  <a:srgbClr val="D1282E"/>
                </a:solidFill>
                <a:highlight>
                  <a:scrgbClr r="0" g="0" b="0">
                    <a:alpha val="0"/>
                  </a:scrgbClr>
                </a:highlight>
                <a:latin typeface="Arial Black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s-ES" altLang="es-ES" dirty="0"/>
              <a:t>Business </a:t>
            </a:r>
            <a:r>
              <a:rPr lang="es-ES" altLang="es-ES" dirty="0" err="1"/>
              <a:t>model</a:t>
            </a:r>
            <a:r>
              <a:rPr lang="es-ES" altLang="es-ES" dirty="0"/>
              <a:t> </a:t>
            </a:r>
            <a:r>
              <a:rPr lang="es-ES" altLang="es-ES" dirty="0" err="1"/>
              <a:t>canvas</a:t>
            </a:r>
            <a:r>
              <a:rPr lang="es-ES" altLang="es-ES" dirty="0"/>
              <a:t> (x)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E1CA953-6376-32FF-FFDF-2181375BB351}"/>
              </a:ext>
            </a:extLst>
          </p:cNvPr>
          <p:cNvSpPr/>
          <p:nvPr/>
        </p:nvSpPr>
        <p:spPr>
          <a:xfrm>
            <a:off x="238917" y="611639"/>
            <a:ext cx="86661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ALIANZAS</a:t>
            </a:r>
          </a:p>
          <a:p>
            <a:pPr algn="just"/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Asociaciones con terceros necesarias para ejecutar nuestro modelo de negocio con garantías,  que complementen nuestras capacidades y potencien nuestra propuesta de valor, optimizando de esa forma los recursos consumidos y reduciendo la incertidumbre.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41B629A-21CE-B2BD-77A0-868AED3F6C19}"/>
              </a:ext>
            </a:extLst>
          </p:cNvPr>
          <p:cNvSpPr/>
          <p:nvPr/>
        </p:nvSpPr>
        <p:spPr>
          <a:xfrm>
            <a:off x="4752108" y="2178851"/>
            <a:ext cx="3963709" cy="3785652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sz="1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Ideas:</a:t>
            </a:r>
          </a:p>
          <a:p>
            <a:pPr algn="just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Tipos de relaciones: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Alianzas estratégicas entre no competidores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Alianzas con competidores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sz="16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Joint-ventures</a:t>
            </a:r>
            <a:r>
              <a:rPr lang="es-E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: poner en marcha nuevos negocios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Alianzas con proveedores para asegurar activos</a:t>
            </a:r>
          </a:p>
          <a:p>
            <a:pPr algn="just"/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Tres motivaciones para crear relaciones: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Optimizar economías de escala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Reducir riesgos e incertidumbre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Adquirir un particular activo o recurso</a:t>
            </a: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A37A170-C3E7-1EEF-35E2-1A9CD4FAA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241" y="2178851"/>
            <a:ext cx="3835723" cy="1812291"/>
          </a:xfrm>
          <a:prstGeom prst="rect">
            <a:avLst/>
          </a:prstGeom>
        </p:spPr>
      </p:pic>
      <p:sp>
        <p:nvSpPr>
          <p:cNvPr id="11" name="object 18">
            <a:extLst>
              <a:ext uri="{FF2B5EF4-FFF2-40B4-BE49-F238E27FC236}">
                <a16:creationId xmlns:a16="http://schemas.microsoft.com/office/drawing/2014/main" id="{DEB8639B-142F-1DAE-7495-9BE49AFB15B1}"/>
              </a:ext>
            </a:extLst>
          </p:cNvPr>
          <p:cNvSpPr txBox="1"/>
          <p:nvPr/>
        </p:nvSpPr>
        <p:spPr>
          <a:xfrm>
            <a:off x="74781" y="3770489"/>
            <a:ext cx="4497219" cy="2219196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wrap="square" lIns="0" tIns="61594" rIns="0" bIns="0" rtlCol="0">
            <a:spAutoFit/>
          </a:bodyPr>
          <a:lstStyle/>
          <a:p>
            <a:pPr marL="12700">
              <a:spcBef>
                <a:spcPts val="484"/>
              </a:spcBef>
              <a:buClr>
                <a:srgbClr val="C00000"/>
              </a:buClr>
              <a:tabLst>
                <a:tab pos="299720" algn="l"/>
              </a:tabLst>
            </a:pPr>
            <a:r>
              <a:rPr lang="es-ES" b="1" spc="-5" dirty="0">
                <a:solidFill>
                  <a:schemeClr val="accent3">
                    <a:lumMod val="75000"/>
                  </a:schemeClr>
                </a:solidFill>
                <a:latin typeface="+mj-lt"/>
                <a:cs typeface="Arial"/>
              </a:rPr>
              <a:t>Reflexiones:</a:t>
            </a:r>
          </a:p>
          <a:p>
            <a:pPr marL="299085" indent="-286385">
              <a:lnSpc>
                <a:spcPct val="100000"/>
              </a:lnSpc>
              <a:spcBef>
                <a:spcPts val="484"/>
              </a:spcBef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spc="-5" dirty="0">
                <a:latin typeface="+mj-lt"/>
                <a:cs typeface="Arial"/>
              </a:rPr>
              <a:t>¿Quiénes son nuestros </a:t>
            </a:r>
            <a:r>
              <a:rPr dirty="0">
                <a:latin typeface="+mj-lt"/>
                <a:cs typeface="Arial"/>
              </a:rPr>
              <a:t>socios</a:t>
            </a:r>
            <a:r>
              <a:rPr spc="10" dirty="0">
                <a:latin typeface="+mj-lt"/>
                <a:cs typeface="Arial"/>
              </a:rPr>
              <a:t> </a:t>
            </a:r>
            <a:r>
              <a:rPr dirty="0">
                <a:latin typeface="+mj-lt"/>
                <a:cs typeface="Arial"/>
              </a:rPr>
              <a:t>clave?</a:t>
            </a:r>
          </a:p>
          <a:p>
            <a:pPr marL="299085" indent="-286385">
              <a:lnSpc>
                <a:spcPct val="100000"/>
              </a:lnSpc>
              <a:spcBef>
                <a:spcPts val="380"/>
              </a:spcBef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spc="-5" dirty="0">
                <a:latin typeface="+mj-lt"/>
                <a:cs typeface="Arial"/>
              </a:rPr>
              <a:t>¿Quiénes son nuestros proveedores</a:t>
            </a:r>
            <a:r>
              <a:rPr spc="45" dirty="0">
                <a:latin typeface="+mj-lt"/>
                <a:cs typeface="Arial"/>
              </a:rPr>
              <a:t> </a:t>
            </a:r>
            <a:r>
              <a:rPr dirty="0">
                <a:latin typeface="+mj-lt"/>
                <a:cs typeface="Arial"/>
              </a:rPr>
              <a:t>clave?</a:t>
            </a:r>
          </a:p>
          <a:p>
            <a:pPr marL="299085" marR="5080" indent="-286385">
              <a:lnSpc>
                <a:spcPct val="100000"/>
              </a:lnSpc>
              <a:spcBef>
                <a:spcPts val="385"/>
              </a:spcBef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spc="-5" dirty="0">
                <a:latin typeface="+mj-lt"/>
                <a:cs typeface="Arial"/>
              </a:rPr>
              <a:t>¿Cuáles son </a:t>
            </a:r>
            <a:r>
              <a:rPr dirty="0">
                <a:latin typeface="+mj-lt"/>
                <a:cs typeface="Arial"/>
              </a:rPr>
              <a:t>los </a:t>
            </a:r>
            <a:r>
              <a:rPr spc="-5" dirty="0">
                <a:latin typeface="+mj-lt"/>
                <a:cs typeface="Arial"/>
              </a:rPr>
              <a:t>recursos </a:t>
            </a:r>
            <a:r>
              <a:rPr dirty="0">
                <a:latin typeface="+mj-lt"/>
                <a:cs typeface="Arial"/>
              </a:rPr>
              <a:t>claves </a:t>
            </a:r>
            <a:r>
              <a:rPr spc="-5" dirty="0">
                <a:latin typeface="+mj-lt"/>
                <a:cs typeface="Arial"/>
              </a:rPr>
              <a:t>que estamos  adquiriendo de </a:t>
            </a:r>
            <a:r>
              <a:rPr dirty="0">
                <a:latin typeface="+mj-lt"/>
                <a:cs typeface="Arial"/>
              </a:rPr>
              <a:t>los</a:t>
            </a:r>
            <a:r>
              <a:rPr spc="-10" dirty="0">
                <a:latin typeface="+mj-lt"/>
                <a:cs typeface="Arial"/>
              </a:rPr>
              <a:t> </a:t>
            </a:r>
            <a:r>
              <a:rPr dirty="0">
                <a:latin typeface="+mj-lt"/>
                <a:cs typeface="Arial"/>
              </a:rPr>
              <a:t>socios?</a:t>
            </a:r>
          </a:p>
          <a:p>
            <a:pPr marL="299085" marR="86360" indent="-286385">
              <a:lnSpc>
                <a:spcPct val="100000"/>
              </a:lnSpc>
              <a:spcBef>
                <a:spcPts val="385"/>
              </a:spcBef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spc="-5" dirty="0">
                <a:latin typeface="+mj-lt"/>
                <a:cs typeface="Arial"/>
              </a:rPr>
              <a:t>¿Cuáles son </a:t>
            </a:r>
            <a:r>
              <a:rPr dirty="0">
                <a:latin typeface="+mj-lt"/>
                <a:cs typeface="Arial"/>
              </a:rPr>
              <a:t>las actividades clave </a:t>
            </a:r>
            <a:r>
              <a:rPr spc="-5" dirty="0">
                <a:latin typeface="+mj-lt"/>
                <a:cs typeface="Arial"/>
              </a:rPr>
              <a:t>que</a:t>
            </a:r>
            <a:r>
              <a:rPr spc="-80" dirty="0">
                <a:latin typeface="+mj-lt"/>
                <a:cs typeface="Arial"/>
              </a:rPr>
              <a:t> </a:t>
            </a:r>
            <a:r>
              <a:rPr spc="-5" dirty="0">
                <a:latin typeface="+mj-lt"/>
                <a:cs typeface="Arial"/>
              </a:rPr>
              <a:t>hacen  </a:t>
            </a:r>
            <a:r>
              <a:rPr dirty="0">
                <a:latin typeface="+mj-lt"/>
                <a:cs typeface="Arial"/>
              </a:rPr>
              <a:t>los</a:t>
            </a:r>
            <a:r>
              <a:rPr spc="-15" dirty="0">
                <a:latin typeface="+mj-lt"/>
                <a:cs typeface="Arial"/>
              </a:rPr>
              <a:t> </a:t>
            </a:r>
            <a:r>
              <a:rPr dirty="0">
                <a:latin typeface="+mj-lt"/>
                <a:cs typeface="Arial"/>
              </a:rPr>
              <a:t>socios?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B78A9E7-0A0E-9469-782C-78CFC6354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930" y="6439322"/>
            <a:ext cx="4999153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37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upo 42">
            <a:extLst>
              <a:ext uri="{FF2B5EF4-FFF2-40B4-BE49-F238E27FC236}">
                <a16:creationId xmlns:a16="http://schemas.microsoft.com/office/drawing/2014/main" id="{7CC7DADB-55AC-B777-3475-ADB4005ECB98}"/>
              </a:ext>
            </a:extLst>
          </p:cNvPr>
          <p:cNvGrpSpPr/>
          <p:nvPr/>
        </p:nvGrpSpPr>
        <p:grpSpPr>
          <a:xfrm>
            <a:off x="0" y="6014866"/>
            <a:ext cx="9144000" cy="848912"/>
            <a:chOff x="0" y="6014866"/>
            <a:chExt cx="9144000" cy="848912"/>
          </a:xfrm>
        </p:grpSpPr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8AFD0584-4BE3-FFDA-2137-9404114CEFAE}"/>
                </a:ext>
              </a:extLst>
            </p:cNvPr>
            <p:cNvSpPr/>
            <p:nvPr/>
          </p:nvSpPr>
          <p:spPr>
            <a:xfrm>
              <a:off x="0" y="6014866"/>
              <a:ext cx="9144000" cy="8489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29395F88-B294-6BDA-CD0E-2EA0F906D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026258"/>
              <a:ext cx="1949115" cy="837519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id="{5AD26278-B8DE-4EED-AB82-DD1A8F948591}"/>
              </a:ext>
            </a:extLst>
          </p:cNvPr>
          <p:cNvSpPr txBox="1">
            <a:spLocks noChangeArrowheads="1"/>
          </p:cNvSpPr>
          <p:nvPr/>
        </p:nvSpPr>
        <p:spPr>
          <a:xfrm>
            <a:off x="510746" y="292067"/>
            <a:ext cx="7924800" cy="6912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None/>
              <a:tabLst/>
              <a:defRPr lang="en-US" sz="2000" b="0" i="0" u="none" strike="noStrike" kern="1200" cap="all" spc="119" baseline="0">
                <a:ln>
                  <a:noFill/>
                </a:ln>
                <a:solidFill>
                  <a:srgbClr val="D1282E"/>
                </a:solidFill>
                <a:highlight>
                  <a:scrgbClr r="0" g="0" b="0">
                    <a:alpha val="0"/>
                  </a:scrgbClr>
                </a:highlight>
                <a:latin typeface="Arial Black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s-ES" altLang="es-ES" dirty="0"/>
              <a:t>Business </a:t>
            </a:r>
            <a:r>
              <a:rPr lang="es-ES" altLang="es-ES" dirty="0" err="1"/>
              <a:t>model</a:t>
            </a:r>
            <a:r>
              <a:rPr lang="es-ES" altLang="es-ES" dirty="0"/>
              <a:t> </a:t>
            </a:r>
            <a:r>
              <a:rPr lang="es-ES" altLang="es-ES" dirty="0" err="1"/>
              <a:t>canvas</a:t>
            </a:r>
            <a:r>
              <a:rPr lang="es-ES" altLang="es-ES" dirty="0"/>
              <a:t> (</a:t>
            </a:r>
            <a:r>
              <a:rPr lang="es-ES" altLang="es-ES" dirty="0" err="1"/>
              <a:t>xI</a:t>
            </a:r>
            <a:r>
              <a:rPr lang="es-ES" altLang="es-ES" dirty="0"/>
              <a:t>)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002C614-BF77-C41F-3793-5907682C6912}"/>
              </a:ext>
            </a:extLst>
          </p:cNvPr>
          <p:cNvSpPr/>
          <p:nvPr/>
        </p:nvSpPr>
        <p:spPr>
          <a:xfrm>
            <a:off x="347515" y="776788"/>
            <a:ext cx="84598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ESTRUCTURA DE COSTES</a:t>
            </a:r>
          </a:p>
          <a:p>
            <a:pPr algn="just"/>
            <a:r>
              <a:rPr lang="es-ES" sz="1800" dirty="0">
                <a:latin typeface="+mj-lt"/>
              </a:rPr>
              <a:t>Describe todo el coste en el que incurre la empresa para desarrollar su modelo de negocio.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Conocer y optimizar costes fijos, variables para intentar diseñar un modelo de negocio escalable… sin duda una de las áreas donde más se puede innovar.</a:t>
            </a:r>
          </a:p>
        </p:txBody>
      </p:sp>
      <p:pic>
        <p:nvPicPr>
          <p:cNvPr id="3" name="Picture 2" descr="BM_costes">
            <a:extLst>
              <a:ext uri="{FF2B5EF4-FFF2-40B4-BE49-F238E27FC236}">
                <a16:creationId xmlns:a16="http://schemas.microsoft.com/office/drawing/2014/main" id="{2B820F15-BAF9-75BB-7462-DFAD0EF77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312" y="2002734"/>
            <a:ext cx="3717407" cy="199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19">
            <a:extLst>
              <a:ext uri="{FF2B5EF4-FFF2-40B4-BE49-F238E27FC236}">
                <a16:creationId xmlns:a16="http://schemas.microsoft.com/office/drawing/2014/main" id="{9E5CC706-51F0-9226-3749-90253C18205D}"/>
              </a:ext>
            </a:extLst>
          </p:cNvPr>
          <p:cNvSpPr txBox="1"/>
          <p:nvPr/>
        </p:nvSpPr>
        <p:spPr>
          <a:xfrm>
            <a:off x="4538058" y="4272370"/>
            <a:ext cx="4170185" cy="1585464"/>
          </a:xfrm>
          <a:prstGeom prst="rect">
            <a:avLst/>
          </a:prstGeom>
          <a:ln w="19050">
            <a:solidFill>
              <a:srgbClr val="002060"/>
            </a:solidFill>
          </a:ln>
        </p:spPr>
        <p:txBody>
          <a:bodyPr vert="horz" wrap="square" lIns="0" tIns="10317" rIns="0" bIns="0" rtlCol="0">
            <a:spAutoFit/>
          </a:bodyPr>
          <a:lstStyle/>
          <a:p>
            <a:pPr marL="10860" marR="193304">
              <a:spcBef>
                <a:spcPts val="81"/>
              </a:spcBef>
              <a:buClr>
                <a:srgbClr val="C00000"/>
              </a:buClr>
              <a:tabLst>
                <a:tab pos="256291" algn="l"/>
              </a:tabLst>
            </a:pPr>
            <a:r>
              <a:rPr lang="es-ES" sz="1539" b="1" spc="-4" dirty="0">
                <a:solidFill>
                  <a:schemeClr val="accent3">
                    <a:lumMod val="75000"/>
                  </a:schemeClr>
                </a:solidFill>
                <a:latin typeface="+mj-lt"/>
                <a:cs typeface="Arial"/>
              </a:rPr>
              <a:t>Reflexiones:</a:t>
            </a:r>
          </a:p>
          <a:p>
            <a:pPr marL="255748" marR="193304" indent="-244888">
              <a:spcBef>
                <a:spcPts val="81"/>
              </a:spcBef>
              <a:buClr>
                <a:srgbClr val="C00000"/>
              </a:buClr>
              <a:buFont typeface="Courier New"/>
              <a:buChar char="o"/>
              <a:tabLst>
                <a:tab pos="256291" algn="l"/>
              </a:tabLst>
            </a:pPr>
            <a:endParaRPr lang="es-ES" sz="1539" spc="-4" dirty="0">
              <a:solidFill>
                <a:srgbClr val="948A53"/>
              </a:solidFill>
              <a:latin typeface="+mj-lt"/>
              <a:cs typeface="Arial"/>
            </a:endParaRPr>
          </a:p>
          <a:p>
            <a:pPr marL="255748" marR="193304" indent="-244888">
              <a:spcBef>
                <a:spcPts val="81"/>
              </a:spcBef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256291" algn="l"/>
              </a:tabLst>
            </a:pPr>
            <a:r>
              <a:rPr sz="1539" spc="-4" dirty="0">
                <a:latin typeface="+mj-lt"/>
                <a:cs typeface="Arial"/>
              </a:rPr>
              <a:t>¿Cuáles son </a:t>
            </a:r>
            <a:r>
              <a:rPr sz="1539" dirty="0">
                <a:latin typeface="+mj-lt"/>
                <a:cs typeface="Arial"/>
              </a:rPr>
              <a:t>los </a:t>
            </a:r>
            <a:r>
              <a:rPr sz="1539" spc="-4" dirty="0">
                <a:latin typeface="+mj-lt"/>
                <a:cs typeface="Arial"/>
              </a:rPr>
              <a:t>costes más importantes de  nuestro modelo de</a:t>
            </a:r>
            <a:r>
              <a:rPr sz="1539" spc="17" dirty="0">
                <a:latin typeface="+mj-lt"/>
                <a:cs typeface="Arial"/>
              </a:rPr>
              <a:t> </a:t>
            </a:r>
            <a:r>
              <a:rPr sz="1539" spc="-4" dirty="0">
                <a:latin typeface="+mj-lt"/>
                <a:cs typeface="Arial"/>
              </a:rPr>
              <a:t>negocio?</a:t>
            </a:r>
            <a:endParaRPr sz="1539" dirty="0">
              <a:latin typeface="+mj-lt"/>
              <a:cs typeface="Arial"/>
            </a:endParaRPr>
          </a:p>
          <a:p>
            <a:pPr marL="255748" indent="-244888">
              <a:spcBef>
                <a:spcPts val="513"/>
              </a:spcBef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256291" algn="l"/>
              </a:tabLst>
            </a:pPr>
            <a:r>
              <a:rPr sz="1539" spc="-4" dirty="0">
                <a:latin typeface="+mj-lt"/>
                <a:cs typeface="Arial"/>
              </a:rPr>
              <a:t>¿Cuáles son </a:t>
            </a:r>
            <a:r>
              <a:rPr sz="1539" dirty="0">
                <a:latin typeface="+mj-lt"/>
                <a:cs typeface="Arial"/>
              </a:rPr>
              <a:t>los </a:t>
            </a:r>
            <a:r>
              <a:rPr sz="1539" spc="-4" dirty="0">
                <a:latin typeface="+mj-lt"/>
                <a:cs typeface="Arial"/>
              </a:rPr>
              <a:t>recursos </a:t>
            </a:r>
            <a:r>
              <a:rPr sz="1539" dirty="0">
                <a:latin typeface="+mj-lt"/>
                <a:cs typeface="Arial"/>
              </a:rPr>
              <a:t>clave </a:t>
            </a:r>
            <a:r>
              <a:rPr sz="1539" spc="-4" dirty="0">
                <a:latin typeface="+mj-lt"/>
                <a:cs typeface="Arial"/>
              </a:rPr>
              <a:t>más caros?</a:t>
            </a:r>
            <a:endParaRPr sz="1539" dirty="0">
              <a:latin typeface="+mj-lt"/>
              <a:cs typeface="Arial"/>
            </a:endParaRPr>
          </a:p>
          <a:p>
            <a:pPr marL="255748" indent="-244888">
              <a:spcBef>
                <a:spcPts val="513"/>
              </a:spcBef>
              <a:buClr>
                <a:srgbClr val="C00000"/>
              </a:buClr>
              <a:buFont typeface="Wingdings" panose="05000000000000000000" pitchFamily="2" charset="2"/>
              <a:buChar char="Ø"/>
              <a:tabLst>
                <a:tab pos="256291" algn="l"/>
              </a:tabLst>
            </a:pPr>
            <a:r>
              <a:rPr sz="1539" spc="-4" dirty="0">
                <a:latin typeface="+mj-lt"/>
                <a:cs typeface="Arial"/>
              </a:rPr>
              <a:t>¿Cuáles son </a:t>
            </a:r>
            <a:r>
              <a:rPr sz="1539" dirty="0">
                <a:latin typeface="+mj-lt"/>
                <a:cs typeface="Arial"/>
              </a:rPr>
              <a:t>las actividades clave </a:t>
            </a:r>
            <a:r>
              <a:rPr sz="1539" spc="-4" dirty="0">
                <a:latin typeface="+mj-lt"/>
                <a:cs typeface="Arial"/>
              </a:rPr>
              <a:t>más</a:t>
            </a:r>
            <a:r>
              <a:rPr sz="1539" spc="-60" dirty="0">
                <a:latin typeface="+mj-lt"/>
                <a:cs typeface="Arial"/>
              </a:rPr>
              <a:t> </a:t>
            </a:r>
            <a:r>
              <a:rPr sz="1539" spc="-4" dirty="0">
                <a:latin typeface="+mj-lt"/>
                <a:cs typeface="Arial"/>
              </a:rPr>
              <a:t>caras?</a:t>
            </a:r>
            <a:endParaRPr sz="1539" dirty="0">
              <a:latin typeface="+mj-lt"/>
              <a:cs typeface="Arial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75092E6-E301-ACA2-1619-FAD1944E9088}"/>
              </a:ext>
            </a:extLst>
          </p:cNvPr>
          <p:cNvSpPr/>
          <p:nvPr/>
        </p:nvSpPr>
        <p:spPr>
          <a:xfrm>
            <a:off x="435757" y="2487126"/>
            <a:ext cx="3765645" cy="3249929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sz="1368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Ideas:</a:t>
            </a:r>
          </a:p>
          <a:p>
            <a:pPr algn="just"/>
            <a:r>
              <a:rPr lang="es-ES" sz="1368" dirty="0">
                <a:latin typeface="+mj-lt"/>
              </a:rPr>
              <a:t>  </a:t>
            </a:r>
          </a:p>
          <a:p>
            <a:pPr algn="just"/>
            <a:r>
              <a:rPr lang="es-ES" sz="1368" b="1" dirty="0">
                <a:latin typeface="+mj-lt"/>
              </a:rPr>
              <a:t>Dos modelos de estructura de coste:</a:t>
            </a:r>
          </a:p>
          <a:p>
            <a:pPr algn="just"/>
            <a:endParaRPr lang="es-ES" sz="1368" dirty="0">
              <a:latin typeface="+mj-lt"/>
            </a:endParaRPr>
          </a:p>
          <a:p>
            <a:pPr marL="293214" indent="-293214" algn="just">
              <a:buFont typeface="+mj-lt"/>
              <a:buAutoNum type="arabicPeriod"/>
            </a:pPr>
            <a:r>
              <a:rPr lang="es-ES" sz="1368" b="1" dirty="0" err="1">
                <a:latin typeface="+mj-lt"/>
              </a:rPr>
              <a:t>Cost</a:t>
            </a:r>
            <a:r>
              <a:rPr lang="es-ES" sz="1368" b="1" dirty="0">
                <a:latin typeface="+mj-lt"/>
              </a:rPr>
              <a:t> </a:t>
            </a:r>
            <a:r>
              <a:rPr lang="es-ES" sz="1368" b="1" dirty="0" err="1">
                <a:latin typeface="+mj-lt"/>
              </a:rPr>
              <a:t>driven</a:t>
            </a:r>
            <a:r>
              <a:rPr lang="es-ES" sz="1368" b="1" dirty="0">
                <a:latin typeface="+mj-lt"/>
              </a:rPr>
              <a:t>: </a:t>
            </a:r>
            <a:r>
              <a:rPr lang="es-ES" sz="1368" dirty="0">
                <a:latin typeface="+mj-lt"/>
              </a:rPr>
              <a:t>se centra en disminuir costes en donde sea posible, automatizando, simplificando, etc. (</a:t>
            </a:r>
            <a:r>
              <a:rPr lang="es-ES" sz="1368" dirty="0" err="1">
                <a:latin typeface="+mj-lt"/>
              </a:rPr>
              <a:t>Ryanaire</a:t>
            </a:r>
            <a:r>
              <a:rPr lang="es-ES" sz="1368" dirty="0">
                <a:latin typeface="+mj-lt"/>
              </a:rPr>
              <a:t>).</a:t>
            </a:r>
          </a:p>
          <a:p>
            <a:pPr marL="293214" indent="-293214" algn="just">
              <a:buFont typeface="+mj-lt"/>
              <a:buAutoNum type="arabicPeriod"/>
            </a:pPr>
            <a:r>
              <a:rPr lang="es-ES" sz="1368" b="1" dirty="0" err="1">
                <a:latin typeface="+mj-lt"/>
              </a:rPr>
              <a:t>Value</a:t>
            </a:r>
            <a:r>
              <a:rPr lang="es-ES" sz="1368" b="1" dirty="0">
                <a:latin typeface="+mj-lt"/>
              </a:rPr>
              <a:t> </a:t>
            </a:r>
            <a:r>
              <a:rPr lang="es-ES" sz="1368" b="1" dirty="0" err="1">
                <a:latin typeface="+mj-lt"/>
              </a:rPr>
              <a:t>driven</a:t>
            </a:r>
            <a:r>
              <a:rPr lang="es-ES" sz="1368" b="1" dirty="0">
                <a:latin typeface="+mj-lt"/>
              </a:rPr>
              <a:t>: </a:t>
            </a:r>
            <a:r>
              <a:rPr lang="es-ES" sz="1368" dirty="0">
                <a:latin typeface="+mj-lt"/>
              </a:rPr>
              <a:t>se centran en crear valor al cliente (hotel el lujo).</a:t>
            </a:r>
          </a:p>
          <a:p>
            <a:pPr algn="just"/>
            <a:endParaRPr lang="es-ES" sz="1368" dirty="0">
              <a:latin typeface="+mj-lt"/>
            </a:endParaRPr>
          </a:p>
          <a:p>
            <a:pPr algn="just"/>
            <a:r>
              <a:rPr lang="es-ES" sz="1368" dirty="0">
                <a:latin typeface="+mj-lt"/>
              </a:rPr>
              <a:t> </a:t>
            </a:r>
            <a:r>
              <a:rPr lang="es-ES" sz="1368" b="1" dirty="0">
                <a:latin typeface="+mj-lt"/>
              </a:rPr>
              <a:t>Características de la estructura de costes:</a:t>
            </a:r>
          </a:p>
          <a:p>
            <a:pPr marL="244345" indent="-244345" algn="just">
              <a:buFont typeface="Wingdings" panose="05000000000000000000" pitchFamily="2" charset="2"/>
              <a:buChar char="v"/>
            </a:pPr>
            <a:r>
              <a:rPr lang="es-ES" sz="1368" dirty="0">
                <a:latin typeface="+mj-lt"/>
              </a:rPr>
              <a:t>Costes fijos</a:t>
            </a:r>
          </a:p>
          <a:p>
            <a:pPr marL="244345" indent="-244345" algn="just">
              <a:buFont typeface="Wingdings" panose="05000000000000000000" pitchFamily="2" charset="2"/>
              <a:buChar char="v"/>
            </a:pPr>
            <a:r>
              <a:rPr lang="es-ES" sz="1368" dirty="0">
                <a:latin typeface="+mj-lt"/>
              </a:rPr>
              <a:t>Costes variables</a:t>
            </a:r>
          </a:p>
          <a:p>
            <a:pPr marL="244345" indent="-244345" algn="just">
              <a:buFont typeface="Wingdings" panose="05000000000000000000" pitchFamily="2" charset="2"/>
              <a:buChar char="v"/>
            </a:pPr>
            <a:r>
              <a:rPr lang="es-ES" sz="1368" dirty="0">
                <a:latin typeface="+mj-lt"/>
              </a:rPr>
              <a:t>Economías de escala</a:t>
            </a:r>
          </a:p>
          <a:p>
            <a:pPr marL="244345" indent="-244345" algn="just">
              <a:buFont typeface="Wingdings" panose="05000000000000000000" pitchFamily="2" charset="2"/>
              <a:buChar char="v"/>
            </a:pPr>
            <a:r>
              <a:rPr lang="es-ES" sz="1368" dirty="0">
                <a:latin typeface="+mj-lt"/>
              </a:rPr>
              <a:t>Economías de alcance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70100D1-F351-4D29-74EE-F6964E6B1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1438" y="6439322"/>
            <a:ext cx="4999153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05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upo 42">
            <a:extLst>
              <a:ext uri="{FF2B5EF4-FFF2-40B4-BE49-F238E27FC236}">
                <a16:creationId xmlns:a16="http://schemas.microsoft.com/office/drawing/2014/main" id="{7CC7DADB-55AC-B777-3475-ADB4005ECB98}"/>
              </a:ext>
            </a:extLst>
          </p:cNvPr>
          <p:cNvGrpSpPr/>
          <p:nvPr/>
        </p:nvGrpSpPr>
        <p:grpSpPr>
          <a:xfrm>
            <a:off x="0" y="6014866"/>
            <a:ext cx="9144000" cy="848912"/>
            <a:chOff x="0" y="6014866"/>
            <a:chExt cx="9144000" cy="848912"/>
          </a:xfrm>
        </p:grpSpPr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8AFD0584-4BE3-FFDA-2137-9404114CEFAE}"/>
                </a:ext>
              </a:extLst>
            </p:cNvPr>
            <p:cNvSpPr/>
            <p:nvPr/>
          </p:nvSpPr>
          <p:spPr>
            <a:xfrm>
              <a:off x="0" y="6014866"/>
              <a:ext cx="9144000" cy="8489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29395F88-B294-6BDA-CD0E-2EA0F906D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026258"/>
              <a:ext cx="1949115" cy="837519"/>
            </a:xfrm>
            <a:prstGeom prst="rect">
              <a:avLst/>
            </a:prstGeom>
          </p:spPr>
        </p:pic>
      </p:grpSp>
      <p:sp>
        <p:nvSpPr>
          <p:cNvPr id="10" name="Rectangle 3">
            <a:extLst>
              <a:ext uri="{FF2B5EF4-FFF2-40B4-BE49-F238E27FC236}">
                <a16:creationId xmlns:a16="http://schemas.microsoft.com/office/drawing/2014/main" id="{277560FF-F5ED-5D98-E17E-7B37544A7C55}"/>
              </a:ext>
            </a:extLst>
          </p:cNvPr>
          <p:cNvSpPr txBox="1">
            <a:spLocks noChangeArrowheads="1"/>
          </p:cNvSpPr>
          <p:nvPr/>
        </p:nvSpPr>
        <p:spPr>
          <a:xfrm>
            <a:off x="510746" y="292067"/>
            <a:ext cx="7924800" cy="6912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None/>
              <a:tabLst/>
              <a:defRPr lang="en-US" sz="2000" b="0" i="0" u="none" strike="noStrike" kern="1200" cap="all" spc="119" baseline="0">
                <a:ln>
                  <a:noFill/>
                </a:ln>
                <a:solidFill>
                  <a:srgbClr val="D1282E"/>
                </a:solidFill>
                <a:highlight>
                  <a:scrgbClr r="0" g="0" b="0">
                    <a:alpha val="0"/>
                  </a:scrgbClr>
                </a:highlight>
                <a:latin typeface="Arial Black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s-ES" altLang="es-ES" dirty="0"/>
              <a:t>Business </a:t>
            </a:r>
            <a:r>
              <a:rPr lang="es-ES" altLang="es-ES" dirty="0" err="1"/>
              <a:t>model</a:t>
            </a:r>
            <a:r>
              <a:rPr lang="es-ES" altLang="es-ES" dirty="0"/>
              <a:t> </a:t>
            </a:r>
            <a:r>
              <a:rPr lang="es-ES" altLang="es-ES" dirty="0" err="1"/>
              <a:t>canvas</a:t>
            </a:r>
            <a:r>
              <a:rPr lang="es-ES" altLang="es-ES" dirty="0"/>
              <a:t> (</a:t>
            </a:r>
            <a:r>
              <a:rPr lang="es-ES" altLang="es-ES" dirty="0" err="1"/>
              <a:t>xIi</a:t>
            </a:r>
            <a:r>
              <a:rPr lang="es-ES" altLang="es-ES" dirty="0"/>
              <a:t>)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7129A3D-BFB9-D8A4-A276-CF373E5A5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746" y="983325"/>
            <a:ext cx="8305800" cy="465380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32E8C38-37FA-FA20-6623-D9AF9846A4C4}"/>
              </a:ext>
            </a:extLst>
          </p:cNvPr>
          <p:cNvSpPr txBox="1"/>
          <p:nvPr/>
        </p:nvSpPr>
        <p:spPr>
          <a:xfrm>
            <a:off x="3241963" y="620517"/>
            <a:ext cx="3477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EJEMPLO NESPRESSO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E59F37D-EF96-3E06-B93F-68CBAD2491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7720" y="6439322"/>
            <a:ext cx="4999153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19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upo 42">
            <a:extLst>
              <a:ext uri="{FF2B5EF4-FFF2-40B4-BE49-F238E27FC236}">
                <a16:creationId xmlns:a16="http://schemas.microsoft.com/office/drawing/2014/main" id="{7CC7DADB-55AC-B777-3475-ADB4005ECB98}"/>
              </a:ext>
            </a:extLst>
          </p:cNvPr>
          <p:cNvGrpSpPr/>
          <p:nvPr/>
        </p:nvGrpSpPr>
        <p:grpSpPr>
          <a:xfrm>
            <a:off x="0" y="6014866"/>
            <a:ext cx="9144000" cy="848912"/>
            <a:chOff x="0" y="6014866"/>
            <a:chExt cx="9144000" cy="848912"/>
          </a:xfrm>
        </p:grpSpPr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8AFD0584-4BE3-FFDA-2137-9404114CEFAE}"/>
                </a:ext>
              </a:extLst>
            </p:cNvPr>
            <p:cNvSpPr/>
            <p:nvPr/>
          </p:nvSpPr>
          <p:spPr>
            <a:xfrm>
              <a:off x="0" y="6014866"/>
              <a:ext cx="9144000" cy="8489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29395F88-B294-6BDA-CD0E-2EA0F906D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026258"/>
              <a:ext cx="1949115" cy="837519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id="{5AD26278-B8DE-4EED-AB82-DD1A8F948591}"/>
              </a:ext>
            </a:extLst>
          </p:cNvPr>
          <p:cNvSpPr txBox="1">
            <a:spLocks noChangeArrowheads="1"/>
          </p:cNvSpPr>
          <p:nvPr/>
        </p:nvSpPr>
        <p:spPr>
          <a:xfrm>
            <a:off x="510746" y="292067"/>
            <a:ext cx="7924800" cy="6912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None/>
              <a:tabLst/>
              <a:defRPr lang="en-US" sz="2000" b="0" i="0" u="none" strike="noStrike" kern="1200" cap="all" spc="119" baseline="0">
                <a:ln>
                  <a:noFill/>
                </a:ln>
                <a:solidFill>
                  <a:srgbClr val="D1282E"/>
                </a:solidFill>
                <a:highlight>
                  <a:scrgbClr r="0" g="0" b="0">
                    <a:alpha val="0"/>
                  </a:scrgbClr>
                </a:highlight>
                <a:latin typeface="Arial Black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s-ES" altLang="es-ES" dirty="0"/>
              <a:t>Business </a:t>
            </a:r>
            <a:r>
              <a:rPr lang="es-ES" altLang="es-ES" dirty="0" err="1"/>
              <a:t>model</a:t>
            </a:r>
            <a:r>
              <a:rPr lang="es-ES" altLang="es-ES" dirty="0"/>
              <a:t> </a:t>
            </a:r>
            <a:r>
              <a:rPr lang="es-ES" altLang="es-ES" dirty="0" err="1"/>
              <a:t>canvas</a:t>
            </a:r>
            <a:r>
              <a:rPr lang="es-ES" altLang="es-ES" dirty="0"/>
              <a:t> (</a:t>
            </a:r>
            <a:r>
              <a:rPr lang="es-ES" altLang="es-ES" dirty="0" err="1"/>
              <a:t>XIiI</a:t>
            </a:r>
            <a:r>
              <a:rPr lang="es-ES" altLang="es-ES" dirty="0"/>
              <a:t>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96D9FE6-CA07-7A64-305A-4A09EB351CF4}"/>
              </a:ext>
            </a:extLst>
          </p:cNvPr>
          <p:cNvSpPr txBox="1"/>
          <p:nvPr/>
        </p:nvSpPr>
        <p:spPr>
          <a:xfrm>
            <a:off x="974558" y="2588675"/>
            <a:ext cx="74398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Accede al </a:t>
            </a:r>
            <a:r>
              <a:rPr lang="es-ES" sz="2000" dirty="0" err="1"/>
              <a:t>genially</a:t>
            </a:r>
            <a:r>
              <a:rPr lang="es-ES" sz="2000" dirty="0"/>
              <a:t> </a:t>
            </a:r>
            <a:r>
              <a:rPr lang="es-ES" sz="2000" dirty="0">
                <a:hlinkClick r:id="rId3"/>
              </a:rPr>
              <a:t>describe tu modelo de negocio </a:t>
            </a:r>
            <a:r>
              <a:rPr lang="es-ES" sz="2000" dirty="0"/>
              <a:t>y encontrarás las preguntas guías para comenzar a definir tu modelo de negocio. </a:t>
            </a:r>
          </a:p>
          <a:p>
            <a:endParaRPr lang="es-ES" sz="2000" dirty="0"/>
          </a:p>
          <a:p>
            <a:r>
              <a:rPr lang="es-ES" sz="2000" dirty="0"/>
              <a:t>Pincha en el enlace o bien accede directamente a través del recurso disponible en aula virtual URJC</a:t>
            </a:r>
          </a:p>
          <a:p>
            <a:endParaRPr lang="es-ES" sz="20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DDB210A-A089-7D32-C9FE-47FDBF1C9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8294" y="6439322"/>
            <a:ext cx="4999153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877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upo 42">
            <a:extLst>
              <a:ext uri="{FF2B5EF4-FFF2-40B4-BE49-F238E27FC236}">
                <a16:creationId xmlns:a16="http://schemas.microsoft.com/office/drawing/2014/main" id="{7CC7DADB-55AC-B777-3475-ADB4005ECB98}"/>
              </a:ext>
            </a:extLst>
          </p:cNvPr>
          <p:cNvGrpSpPr/>
          <p:nvPr/>
        </p:nvGrpSpPr>
        <p:grpSpPr>
          <a:xfrm>
            <a:off x="0" y="6014866"/>
            <a:ext cx="9144000" cy="848912"/>
            <a:chOff x="0" y="6014866"/>
            <a:chExt cx="9144000" cy="848912"/>
          </a:xfrm>
        </p:grpSpPr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id="{8AFD0584-4BE3-FFDA-2137-9404114CEFAE}"/>
                </a:ext>
              </a:extLst>
            </p:cNvPr>
            <p:cNvSpPr/>
            <p:nvPr/>
          </p:nvSpPr>
          <p:spPr>
            <a:xfrm>
              <a:off x="0" y="6014866"/>
              <a:ext cx="9144000" cy="8489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29395F88-B294-6BDA-CD0E-2EA0F906D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026258"/>
              <a:ext cx="1949115" cy="837519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id="{5AD26278-B8DE-4EED-AB82-DD1A8F948591}"/>
              </a:ext>
            </a:extLst>
          </p:cNvPr>
          <p:cNvSpPr txBox="1">
            <a:spLocks noChangeArrowheads="1"/>
          </p:cNvSpPr>
          <p:nvPr/>
        </p:nvSpPr>
        <p:spPr>
          <a:xfrm>
            <a:off x="510746" y="292067"/>
            <a:ext cx="7924800" cy="6912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None/>
              <a:tabLst/>
              <a:defRPr lang="en-US" sz="2000" b="0" i="0" u="none" strike="noStrike" kern="1200" cap="all" spc="119" baseline="0">
                <a:ln>
                  <a:noFill/>
                </a:ln>
                <a:solidFill>
                  <a:srgbClr val="D1282E"/>
                </a:solidFill>
                <a:highlight>
                  <a:scrgbClr r="0" g="0" b="0">
                    <a:alpha val="0"/>
                  </a:scrgbClr>
                </a:highlight>
                <a:latin typeface="Arial Black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s-ES" altLang="es-ES" dirty="0"/>
              <a:t>Business </a:t>
            </a:r>
            <a:r>
              <a:rPr lang="es-ES" altLang="es-ES" dirty="0" err="1"/>
              <a:t>model</a:t>
            </a:r>
            <a:r>
              <a:rPr lang="es-ES" altLang="es-ES" dirty="0"/>
              <a:t> </a:t>
            </a:r>
            <a:r>
              <a:rPr lang="es-ES" altLang="es-ES" dirty="0" err="1"/>
              <a:t>canvas</a:t>
            </a:r>
            <a:r>
              <a:rPr lang="es-ES" altLang="es-ES" dirty="0"/>
              <a:t> (XIV)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ACA1F88-FE9F-E987-1B35-6F641C1C7B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11" t="20613" r="56514" b="13913"/>
          <a:stretch/>
        </p:blipFill>
        <p:spPr bwMode="auto">
          <a:xfrm>
            <a:off x="1188402" y="845128"/>
            <a:ext cx="6569488" cy="47956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4BB7D9D-FE05-DFDF-26FD-E1F933D051D2}"/>
              </a:ext>
            </a:extLst>
          </p:cNvPr>
          <p:cNvSpPr txBox="1"/>
          <p:nvPr/>
        </p:nvSpPr>
        <p:spPr>
          <a:xfrm>
            <a:off x="651164" y="5527964"/>
            <a:ext cx="742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Fuente: Osterwalder et al. (2005) </a:t>
            </a:r>
            <a:r>
              <a:rPr lang="en-US" dirty="0" err="1"/>
              <a:t>Generación</a:t>
            </a:r>
            <a:r>
              <a:rPr lang="en-US" dirty="0"/>
              <a:t> de </a:t>
            </a:r>
            <a:r>
              <a:rPr lang="en-US" dirty="0" err="1"/>
              <a:t>modelos</a:t>
            </a:r>
            <a:r>
              <a:rPr lang="en-US" dirty="0"/>
              <a:t> de </a:t>
            </a:r>
            <a:r>
              <a:rPr lang="en-US" dirty="0" err="1"/>
              <a:t>negocio</a:t>
            </a:r>
            <a:r>
              <a:rPr lang="en-US" dirty="0"/>
              <a:t>. </a:t>
            </a:r>
            <a:r>
              <a:rPr lang="en-US" dirty="0" err="1"/>
              <a:t>Deusto</a:t>
            </a:r>
            <a:endParaRPr lang="en-US" dirty="0"/>
          </a:p>
        </p:txBody>
      </p:sp>
      <p:sp>
        <p:nvSpPr>
          <p:cNvPr id="6" name="CuadroTexto 18">
            <a:extLst>
              <a:ext uri="{FF2B5EF4-FFF2-40B4-BE49-F238E27FC236}">
                <a16:creationId xmlns:a16="http://schemas.microsoft.com/office/drawing/2014/main" id="{ACED527E-5AF4-CD17-7E94-BD39953DF88A}"/>
              </a:ext>
            </a:extLst>
          </p:cNvPr>
          <p:cNvSpPr txBox="1"/>
          <p:nvPr/>
        </p:nvSpPr>
        <p:spPr>
          <a:xfrm>
            <a:off x="3938327" y="6446028"/>
            <a:ext cx="4497219" cy="2398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1000" i="0" u="none" strike="noStrike" kern="1200" cap="none" spc="0" baseline="0" dirty="0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ＭＳ Ｐゴシック" pitchFamily="2"/>
                <a:cs typeface="FreeSans" pitchFamily="2"/>
              </a:rPr>
              <a:t>Este documento está protegido por una licencia de Creative </a:t>
            </a:r>
            <a:r>
              <a:rPr lang="es-ES" sz="1000" i="0" u="none" strike="noStrike" kern="1200" cap="none" spc="0" baseline="0" dirty="0" err="1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ＭＳ Ｐゴシック" pitchFamily="2"/>
                <a:cs typeface="FreeSans" pitchFamily="2"/>
              </a:rPr>
              <a:t>Commons</a:t>
            </a:r>
            <a:endParaRPr lang="es-ES" sz="1000" i="0" u="none" strike="noStrike" kern="1200" cap="none" spc="0" baseline="0" dirty="0">
              <a:ln>
                <a:noFill/>
              </a:ln>
              <a:solidFill>
                <a:schemeClr val="bg1"/>
              </a:solidFill>
              <a:latin typeface="Liberation Sans" pitchFamily="34"/>
              <a:ea typeface="ＭＳ Ｐゴシック" pitchFamily="2"/>
              <a:cs typeface="FreeSans" pitchFamily="2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7A71868-CAC4-B2CB-710C-DF54556CA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456" y="6459309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961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A596365B-0874-52EA-E3F3-DF31D724FE27}"/>
              </a:ext>
            </a:extLst>
          </p:cNvPr>
          <p:cNvGrpSpPr/>
          <p:nvPr/>
        </p:nvGrpSpPr>
        <p:grpSpPr>
          <a:xfrm>
            <a:off x="0" y="6009088"/>
            <a:ext cx="9144000" cy="848912"/>
            <a:chOff x="0" y="6009088"/>
            <a:chExt cx="9144000" cy="848912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4B218E12-22C2-43ED-A7B5-F0E4D6EACCB2}"/>
                </a:ext>
              </a:extLst>
            </p:cNvPr>
            <p:cNvSpPr/>
            <p:nvPr/>
          </p:nvSpPr>
          <p:spPr>
            <a:xfrm>
              <a:off x="0" y="6009088"/>
              <a:ext cx="9144000" cy="8489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19D9968F-A867-CD9A-422F-39D82BB49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020480"/>
              <a:ext cx="1949115" cy="837519"/>
            </a:xfrm>
            <a:prstGeom prst="rect">
              <a:avLst/>
            </a:prstGeom>
          </p:spPr>
        </p:pic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64B0476C-7622-6356-BD17-321FC05EE1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44" t="51608" r="55724" b="18858"/>
          <a:stretch/>
        </p:blipFill>
        <p:spPr bwMode="auto">
          <a:xfrm>
            <a:off x="983673" y="1290955"/>
            <a:ext cx="7343586" cy="43755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5B8411D-5742-BEE1-F1EC-8F49AB2936F3}"/>
              </a:ext>
            </a:extLst>
          </p:cNvPr>
          <p:cNvSpPr txBox="1">
            <a:spLocks noChangeArrowheads="1"/>
          </p:cNvSpPr>
          <p:nvPr/>
        </p:nvSpPr>
        <p:spPr>
          <a:xfrm>
            <a:off x="510746" y="292067"/>
            <a:ext cx="7924800" cy="6912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None/>
              <a:tabLst/>
              <a:defRPr lang="en-US" sz="2000" b="0" i="0" u="none" strike="noStrike" kern="1200" cap="all" spc="119" baseline="0">
                <a:ln>
                  <a:noFill/>
                </a:ln>
                <a:solidFill>
                  <a:srgbClr val="D1282E"/>
                </a:solidFill>
                <a:highlight>
                  <a:scrgbClr r="0" g="0" b="0">
                    <a:alpha val="0"/>
                  </a:scrgbClr>
                </a:highlight>
                <a:latin typeface="Arial Black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s-ES" altLang="es-ES" dirty="0"/>
              <a:t>Business </a:t>
            </a:r>
            <a:r>
              <a:rPr lang="es-ES" altLang="es-ES" dirty="0" err="1"/>
              <a:t>model</a:t>
            </a:r>
            <a:r>
              <a:rPr lang="es-ES" altLang="es-ES" dirty="0"/>
              <a:t> </a:t>
            </a:r>
            <a:r>
              <a:rPr lang="es-ES" altLang="es-ES" dirty="0" err="1"/>
              <a:t>canvas</a:t>
            </a:r>
            <a:r>
              <a:rPr lang="es-ES" altLang="es-ES" dirty="0"/>
              <a:t> (XV) </a:t>
            </a:r>
          </a:p>
        </p:txBody>
      </p:sp>
      <p:sp>
        <p:nvSpPr>
          <p:cNvPr id="9" name="CuadroTexto 18">
            <a:extLst>
              <a:ext uri="{FF2B5EF4-FFF2-40B4-BE49-F238E27FC236}">
                <a16:creationId xmlns:a16="http://schemas.microsoft.com/office/drawing/2014/main" id="{AF3A7E4E-298F-6824-114F-D91C1E8FD6AF}"/>
              </a:ext>
            </a:extLst>
          </p:cNvPr>
          <p:cNvSpPr txBox="1"/>
          <p:nvPr/>
        </p:nvSpPr>
        <p:spPr>
          <a:xfrm>
            <a:off x="4023074" y="6466288"/>
            <a:ext cx="4497219" cy="2398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1000" i="0" u="none" strike="noStrike" kern="1200" cap="none" spc="0" baseline="0" dirty="0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ＭＳ Ｐゴシック" pitchFamily="2"/>
                <a:cs typeface="FreeSans" pitchFamily="2"/>
              </a:rPr>
              <a:t>Este documento está protegido por una licencia de Creative </a:t>
            </a:r>
            <a:r>
              <a:rPr lang="es-ES" sz="1000" i="0" u="none" strike="noStrike" kern="1200" cap="none" spc="0" baseline="0" dirty="0" err="1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ＭＳ Ｐゴシック" pitchFamily="2"/>
                <a:cs typeface="FreeSans" pitchFamily="2"/>
              </a:rPr>
              <a:t>Commons</a:t>
            </a:r>
            <a:endParaRPr lang="es-ES" sz="1000" i="0" u="none" strike="noStrike" kern="1200" cap="none" spc="0" baseline="0" dirty="0">
              <a:ln>
                <a:noFill/>
              </a:ln>
              <a:solidFill>
                <a:schemeClr val="bg1"/>
              </a:solidFill>
              <a:latin typeface="Liberation Sans" pitchFamily="34"/>
              <a:ea typeface="ＭＳ Ｐゴシック" pitchFamily="2"/>
              <a:cs typeface="FreeSans" pitchFamily="2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B7509B2-C843-25B4-ED33-E4293F5A8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203" y="6479569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2803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otón de acción: Final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86E91AF-13BC-B9FA-3A95-4DA93656E982}"/>
              </a:ext>
            </a:extLst>
          </p:cNvPr>
          <p:cNvSpPr/>
          <p:nvPr/>
        </p:nvSpPr>
        <p:spPr>
          <a:xfrm>
            <a:off x="6191250" y="6597650"/>
            <a:ext cx="673100" cy="179388"/>
          </a:xfrm>
          <a:prstGeom prst="actionButtonEnd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100362" name="2 CuadroTexto">
            <a:extLst>
              <a:ext uri="{FF2B5EF4-FFF2-40B4-BE49-F238E27FC236}">
                <a16:creationId xmlns:a16="http://schemas.microsoft.com/office/drawing/2014/main" id="{7F83C5CA-FFDE-F72E-C342-9CA1BD620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350" y="6457950"/>
            <a:ext cx="21717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ES" sz="1100" dirty="0">
                <a:solidFill>
                  <a:srgbClr val="CF0101"/>
                </a:solidFill>
                <a:latin typeface="+mn-lt"/>
              </a:rPr>
              <a:t>Ilustración tamaño de las empresas 2021</a:t>
            </a:r>
          </a:p>
        </p:txBody>
      </p:sp>
      <p:sp>
        <p:nvSpPr>
          <p:cNvPr id="3" name="2 CuadroTexto">
            <a:extLst>
              <a:ext uri="{FF2B5EF4-FFF2-40B4-BE49-F238E27FC236}">
                <a16:creationId xmlns:a16="http://schemas.microsoft.com/office/drawing/2014/main" id="{32CA8AAF-2200-F38E-9012-09B6E1CC4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63" y="6503988"/>
            <a:ext cx="8732837" cy="365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C00000"/>
                </a:solidFill>
                <a:latin typeface="Footlight MT Light" panose="0204060206030A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C00000"/>
                </a:solidFill>
                <a:latin typeface="Footlight MT Light" panose="0204060206030A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C00000"/>
                </a:solidFill>
                <a:latin typeface="Footlight MT Light" panose="0204060206030A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C00000"/>
                </a:solidFill>
                <a:latin typeface="Footlight MT Light" panose="0204060206030A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C00000"/>
                </a:solidFill>
                <a:latin typeface="Footlight MT Light" panose="0204060206030A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C00000"/>
                </a:solidFill>
                <a:latin typeface="Footlight MT Light" panose="0204060206030A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C00000"/>
                </a:solidFill>
                <a:latin typeface="Footlight MT Light" panose="0204060206030A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C00000"/>
                </a:solidFill>
                <a:latin typeface="Footlight MT Light" panose="0204060206030A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C00000"/>
                </a:solidFill>
                <a:latin typeface="Footlight MT Light" panose="0204060206030A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18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9F559C0A-3380-99C3-9D3D-362301DE9C6E}"/>
              </a:ext>
            </a:extLst>
          </p:cNvPr>
          <p:cNvGrpSpPr/>
          <p:nvPr/>
        </p:nvGrpSpPr>
        <p:grpSpPr>
          <a:xfrm>
            <a:off x="0" y="6009088"/>
            <a:ext cx="9144000" cy="848912"/>
            <a:chOff x="0" y="6009088"/>
            <a:chExt cx="9144000" cy="848912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F9F27D1A-4E1C-8203-91DC-936C5186B293}"/>
                </a:ext>
              </a:extLst>
            </p:cNvPr>
            <p:cNvSpPr/>
            <p:nvPr/>
          </p:nvSpPr>
          <p:spPr>
            <a:xfrm>
              <a:off x="0" y="6009088"/>
              <a:ext cx="9144000" cy="8489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4946436B-1472-8AA4-B6F9-02FC709E3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020480"/>
              <a:ext cx="1949115" cy="837519"/>
            </a:xfrm>
            <a:prstGeom prst="rect">
              <a:avLst/>
            </a:prstGeom>
          </p:spPr>
        </p:pic>
      </p:grpSp>
      <p:sp>
        <p:nvSpPr>
          <p:cNvPr id="8" name="Rectangle 3">
            <a:extLst>
              <a:ext uri="{FF2B5EF4-FFF2-40B4-BE49-F238E27FC236}">
                <a16:creationId xmlns:a16="http://schemas.microsoft.com/office/drawing/2014/main" id="{359931B2-A3B0-A247-7437-3A962AB1821F}"/>
              </a:ext>
            </a:extLst>
          </p:cNvPr>
          <p:cNvSpPr txBox="1">
            <a:spLocks noChangeArrowheads="1"/>
          </p:cNvSpPr>
          <p:nvPr/>
        </p:nvSpPr>
        <p:spPr>
          <a:xfrm>
            <a:off x="510746" y="292067"/>
            <a:ext cx="7924800" cy="6912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None/>
              <a:tabLst/>
              <a:defRPr lang="en-US" sz="2000" b="0" i="0" u="none" strike="noStrike" kern="1200" cap="all" spc="119" baseline="0">
                <a:ln>
                  <a:noFill/>
                </a:ln>
                <a:solidFill>
                  <a:srgbClr val="D1282E"/>
                </a:solidFill>
                <a:highlight>
                  <a:scrgbClr r="0" g="0" b="0">
                    <a:alpha val="0"/>
                  </a:scrgbClr>
                </a:highlight>
                <a:latin typeface="Arial Black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s-ES" altLang="es-ES" dirty="0"/>
              <a:t>Modelos de negocio simultáneos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5D38EFA7-962E-9EC0-5E91-40DD216A19A4}"/>
              </a:ext>
            </a:extLst>
          </p:cNvPr>
          <p:cNvCxnSpPr>
            <a:cxnSpLocks/>
          </p:cNvCxnSpPr>
          <p:nvPr/>
        </p:nvCxnSpPr>
        <p:spPr>
          <a:xfrm flipV="1">
            <a:off x="5955957" y="983325"/>
            <a:ext cx="0" cy="460192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4ADD871D-3CAA-E660-A254-38F3011018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571" t="38087" r="37402" b="44198"/>
          <a:stretch/>
        </p:blipFill>
        <p:spPr>
          <a:xfrm>
            <a:off x="6107671" y="4850484"/>
            <a:ext cx="1513358" cy="84891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0A3B4DF-1616-908D-97FC-5221BAA444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571" t="38087" r="37402" b="44198"/>
          <a:stretch/>
        </p:blipFill>
        <p:spPr>
          <a:xfrm>
            <a:off x="6107671" y="4001572"/>
            <a:ext cx="1513357" cy="84891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E917EAC-12C4-70FE-96D9-5CC3063C06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27" t="38087" r="37403" b="44198"/>
          <a:stretch/>
        </p:blipFill>
        <p:spPr>
          <a:xfrm>
            <a:off x="4631212" y="2963118"/>
            <a:ext cx="1680517" cy="84891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46E0105-2661-CBCB-1832-548346F08C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096" t="39069" r="38343" b="45202"/>
          <a:stretch/>
        </p:blipFill>
        <p:spPr>
          <a:xfrm>
            <a:off x="5332118" y="2714783"/>
            <a:ext cx="1482805" cy="75376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A71A0F8-E291-65CB-AE3B-7B94400640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27" t="38087" r="37403" b="44198"/>
          <a:stretch/>
        </p:blipFill>
        <p:spPr>
          <a:xfrm>
            <a:off x="5313754" y="1461029"/>
            <a:ext cx="1680517" cy="84891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C7789A41-211A-81EB-72F5-FC2F02FB91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096" t="39069" r="38343" b="45202"/>
          <a:stretch/>
        </p:blipFill>
        <p:spPr>
          <a:xfrm>
            <a:off x="5548702" y="1444171"/>
            <a:ext cx="1482805" cy="753762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9CCAFE51-34DE-B1E5-D6F2-E68C34739511}"/>
              </a:ext>
            </a:extLst>
          </p:cNvPr>
          <p:cNvSpPr txBox="1"/>
          <p:nvPr/>
        </p:nvSpPr>
        <p:spPr>
          <a:xfrm>
            <a:off x="7621028" y="4690376"/>
            <a:ext cx="1345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Separación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A9F4E93-CA1C-506B-A589-7DA52B161852}"/>
              </a:ext>
            </a:extLst>
          </p:cNvPr>
          <p:cNvSpPr txBox="1"/>
          <p:nvPr/>
        </p:nvSpPr>
        <p:spPr>
          <a:xfrm>
            <a:off x="6935568" y="2962647"/>
            <a:ext cx="1345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Autonomía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7408AA0-3325-7693-61FC-0CCD77039C63}"/>
              </a:ext>
            </a:extLst>
          </p:cNvPr>
          <p:cNvSpPr txBox="1"/>
          <p:nvPr/>
        </p:nvSpPr>
        <p:spPr>
          <a:xfrm>
            <a:off x="7215333" y="1562007"/>
            <a:ext cx="1345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Integración</a:t>
            </a:r>
          </a:p>
        </p:txBody>
      </p:sp>
      <p:graphicFrame>
        <p:nvGraphicFramePr>
          <p:cNvPr id="25" name="Tabla 25">
            <a:extLst>
              <a:ext uri="{FF2B5EF4-FFF2-40B4-BE49-F238E27FC236}">
                <a16:creationId xmlns:a16="http://schemas.microsoft.com/office/drawing/2014/main" id="{0BBB4D84-AD42-3B69-A9F0-E6656D0AA6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076444"/>
              </p:ext>
            </p:extLst>
          </p:nvPr>
        </p:nvGraphicFramePr>
        <p:xfrm>
          <a:off x="360316" y="1088773"/>
          <a:ext cx="4479672" cy="3870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93224">
                  <a:extLst>
                    <a:ext uri="{9D8B030D-6E8A-4147-A177-3AD203B41FA5}">
                      <a16:colId xmlns:a16="http://schemas.microsoft.com/office/drawing/2014/main" val="3674853882"/>
                    </a:ext>
                  </a:extLst>
                </a:gridCol>
                <a:gridCol w="1493224">
                  <a:extLst>
                    <a:ext uri="{9D8B030D-6E8A-4147-A177-3AD203B41FA5}">
                      <a16:colId xmlns:a16="http://schemas.microsoft.com/office/drawing/2014/main" val="1704704703"/>
                    </a:ext>
                  </a:extLst>
                </a:gridCol>
                <a:gridCol w="1493224">
                  <a:extLst>
                    <a:ext uri="{9D8B030D-6E8A-4147-A177-3AD203B41FA5}">
                      <a16:colId xmlns:a16="http://schemas.microsoft.com/office/drawing/2014/main" val="1308442244"/>
                    </a:ext>
                  </a:extLst>
                </a:gridCol>
              </a:tblGrid>
              <a:tr h="574957">
                <a:tc>
                  <a:txBody>
                    <a:bodyPr/>
                    <a:lstStyle/>
                    <a:p>
                      <a:r>
                        <a:rPr lang="es-ES" sz="1600" b="1" dirty="0">
                          <a:solidFill>
                            <a:srgbClr val="C00000"/>
                          </a:solidFill>
                        </a:rPr>
                        <a:t>SIMILITUD DE MODULOS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b="1" dirty="0">
                          <a:solidFill>
                            <a:srgbClr val="C00000"/>
                          </a:solidFill>
                        </a:rPr>
                        <a:t>POTENCIAL DE SINERGIAS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b="1" dirty="0">
                          <a:solidFill>
                            <a:srgbClr val="C00000"/>
                          </a:solidFill>
                        </a:rPr>
                        <a:t>POTENCIAL DE CONFLICTOS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864036"/>
                  </a:ext>
                </a:extLst>
              </a:tr>
              <a:tr h="363130">
                <a:tc>
                  <a:txBody>
                    <a:bodyPr/>
                    <a:lstStyle/>
                    <a:p>
                      <a:r>
                        <a:rPr lang="es-ES" dirty="0"/>
                        <a:t>Muy alto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Muy alto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Muy bajo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4474261"/>
                  </a:ext>
                </a:extLst>
              </a:tr>
              <a:tr h="36313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2162661"/>
                  </a:ext>
                </a:extLst>
              </a:tr>
              <a:tr h="36313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4845391"/>
                  </a:ext>
                </a:extLst>
              </a:tr>
              <a:tr h="36313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5834280"/>
                  </a:ext>
                </a:extLst>
              </a:tr>
              <a:tr h="363130">
                <a:tc>
                  <a:txBody>
                    <a:bodyPr/>
                    <a:lstStyle/>
                    <a:p>
                      <a:r>
                        <a:rPr lang="es-ES" dirty="0"/>
                        <a:t>Muy alto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Medio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Muy bajo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541253"/>
                  </a:ext>
                </a:extLst>
              </a:tr>
              <a:tr h="36313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186488"/>
                  </a:ext>
                </a:extLst>
              </a:tr>
              <a:tr h="36313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8106290"/>
                  </a:ext>
                </a:extLst>
              </a:tr>
              <a:tr h="36313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539611"/>
                  </a:ext>
                </a:extLst>
              </a:tr>
              <a:tr h="363130">
                <a:tc>
                  <a:txBody>
                    <a:bodyPr/>
                    <a:lstStyle/>
                    <a:p>
                      <a:r>
                        <a:rPr lang="es-ES" dirty="0"/>
                        <a:t>Muy bajo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Medio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Muy alto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3959579"/>
                  </a:ext>
                </a:extLst>
              </a:tr>
            </a:tbl>
          </a:graphicData>
        </a:graphic>
      </p:graphicFrame>
      <p:sp>
        <p:nvSpPr>
          <p:cNvPr id="10" name="CuadroTexto 18">
            <a:extLst>
              <a:ext uri="{FF2B5EF4-FFF2-40B4-BE49-F238E27FC236}">
                <a16:creationId xmlns:a16="http://schemas.microsoft.com/office/drawing/2014/main" id="{C33577C4-D462-DF0A-CD2F-AB31FBFA3669}"/>
              </a:ext>
            </a:extLst>
          </p:cNvPr>
          <p:cNvSpPr txBox="1"/>
          <p:nvPr/>
        </p:nvSpPr>
        <p:spPr>
          <a:xfrm>
            <a:off x="4023074" y="6466288"/>
            <a:ext cx="4497219" cy="2398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1000" i="0" u="none" strike="noStrike" kern="1200" cap="none" spc="0" baseline="0" dirty="0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ＭＳ Ｐゴシック" pitchFamily="2"/>
                <a:cs typeface="FreeSans" pitchFamily="2"/>
              </a:rPr>
              <a:t>Este documento está protegido por una licencia de Creative </a:t>
            </a:r>
            <a:r>
              <a:rPr lang="es-ES" sz="1000" i="0" u="none" strike="noStrike" kern="1200" cap="none" spc="0" baseline="0" dirty="0" err="1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ＭＳ Ｐゴシック" pitchFamily="2"/>
                <a:cs typeface="FreeSans" pitchFamily="2"/>
              </a:rPr>
              <a:t>Commons</a:t>
            </a:r>
            <a:endParaRPr lang="es-ES" sz="1000" i="0" u="none" strike="noStrike" kern="1200" cap="none" spc="0" baseline="0" dirty="0">
              <a:ln>
                <a:noFill/>
              </a:ln>
              <a:solidFill>
                <a:schemeClr val="bg1"/>
              </a:solidFill>
              <a:latin typeface="Liberation Sans" pitchFamily="34"/>
              <a:ea typeface="ＭＳ Ｐゴシック" pitchFamily="2"/>
              <a:cs typeface="FreeSans" pitchFamily="2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72D5A0A-F1CB-A70C-A940-64A0EB49D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203" y="6479569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otón de acción: Final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86E91AF-13BC-B9FA-3A95-4DA93656E982}"/>
              </a:ext>
            </a:extLst>
          </p:cNvPr>
          <p:cNvSpPr/>
          <p:nvPr/>
        </p:nvSpPr>
        <p:spPr>
          <a:xfrm>
            <a:off x="6191250" y="6597650"/>
            <a:ext cx="673100" cy="179388"/>
          </a:xfrm>
          <a:prstGeom prst="actionButtonEnd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100362" name="2 CuadroTexto">
            <a:extLst>
              <a:ext uri="{FF2B5EF4-FFF2-40B4-BE49-F238E27FC236}">
                <a16:creationId xmlns:a16="http://schemas.microsoft.com/office/drawing/2014/main" id="{7F83C5CA-FFDE-F72E-C342-9CA1BD620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350" y="6457950"/>
            <a:ext cx="21717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ES" sz="1100" dirty="0">
                <a:solidFill>
                  <a:srgbClr val="CF0101"/>
                </a:solidFill>
                <a:latin typeface="+mn-lt"/>
              </a:rPr>
              <a:t>Ilustración tamaño de las empresas 2021</a:t>
            </a:r>
          </a:p>
        </p:txBody>
      </p:sp>
      <p:sp>
        <p:nvSpPr>
          <p:cNvPr id="3" name="2 CuadroTexto">
            <a:extLst>
              <a:ext uri="{FF2B5EF4-FFF2-40B4-BE49-F238E27FC236}">
                <a16:creationId xmlns:a16="http://schemas.microsoft.com/office/drawing/2014/main" id="{32CA8AAF-2200-F38E-9012-09B6E1CC4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63" y="6503988"/>
            <a:ext cx="8732837" cy="365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C00000"/>
                </a:solidFill>
                <a:latin typeface="Footlight MT Light" panose="0204060206030A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C00000"/>
                </a:solidFill>
                <a:latin typeface="Footlight MT Light" panose="0204060206030A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C00000"/>
                </a:solidFill>
                <a:latin typeface="Footlight MT Light" panose="0204060206030A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C00000"/>
                </a:solidFill>
                <a:latin typeface="Footlight MT Light" panose="0204060206030A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C00000"/>
                </a:solidFill>
                <a:latin typeface="Footlight MT Light" panose="0204060206030A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C00000"/>
                </a:solidFill>
                <a:latin typeface="Footlight MT Light" panose="0204060206030A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C00000"/>
                </a:solidFill>
                <a:latin typeface="Footlight MT Light" panose="0204060206030A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C00000"/>
                </a:solidFill>
                <a:latin typeface="Footlight MT Light" panose="0204060206030A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C00000"/>
                </a:solidFill>
                <a:latin typeface="Footlight MT Light" panose="0204060206030A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18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9F559C0A-3380-99C3-9D3D-362301DE9C6E}"/>
              </a:ext>
            </a:extLst>
          </p:cNvPr>
          <p:cNvGrpSpPr/>
          <p:nvPr/>
        </p:nvGrpSpPr>
        <p:grpSpPr>
          <a:xfrm>
            <a:off x="0" y="6009088"/>
            <a:ext cx="9144000" cy="848912"/>
            <a:chOff x="0" y="6009088"/>
            <a:chExt cx="9144000" cy="848912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F9F27D1A-4E1C-8203-91DC-936C5186B293}"/>
                </a:ext>
              </a:extLst>
            </p:cNvPr>
            <p:cNvSpPr/>
            <p:nvPr/>
          </p:nvSpPr>
          <p:spPr>
            <a:xfrm>
              <a:off x="0" y="6009088"/>
              <a:ext cx="9144000" cy="8489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4946436B-1472-8AA4-B6F9-02FC709E3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020480"/>
              <a:ext cx="1949115" cy="837519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Modelo 3D 10" descr="Bombilla">
                <a:extLst>
                  <a:ext uri="{FF2B5EF4-FFF2-40B4-BE49-F238E27FC236}">
                    <a16:creationId xmlns:a16="http://schemas.microsoft.com/office/drawing/2014/main" id="{2E38DDE4-12C7-B083-8E78-9FB56CF7DAA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51873" y="1749800"/>
              <a:ext cx="2143727" cy="365377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143727" cy="3653777"/>
                    </a:xfrm>
                    <a:prstGeom prst="rect">
                      <a:avLst/>
                    </a:prstGeom>
                  </am3d:spPr>
                  <am3d:camera>
                    <am3d:pos x="0" y="0" z="6128528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30752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91408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Modelo 3D 10" descr="Bombilla">
                <a:extLst>
                  <a:ext uri="{FF2B5EF4-FFF2-40B4-BE49-F238E27FC236}">
                    <a16:creationId xmlns:a16="http://schemas.microsoft.com/office/drawing/2014/main" id="{2E38DDE4-12C7-B083-8E78-9FB56CF7DAA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1873" y="1749800"/>
                <a:ext cx="2143727" cy="3653777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 3">
            <a:extLst>
              <a:ext uri="{FF2B5EF4-FFF2-40B4-BE49-F238E27FC236}">
                <a16:creationId xmlns:a16="http://schemas.microsoft.com/office/drawing/2014/main" id="{359931B2-A3B0-A247-7437-3A962AB1821F}"/>
              </a:ext>
            </a:extLst>
          </p:cNvPr>
          <p:cNvSpPr txBox="1">
            <a:spLocks noChangeArrowheads="1"/>
          </p:cNvSpPr>
          <p:nvPr/>
        </p:nvSpPr>
        <p:spPr>
          <a:xfrm>
            <a:off x="510746" y="292067"/>
            <a:ext cx="7924800" cy="6912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None/>
              <a:tabLst/>
              <a:defRPr lang="en-US" sz="2000" b="0" i="0" u="none" strike="noStrike" kern="1200" cap="all" spc="119" baseline="0">
                <a:ln>
                  <a:noFill/>
                </a:ln>
                <a:solidFill>
                  <a:srgbClr val="D1282E"/>
                </a:solidFill>
                <a:highlight>
                  <a:scrgbClr r="0" g="0" b="0">
                    <a:alpha val="0"/>
                  </a:scrgbClr>
                </a:highlight>
                <a:latin typeface="Arial Black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s-ES" altLang="es-ES" dirty="0"/>
              <a:t>INNOVACIÓN Y Business </a:t>
            </a:r>
            <a:r>
              <a:rPr lang="es-ES" altLang="es-ES" dirty="0" err="1"/>
              <a:t>model</a:t>
            </a:r>
            <a:r>
              <a:rPr lang="es-ES" altLang="es-ES" dirty="0"/>
              <a:t> </a:t>
            </a:r>
            <a:r>
              <a:rPr lang="es-ES" altLang="es-ES" dirty="0" err="1"/>
              <a:t>canvas</a:t>
            </a:r>
            <a:r>
              <a:rPr lang="es-ES" altLang="es-ES" dirty="0"/>
              <a:t> </a:t>
            </a:r>
          </a:p>
        </p:txBody>
      </p:sp>
      <p:sp>
        <p:nvSpPr>
          <p:cNvPr id="13" name="Rectángulo redondeado 7">
            <a:extLst>
              <a:ext uri="{FF2B5EF4-FFF2-40B4-BE49-F238E27FC236}">
                <a16:creationId xmlns:a16="http://schemas.microsoft.com/office/drawing/2014/main" id="{C3A6165B-918E-14A0-EF5C-92481E5B7E8B}"/>
              </a:ext>
            </a:extLst>
          </p:cNvPr>
          <p:cNvSpPr/>
          <p:nvPr/>
        </p:nvSpPr>
        <p:spPr bwMode="auto">
          <a:xfrm>
            <a:off x="3097514" y="2223097"/>
            <a:ext cx="5318255" cy="269526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altLang="es-ES" sz="2800" b="1" dirty="0">
              <a:solidFill>
                <a:schemeClr val="tx1">
                  <a:lumMod val="75000"/>
                  <a:lumOff val="25000"/>
                </a:schemeClr>
              </a:solidFill>
              <a:latin typeface="Footlight MT Light" panose="0204060206030A020304" pitchFamily="18" charset="0"/>
            </a:endParaRPr>
          </a:p>
          <a:p>
            <a:pPr algn="ctr" eaLnBrk="1" hangingPunct="1">
              <a:defRPr/>
            </a:pPr>
            <a:r>
              <a:rPr lang="es-ES" altLang="es-E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ootlight MT Light" panose="0204060206030A020304" pitchFamily="18" charset="0"/>
              </a:rPr>
              <a:t>Si ya tienes un modelo de negocio definido u operando en el mercado </a:t>
            </a:r>
            <a:r>
              <a:rPr lang="es-ES" altLang="es-ES" sz="2800" b="1">
                <a:solidFill>
                  <a:schemeClr val="tx1">
                    <a:lumMod val="75000"/>
                    <a:lumOff val="25000"/>
                  </a:schemeClr>
                </a:solidFill>
                <a:latin typeface="Footlight MT Light" panose="0204060206030A020304" pitchFamily="18" charset="0"/>
              </a:rPr>
              <a:t>¿Trabajamos </a:t>
            </a:r>
            <a:r>
              <a:rPr lang="es-ES" altLang="es-E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ootlight MT Light" panose="0204060206030A020304" pitchFamily="18" charset="0"/>
              </a:rPr>
              <a:t>su mejora buscando los epicentros de innovación?</a:t>
            </a:r>
            <a:endParaRPr lang="es-ES" altLang="es-ES" sz="2000" dirty="0">
              <a:solidFill>
                <a:schemeClr val="tx1">
                  <a:lumMod val="75000"/>
                  <a:lumOff val="25000"/>
                </a:schemeClr>
              </a:solidFill>
              <a:latin typeface="Footlight MT Light" panose="0204060206030A020304" pitchFamily="18" charset="0"/>
            </a:endParaRPr>
          </a:p>
          <a:p>
            <a:pPr algn="ctr" eaLnBrk="1" hangingPunct="1">
              <a:defRPr/>
            </a:pPr>
            <a:endParaRPr lang="es-ES" altLang="es-ES" sz="2000" dirty="0">
              <a:solidFill>
                <a:schemeClr val="tx1">
                  <a:lumMod val="75000"/>
                  <a:lumOff val="25000"/>
                </a:schemeClr>
              </a:solidFill>
              <a:latin typeface="Footlight MT Light" panose="0204060206030A020304" pitchFamily="18" charset="0"/>
            </a:endParaRPr>
          </a:p>
          <a:p>
            <a:pPr algn="ctr" eaLnBrk="1" hangingPunct="1">
              <a:defRPr/>
            </a:pPr>
            <a:endParaRPr lang="es-ES" altLang="es-ES" dirty="0">
              <a:solidFill>
                <a:schemeClr val="tx1">
                  <a:lumMod val="75000"/>
                  <a:lumOff val="25000"/>
                </a:schemeClr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14" name="Imagen 7">
            <a:extLst>
              <a:ext uri="{FF2B5EF4-FFF2-40B4-BE49-F238E27FC236}">
                <a16:creationId xmlns:a16="http://schemas.microsoft.com/office/drawing/2014/main" id="{89DB3DCA-04DC-1280-09DD-2E83BBAE7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619" y="1889782"/>
            <a:ext cx="40957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3ADD111-D857-4356-C379-238D27DFE6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5937" y="6457950"/>
            <a:ext cx="4999153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2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259E073C-49D3-3A47-7BEE-456EEC28DD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069" y="160370"/>
            <a:ext cx="8229240" cy="914400"/>
          </a:xfrm>
        </p:spPr>
        <p:txBody>
          <a:bodyPr/>
          <a:lstStyle/>
          <a:p>
            <a:r>
              <a:rPr lang="es-ES" dirty="0"/>
              <a:t>Índice del tema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D3B807E-18B0-EF41-87B2-4B10BE2E9E83}"/>
              </a:ext>
            </a:extLst>
          </p:cNvPr>
          <p:cNvSpPr/>
          <p:nvPr/>
        </p:nvSpPr>
        <p:spPr>
          <a:xfrm>
            <a:off x="0" y="6009088"/>
            <a:ext cx="9144000" cy="8489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A85A71C-9A16-EEE7-D3CF-0769E800D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20480"/>
            <a:ext cx="1949115" cy="837519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18E32117-1834-05F5-DB52-D24BA7C3517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47788"/>
            <a:ext cx="8229600" cy="4233862"/>
          </a:xfrm>
        </p:spPr>
        <p:txBody>
          <a:bodyPr>
            <a:normAutofit fontScale="92500"/>
          </a:bodyPr>
          <a:lstStyle/>
          <a:p>
            <a:pPr marL="622300" indent="-622300">
              <a:spcBef>
                <a:spcPts val="3000"/>
              </a:spcBef>
              <a:buFont typeface="Calibri" pitchFamily="34" charset="0"/>
              <a:buNone/>
              <a:defRPr/>
            </a:pPr>
            <a:r>
              <a:rPr lang="es-ES" sz="2400" dirty="0">
                <a:solidFill>
                  <a:srgbClr val="CF0101"/>
                </a:solidFill>
              </a:rPr>
              <a:t>3.1 Definiciones y conceptos clave del Modelo de negocio </a:t>
            </a:r>
          </a:p>
          <a:p>
            <a:pPr marL="622300" indent="-622300">
              <a:spcBef>
                <a:spcPts val="3000"/>
              </a:spcBef>
              <a:buFont typeface="Calibri" pitchFamily="34" charset="0"/>
              <a:buNone/>
              <a:defRPr/>
            </a:pPr>
            <a:r>
              <a:rPr lang="es-ES" sz="2400" dirty="0">
                <a:solidFill>
                  <a:srgbClr val="CF0101"/>
                </a:solidFill>
              </a:rPr>
              <a:t>3.2 El Business </a:t>
            </a:r>
            <a:r>
              <a:rPr lang="es-ES" sz="2400" dirty="0" err="1">
                <a:solidFill>
                  <a:srgbClr val="CF0101"/>
                </a:solidFill>
              </a:rPr>
              <a:t>Model</a:t>
            </a:r>
            <a:r>
              <a:rPr lang="es-ES" sz="2400" dirty="0">
                <a:solidFill>
                  <a:srgbClr val="CF0101"/>
                </a:solidFill>
              </a:rPr>
              <a:t> </a:t>
            </a:r>
            <a:r>
              <a:rPr lang="es-ES" sz="2400" dirty="0" err="1">
                <a:solidFill>
                  <a:srgbClr val="CF0101"/>
                </a:solidFill>
              </a:rPr>
              <a:t>Canvas</a:t>
            </a:r>
            <a:r>
              <a:rPr lang="es-ES" sz="2400" dirty="0">
                <a:solidFill>
                  <a:srgbClr val="CF0101"/>
                </a:solidFill>
              </a:rPr>
              <a:t> como herramienta de diseño</a:t>
            </a:r>
          </a:p>
          <a:p>
            <a:pPr marL="1079500" lvl="1" indent="-622300">
              <a:spcBef>
                <a:spcPts val="3000"/>
              </a:spcBef>
              <a:buNone/>
              <a:defRPr/>
            </a:pPr>
            <a:r>
              <a:rPr lang="es-ES" sz="2400" dirty="0">
                <a:solidFill>
                  <a:srgbClr val="CF0101"/>
                </a:solidFill>
              </a:rPr>
              <a:t>3.2.1 </a:t>
            </a:r>
            <a:r>
              <a:rPr lang="es-ES" sz="2400" dirty="0" err="1">
                <a:solidFill>
                  <a:srgbClr val="CF0101"/>
                </a:solidFill>
              </a:rPr>
              <a:t>Modulos</a:t>
            </a:r>
            <a:r>
              <a:rPr lang="es-ES" sz="2400" dirty="0">
                <a:solidFill>
                  <a:srgbClr val="CF0101"/>
                </a:solidFill>
              </a:rPr>
              <a:t> del Business </a:t>
            </a:r>
            <a:r>
              <a:rPr lang="es-ES" sz="2400" dirty="0" err="1">
                <a:solidFill>
                  <a:srgbClr val="CF0101"/>
                </a:solidFill>
              </a:rPr>
              <a:t>Canvas</a:t>
            </a:r>
            <a:endParaRPr lang="es-ES" sz="2400" dirty="0">
              <a:solidFill>
                <a:srgbClr val="CF0101"/>
              </a:solidFill>
            </a:endParaRPr>
          </a:p>
          <a:p>
            <a:pPr marL="1079500" lvl="1" indent="-622300">
              <a:spcBef>
                <a:spcPts val="3000"/>
              </a:spcBef>
              <a:buNone/>
              <a:defRPr/>
            </a:pPr>
            <a:r>
              <a:rPr lang="es-ES" sz="2400" dirty="0">
                <a:solidFill>
                  <a:srgbClr val="CF0101"/>
                </a:solidFill>
              </a:rPr>
              <a:t>3.2.2 El Business </a:t>
            </a:r>
            <a:r>
              <a:rPr lang="es-ES" sz="2400" dirty="0" err="1">
                <a:solidFill>
                  <a:srgbClr val="CF0101"/>
                </a:solidFill>
              </a:rPr>
              <a:t>Model</a:t>
            </a:r>
            <a:r>
              <a:rPr lang="es-ES" sz="2400" dirty="0">
                <a:solidFill>
                  <a:srgbClr val="CF0101"/>
                </a:solidFill>
              </a:rPr>
              <a:t> </a:t>
            </a:r>
            <a:r>
              <a:rPr lang="es-ES" sz="2400" dirty="0" err="1">
                <a:solidFill>
                  <a:srgbClr val="CF0101"/>
                </a:solidFill>
              </a:rPr>
              <a:t>Canvas</a:t>
            </a:r>
            <a:r>
              <a:rPr lang="es-ES" sz="2400" dirty="0">
                <a:solidFill>
                  <a:srgbClr val="CF0101"/>
                </a:solidFill>
              </a:rPr>
              <a:t> y sus epicentros de innovación	</a:t>
            </a:r>
          </a:p>
          <a:p>
            <a:pPr marL="622300" indent="-622300">
              <a:spcBef>
                <a:spcPts val="3000"/>
              </a:spcBef>
              <a:buFont typeface="Calibri" pitchFamily="34" charset="0"/>
              <a:buNone/>
              <a:defRPr/>
            </a:pPr>
            <a:r>
              <a:rPr lang="es-ES" sz="2400" dirty="0">
                <a:solidFill>
                  <a:srgbClr val="CF0101"/>
                </a:solidFill>
              </a:rPr>
              <a:t>3.3 </a:t>
            </a:r>
            <a:r>
              <a:rPr lang="es-ES" sz="2400" dirty="0" err="1">
                <a:solidFill>
                  <a:srgbClr val="CF0101"/>
                </a:solidFill>
              </a:rPr>
              <a:t>Gestion</a:t>
            </a:r>
            <a:r>
              <a:rPr lang="es-ES" sz="2400" dirty="0">
                <a:solidFill>
                  <a:srgbClr val="CF0101"/>
                </a:solidFill>
              </a:rPr>
              <a:t> simultanea de modelos de negocio</a:t>
            </a:r>
          </a:p>
          <a:p>
            <a:pPr marL="622300" indent="-622300">
              <a:spcBef>
                <a:spcPts val="3000"/>
              </a:spcBef>
              <a:buFont typeface="Calibri" pitchFamily="34" charset="0"/>
              <a:buNone/>
              <a:defRPr/>
            </a:pPr>
            <a:endParaRPr lang="es-ES" sz="2400" dirty="0"/>
          </a:p>
          <a:p>
            <a:pPr marL="0" indent="0">
              <a:spcBef>
                <a:spcPts val="3000"/>
              </a:spcBef>
              <a:buFont typeface="Calibri" pitchFamily="34" charset="0"/>
              <a:buNone/>
              <a:defRPr/>
            </a:pPr>
            <a:endParaRPr lang="es-ES" sz="2400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EBA42848-391C-6B6C-E7F2-B348BCD02D0F}"/>
              </a:ext>
            </a:extLst>
          </p:cNvPr>
          <p:cNvGrpSpPr/>
          <p:nvPr/>
        </p:nvGrpSpPr>
        <p:grpSpPr>
          <a:xfrm>
            <a:off x="4023074" y="6466288"/>
            <a:ext cx="4996329" cy="308556"/>
            <a:chOff x="4109571" y="6536711"/>
            <a:chExt cx="4996329" cy="308556"/>
          </a:xfrm>
        </p:grpSpPr>
        <p:sp>
          <p:nvSpPr>
            <p:cNvPr id="10" name="CuadroTexto 18">
              <a:extLst>
                <a:ext uri="{FF2B5EF4-FFF2-40B4-BE49-F238E27FC236}">
                  <a16:creationId xmlns:a16="http://schemas.microsoft.com/office/drawing/2014/main" id="{D4F224A1-6A56-D873-985F-2588C51F7B64}"/>
                </a:ext>
              </a:extLst>
            </p:cNvPr>
            <p:cNvSpPr txBox="1"/>
            <p:nvPr/>
          </p:nvSpPr>
          <p:spPr>
            <a:xfrm>
              <a:off x="4109571" y="6536711"/>
              <a:ext cx="4497219" cy="23980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s-ES" sz="1000" i="0" u="none" strike="noStrike" kern="1200" cap="none" spc="0" baseline="0" dirty="0">
                  <a:ln>
                    <a:noFill/>
                  </a:ln>
                  <a:solidFill>
                    <a:schemeClr val="bg1"/>
                  </a:solidFill>
                  <a:latin typeface="Liberation Sans" pitchFamily="34"/>
                  <a:ea typeface="ＭＳ Ｐゴシック" pitchFamily="2"/>
                  <a:cs typeface="FreeSans" pitchFamily="2"/>
                </a:rPr>
                <a:t>Este documento está protegido por una licencia de Creative </a:t>
              </a:r>
              <a:r>
                <a:rPr lang="es-ES" sz="1000" i="0" u="none" strike="noStrike" kern="1200" cap="none" spc="0" baseline="0" dirty="0" err="1">
                  <a:ln>
                    <a:noFill/>
                  </a:ln>
                  <a:solidFill>
                    <a:schemeClr val="bg1"/>
                  </a:solidFill>
                  <a:latin typeface="Liberation Sans" pitchFamily="34"/>
                  <a:ea typeface="ＭＳ Ｐゴシック" pitchFamily="2"/>
                  <a:cs typeface="FreeSans" pitchFamily="2"/>
                </a:rPr>
                <a:t>Commons</a:t>
              </a:r>
              <a:endParaRPr lang="es-ES" sz="1000" i="0" u="none" strike="noStrike" kern="1200" cap="none" spc="0" baseline="0" dirty="0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ＭＳ Ｐゴシック" pitchFamily="2"/>
                <a:cs typeface="FreeSans" pitchFamily="2"/>
              </a:endParaRP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238F35AA-677D-426E-7CF3-26FA185C45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7700" y="6549992"/>
              <a:ext cx="838200" cy="295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297113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A596365B-0874-52EA-E3F3-DF31D724FE27}"/>
              </a:ext>
            </a:extLst>
          </p:cNvPr>
          <p:cNvGrpSpPr/>
          <p:nvPr/>
        </p:nvGrpSpPr>
        <p:grpSpPr>
          <a:xfrm>
            <a:off x="0" y="6009088"/>
            <a:ext cx="9144000" cy="848912"/>
            <a:chOff x="0" y="6009088"/>
            <a:chExt cx="9144000" cy="848912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4B218E12-22C2-43ED-A7B5-F0E4D6EACCB2}"/>
                </a:ext>
              </a:extLst>
            </p:cNvPr>
            <p:cNvSpPr/>
            <p:nvPr/>
          </p:nvSpPr>
          <p:spPr>
            <a:xfrm>
              <a:off x="0" y="6009088"/>
              <a:ext cx="9144000" cy="8489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19D9968F-A867-CD9A-422F-39D82BB49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020480"/>
              <a:ext cx="1949115" cy="837519"/>
            </a:xfrm>
            <a:prstGeom prst="rect">
              <a:avLst/>
            </a:prstGeom>
          </p:spPr>
        </p:pic>
      </p:grpSp>
      <p:sp>
        <p:nvSpPr>
          <p:cNvPr id="9" name="Subtítulo 2">
            <a:extLst>
              <a:ext uri="{FF2B5EF4-FFF2-40B4-BE49-F238E27FC236}">
                <a16:creationId xmlns:a16="http://schemas.microsoft.com/office/drawing/2014/main" id="{951BF17D-AD15-81E9-2730-44E4698E0020}"/>
              </a:ext>
            </a:extLst>
          </p:cNvPr>
          <p:cNvSpPr txBox="1">
            <a:spLocks/>
          </p:cNvSpPr>
          <p:nvPr/>
        </p:nvSpPr>
        <p:spPr>
          <a:xfrm>
            <a:off x="255068" y="160370"/>
            <a:ext cx="8617083" cy="914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None/>
              <a:tabLst/>
              <a:defRPr lang="en-US" sz="2000" b="0" i="0" u="none" strike="noStrike" kern="1200" cap="all" spc="119" baseline="0">
                <a:ln>
                  <a:noFill/>
                </a:ln>
                <a:solidFill>
                  <a:srgbClr val="D1282E"/>
                </a:solidFill>
                <a:highlight>
                  <a:scrgbClr r="0" g="0" b="0">
                    <a:alpha val="0"/>
                  </a:scrgbClr>
                </a:highlight>
                <a:latin typeface="Arial Black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Epicentros de innovación basados en el </a:t>
            </a:r>
            <a:r>
              <a:rPr lang="es-ES" dirty="0" err="1"/>
              <a:t>business</a:t>
            </a:r>
            <a:r>
              <a:rPr lang="es-ES" dirty="0"/>
              <a:t> </a:t>
            </a:r>
            <a:r>
              <a:rPr lang="es-ES" dirty="0" err="1"/>
              <a:t>model</a:t>
            </a:r>
            <a:r>
              <a:rPr lang="es-ES" dirty="0"/>
              <a:t> </a:t>
            </a:r>
            <a:r>
              <a:rPr lang="es-ES" dirty="0" err="1"/>
              <a:t>canvas</a:t>
            </a:r>
            <a:r>
              <a:rPr lang="es-ES" dirty="0"/>
              <a:t> (I)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708BB60-0838-2483-4C71-CCD505BE3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750" y="1651511"/>
            <a:ext cx="6927718" cy="421961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6C39635-EA2E-815B-8900-A581DDE3D022}"/>
              </a:ext>
            </a:extLst>
          </p:cNvPr>
          <p:cNvSpPr txBox="1"/>
          <p:nvPr/>
        </p:nvSpPr>
        <p:spPr>
          <a:xfrm>
            <a:off x="521008" y="999613"/>
            <a:ext cx="8367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RECURSOS</a:t>
            </a:r>
          </a:p>
          <a:p>
            <a:pPr algn="ctr"/>
            <a:endParaRPr lang="es-ES" sz="32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AD947DB-D966-D35C-C3B8-B7D5801E0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2426" y="6392804"/>
            <a:ext cx="4999153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541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98EFC25C-2C95-0ED8-97C9-2C3EC4748AE8}"/>
              </a:ext>
            </a:extLst>
          </p:cNvPr>
          <p:cNvGrpSpPr/>
          <p:nvPr/>
        </p:nvGrpSpPr>
        <p:grpSpPr>
          <a:xfrm>
            <a:off x="0" y="6009088"/>
            <a:ext cx="9144000" cy="848912"/>
            <a:chOff x="0" y="6009088"/>
            <a:chExt cx="9144000" cy="848912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33AC960F-4FCC-CD51-1CC4-F9F0AF33CD82}"/>
                </a:ext>
              </a:extLst>
            </p:cNvPr>
            <p:cNvSpPr/>
            <p:nvPr/>
          </p:nvSpPr>
          <p:spPr>
            <a:xfrm>
              <a:off x="0" y="6009088"/>
              <a:ext cx="9144000" cy="8489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9A82644D-1A64-E870-8F6B-21F2574FC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020480"/>
              <a:ext cx="1949115" cy="837519"/>
            </a:xfrm>
            <a:prstGeom prst="rect">
              <a:avLst/>
            </a:prstGeom>
          </p:spPr>
        </p:pic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58923D4E-4F4D-EEC1-6857-7F0C6714A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553" y="1756483"/>
            <a:ext cx="7037518" cy="421073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82F1A6F-6FD7-7220-3715-D944CF290777}"/>
              </a:ext>
            </a:extLst>
          </p:cNvPr>
          <p:cNvSpPr txBox="1"/>
          <p:nvPr/>
        </p:nvSpPr>
        <p:spPr>
          <a:xfrm>
            <a:off x="763984" y="1086162"/>
            <a:ext cx="7938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OFERTA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5B57FC4A-C6C4-1E41-295E-8F3724ED99A5}"/>
              </a:ext>
            </a:extLst>
          </p:cNvPr>
          <p:cNvSpPr txBox="1">
            <a:spLocks/>
          </p:cNvSpPr>
          <p:nvPr/>
        </p:nvSpPr>
        <p:spPr>
          <a:xfrm>
            <a:off x="255068" y="160370"/>
            <a:ext cx="8617083" cy="914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None/>
              <a:tabLst/>
              <a:defRPr lang="en-US" sz="2000" b="0" i="0" u="none" strike="noStrike" kern="1200" cap="all" spc="119" baseline="0">
                <a:ln>
                  <a:noFill/>
                </a:ln>
                <a:solidFill>
                  <a:srgbClr val="D1282E"/>
                </a:solidFill>
                <a:highlight>
                  <a:scrgbClr r="0" g="0" b="0">
                    <a:alpha val="0"/>
                  </a:scrgbClr>
                </a:highlight>
                <a:latin typeface="Arial Black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Epicentros de innovación basados en el </a:t>
            </a:r>
            <a:r>
              <a:rPr lang="es-ES" dirty="0" err="1"/>
              <a:t>business</a:t>
            </a:r>
            <a:r>
              <a:rPr lang="es-ES" dirty="0"/>
              <a:t> </a:t>
            </a:r>
            <a:r>
              <a:rPr lang="es-ES" dirty="0" err="1"/>
              <a:t>model</a:t>
            </a:r>
            <a:r>
              <a:rPr lang="es-ES" dirty="0"/>
              <a:t> </a:t>
            </a:r>
            <a:r>
              <a:rPr lang="es-ES" dirty="0" err="1"/>
              <a:t>canvas</a:t>
            </a:r>
            <a:r>
              <a:rPr lang="es-ES" dirty="0"/>
              <a:t> (II)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70EEE5D-C157-C0A3-79F2-A8F8BA5AD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2998" y="6411339"/>
            <a:ext cx="4999153" cy="30482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47BBE845-3DA3-A685-0935-66FF2E4CB0BD}"/>
              </a:ext>
            </a:extLst>
          </p:cNvPr>
          <p:cNvGrpSpPr/>
          <p:nvPr/>
        </p:nvGrpSpPr>
        <p:grpSpPr>
          <a:xfrm>
            <a:off x="0" y="6014866"/>
            <a:ext cx="9144000" cy="848912"/>
            <a:chOff x="0" y="6014866"/>
            <a:chExt cx="9144000" cy="848912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90821AB8-2BA1-0C94-D24D-2E23846424C7}"/>
                </a:ext>
              </a:extLst>
            </p:cNvPr>
            <p:cNvSpPr/>
            <p:nvPr/>
          </p:nvSpPr>
          <p:spPr>
            <a:xfrm>
              <a:off x="0" y="6014866"/>
              <a:ext cx="9144000" cy="8489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5AD2873C-79EC-3FE6-77DD-F504A79E5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026258"/>
              <a:ext cx="1949115" cy="837519"/>
            </a:xfrm>
            <a:prstGeom prst="rect">
              <a:avLst/>
            </a:prstGeom>
          </p:spPr>
        </p:pic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59D5DDAA-D778-E4A6-47D1-0DBD339CA1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571" t="35160" r="34640" b="55488"/>
          <a:stretch/>
        </p:blipFill>
        <p:spPr bwMode="auto">
          <a:xfrm>
            <a:off x="698187" y="1755907"/>
            <a:ext cx="7378743" cy="40656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D49FB49-7212-813E-2C29-DE76C4EB4495}"/>
              </a:ext>
            </a:extLst>
          </p:cNvPr>
          <p:cNvSpPr txBox="1"/>
          <p:nvPr/>
        </p:nvSpPr>
        <p:spPr>
          <a:xfrm>
            <a:off x="698187" y="977828"/>
            <a:ext cx="7938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CLIENTES</a:t>
            </a:r>
            <a:endParaRPr lang="es-ES" sz="32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FA90C06A-5C7A-D819-A660-7F5AE82AA73C}"/>
              </a:ext>
            </a:extLst>
          </p:cNvPr>
          <p:cNvSpPr txBox="1">
            <a:spLocks/>
          </p:cNvSpPr>
          <p:nvPr/>
        </p:nvSpPr>
        <p:spPr>
          <a:xfrm>
            <a:off x="255068" y="160370"/>
            <a:ext cx="8617083" cy="914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None/>
              <a:tabLst/>
              <a:defRPr lang="en-US" sz="2000" b="0" i="0" u="none" strike="noStrike" kern="1200" cap="all" spc="119" baseline="0">
                <a:ln>
                  <a:noFill/>
                </a:ln>
                <a:solidFill>
                  <a:srgbClr val="D1282E"/>
                </a:solidFill>
                <a:highlight>
                  <a:scrgbClr r="0" g="0" b="0">
                    <a:alpha val="0"/>
                  </a:scrgbClr>
                </a:highlight>
                <a:latin typeface="Arial Black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Epicentros de innovación basados en el </a:t>
            </a:r>
            <a:r>
              <a:rPr lang="es-ES" dirty="0" err="1"/>
              <a:t>business</a:t>
            </a:r>
            <a:r>
              <a:rPr lang="es-ES" dirty="0"/>
              <a:t> </a:t>
            </a:r>
            <a:r>
              <a:rPr lang="es-ES" dirty="0" err="1"/>
              <a:t>model</a:t>
            </a:r>
            <a:r>
              <a:rPr lang="es-ES" dirty="0"/>
              <a:t> </a:t>
            </a:r>
            <a:r>
              <a:rPr lang="es-ES" dirty="0" err="1"/>
              <a:t>canvas</a:t>
            </a:r>
            <a:r>
              <a:rPr lang="es-ES" dirty="0"/>
              <a:t> (</a:t>
            </a:r>
            <a:r>
              <a:rPr lang="es-ES" dirty="0" err="1"/>
              <a:t>Iii</a:t>
            </a:r>
            <a:r>
              <a:rPr lang="es-ES" dirty="0"/>
              <a:t>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7252509-88E0-6856-1F13-A2D9FA58D3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077" y="6502699"/>
            <a:ext cx="4999153" cy="30482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5A7C7764-A692-56C3-49C9-C864533CACC7}"/>
              </a:ext>
            </a:extLst>
          </p:cNvPr>
          <p:cNvSpPr/>
          <p:nvPr/>
        </p:nvSpPr>
        <p:spPr>
          <a:xfrm>
            <a:off x="0" y="6009088"/>
            <a:ext cx="9144000" cy="8489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1257571-9691-18DA-0FA3-47FF31563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20480"/>
            <a:ext cx="1949115" cy="83751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7DE4441-379F-472A-AAE9-25BDC7E37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739" y="1840782"/>
            <a:ext cx="6362116" cy="407974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3B5A14F-AE4E-4C3E-7FD0-154FF62F19FA}"/>
              </a:ext>
            </a:extLst>
          </p:cNvPr>
          <p:cNvSpPr txBox="1"/>
          <p:nvPr/>
        </p:nvSpPr>
        <p:spPr>
          <a:xfrm>
            <a:off x="668135" y="1027900"/>
            <a:ext cx="7938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FINANZAS</a:t>
            </a:r>
            <a:endParaRPr lang="es-ES" sz="32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4C93FFDA-4C92-F54D-6F5D-79DF2D108A62}"/>
              </a:ext>
            </a:extLst>
          </p:cNvPr>
          <p:cNvSpPr txBox="1">
            <a:spLocks/>
          </p:cNvSpPr>
          <p:nvPr/>
        </p:nvSpPr>
        <p:spPr>
          <a:xfrm>
            <a:off x="255068" y="160370"/>
            <a:ext cx="8617083" cy="914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None/>
              <a:tabLst/>
              <a:defRPr lang="en-US" sz="2000" b="0" i="0" u="none" strike="noStrike" kern="1200" cap="all" spc="119" baseline="0">
                <a:ln>
                  <a:noFill/>
                </a:ln>
                <a:solidFill>
                  <a:srgbClr val="D1282E"/>
                </a:solidFill>
                <a:highlight>
                  <a:scrgbClr r="0" g="0" b="0">
                    <a:alpha val="0"/>
                  </a:scrgbClr>
                </a:highlight>
                <a:latin typeface="Arial Black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Epicentros de innovación basados en el </a:t>
            </a:r>
            <a:r>
              <a:rPr lang="es-ES" dirty="0" err="1"/>
              <a:t>business</a:t>
            </a:r>
            <a:r>
              <a:rPr lang="es-ES" dirty="0"/>
              <a:t> </a:t>
            </a:r>
            <a:r>
              <a:rPr lang="es-ES" dirty="0" err="1"/>
              <a:t>model</a:t>
            </a:r>
            <a:r>
              <a:rPr lang="es-ES" dirty="0"/>
              <a:t> </a:t>
            </a:r>
            <a:r>
              <a:rPr lang="es-ES" dirty="0" err="1"/>
              <a:t>canvas</a:t>
            </a:r>
            <a:r>
              <a:rPr lang="es-ES" dirty="0"/>
              <a:t> (</a:t>
            </a:r>
            <a:r>
              <a:rPr lang="es-ES" dirty="0" err="1"/>
              <a:t>Iv</a:t>
            </a:r>
            <a:r>
              <a:rPr lang="es-ES" dirty="0"/>
              <a:t>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9A155F7-CB22-1EBD-89D7-5B09C2DFA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7721" y="6433544"/>
            <a:ext cx="4999153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414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5A7C7764-A692-56C3-49C9-C864533CACC7}"/>
              </a:ext>
            </a:extLst>
          </p:cNvPr>
          <p:cNvSpPr/>
          <p:nvPr/>
        </p:nvSpPr>
        <p:spPr>
          <a:xfrm>
            <a:off x="0" y="6009088"/>
            <a:ext cx="9144000" cy="8489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1257571-9691-18DA-0FA3-47FF31563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20480"/>
            <a:ext cx="1949115" cy="83751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2AD4CC1-3A6C-16C2-6AC8-0B3A9F4B087E}"/>
              </a:ext>
            </a:extLst>
          </p:cNvPr>
          <p:cNvSpPr txBox="1"/>
          <p:nvPr/>
        </p:nvSpPr>
        <p:spPr>
          <a:xfrm>
            <a:off x="2926773" y="1153062"/>
            <a:ext cx="45789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VARIOS EPICENTROS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5E36013-B96A-F90F-E5D5-E03B5D529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287" y="1848540"/>
            <a:ext cx="7349279" cy="4008697"/>
          </a:xfrm>
          <a:prstGeom prst="rect">
            <a:avLst/>
          </a:prstGeom>
        </p:spPr>
      </p:pic>
      <p:sp>
        <p:nvSpPr>
          <p:cNvPr id="11" name="Subtítulo 2">
            <a:extLst>
              <a:ext uri="{FF2B5EF4-FFF2-40B4-BE49-F238E27FC236}">
                <a16:creationId xmlns:a16="http://schemas.microsoft.com/office/drawing/2014/main" id="{674F0857-B7F3-580A-F63E-8C3507D9E1E5}"/>
              </a:ext>
            </a:extLst>
          </p:cNvPr>
          <p:cNvSpPr txBox="1">
            <a:spLocks/>
          </p:cNvSpPr>
          <p:nvPr/>
        </p:nvSpPr>
        <p:spPr>
          <a:xfrm>
            <a:off x="255068" y="160370"/>
            <a:ext cx="8617083" cy="914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None/>
              <a:tabLst/>
              <a:defRPr lang="en-US" sz="2000" b="0" i="0" u="none" strike="noStrike" kern="1200" cap="all" spc="119" baseline="0">
                <a:ln>
                  <a:noFill/>
                </a:ln>
                <a:solidFill>
                  <a:srgbClr val="D1282E"/>
                </a:solidFill>
                <a:highlight>
                  <a:scrgbClr r="0" g="0" b="0">
                    <a:alpha val="0"/>
                  </a:scrgbClr>
                </a:highlight>
                <a:latin typeface="Arial Black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Epicentros de innovación basados en el </a:t>
            </a:r>
            <a:r>
              <a:rPr lang="es-ES" dirty="0" err="1"/>
              <a:t>business</a:t>
            </a:r>
            <a:r>
              <a:rPr lang="es-ES" dirty="0"/>
              <a:t> </a:t>
            </a:r>
            <a:r>
              <a:rPr lang="es-ES" dirty="0" err="1"/>
              <a:t>model</a:t>
            </a:r>
            <a:r>
              <a:rPr lang="es-ES" dirty="0"/>
              <a:t> </a:t>
            </a:r>
            <a:r>
              <a:rPr lang="es-ES" dirty="0" err="1"/>
              <a:t>canvas</a:t>
            </a:r>
            <a:r>
              <a:rPr lang="es-ES" dirty="0"/>
              <a:t> (v)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536985C-4388-BD0D-5874-F4398E45B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5363" y="6433544"/>
            <a:ext cx="4999153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605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5A7C7764-A692-56C3-49C9-C864533CACC7}"/>
              </a:ext>
            </a:extLst>
          </p:cNvPr>
          <p:cNvSpPr/>
          <p:nvPr/>
        </p:nvSpPr>
        <p:spPr>
          <a:xfrm>
            <a:off x="0" y="6009088"/>
            <a:ext cx="9144000" cy="8489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1257571-9691-18DA-0FA3-47FF31563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20480"/>
            <a:ext cx="1949115" cy="83751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B3145DC-E961-A49E-E2E7-170056B8AF3C}"/>
              </a:ext>
            </a:extLst>
          </p:cNvPr>
          <p:cNvSpPr txBox="1"/>
          <p:nvPr/>
        </p:nvSpPr>
        <p:spPr>
          <a:xfrm>
            <a:off x="1156854" y="2413337"/>
            <a:ext cx="68302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dirty="0"/>
              <a:t>Accede al </a:t>
            </a:r>
            <a:r>
              <a:rPr lang="es-ES" sz="1800" dirty="0" err="1"/>
              <a:t>genially</a:t>
            </a:r>
            <a:r>
              <a:rPr lang="es-ES" sz="1800" dirty="0"/>
              <a:t> </a:t>
            </a:r>
            <a:r>
              <a:rPr lang="en-US" dirty="0" err="1">
                <a:hlinkClick r:id="rId4"/>
              </a:rPr>
              <a:t>Mejorar</a:t>
            </a:r>
            <a:r>
              <a:rPr lang="en-US" dirty="0">
                <a:hlinkClick r:id="rId4"/>
              </a:rPr>
              <a:t> e </a:t>
            </a:r>
            <a:r>
              <a:rPr lang="en-US" dirty="0" err="1">
                <a:hlinkClick r:id="rId4"/>
              </a:rPr>
              <a:t>innovar</a:t>
            </a:r>
            <a:r>
              <a:rPr lang="en-US" dirty="0">
                <a:hlinkClick r:id="rId4"/>
              </a:rPr>
              <a:t> </a:t>
            </a:r>
            <a:r>
              <a:rPr lang="en-US" dirty="0" err="1">
                <a:hlinkClick r:id="rId4"/>
              </a:rPr>
              <a:t>en</a:t>
            </a:r>
            <a:r>
              <a:rPr lang="en-US" dirty="0">
                <a:hlinkClick r:id="rId4"/>
              </a:rPr>
              <a:t> </a:t>
            </a:r>
            <a:r>
              <a:rPr lang="en-US" dirty="0" err="1">
                <a:hlinkClick r:id="rId4"/>
              </a:rPr>
              <a:t>el</a:t>
            </a:r>
            <a:r>
              <a:rPr lang="en-US" dirty="0">
                <a:hlinkClick r:id="rId4"/>
              </a:rPr>
              <a:t> </a:t>
            </a:r>
            <a:r>
              <a:rPr lang="en-US" dirty="0" err="1">
                <a:hlinkClick r:id="rId4"/>
              </a:rPr>
              <a:t>modelo</a:t>
            </a:r>
            <a:r>
              <a:rPr lang="en-US" dirty="0">
                <a:hlinkClick r:id="rId4"/>
              </a:rPr>
              <a:t> de </a:t>
            </a:r>
            <a:r>
              <a:rPr lang="en-US" dirty="0" err="1">
                <a:hlinkClick r:id="rId4"/>
              </a:rPr>
              <a:t>negocio</a:t>
            </a:r>
            <a:r>
              <a:rPr lang="en-US" dirty="0"/>
              <a:t> </a:t>
            </a:r>
            <a:r>
              <a:rPr lang="es-ES" sz="1800" dirty="0"/>
              <a:t>y encontrarás las preguntas guías para comenzar a definir tu modelo de negocio. </a:t>
            </a:r>
          </a:p>
          <a:p>
            <a:pPr algn="ctr"/>
            <a:endParaRPr lang="es-ES" sz="1800" dirty="0"/>
          </a:p>
          <a:p>
            <a:pPr algn="ctr"/>
            <a:r>
              <a:rPr lang="es-ES" sz="1800" dirty="0"/>
              <a:t>Pincha en el enlace o bien accede directamente a través del recurso disponible en aula virtual URJC</a:t>
            </a:r>
          </a:p>
          <a:p>
            <a:pPr algn="ctr"/>
            <a:endParaRPr lang="en-US" dirty="0"/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F2D2B251-EADC-942F-EF7D-B26B581770E3}"/>
              </a:ext>
            </a:extLst>
          </p:cNvPr>
          <p:cNvSpPr txBox="1">
            <a:spLocks/>
          </p:cNvSpPr>
          <p:nvPr/>
        </p:nvSpPr>
        <p:spPr>
          <a:xfrm>
            <a:off x="255068" y="160370"/>
            <a:ext cx="8617083" cy="914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None/>
              <a:tabLst/>
              <a:defRPr lang="en-US" sz="2000" b="0" i="0" u="none" strike="noStrike" kern="1200" cap="all" spc="119" baseline="0">
                <a:ln>
                  <a:noFill/>
                </a:ln>
                <a:solidFill>
                  <a:srgbClr val="D1282E"/>
                </a:solidFill>
                <a:highlight>
                  <a:scrgbClr r="0" g="0" b="0">
                    <a:alpha val="0"/>
                  </a:scrgbClr>
                </a:highlight>
                <a:latin typeface="Arial Black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Epicentros de innovación basados en el </a:t>
            </a:r>
            <a:r>
              <a:rPr lang="es-ES" dirty="0" err="1"/>
              <a:t>business</a:t>
            </a:r>
            <a:r>
              <a:rPr lang="es-ES" dirty="0"/>
              <a:t> </a:t>
            </a:r>
            <a:r>
              <a:rPr lang="es-ES" dirty="0" err="1"/>
              <a:t>model</a:t>
            </a:r>
            <a:r>
              <a:rPr lang="es-ES" dirty="0"/>
              <a:t> </a:t>
            </a:r>
            <a:r>
              <a:rPr lang="es-ES" dirty="0" err="1"/>
              <a:t>canvas</a:t>
            </a:r>
            <a:r>
              <a:rPr lang="es-ES" dirty="0"/>
              <a:t> (</a:t>
            </a:r>
            <a:r>
              <a:rPr lang="es-ES" dirty="0" err="1"/>
              <a:t>vI</a:t>
            </a:r>
            <a:r>
              <a:rPr lang="es-ES" dirty="0"/>
              <a:t>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6D6E794-77B9-6D59-19B5-DC9E71B37F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5364" y="6433544"/>
            <a:ext cx="4999153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1019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otón de acción: Final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86E91AF-13BC-B9FA-3A95-4DA93656E982}"/>
              </a:ext>
            </a:extLst>
          </p:cNvPr>
          <p:cNvSpPr/>
          <p:nvPr/>
        </p:nvSpPr>
        <p:spPr>
          <a:xfrm>
            <a:off x="6191250" y="6597650"/>
            <a:ext cx="673100" cy="179388"/>
          </a:xfrm>
          <a:prstGeom prst="actionButtonEnd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100362" name="2 CuadroTexto">
            <a:extLst>
              <a:ext uri="{FF2B5EF4-FFF2-40B4-BE49-F238E27FC236}">
                <a16:creationId xmlns:a16="http://schemas.microsoft.com/office/drawing/2014/main" id="{7F83C5CA-FFDE-F72E-C342-9CA1BD620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350" y="6457950"/>
            <a:ext cx="21717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ES" altLang="es-ES" sz="1100" dirty="0">
                <a:solidFill>
                  <a:srgbClr val="CF0101"/>
                </a:solidFill>
                <a:latin typeface="+mn-lt"/>
              </a:rPr>
              <a:t>Ilustración tamaño de las empresas 2021</a:t>
            </a:r>
          </a:p>
        </p:txBody>
      </p:sp>
      <p:sp>
        <p:nvSpPr>
          <p:cNvPr id="3" name="2 CuadroTexto">
            <a:extLst>
              <a:ext uri="{FF2B5EF4-FFF2-40B4-BE49-F238E27FC236}">
                <a16:creationId xmlns:a16="http://schemas.microsoft.com/office/drawing/2014/main" id="{32CA8AAF-2200-F38E-9012-09B6E1CC4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63" y="6503988"/>
            <a:ext cx="8732837" cy="365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C00000"/>
                </a:solidFill>
                <a:latin typeface="Footlight MT Light" panose="0204060206030A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C00000"/>
                </a:solidFill>
                <a:latin typeface="Footlight MT Light" panose="0204060206030A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C00000"/>
                </a:solidFill>
                <a:latin typeface="Footlight MT Light" panose="0204060206030A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C00000"/>
                </a:solidFill>
                <a:latin typeface="Footlight MT Light" panose="0204060206030A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C00000"/>
                </a:solidFill>
                <a:latin typeface="Footlight MT Light" panose="0204060206030A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C00000"/>
                </a:solidFill>
                <a:latin typeface="Footlight MT Light" panose="0204060206030A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C00000"/>
                </a:solidFill>
                <a:latin typeface="Footlight MT Light" panose="0204060206030A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C00000"/>
                </a:solidFill>
                <a:latin typeface="Footlight MT Light" panose="0204060206030A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rgbClr val="C00000"/>
                </a:solidFill>
                <a:latin typeface="Footlight MT Light" panose="0204060206030A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ES" altLang="es-ES" sz="180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9F559C0A-3380-99C3-9D3D-362301DE9C6E}"/>
              </a:ext>
            </a:extLst>
          </p:cNvPr>
          <p:cNvGrpSpPr/>
          <p:nvPr/>
        </p:nvGrpSpPr>
        <p:grpSpPr>
          <a:xfrm>
            <a:off x="0" y="6009088"/>
            <a:ext cx="9144000" cy="848912"/>
            <a:chOff x="0" y="6009088"/>
            <a:chExt cx="9144000" cy="848912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F9F27D1A-4E1C-8203-91DC-936C5186B293}"/>
                </a:ext>
              </a:extLst>
            </p:cNvPr>
            <p:cNvSpPr/>
            <p:nvPr/>
          </p:nvSpPr>
          <p:spPr>
            <a:xfrm>
              <a:off x="0" y="6009088"/>
              <a:ext cx="9144000" cy="8489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4946436B-1472-8AA4-B6F9-02FC709E3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020480"/>
              <a:ext cx="1949115" cy="837519"/>
            </a:xfrm>
            <a:prstGeom prst="rect">
              <a:avLst/>
            </a:prstGeom>
          </p:spPr>
        </p:pic>
      </p:grpSp>
      <p:sp>
        <p:nvSpPr>
          <p:cNvPr id="8" name="Rectangle 3">
            <a:extLst>
              <a:ext uri="{FF2B5EF4-FFF2-40B4-BE49-F238E27FC236}">
                <a16:creationId xmlns:a16="http://schemas.microsoft.com/office/drawing/2014/main" id="{359931B2-A3B0-A247-7437-3A962AB1821F}"/>
              </a:ext>
            </a:extLst>
          </p:cNvPr>
          <p:cNvSpPr txBox="1">
            <a:spLocks noChangeArrowheads="1"/>
          </p:cNvSpPr>
          <p:nvPr/>
        </p:nvSpPr>
        <p:spPr>
          <a:xfrm>
            <a:off x="510746" y="292067"/>
            <a:ext cx="7924800" cy="6912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None/>
              <a:tabLst/>
              <a:defRPr lang="en-US" sz="2000" b="0" i="0" u="none" strike="noStrike" kern="1200" cap="all" spc="119" baseline="0">
                <a:ln>
                  <a:noFill/>
                </a:ln>
                <a:solidFill>
                  <a:srgbClr val="D1282E"/>
                </a:solidFill>
                <a:highlight>
                  <a:scrgbClr r="0" g="0" b="0">
                    <a:alpha val="0"/>
                  </a:scrgbClr>
                </a:highlight>
                <a:latin typeface="Arial Black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s-ES" altLang="es-ES" dirty="0"/>
              <a:t>Portfolio del modelo de negocio (I)</a:t>
            </a:r>
          </a:p>
        </p:txBody>
      </p:sp>
      <p:sp>
        <p:nvSpPr>
          <p:cNvPr id="13" name="Rectángulo redondeado 7">
            <a:extLst>
              <a:ext uri="{FF2B5EF4-FFF2-40B4-BE49-F238E27FC236}">
                <a16:creationId xmlns:a16="http://schemas.microsoft.com/office/drawing/2014/main" id="{C3A6165B-918E-14A0-EF5C-92481E5B7E8B}"/>
              </a:ext>
            </a:extLst>
          </p:cNvPr>
          <p:cNvSpPr/>
          <p:nvPr/>
        </p:nvSpPr>
        <p:spPr bwMode="auto">
          <a:xfrm>
            <a:off x="3097514" y="1460668"/>
            <a:ext cx="5318255" cy="345769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altLang="es-ES" sz="2800" b="1" dirty="0">
              <a:solidFill>
                <a:schemeClr val="tx1">
                  <a:lumMod val="75000"/>
                  <a:lumOff val="25000"/>
                </a:schemeClr>
              </a:solidFill>
              <a:latin typeface="Footlight MT Light" panose="0204060206030A020304" pitchFamily="18" charset="0"/>
            </a:endParaRPr>
          </a:p>
          <a:p>
            <a:pPr algn="ctr" eaLnBrk="1" hangingPunct="1">
              <a:defRPr/>
            </a:pPr>
            <a:r>
              <a:rPr lang="es-ES" altLang="es-E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ootlight MT Light" panose="0204060206030A020304" pitchFamily="18" charset="0"/>
              </a:rPr>
              <a:t>“</a:t>
            </a:r>
            <a:r>
              <a:rPr lang="es-ES" altLang="es-ES" sz="2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Footlight MT Light" panose="0204060206030A020304" pitchFamily="18" charset="0"/>
              </a:rPr>
              <a:t>La cartera de modelos de negocios que una empresa explota actualmente y los nuevos modelos de negocio que explora para evitar la disrupción y garantizar la longevidad</a:t>
            </a:r>
            <a:r>
              <a:rPr lang="es-ES" altLang="es-E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ootlight MT Light" panose="0204060206030A020304" pitchFamily="18" charset="0"/>
              </a:rPr>
              <a:t>”</a:t>
            </a:r>
            <a:endParaRPr lang="es-ES" altLang="es-ES" sz="2000" dirty="0">
              <a:solidFill>
                <a:schemeClr val="tx1">
                  <a:lumMod val="75000"/>
                  <a:lumOff val="25000"/>
                </a:schemeClr>
              </a:solidFill>
              <a:latin typeface="Footlight MT Light" panose="0204060206030A020304" pitchFamily="18" charset="0"/>
            </a:endParaRPr>
          </a:p>
          <a:p>
            <a:pPr algn="ctr" eaLnBrk="1" hangingPunct="1">
              <a:defRPr/>
            </a:pPr>
            <a:endParaRPr lang="es-ES" altLang="es-ES" dirty="0">
              <a:solidFill>
                <a:schemeClr val="tx1">
                  <a:lumMod val="75000"/>
                  <a:lumOff val="25000"/>
                </a:schemeClr>
              </a:solidFill>
              <a:latin typeface="Footlight MT Light" panose="0204060206030A020304" pitchFamily="18" charset="0"/>
            </a:endParaRPr>
          </a:p>
        </p:txBody>
      </p:sp>
      <p:pic>
        <p:nvPicPr>
          <p:cNvPr id="14" name="Imagen 7">
            <a:extLst>
              <a:ext uri="{FF2B5EF4-FFF2-40B4-BE49-F238E27FC236}">
                <a16:creationId xmlns:a16="http://schemas.microsoft.com/office/drawing/2014/main" id="{89DB3DCA-04DC-1280-09DD-2E83BBAE7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194" y="1118346"/>
            <a:ext cx="40957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Modelo 3D 8" descr="Libros">
                <a:extLst>
                  <a:ext uri="{FF2B5EF4-FFF2-40B4-BE49-F238E27FC236}">
                    <a16:creationId xmlns:a16="http://schemas.microsoft.com/office/drawing/2014/main" id="{F0378AF9-D8A6-3640-FDE0-1B7B265709F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18215844"/>
                  </p:ext>
                </p:extLst>
              </p:nvPr>
            </p:nvGraphicFramePr>
            <p:xfrm>
              <a:off x="436563" y="1801054"/>
              <a:ext cx="2502954" cy="2693292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502954" cy="2693292"/>
                    </a:xfrm>
                    <a:prstGeom prst="rect">
                      <a:avLst/>
                    </a:prstGeom>
                  </am3d:spPr>
                  <am3d:camera>
                    <am3d:pos x="0" y="0" z="6923615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964344" d="1000000"/>
                    <am3d:preTrans dx="0" dy="-882178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965932" ay="-573203" az="-36581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93049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Modelo 3D 8" descr="Libros">
                <a:extLst>
                  <a:ext uri="{FF2B5EF4-FFF2-40B4-BE49-F238E27FC236}">
                    <a16:creationId xmlns:a16="http://schemas.microsoft.com/office/drawing/2014/main" id="{F0378AF9-D8A6-3640-FDE0-1B7B265709F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6563" y="1801054"/>
                <a:ext cx="2502954" cy="2693292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CuadroTexto 11">
            <a:extLst>
              <a:ext uri="{FF2B5EF4-FFF2-40B4-BE49-F238E27FC236}">
                <a16:creationId xmlns:a16="http://schemas.microsoft.com/office/drawing/2014/main" id="{F62A2AA2-0679-E18C-98FE-9AF0DAD4E911}"/>
              </a:ext>
            </a:extLst>
          </p:cNvPr>
          <p:cNvSpPr txBox="1"/>
          <p:nvPr/>
        </p:nvSpPr>
        <p:spPr>
          <a:xfrm>
            <a:off x="436563" y="5395706"/>
            <a:ext cx="78548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ES" altLang="es-E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Footlight MT Light" panose="0204060206030A020304" pitchFamily="18" charset="0"/>
              </a:rPr>
              <a:t>Fuente: Osterwalder A.; Pigneur Y.; </a:t>
            </a:r>
            <a:r>
              <a:rPr lang="es-ES" altLang="es-E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ootlight MT Light" panose="0204060206030A020304" pitchFamily="18" charset="0"/>
              </a:rPr>
              <a:t>Etiemble</a:t>
            </a:r>
            <a:r>
              <a:rPr lang="es-ES" altLang="es-E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Footlight MT Light" panose="0204060206030A020304" pitchFamily="18" charset="0"/>
              </a:rPr>
              <a:t>, F. y Smith A. (2020) La compañía invencible, Empresa Activa</a:t>
            </a:r>
            <a:r>
              <a:rPr lang="es-ES" altLang="es-E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ootlight MT Light" panose="0204060206030A020304" pitchFamily="18" charset="0"/>
              </a:rPr>
              <a:t>. </a:t>
            </a:r>
            <a:endParaRPr lang="es-ES" altLang="es-ES" sz="1400" dirty="0">
              <a:solidFill>
                <a:schemeClr val="tx1">
                  <a:lumMod val="75000"/>
                  <a:lumOff val="25000"/>
                </a:schemeClr>
              </a:solidFill>
              <a:latin typeface="Footlight MT Light" panose="0204060206030A020304" pitchFamily="18" charset="0"/>
            </a:endParaRPr>
          </a:p>
        </p:txBody>
      </p:sp>
      <p:sp>
        <p:nvSpPr>
          <p:cNvPr id="10" name="CuadroTexto 18">
            <a:extLst>
              <a:ext uri="{FF2B5EF4-FFF2-40B4-BE49-F238E27FC236}">
                <a16:creationId xmlns:a16="http://schemas.microsoft.com/office/drawing/2014/main" id="{B3FD1528-B613-5862-40EC-EC5788F1084F}"/>
              </a:ext>
            </a:extLst>
          </p:cNvPr>
          <p:cNvSpPr txBox="1"/>
          <p:nvPr/>
        </p:nvSpPr>
        <p:spPr>
          <a:xfrm>
            <a:off x="4023074" y="6466288"/>
            <a:ext cx="4497219" cy="2398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1000" i="0" u="none" strike="noStrike" kern="1200" cap="none" spc="0" baseline="0" dirty="0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ＭＳ Ｐゴシック" pitchFamily="2"/>
                <a:cs typeface="FreeSans" pitchFamily="2"/>
              </a:rPr>
              <a:t>Este documento está protegido por una licencia de Creative </a:t>
            </a:r>
            <a:r>
              <a:rPr lang="es-ES" sz="1000" i="0" u="none" strike="noStrike" kern="1200" cap="none" spc="0" baseline="0" dirty="0" err="1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ＭＳ Ｐゴシック" pitchFamily="2"/>
                <a:cs typeface="FreeSans" pitchFamily="2"/>
              </a:rPr>
              <a:t>Commons</a:t>
            </a:r>
            <a:endParaRPr lang="es-ES" sz="1000" i="0" u="none" strike="noStrike" kern="1200" cap="none" spc="0" baseline="0" dirty="0">
              <a:ln>
                <a:noFill/>
              </a:ln>
              <a:solidFill>
                <a:schemeClr val="bg1"/>
              </a:solidFill>
              <a:latin typeface="Liberation Sans" pitchFamily="34"/>
              <a:ea typeface="ＭＳ Ｐゴシック" pitchFamily="2"/>
              <a:cs typeface="FreeSans" pitchFamily="2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C53B5A5-9B16-82F4-F200-A89F1C003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203" y="6479569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73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C30C105-EBBB-47F9-F523-29957361CD60}"/>
              </a:ext>
            </a:extLst>
          </p:cNvPr>
          <p:cNvSpPr txBox="1"/>
          <p:nvPr/>
        </p:nvSpPr>
        <p:spPr>
          <a:xfrm>
            <a:off x="263127" y="1610282"/>
            <a:ext cx="37317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Ninguna empresa es invencible pero las que se asemejan son las que gestionan un portfolio de distintos modelos de negocio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5B97A86-D79F-4164-35A1-F064BB3F8D00}"/>
              </a:ext>
            </a:extLst>
          </p:cNvPr>
          <p:cNvSpPr txBox="1"/>
          <p:nvPr/>
        </p:nvSpPr>
        <p:spPr>
          <a:xfrm>
            <a:off x="510746" y="4589071"/>
            <a:ext cx="3373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Modelos que explotan y mejoran continuamente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B914A47-282F-1164-B7BD-4449ABBA0CDF}"/>
              </a:ext>
            </a:extLst>
          </p:cNvPr>
          <p:cNvSpPr txBox="1"/>
          <p:nvPr/>
        </p:nvSpPr>
        <p:spPr>
          <a:xfrm>
            <a:off x="5507479" y="4589071"/>
            <a:ext cx="3373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/>
              <a:t>Modelos nuevos que exploran con el fin de conseguir sistemáticamente nuevos motores de crecimiento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1826EBB-6EBB-60AF-88B5-ADE078904D71}"/>
              </a:ext>
            </a:extLst>
          </p:cNvPr>
          <p:cNvSpPr txBox="1">
            <a:spLocks noChangeArrowheads="1"/>
          </p:cNvSpPr>
          <p:nvPr/>
        </p:nvSpPr>
        <p:spPr>
          <a:xfrm>
            <a:off x="510746" y="292067"/>
            <a:ext cx="7924800" cy="6912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None/>
              <a:tabLst/>
              <a:defRPr lang="en-US" sz="2000" b="0" i="0" u="none" strike="noStrike" kern="1200" cap="all" spc="119" baseline="0">
                <a:ln>
                  <a:noFill/>
                </a:ln>
                <a:solidFill>
                  <a:srgbClr val="D1282E"/>
                </a:solidFill>
                <a:highlight>
                  <a:scrgbClr r="0" g="0" b="0">
                    <a:alpha val="0"/>
                  </a:scrgbClr>
                </a:highlight>
                <a:latin typeface="Arial Black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s-ES" altLang="es-ES" dirty="0"/>
              <a:t>Portfolio del modelo de negocio (II)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2004C9A-39C2-288D-8913-276AF6AD9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091" y="1385063"/>
            <a:ext cx="4518782" cy="254181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4752C3C-6C20-0CBB-B274-3C083D250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522" y="4627933"/>
            <a:ext cx="1920406" cy="335309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5FB59BDA-6D8F-8C92-9BEA-5F986020B07E}"/>
              </a:ext>
            </a:extLst>
          </p:cNvPr>
          <p:cNvGrpSpPr/>
          <p:nvPr/>
        </p:nvGrpSpPr>
        <p:grpSpPr>
          <a:xfrm>
            <a:off x="0" y="6009088"/>
            <a:ext cx="9144000" cy="848912"/>
            <a:chOff x="0" y="6009088"/>
            <a:chExt cx="9144000" cy="848912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BDEAB176-0E56-54BE-CFBD-3B4A631B39A5}"/>
                </a:ext>
              </a:extLst>
            </p:cNvPr>
            <p:cNvSpPr/>
            <p:nvPr/>
          </p:nvSpPr>
          <p:spPr>
            <a:xfrm>
              <a:off x="0" y="6009088"/>
              <a:ext cx="9144000" cy="8489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92D74713-D751-0BD0-0D2C-0FA10CE5D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020480"/>
              <a:ext cx="1949115" cy="837519"/>
            </a:xfrm>
            <a:prstGeom prst="rect">
              <a:avLst/>
            </a:prstGeom>
          </p:spPr>
        </p:pic>
      </p:grpSp>
      <p:sp>
        <p:nvSpPr>
          <p:cNvPr id="9" name="CuadroTexto 18">
            <a:extLst>
              <a:ext uri="{FF2B5EF4-FFF2-40B4-BE49-F238E27FC236}">
                <a16:creationId xmlns:a16="http://schemas.microsoft.com/office/drawing/2014/main" id="{C5A5273B-582B-C58C-E68D-5C32B0D4F9CF}"/>
              </a:ext>
            </a:extLst>
          </p:cNvPr>
          <p:cNvSpPr txBox="1"/>
          <p:nvPr/>
        </p:nvSpPr>
        <p:spPr>
          <a:xfrm>
            <a:off x="4023074" y="6466288"/>
            <a:ext cx="4497219" cy="2398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1000" i="0" u="none" strike="noStrike" kern="1200" cap="none" spc="0" baseline="0" dirty="0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ＭＳ Ｐゴシック" pitchFamily="2"/>
                <a:cs typeface="FreeSans" pitchFamily="2"/>
              </a:rPr>
              <a:t>Este documento está protegido por una licencia de Creative </a:t>
            </a:r>
            <a:r>
              <a:rPr lang="es-ES" sz="1000" i="0" u="none" strike="noStrike" kern="1200" cap="none" spc="0" baseline="0" dirty="0" err="1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ＭＳ Ｐゴシック" pitchFamily="2"/>
                <a:cs typeface="FreeSans" pitchFamily="2"/>
              </a:rPr>
              <a:t>Commons</a:t>
            </a:r>
            <a:endParaRPr lang="es-ES" sz="1000" i="0" u="none" strike="noStrike" kern="1200" cap="none" spc="0" baseline="0" dirty="0">
              <a:ln>
                <a:noFill/>
              </a:ln>
              <a:solidFill>
                <a:schemeClr val="bg1"/>
              </a:solidFill>
              <a:latin typeface="Liberation Sans" pitchFamily="34"/>
              <a:ea typeface="ＭＳ Ｐゴシック" pitchFamily="2"/>
              <a:cs typeface="FreeSans" pitchFamily="2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B12D841-CA24-59E3-A153-24B873523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203" y="6479569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8174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52336EEE-0151-E895-2983-64EFB0770464}"/>
              </a:ext>
            </a:extLst>
          </p:cNvPr>
          <p:cNvSpPr txBox="1">
            <a:spLocks noChangeArrowheads="1"/>
          </p:cNvSpPr>
          <p:nvPr/>
        </p:nvSpPr>
        <p:spPr>
          <a:xfrm>
            <a:off x="510746" y="292067"/>
            <a:ext cx="7924800" cy="6912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None/>
              <a:tabLst/>
              <a:defRPr lang="en-US" sz="2000" b="0" i="0" u="none" strike="noStrike" kern="1200" cap="all" spc="119" baseline="0">
                <a:ln>
                  <a:noFill/>
                </a:ln>
                <a:solidFill>
                  <a:srgbClr val="D1282E"/>
                </a:solidFill>
                <a:highlight>
                  <a:scrgbClr r="0" g="0" b="0">
                    <a:alpha val="0"/>
                  </a:scrgbClr>
                </a:highlight>
                <a:latin typeface="Arial Black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s-ES" altLang="es-ES" dirty="0"/>
              <a:t>Portfolio del modelo de negocio (III)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06FD88-300F-A8B8-0730-A9D8D9FAFF9A}"/>
              </a:ext>
            </a:extLst>
          </p:cNvPr>
          <p:cNvSpPr txBox="1"/>
          <p:nvPr/>
        </p:nvSpPr>
        <p:spPr>
          <a:xfrm>
            <a:off x="2656704" y="1378864"/>
            <a:ext cx="2051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Mapa del portfolio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C7C3707C-B54F-0D9B-2B38-62B9FC53DF30}"/>
              </a:ext>
            </a:extLst>
          </p:cNvPr>
          <p:cNvGrpSpPr/>
          <p:nvPr/>
        </p:nvGrpSpPr>
        <p:grpSpPr>
          <a:xfrm>
            <a:off x="753765" y="1128645"/>
            <a:ext cx="1705232" cy="1382516"/>
            <a:chOff x="3620530" y="1214202"/>
            <a:chExt cx="1705232" cy="1382516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8C94E294-2BA8-FF9B-3481-ED5681759F8C}"/>
                </a:ext>
              </a:extLst>
            </p:cNvPr>
            <p:cNvSpPr/>
            <p:nvPr/>
          </p:nvSpPr>
          <p:spPr>
            <a:xfrm>
              <a:off x="4473146" y="1214202"/>
              <a:ext cx="852616" cy="691258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5DF5657E-DB64-689F-377C-80B2BCEA2BB3}"/>
                </a:ext>
              </a:extLst>
            </p:cNvPr>
            <p:cNvSpPr/>
            <p:nvPr/>
          </p:nvSpPr>
          <p:spPr>
            <a:xfrm>
              <a:off x="3620530" y="1905460"/>
              <a:ext cx="852616" cy="691258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33E55C2D-4F74-DBB5-053E-1CAC4CB1DEC9}"/>
              </a:ext>
            </a:extLst>
          </p:cNvPr>
          <p:cNvCxnSpPr/>
          <p:nvPr/>
        </p:nvCxnSpPr>
        <p:spPr>
          <a:xfrm>
            <a:off x="1075039" y="3251064"/>
            <a:ext cx="1581665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o 16">
            <a:extLst>
              <a:ext uri="{FF2B5EF4-FFF2-40B4-BE49-F238E27FC236}">
                <a16:creationId xmlns:a16="http://schemas.microsoft.com/office/drawing/2014/main" id="{C3CACF1C-67EC-8948-BA7E-CDAD102C50E5}"/>
              </a:ext>
            </a:extLst>
          </p:cNvPr>
          <p:cNvGrpSpPr/>
          <p:nvPr/>
        </p:nvGrpSpPr>
        <p:grpSpPr>
          <a:xfrm>
            <a:off x="753765" y="4202577"/>
            <a:ext cx="1705232" cy="1382516"/>
            <a:chOff x="1075038" y="4291035"/>
            <a:chExt cx="1705232" cy="1382516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22C773DE-7106-C09F-9696-2B67BF04F955}"/>
                </a:ext>
              </a:extLst>
            </p:cNvPr>
            <p:cNvGrpSpPr/>
            <p:nvPr/>
          </p:nvGrpSpPr>
          <p:grpSpPr>
            <a:xfrm>
              <a:off x="1075038" y="4291035"/>
              <a:ext cx="1705232" cy="1382516"/>
              <a:chOff x="3620530" y="1214202"/>
              <a:chExt cx="1705232" cy="1382516"/>
            </a:xfrm>
          </p:grpSpPr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97B80AA9-6F91-CC20-6A95-0F483E55BFFA}"/>
                  </a:ext>
                </a:extLst>
              </p:cNvPr>
              <p:cNvSpPr/>
              <p:nvPr/>
            </p:nvSpPr>
            <p:spPr>
              <a:xfrm>
                <a:off x="4473146" y="1214202"/>
                <a:ext cx="852616" cy="691258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7E1BDFA3-F311-F721-4AC5-DD8EAD8B48E7}"/>
                  </a:ext>
                </a:extLst>
              </p:cNvPr>
              <p:cNvSpPr/>
              <p:nvPr/>
            </p:nvSpPr>
            <p:spPr>
              <a:xfrm>
                <a:off x="3620530" y="1905460"/>
                <a:ext cx="852616" cy="691258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cxnSp>
          <p:nvCxnSpPr>
            <p:cNvPr id="15" name="Conector recto de flecha 14">
              <a:extLst>
                <a:ext uri="{FF2B5EF4-FFF2-40B4-BE49-F238E27FC236}">
                  <a16:creationId xmlns:a16="http://schemas.microsoft.com/office/drawing/2014/main" id="{411E7890-7E8B-73E6-9A91-1B1DA0AE52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5038" y="4407038"/>
              <a:ext cx="1618735" cy="1266513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82A0F0A-A0EA-509A-EBB9-B0E9F05BD90E}"/>
              </a:ext>
            </a:extLst>
          </p:cNvPr>
          <p:cNvSpPr txBox="1"/>
          <p:nvPr/>
        </p:nvSpPr>
        <p:spPr>
          <a:xfrm>
            <a:off x="2656704" y="3093342"/>
            <a:ext cx="2718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Dicotomía del  portfolio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BFC03B6-DB0F-407F-4574-28FA78C548D1}"/>
              </a:ext>
            </a:extLst>
          </p:cNvPr>
          <p:cNvSpPr txBox="1"/>
          <p:nvPr/>
        </p:nvSpPr>
        <p:spPr>
          <a:xfrm>
            <a:off x="2891483" y="450835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Gestión del portfolio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DFF7B2C1-420C-DA4E-D741-E74FA6D66A14}"/>
              </a:ext>
            </a:extLst>
          </p:cNvPr>
          <p:cNvGrpSpPr/>
          <p:nvPr/>
        </p:nvGrpSpPr>
        <p:grpSpPr>
          <a:xfrm>
            <a:off x="0" y="6009088"/>
            <a:ext cx="9144000" cy="848912"/>
            <a:chOff x="0" y="6009088"/>
            <a:chExt cx="9144000" cy="848912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6881C2CA-3EB0-ED48-7651-887A47CE7AF2}"/>
                </a:ext>
              </a:extLst>
            </p:cNvPr>
            <p:cNvSpPr/>
            <p:nvPr/>
          </p:nvSpPr>
          <p:spPr>
            <a:xfrm>
              <a:off x="0" y="6009088"/>
              <a:ext cx="9144000" cy="8489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054B3653-A76B-0900-4409-7746A73EB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020480"/>
              <a:ext cx="1949115" cy="837519"/>
            </a:xfrm>
            <a:prstGeom prst="rect">
              <a:avLst/>
            </a:prstGeom>
          </p:spPr>
        </p:pic>
      </p:grpSp>
      <p:sp>
        <p:nvSpPr>
          <p:cNvPr id="14" name="CuadroTexto 18">
            <a:extLst>
              <a:ext uri="{FF2B5EF4-FFF2-40B4-BE49-F238E27FC236}">
                <a16:creationId xmlns:a16="http://schemas.microsoft.com/office/drawing/2014/main" id="{37BBDFD1-F971-5C4C-FADD-01CA56D73D8A}"/>
              </a:ext>
            </a:extLst>
          </p:cNvPr>
          <p:cNvSpPr txBox="1"/>
          <p:nvPr/>
        </p:nvSpPr>
        <p:spPr>
          <a:xfrm>
            <a:off x="4023074" y="6466288"/>
            <a:ext cx="4497219" cy="2398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1000" i="0" u="none" strike="noStrike" kern="1200" cap="none" spc="0" baseline="0" dirty="0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ＭＳ Ｐゴシック" pitchFamily="2"/>
                <a:cs typeface="FreeSans" pitchFamily="2"/>
              </a:rPr>
              <a:t>Este documento está protegido por una licencia de Creative </a:t>
            </a:r>
            <a:r>
              <a:rPr lang="es-ES" sz="1000" i="0" u="none" strike="noStrike" kern="1200" cap="none" spc="0" baseline="0" dirty="0" err="1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ＭＳ Ｐゴシック" pitchFamily="2"/>
                <a:cs typeface="FreeSans" pitchFamily="2"/>
              </a:rPr>
              <a:t>Commons</a:t>
            </a:r>
            <a:endParaRPr lang="es-ES" sz="1000" i="0" u="none" strike="noStrike" kern="1200" cap="none" spc="0" baseline="0" dirty="0">
              <a:ln>
                <a:noFill/>
              </a:ln>
              <a:solidFill>
                <a:schemeClr val="bg1"/>
              </a:solidFill>
              <a:latin typeface="Liberation Sans" pitchFamily="34"/>
              <a:ea typeface="ＭＳ Ｐゴシック" pitchFamily="2"/>
              <a:cs typeface="FreeSans" pitchFamily="2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E5B773A8-25B9-9C6D-E3E7-DC625FE00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203" y="6479569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5882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3933C5F7-B036-57F8-A2DB-CBC5B9E47CCF}"/>
              </a:ext>
            </a:extLst>
          </p:cNvPr>
          <p:cNvSpPr txBox="1">
            <a:spLocks noChangeArrowheads="1"/>
          </p:cNvSpPr>
          <p:nvPr/>
        </p:nvSpPr>
        <p:spPr>
          <a:xfrm>
            <a:off x="510746" y="292067"/>
            <a:ext cx="7924800" cy="6912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None/>
              <a:tabLst/>
              <a:defRPr lang="en-US" sz="2000" b="0" i="0" u="none" strike="noStrike" kern="1200" cap="all" spc="119" baseline="0">
                <a:ln>
                  <a:noFill/>
                </a:ln>
                <a:solidFill>
                  <a:srgbClr val="D1282E"/>
                </a:solidFill>
                <a:highlight>
                  <a:scrgbClr r="0" g="0" b="0">
                    <a:alpha val="0"/>
                  </a:scrgbClr>
                </a:highlight>
                <a:latin typeface="Arial Black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s-ES" altLang="es-ES" dirty="0"/>
              <a:t>Portfolio del modelo de negocio (</a:t>
            </a:r>
            <a:r>
              <a:rPr lang="es-ES" altLang="es-ES" dirty="0" err="1"/>
              <a:t>Iv</a:t>
            </a:r>
            <a:r>
              <a:rPr lang="es-ES" altLang="es-ES" dirty="0"/>
              <a:t>)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A54BC5CC-300C-B539-39A4-2660F89A4297}"/>
              </a:ext>
            </a:extLst>
          </p:cNvPr>
          <p:cNvGrpSpPr/>
          <p:nvPr/>
        </p:nvGrpSpPr>
        <p:grpSpPr>
          <a:xfrm>
            <a:off x="1238765" y="2774093"/>
            <a:ext cx="6468762" cy="1606378"/>
            <a:chOff x="741405" y="2384854"/>
            <a:chExt cx="6858000" cy="1729946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F5E1196D-0E88-CA4C-6078-9EA3B6460531}"/>
                </a:ext>
              </a:extLst>
            </p:cNvPr>
            <p:cNvSpPr/>
            <p:nvPr/>
          </p:nvSpPr>
          <p:spPr>
            <a:xfrm>
              <a:off x="741405" y="2384854"/>
              <a:ext cx="6487298" cy="1729946"/>
            </a:xfrm>
            <a:custGeom>
              <a:avLst/>
              <a:gdLst>
                <a:gd name="connsiteX0" fmla="*/ 0 w 6845644"/>
                <a:gd name="connsiteY0" fmla="*/ 1482811 h 1668162"/>
                <a:gd name="connsiteX1" fmla="*/ 185352 w 6845644"/>
                <a:gd name="connsiteY1" fmla="*/ 1470454 h 1668162"/>
                <a:gd name="connsiteX2" fmla="*/ 259492 w 6845644"/>
                <a:gd name="connsiteY2" fmla="*/ 1421027 h 1668162"/>
                <a:gd name="connsiteX3" fmla="*/ 370703 w 6845644"/>
                <a:gd name="connsiteY3" fmla="*/ 1334530 h 1668162"/>
                <a:gd name="connsiteX4" fmla="*/ 432487 w 6845644"/>
                <a:gd name="connsiteY4" fmla="*/ 1285103 h 1668162"/>
                <a:gd name="connsiteX5" fmla="*/ 543698 w 6845644"/>
                <a:gd name="connsiteY5" fmla="*/ 1161535 h 1668162"/>
                <a:gd name="connsiteX6" fmla="*/ 617838 w 6845644"/>
                <a:gd name="connsiteY6" fmla="*/ 1037968 h 1668162"/>
                <a:gd name="connsiteX7" fmla="*/ 580768 w 6845644"/>
                <a:gd name="connsiteY7" fmla="*/ 914400 h 1668162"/>
                <a:gd name="connsiteX8" fmla="*/ 531341 w 6845644"/>
                <a:gd name="connsiteY8" fmla="*/ 902043 h 1668162"/>
                <a:gd name="connsiteX9" fmla="*/ 494271 w 6845644"/>
                <a:gd name="connsiteY9" fmla="*/ 914400 h 1668162"/>
                <a:gd name="connsiteX10" fmla="*/ 457200 w 6845644"/>
                <a:gd name="connsiteY10" fmla="*/ 951470 h 1668162"/>
                <a:gd name="connsiteX11" fmla="*/ 420130 w 6845644"/>
                <a:gd name="connsiteY11" fmla="*/ 976184 h 1668162"/>
                <a:gd name="connsiteX12" fmla="*/ 407773 w 6845644"/>
                <a:gd name="connsiteY12" fmla="*/ 1025611 h 1668162"/>
                <a:gd name="connsiteX13" fmla="*/ 469557 w 6845644"/>
                <a:gd name="connsiteY13" fmla="*/ 1309816 h 1668162"/>
                <a:gd name="connsiteX14" fmla="*/ 556054 w 6845644"/>
                <a:gd name="connsiteY14" fmla="*/ 1433384 h 1668162"/>
                <a:gd name="connsiteX15" fmla="*/ 605481 w 6845644"/>
                <a:gd name="connsiteY15" fmla="*/ 1421027 h 1668162"/>
                <a:gd name="connsiteX16" fmla="*/ 815546 w 6845644"/>
                <a:gd name="connsiteY16" fmla="*/ 1149178 h 1668162"/>
                <a:gd name="connsiteX17" fmla="*/ 852617 w 6845644"/>
                <a:gd name="connsiteY17" fmla="*/ 988541 h 1668162"/>
                <a:gd name="connsiteX18" fmla="*/ 790833 w 6845644"/>
                <a:gd name="connsiteY18" fmla="*/ 778476 h 1668162"/>
                <a:gd name="connsiteX19" fmla="*/ 729049 w 6845644"/>
                <a:gd name="connsiteY19" fmla="*/ 642551 h 1668162"/>
                <a:gd name="connsiteX20" fmla="*/ 593125 w 6845644"/>
                <a:gd name="connsiteY20" fmla="*/ 531341 h 1668162"/>
                <a:gd name="connsiteX21" fmla="*/ 543698 w 6845644"/>
                <a:gd name="connsiteY21" fmla="*/ 543697 h 1668162"/>
                <a:gd name="connsiteX22" fmla="*/ 383060 w 6845644"/>
                <a:gd name="connsiteY22" fmla="*/ 667265 h 1668162"/>
                <a:gd name="connsiteX23" fmla="*/ 308919 w 6845644"/>
                <a:gd name="connsiteY23" fmla="*/ 827903 h 1668162"/>
                <a:gd name="connsiteX24" fmla="*/ 383060 w 6845644"/>
                <a:gd name="connsiteY24" fmla="*/ 1186249 h 1668162"/>
                <a:gd name="connsiteX25" fmla="*/ 432487 w 6845644"/>
                <a:gd name="connsiteY25" fmla="*/ 1309816 h 1668162"/>
                <a:gd name="connsiteX26" fmla="*/ 481914 w 6845644"/>
                <a:gd name="connsiteY26" fmla="*/ 1408670 h 1668162"/>
                <a:gd name="connsiteX27" fmla="*/ 605481 w 6845644"/>
                <a:gd name="connsiteY27" fmla="*/ 1458097 h 1668162"/>
                <a:gd name="connsiteX28" fmla="*/ 815546 w 6845644"/>
                <a:gd name="connsiteY28" fmla="*/ 1322173 h 1668162"/>
                <a:gd name="connsiteX29" fmla="*/ 1013254 w 6845644"/>
                <a:gd name="connsiteY29" fmla="*/ 889687 h 1668162"/>
                <a:gd name="connsiteX30" fmla="*/ 988541 w 6845644"/>
                <a:gd name="connsiteY30" fmla="*/ 333632 h 1668162"/>
                <a:gd name="connsiteX31" fmla="*/ 939114 w 6845644"/>
                <a:gd name="connsiteY31" fmla="*/ 271849 h 1668162"/>
                <a:gd name="connsiteX32" fmla="*/ 815546 w 6845644"/>
                <a:gd name="connsiteY32" fmla="*/ 296562 h 1668162"/>
                <a:gd name="connsiteX33" fmla="*/ 704336 w 6845644"/>
                <a:gd name="connsiteY33" fmla="*/ 556054 h 1668162"/>
                <a:gd name="connsiteX34" fmla="*/ 667265 w 6845644"/>
                <a:gd name="connsiteY34" fmla="*/ 704335 h 1668162"/>
                <a:gd name="connsiteX35" fmla="*/ 580768 w 6845644"/>
                <a:gd name="connsiteY35" fmla="*/ 963827 h 1668162"/>
                <a:gd name="connsiteX36" fmla="*/ 654909 w 6845644"/>
                <a:gd name="connsiteY36" fmla="*/ 1482811 h 1668162"/>
                <a:gd name="connsiteX37" fmla="*/ 704336 w 6845644"/>
                <a:gd name="connsiteY37" fmla="*/ 1532238 h 1668162"/>
                <a:gd name="connsiteX38" fmla="*/ 1062681 w 6845644"/>
                <a:gd name="connsiteY38" fmla="*/ 1272746 h 1668162"/>
                <a:gd name="connsiteX39" fmla="*/ 1099752 w 6845644"/>
                <a:gd name="connsiteY39" fmla="*/ 976184 h 1668162"/>
                <a:gd name="connsiteX40" fmla="*/ 988541 w 6845644"/>
                <a:gd name="connsiteY40" fmla="*/ 531341 h 1668162"/>
                <a:gd name="connsiteX41" fmla="*/ 939114 w 6845644"/>
                <a:gd name="connsiteY41" fmla="*/ 308919 h 1668162"/>
                <a:gd name="connsiteX42" fmla="*/ 840260 w 6845644"/>
                <a:gd name="connsiteY42" fmla="*/ 0 h 1668162"/>
                <a:gd name="connsiteX43" fmla="*/ 617838 w 6845644"/>
                <a:gd name="connsiteY43" fmla="*/ 61784 h 1668162"/>
                <a:gd name="connsiteX44" fmla="*/ 568411 w 6845644"/>
                <a:gd name="connsiteY44" fmla="*/ 148281 h 1668162"/>
                <a:gd name="connsiteX45" fmla="*/ 469557 w 6845644"/>
                <a:gd name="connsiteY45" fmla="*/ 444843 h 1668162"/>
                <a:gd name="connsiteX46" fmla="*/ 420130 w 6845644"/>
                <a:gd name="connsiteY46" fmla="*/ 593124 h 1668162"/>
                <a:gd name="connsiteX47" fmla="*/ 494271 w 6845644"/>
                <a:gd name="connsiteY47" fmla="*/ 951470 h 1668162"/>
                <a:gd name="connsiteX48" fmla="*/ 518984 w 6845644"/>
                <a:gd name="connsiteY48" fmla="*/ 1087395 h 1668162"/>
                <a:gd name="connsiteX49" fmla="*/ 568411 w 6845644"/>
                <a:gd name="connsiteY49" fmla="*/ 1186249 h 1668162"/>
                <a:gd name="connsiteX50" fmla="*/ 729049 w 6845644"/>
                <a:gd name="connsiteY50" fmla="*/ 1556951 h 1668162"/>
                <a:gd name="connsiteX51" fmla="*/ 778476 w 6845644"/>
                <a:gd name="connsiteY51" fmla="*/ 1606378 h 1668162"/>
                <a:gd name="connsiteX52" fmla="*/ 827903 w 6845644"/>
                <a:gd name="connsiteY52" fmla="*/ 1631092 h 1668162"/>
                <a:gd name="connsiteX53" fmla="*/ 889687 w 6845644"/>
                <a:gd name="connsiteY53" fmla="*/ 1668162 h 1668162"/>
                <a:gd name="connsiteX54" fmla="*/ 1149179 w 6845644"/>
                <a:gd name="connsiteY54" fmla="*/ 1569308 h 1668162"/>
                <a:gd name="connsiteX55" fmla="*/ 1198606 w 6845644"/>
                <a:gd name="connsiteY55" fmla="*/ 1507524 h 1668162"/>
                <a:gd name="connsiteX56" fmla="*/ 1248033 w 6845644"/>
                <a:gd name="connsiteY56" fmla="*/ 1396314 h 1668162"/>
                <a:gd name="connsiteX57" fmla="*/ 1359244 w 6845644"/>
                <a:gd name="connsiteY57" fmla="*/ 1013254 h 1668162"/>
                <a:gd name="connsiteX58" fmla="*/ 1334530 w 6845644"/>
                <a:gd name="connsiteY58" fmla="*/ 630195 h 1668162"/>
                <a:gd name="connsiteX59" fmla="*/ 1260390 w 6845644"/>
                <a:gd name="connsiteY59" fmla="*/ 321276 h 1668162"/>
                <a:gd name="connsiteX60" fmla="*/ 1099752 w 6845644"/>
                <a:gd name="connsiteY60" fmla="*/ 135924 h 1668162"/>
                <a:gd name="connsiteX61" fmla="*/ 778476 w 6845644"/>
                <a:gd name="connsiteY61" fmla="*/ 407773 h 1668162"/>
                <a:gd name="connsiteX62" fmla="*/ 729049 w 6845644"/>
                <a:gd name="connsiteY62" fmla="*/ 518984 h 1668162"/>
                <a:gd name="connsiteX63" fmla="*/ 741406 w 6845644"/>
                <a:gd name="connsiteY63" fmla="*/ 963827 h 1668162"/>
                <a:gd name="connsiteX64" fmla="*/ 852617 w 6845644"/>
                <a:gd name="connsiteY64" fmla="*/ 1248032 h 1668162"/>
                <a:gd name="connsiteX65" fmla="*/ 976184 w 6845644"/>
                <a:gd name="connsiteY65" fmla="*/ 1532238 h 1668162"/>
                <a:gd name="connsiteX66" fmla="*/ 1050325 w 6845644"/>
                <a:gd name="connsiteY66" fmla="*/ 1556951 h 1668162"/>
                <a:gd name="connsiteX67" fmla="*/ 1285103 w 6845644"/>
                <a:gd name="connsiteY67" fmla="*/ 1445741 h 1668162"/>
                <a:gd name="connsiteX68" fmla="*/ 1421027 w 6845644"/>
                <a:gd name="connsiteY68" fmla="*/ 1309816 h 1668162"/>
                <a:gd name="connsiteX69" fmla="*/ 1556952 w 6845644"/>
                <a:gd name="connsiteY69" fmla="*/ 1050324 h 1668162"/>
                <a:gd name="connsiteX70" fmla="*/ 1606379 w 6845644"/>
                <a:gd name="connsiteY70" fmla="*/ 827903 h 1668162"/>
                <a:gd name="connsiteX71" fmla="*/ 1495168 w 6845644"/>
                <a:gd name="connsiteY71" fmla="*/ 308919 h 1668162"/>
                <a:gd name="connsiteX72" fmla="*/ 1383957 w 6845644"/>
                <a:gd name="connsiteY72" fmla="*/ 345989 h 1668162"/>
                <a:gd name="connsiteX73" fmla="*/ 1272746 w 6845644"/>
                <a:gd name="connsiteY73" fmla="*/ 407773 h 1668162"/>
                <a:gd name="connsiteX74" fmla="*/ 1223319 w 6845644"/>
                <a:gd name="connsiteY74" fmla="*/ 457200 h 1668162"/>
                <a:gd name="connsiteX75" fmla="*/ 1149179 w 6845644"/>
                <a:gd name="connsiteY75" fmla="*/ 580768 h 1668162"/>
                <a:gd name="connsiteX76" fmla="*/ 1161536 w 6845644"/>
                <a:gd name="connsiteY76" fmla="*/ 877330 h 1668162"/>
                <a:gd name="connsiteX77" fmla="*/ 1186249 w 6845644"/>
                <a:gd name="connsiteY77" fmla="*/ 1334530 h 1668162"/>
                <a:gd name="connsiteX78" fmla="*/ 1248033 w 6845644"/>
                <a:gd name="connsiteY78" fmla="*/ 1396314 h 1668162"/>
                <a:gd name="connsiteX79" fmla="*/ 1359244 w 6845644"/>
                <a:gd name="connsiteY79" fmla="*/ 1383957 h 1668162"/>
                <a:gd name="connsiteX80" fmla="*/ 1482811 w 6845644"/>
                <a:gd name="connsiteY80" fmla="*/ 1322173 h 1668162"/>
                <a:gd name="connsiteX81" fmla="*/ 1606379 w 6845644"/>
                <a:gd name="connsiteY81" fmla="*/ 1124465 h 1668162"/>
                <a:gd name="connsiteX82" fmla="*/ 1643449 w 6845644"/>
                <a:gd name="connsiteY82" fmla="*/ 976184 h 1668162"/>
                <a:gd name="connsiteX83" fmla="*/ 1643449 w 6845644"/>
                <a:gd name="connsiteY83" fmla="*/ 667265 h 1668162"/>
                <a:gd name="connsiteX84" fmla="*/ 1606379 w 6845644"/>
                <a:gd name="connsiteY84" fmla="*/ 617838 h 1668162"/>
                <a:gd name="connsiteX85" fmla="*/ 1532238 w 6845644"/>
                <a:gd name="connsiteY85" fmla="*/ 691978 h 1668162"/>
                <a:gd name="connsiteX86" fmla="*/ 1445741 w 6845644"/>
                <a:gd name="connsiteY86" fmla="*/ 877330 h 1668162"/>
                <a:gd name="connsiteX87" fmla="*/ 1532238 w 6845644"/>
                <a:gd name="connsiteY87" fmla="*/ 1112108 h 1668162"/>
                <a:gd name="connsiteX88" fmla="*/ 1643449 w 6845644"/>
                <a:gd name="connsiteY88" fmla="*/ 1136822 h 1668162"/>
                <a:gd name="connsiteX89" fmla="*/ 1804087 w 6845644"/>
                <a:gd name="connsiteY89" fmla="*/ 1025611 h 1668162"/>
                <a:gd name="connsiteX90" fmla="*/ 1952368 w 6845644"/>
                <a:gd name="connsiteY90" fmla="*/ 420130 h 1668162"/>
                <a:gd name="connsiteX91" fmla="*/ 1915298 w 6845644"/>
                <a:gd name="connsiteY91" fmla="*/ 333632 h 1668162"/>
                <a:gd name="connsiteX92" fmla="*/ 1878227 w 6845644"/>
                <a:gd name="connsiteY92" fmla="*/ 321276 h 1668162"/>
                <a:gd name="connsiteX93" fmla="*/ 1606379 w 6845644"/>
                <a:gd name="connsiteY93" fmla="*/ 605481 h 1668162"/>
                <a:gd name="connsiteX94" fmla="*/ 1569309 w 6845644"/>
                <a:gd name="connsiteY94" fmla="*/ 741405 h 1668162"/>
                <a:gd name="connsiteX95" fmla="*/ 1655806 w 6845644"/>
                <a:gd name="connsiteY95" fmla="*/ 1087395 h 1668162"/>
                <a:gd name="connsiteX96" fmla="*/ 1791730 w 6845644"/>
                <a:gd name="connsiteY96" fmla="*/ 1383957 h 1668162"/>
                <a:gd name="connsiteX97" fmla="*/ 2014152 w 6845644"/>
                <a:gd name="connsiteY97" fmla="*/ 1210962 h 1668162"/>
                <a:gd name="connsiteX98" fmla="*/ 2100649 w 6845644"/>
                <a:gd name="connsiteY98" fmla="*/ 506627 h 1668162"/>
                <a:gd name="connsiteX99" fmla="*/ 2038865 w 6845644"/>
                <a:gd name="connsiteY99" fmla="*/ 284205 h 1668162"/>
                <a:gd name="connsiteX100" fmla="*/ 1841157 w 6845644"/>
                <a:gd name="connsiteY100" fmla="*/ 617838 h 1668162"/>
                <a:gd name="connsiteX101" fmla="*/ 1878227 w 6845644"/>
                <a:gd name="connsiteY101" fmla="*/ 803189 h 1668162"/>
                <a:gd name="connsiteX102" fmla="*/ 2113006 w 6845644"/>
                <a:gd name="connsiteY102" fmla="*/ 1050324 h 1668162"/>
                <a:gd name="connsiteX103" fmla="*/ 2174790 w 6845644"/>
                <a:gd name="connsiteY103" fmla="*/ 790832 h 1668162"/>
                <a:gd name="connsiteX104" fmla="*/ 2113006 w 6845644"/>
                <a:gd name="connsiteY104" fmla="*/ 704335 h 1668162"/>
                <a:gd name="connsiteX105" fmla="*/ 2162433 w 6845644"/>
                <a:gd name="connsiteY105" fmla="*/ 1161535 h 1668162"/>
                <a:gd name="connsiteX106" fmla="*/ 2372498 w 6845644"/>
                <a:gd name="connsiteY106" fmla="*/ 1235676 h 1668162"/>
                <a:gd name="connsiteX107" fmla="*/ 2483709 w 6845644"/>
                <a:gd name="connsiteY107" fmla="*/ 1186249 h 1668162"/>
                <a:gd name="connsiteX108" fmla="*/ 2397211 w 6845644"/>
                <a:gd name="connsiteY108" fmla="*/ 827903 h 1668162"/>
                <a:gd name="connsiteX109" fmla="*/ 2298357 w 6845644"/>
                <a:gd name="connsiteY109" fmla="*/ 1112108 h 1668162"/>
                <a:gd name="connsiteX110" fmla="*/ 2335427 w 6845644"/>
                <a:gd name="connsiteY110" fmla="*/ 1149178 h 1668162"/>
                <a:gd name="connsiteX111" fmla="*/ 2458995 w 6845644"/>
                <a:gd name="connsiteY111" fmla="*/ 1161535 h 1668162"/>
                <a:gd name="connsiteX112" fmla="*/ 2557849 w 6845644"/>
                <a:gd name="connsiteY112" fmla="*/ 1124465 h 1668162"/>
                <a:gd name="connsiteX113" fmla="*/ 2607276 w 6845644"/>
                <a:gd name="connsiteY113" fmla="*/ 840260 h 1668162"/>
                <a:gd name="connsiteX114" fmla="*/ 2545492 w 6845644"/>
                <a:gd name="connsiteY114" fmla="*/ 803189 h 1668162"/>
                <a:gd name="connsiteX115" fmla="*/ 2496065 w 6845644"/>
                <a:gd name="connsiteY115" fmla="*/ 1050324 h 1668162"/>
                <a:gd name="connsiteX116" fmla="*/ 2570206 w 6845644"/>
                <a:gd name="connsiteY116" fmla="*/ 1087395 h 1668162"/>
                <a:gd name="connsiteX117" fmla="*/ 2644346 w 6845644"/>
                <a:gd name="connsiteY117" fmla="*/ 1050324 h 1668162"/>
                <a:gd name="connsiteX118" fmla="*/ 2681417 w 6845644"/>
                <a:gd name="connsiteY118" fmla="*/ 963827 h 1668162"/>
                <a:gd name="connsiteX119" fmla="*/ 2718487 w 6845644"/>
                <a:gd name="connsiteY119" fmla="*/ 827903 h 1668162"/>
                <a:gd name="connsiteX120" fmla="*/ 2743200 w 6845644"/>
                <a:gd name="connsiteY120" fmla="*/ 753762 h 1668162"/>
                <a:gd name="connsiteX121" fmla="*/ 2780271 w 6845644"/>
                <a:gd name="connsiteY121" fmla="*/ 729049 h 1668162"/>
                <a:gd name="connsiteX122" fmla="*/ 2903838 w 6845644"/>
                <a:gd name="connsiteY122" fmla="*/ 926757 h 1668162"/>
                <a:gd name="connsiteX123" fmla="*/ 2953265 w 6845644"/>
                <a:gd name="connsiteY123" fmla="*/ 1099751 h 1668162"/>
                <a:gd name="connsiteX124" fmla="*/ 3039763 w 6845644"/>
                <a:gd name="connsiteY124" fmla="*/ 976184 h 1668162"/>
                <a:gd name="connsiteX125" fmla="*/ 3076833 w 6845644"/>
                <a:gd name="connsiteY125" fmla="*/ 803189 h 1668162"/>
                <a:gd name="connsiteX126" fmla="*/ 3126260 w 6845644"/>
                <a:gd name="connsiteY126" fmla="*/ 679622 h 1668162"/>
                <a:gd name="connsiteX127" fmla="*/ 3200400 w 6845644"/>
                <a:gd name="connsiteY127" fmla="*/ 778476 h 1668162"/>
                <a:gd name="connsiteX128" fmla="*/ 3336325 w 6845644"/>
                <a:gd name="connsiteY128" fmla="*/ 963827 h 1668162"/>
                <a:gd name="connsiteX129" fmla="*/ 3385752 w 6845644"/>
                <a:gd name="connsiteY129" fmla="*/ 753762 h 1668162"/>
                <a:gd name="connsiteX130" fmla="*/ 3435179 w 6845644"/>
                <a:gd name="connsiteY130" fmla="*/ 654908 h 1668162"/>
                <a:gd name="connsiteX131" fmla="*/ 3571103 w 6845644"/>
                <a:gd name="connsiteY131" fmla="*/ 840260 h 1668162"/>
                <a:gd name="connsiteX132" fmla="*/ 3682314 w 6845644"/>
                <a:gd name="connsiteY132" fmla="*/ 1013254 h 1668162"/>
                <a:gd name="connsiteX133" fmla="*/ 3744098 w 6845644"/>
                <a:gd name="connsiteY133" fmla="*/ 939114 h 1668162"/>
                <a:gd name="connsiteX134" fmla="*/ 3842952 w 6845644"/>
                <a:gd name="connsiteY134" fmla="*/ 803189 h 1668162"/>
                <a:gd name="connsiteX135" fmla="*/ 4102444 w 6845644"/>
                <a:gd name="connsiteY135" fmla="*/ 1075038 h 1668162"/>
                <a:gd name="connsiteX136" fmla="*/ 4139514 w 6845644"/>
                <a:gd name="connsiteY136" fmla="*/ 1112108 h 1668162"/>
                <a:gd name="connsiteX137" fmla="*/ 4201298 w 6845644"/>
                <a:gd name="connsiteY137" fmla="*/ 1124465 h 1668162"/>
                <a:gd name="connsiteX138" fmla="*/ 4275438 w 6845644"/>
                <a:gd name="connsiteY138" fmla="*/ 1075038 h 1668162"/>
                <a:gd name="connsiteX139" fmla="*/ 4572000 w 6845644"/>
                <a:gd name="connsiteY139" fmla="*/ 1075038 h 1668162"/>
                <a:gd name="connsiteX140" fmla="*/ 4609071 w 6845644"/>
                <a:gd name="connsiteY140" fmla="*/ 1087395 h 1668162"/>
                <a:gd name="connsiteX141" fmla="*/ 4769709 w 6845644"/>
                <a:gd name="connsiteY141" fmla="*/ 1025611 h 1668162"/>
                <a:gd name="connsiteX142" fmla="*/ 4930346 w 6845644"/>
                <a:gd name="connsiteY142" fmla="*/ 1037968 h 1668162"/>
                <a:gd name="connsiteX143" fmla="*/ 5029200 w 6845644"/>
                <a:gd name="connsiteY143" fmla="*/ 1087395 h 1668162"/>
                <a:gd name="connsiteX144" fmla="*/ 5288692 w 6845644"/>
                <a:gd name="connsiteY144" fmla="*/ 1075038 h 1668162"/>
                <a:gd name="connsiteX145" fmla="*/ 5622325 w 6845644"/>
                <a:gd name="connsiteY145" fmla="*/ 1075038 h 1668162"/>
                <a:gd name="connsiteX146" fmla="*/ 5745892 w 6845644"/>
                <a:gd name="connsiteY146" fmla="*/ 1025611 h 1668162"/>
                <a:gd name="connsiteX147" fmla="*/ 5918887 w 6845644"/>
                <a:gd name="connsiteY147" fmla="*/ 976184 h 1668162"/>
                <a:gd name="connsiteX148" fmla="*/ 6104238 w 6845644"/>
                <a:gd name="connsiteY148" fmla="*/ 1013254 h 1668162"/>
                <a:gd name="connsiteX149" fmla="*/ 6153665 w 6845644"/>
                <a:gd name="connsiteY149" fmla="*/ 1050324 h 1668162"/>
                <a:gd name="connsiteX150" fmla="*/ 6190736 w 6845644"/>
                <a:gd name="connsiteY150" fmla="*/ 1075038 h 1668162"/>
                <a:gd name="connsiteX151" fmla="*/ 6598509 w 6845644"/>
                <a:gd name="connsiteY151" fmla="*/ 1087395 h 1668162"/>
                <a:gd name="connsiteX152" fmla="*/ 6685006 w 6845644"/>
                <a:gd name="connsiteY152" fmla="*/ 1099751 h 1668162"/>
                <a:gd name="connsiteX153" fmla="*/ 6845644 w 6845644"/>
                <a:gd name="connsiteY153" fmla="*/ 1136822 h 1668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6845644" h="1668162">
                  <a:moveTo>
                    <a:pt x="0" y="1482811"/>
                  </a:moveTo>
                  <a:cubicBezTo>
                    <a:pt x="61784" y="1478692"/>
                    <a:pt x="125115" y="1484796"/>
                    <a:pt x="185352" y="1470454"/>
                  </a:cubicBezTo>
                  <a:cubicBezTo>
                    <a:pt x="214246" y="1463574"/>
                    <a:pt x="234434" y="1436973"/>
                    <a:pt x="259492" y="1421027"/>
                  </a:cubicBezTo>
                  <a:cubicBezTo>
                    <a:pt x="383152" y="1342334"/>
                    <a:pt x="263648" y="1429690"/>
                    <a:pt x="370703" y="1334530"/>
                  </a:cubicBezTo>
                  <a:cubicBezTo>
                    <a:pt x="390415" y="1317008"/>
                    <a:pt x="412775" y="1302625"/>
                    <a:pt x="432487" y="1285103"/>
                  </a:cubicBezTo>
                  <a:cubicBezTo>
                    <a:pt x="464268" y="1256853"/>
                    <a:pt x="522768" y="1192929"/>
                    <a:pt x="543698" y="1161535"/>
                  </a:cubicBezTo>
                  <a:cubicBezTo>
                    <a:pt x="728826" y="883843"/>
                    <a:pt x="460698" y="1247489"/>
                    <a:pt x="617838" y="1037968"/>
                  </a:cubicBezTo>
                  <a:cubicBezTo>
                    <a:pt x="613927" y="1010594"/>
                    <a:pt x="616259" y="938061"/>
                    <a:pt x="580768" y="914400"/>
                  </a:cubicBezTo>
                  <a:cubicBezTo>
                    <a:pt x="566638" y="904980"/>
                    <a:pt x="547817" y="906162"/>
                    <a:pt x="531341" y="902043"/>
                  </a:cubicBezTo>
                  <a:cubicBezTo>
                    <a:pt x="518984" y="906162"/>
                    <a:pt x="505109" y="907175"/>
                    <a:pt x="494271" y="914400"/>
                  </a:cubicBezTo>
                  <a:cubicBezTo>
                    <a:pt x="479731" y="924093"/>
                    <a:pt x="470625" y="940283"/>
                    <a:pt x="457200" y="951470"/>
                  </a:cubicBezTo>
                  <a:cubicBezTo>
                    <a:pt x="445791" y="960977"/>
                    <a:pt x="432487" y="967946"/>
                    <a:pt x="420130" y="976184"/>
                  </a:cubicBezTo>
                  <a:cubicBezTo>
                    <a:pt x="416011" y="992660"/>
                    <a:pt x="406880" y="1008652"/>
                    <a:pt x="407773" y="1025611"/>
                  </a:cubicBezTo>
                  <a:cubicBezTo>
                    <a:pt x="414554" y="1154444"/>
                    <a:pt x="423353" y="1204206"/>
                    <a:pt x="469557" y="1309816"/>
                  </a:cubicBezTo>
                  <a:cubicBezTo>
                    <a:pt x="515731" y="1415356"/>
                    <a:pt x="492320" y="1390893"/>
                    <a:pt x="556054" y="1433384"/>
                  </a:cubicBezTo>
                  <a:cubicBezTo>
                    <a:pt x="572530" y="1429265"/>
                    <a:pt x="592434" y="1431899"/>
                    <a:pt x="605481" y="1421027"/>
                  </a:cubicBezTo>
                  <a:cubicBezTo>
                    <a:pt x="679775" y="1359115"/>
                    <a:pt x="765166" y="1221950"/>
                    <a:pt x="815546" y="1149178"/>
                  </a:cubicBezTo>
                  <a:cubicBezTo>
                    <a:pt x="827903" y="1095632"/>
                    <a:pt x="848053" y="1043304"/>
                    <a:pt x="852617" y="988541"/>
                  </a:cubicBezTo>
                  <a:cubicBezTo>
                    <a:pt x="865690" y="831673"/>
                    <a:pt x="847139" y="884831"/>
                    <a:pt x="790833" y="778476"/>
                  </a:cubicBezTo>
                  <a:cubicBezTo>
                    <a:pt x="767547" y="734490"/>
                    <a:pt x="758188" y="682898"/>
                    <a:pt x="729049" y="642551"/>
                  </a:cubicBezTo>
                  <a:cubicBezTo>
                    <a:pt x="697120" y="598342"/>
                    <a:pt x="640136" y="562681"/>
                    <a:pt x="593125" y="531341"/>
                  </a:cubicBezTo>
                  <a:cubicBezTo>
                    <a:pt x="576649" y="535460"/>
                    <a:pt x="558888" y="536102"/>
                    <a:pt x="543698" y="543697"/>
                  </a:cubicBezTo>
                  <a:cubicBezTo>
                    <a:pt x="492540" y="569276"/>
                    <a:pt x="418059" y="616712"/>
                    <a:pt x="383060" y="667265"/>
                  </a:cubicBezTo>
                  <a:cubicBezTo>
                    <a:pt x="354950" y="707869"/>
                    <a:pt x="328509" y="778930"/>
                    <a:pt x="308919" y="827903"/>
                  </a:cubicBezTo>
                  <a:cubicBezTo>
                    <a:pt x="329098" y="942249"/>
                    <a:pt x="347193" y="1073524"/>
                    <a:pt x="383060" y="1186249"/>
                  </a:cubicBezTo>
                  <a:cubicBezTo>
                    <a:pt x="396511" y="1228523"/>
                    <a:pt x="414470" y="1269278"/>
                    <a:pt x="432487" y="1309816"/>
                  </a:cubicBezTo>
                  <a:cubicBezTo>
                    <a:pt x="447449" y="1343481"/>
                    <a:pt x="458585" y="1380157"/>
                    <a:pt x="481914" y="1408670"/>
                  </a:cubicBezTo>
                  <a:cubicBezTo>
                    <a:pt x="513138" y="1446833"/>
                    <a:pt x="562618" y="1449525"/>
                    <a:pt x="605481" y="1458097"/>
                  </a:cubicBezTo>
                  <a:cubicBezTo>
                    <a:pt x="675503" y="1412789"/>
                    <a:pt x="755510" y="1380065"/>
                    <a:pt x="815546" y="1322173"/>
                  </a:cubicBezTo>
                  <a:cubicBezTo>
                    <a:pt x="965892" y="1177197"/>
                    <a:pt x="962916" y="1080974"/>
                    <a:pt x="1013254" y="889687"/>
                  </a:cubicBezTo>
                  <a:cubicBezTo>
                    <a:pt x="1005016" y="704335"/>
                    <a:pt x="1010646" y="517845"/>
                    <a:pt x="988541" y="333632"/>
                  </a:cubicBezTo>
                  <a:cubicBezTo>
                    <a:pt x="985399" y="307446"/>
                    <a:pt x="964902" y="277375"/>
                    <a:pt x="939114" y="271849"/>
                  </a:cubicBezTo>
                  <a:cubicBezTo>
                    <a:pt x="898041" y="263048"/>
                    <a:pt x="856735" y="288324"/>
                    <a:pt x="815546" y="296562"/>
                  </a:cubicBezTo>
                  <a:cubicBezTo>
                    <a:pt x="747608" y="415454"/>
                    <a:pt x="755404" y="390085"/>
                    <a:pt x="704336" y="556054"/>
                  </a:cubicBezTo>
                  <a:cubicBezTo>
                    <a:pt x="689353" y="604749"/>
                    <a:pt x="683376" y="656001"/>
                    <a:pt x="667265" y="704335"/>
                  </a:cubicBezTo>
                  <a:cubicBezTo>
                    <a:pt x="560323" y="1025157"/>
                    <a:pt x="638764" y="702839"/>
                    <a:pt x="580768" y="963827"/>
                  </a:cubicBezTo>
                  <a:cubicBezTo>
                    <a:pt x="589973" y="1074287"/>
                    <a:pt x="556895" y="1342791"/>
                    <a:pt x="654909" y="1482811"/>
                  </a:cubicBezTo>
                  <a:cubicBezTo>
                    <a:pt x="668271" y="1501899"/>
                    <a:pt x="687860" y="1515762"/>
                    <a:pt x="704336" y="1532238"/>
                  </a:cubicBezTo>
                  <a:cubicBezTo>
                    <a:pt x="834418" y="1471533"/>
                    <a:pt x="995976" y="1421852"/>
                    <a:pt x="1062681" y="1272746"/>
                  </a:cubicBezTo>
                  <a:cubicBezTo>
                    <a:pt x="1103364" y="1181808"/>
                    <a:pt x="1087395" y="1075038"/>
                    <a:pt x="1099752" y="976184"/>
                  </a:cubicBezTo>
                  <a:cubicBezTo>
                    <a:pt x="982815" y="420730"/>
                    <a:pt x="1120781" y="1045605"/>
                    <a:pt x="988541" y="531341"/>
                  </a:cubicBezTo>
                  <a:cubicBezTo>
                    <a:pt x="969626" y="457785"/>
                    <a:pt x="959529" y="382073"/>
                    <a:pt x="939114" y="308919"/>
                  </a:cubicBezTo>
                  <a:cubicBezTo>
                    <a:pt x="910052" y="204781"/>
                    <a:pt x="840260" y="0"/>
                    <a:pt x="840260" y="0"/>
                  </a:cubicBezTo>
                  <a:cubicBezTo>
                    <a:pt x="766119" y="20595"/>
                    <a:pt x="685390" y="24937"/>
                    <a:pt x="617838" y="61784"/>
                  </a:cubicBezTo>
                  <a:cubicBezTo>
                    <a:pt x="588685" y="77686"/>
                    <a:pt x="582551" y="118234"/>
                    <a:pt x="568411" y="148281"/>
                  </a:cubicBezTo>
                  <a:cubicBezTo>
                    <a:pt x="510484" y="271377"/>
                    <a:pt x="512552" y="305108"/>
                    <a:pt x="469557" y="444843"/>
                  </a:cubicBezTo>
                  <a:cubicBezTo>
                    <a:pt x="454235" y="494640"/>
                    <a:pt x="436606" y="543697"/>
                    <a:pt x="420130" y="593124"/>
                  </a:cubicBezTo>
                  <a:cubicBezTo>
                    <a:pt x="470094" y="1042793"/>
                    <a:pt x="406473" y="629542"/>
                    <a:pt x="494271" y="951470"/>
                  </a:cubicBezTo>
                  <a:cubicBezTo>
                    <a:pt x="506388" y="995898"/>
                    <a:pt x="505117" y="1043481"/>
                    <a:pt x="518984" y="1087395"/>
                  </a:cubicBezTo>
                  <a:cubicBezTo>
                    <a:pt x="530078" y="1122526"/>
                    <a:pt x="555112" y="1151893"/>
                    <a:pt x="568411" y="1186249"/>
                  </a:cubicBezTo>
                  <a:cubicBezTo>
                    <a:pt x="658184" y="1418163"/>
                    <a:pt x="616285" y="1419129"/>
                    <a:pt x="729049" y="1556951"/>
                  </a:cubicBezTo>
                  <a:cubicBezTo>
                    <a:pt x="743804" y="1574984"/>
                    <a:pt x="759836" y="1592398"/>
                    <a:pt x="778476" y="1606378"/>
                  </a:cubicBezTo>
                  <a:cubicBezTo>
                    <a:pt x="793212" y="1617430"/>
                    <a:pt x="811801" y="1622146"/>
                    <a:pt x="827903" y="1631092"/>
                  </a:cubicBezTo>
                  <a:cubicBezTo>
                    <a:pt x="848898" y="1642756"/>
                    <a:pt x="869092" y="1655805"/>
                    <a:pt x="889687" y="1668162"/>
                  </a:cubicBezTo>
                  <a:cubicBezTo>
                    <a:pt x="976184" y="1635211"/>
                    <a:pt x="1091357" y="1641586"/>
                    <a:pt x="1149179" y="1569308"/>
                  </a:cubicBezTo>
                  <a:cubicBezTo>
                    <a:pt x="1165655" y="1548713"/>
                    <a:pt x="1185521" y="1530423"/>
                    <a:pt x="1198606" y="1507524"/>
                  </a:cubicBezTo>
                  <a:cubicBezTo>
                    <a:pt x="1218733" y="1472303"/>
                    <a:pt x="1232673" y="1433860"/>
                    <a:pt x="1248033" y="1396314"/>
                  </a:cubicBezTo>
                  <a:cubicBezTo>
                    <a:pt x="1330342" y="1195114"/>
                    <a:pt x="1306293" y="1251534"/>
                    <a:pt x="1359244" y="1013254"/>
                  </a:cubicBezTo>
                  <a:cubicBezTo>
                    <a:pt x="1351006" y="885568"/>
                    <a:pt x="1345859" y="757644"/>
                    <a:pt x="1334530" y="630195"/>
                  </a:cubicBezTo>
                  <a:cubicBezTo>
                    <a:pt x="1325483" y="528414"/>
                    <a:pt x="1311115" y="413503"/>
                    <a:pt x="1260390" y="321276"/>
                  </a:cubicBezTo>
                  <a:cubicBezTo>
                    <a:pt x="1222693" y="252737"/>
                    <a:pt x="1154813" y="190986"/>
                    <a:pt x="1099752" y="135924"/>
                  </a:cubicBezTo>
                  <a:cubicBezTo>
                    <a:pt x="963728" y="230095"/>
                    <a:pt x="884151" y="271017"/>
                    <a:pt x="778476" y="407773"/>
                  </a:cubicBezTo>
                  <a:cubicBezTo>
                    <a:pt x="753672" y="439873"/>
                    <a:pt x="745525" y="481914"/>
                    <a:pt x="729049" y="518984"/>
                  </a:cubicBezTo>
                  <a:cubicBezTo>
                    <a:pt x="699081" y="713778"/>
                    <a:pt x="680978" y="732186"/>
                    <a:pt x="741406" y="963827"/>
                  </a:cubicBezTo>
                  <a:cubicBezTo>
                    <a:pt x="767085" y="1062262"/>
                    <a:pt x="824670" y="1150216"/>
                    <a:pt x="852617" y="1248032"/>
                  </a:cubicBezTo>
                  <a:cubicBezTo>
                    <a:pt x="881636" y="1349598"/>
                    <a:pt x="893031" y="1456015"/>
                    <a:pt x="976184" y="1532238"/>
                  </a:cubicBezTo>
                  <a:cubicBezTo>
                    <a:pt x="995387" y="1549841"/>
                    <a:pt x="1025611" y="1548713"/>
                    <a:pt x="1050325" y="1556951"/>
                  </a:cubicBezTo>
                  <a:cubicBezTo>
                    <a:pt x="1110539" y="1531145"/>
                    <a:pt x="1244547" y="1475717"/>
                    <a:pt x="1285103" y="1445741"/>
                  </a:cubicBezTo>
                  <a:cubicBezTo>
                    <a:pt x="1336631" y="1407655"/>
                    <a:pt x="1384726" y="1362617"/>
                    <a:pt x="1421027" y="1309816"/>
                  </a:cubicBezTo>
                  <a:cubicBezTo>
                    <a:pt x="1476346" y="1229352"/>
                    <a:pt x="1511644" y="1136821"/>
                    <a:pt x="1556952" y="1050324"/>
                  </a:cubicBezTo>
                  <a:cubicBezTo>
                    <a:pt x="1573428" y="976184"/>
                    <a:pt x="1607929" y="903836"/>
                    <a:pt x="1606379" y="827903"/>
                  </a:cubicBezTo>
                  <a:cubicBezTo>
                    <a:pt x="1601198" y="574015"/>
                    <a:pt x="1564835" y="500502"/>
                    <a:pt x="1495168" y="308919"/>
                  </a:cubicBezTo>
                  <a:cubicBezTo>
                    <a:pt x="1458098" y="321276"/>
                    <a:pt x="1419665" y="330119"/>
                    <a:pt x="1383957" y="345989"/>
                  </a:cubicBezTo>
                  <a:cubicBezTo>
                    <a:pt x="1345205" y="363212"/>
                    <a:pt x="1307613" y="383635"/>
                    <a:pt x="1272746" y="407773"/>
                  </a:cubicBezTo>
                  <a:cubicBezTo>
                    <a:pt x="1253589" y="421036"/>
                    <a:pt x="1238662" y="439665"/>
                    <a:pt x="1223319" y="457200"/>
                  </a:cubicBezTo>
                  <a:cubicBezTo>
                    <a:pt x="1181593" y="504887"/>
                    <a:pt x="1179464" y="520197"/>
                    <a:pt x="1149179" y="580768"/>
                  </a:cubicBezTo>
                  <a:cubicBezTo>
                    <a:pt x="1122338" y="741809"/>
                    <a:pt x="1140665" y="590350"/>
                    <a:pt x="1161536" y="877330"/>
                  </a:cubicBezTo>
                  <a:cubicBezTo>
                    <a:pt x="1172607" y="1029550"/>
                    <a:pt x="1171429" y="1182629"/>
                    <a:pt x="1186249" y="1334530"/>
                  </a:cubicBezTo>
                  <a:cubicBezTo>
                    <a:pt x="1191381" y="1387138"/>
                    <a:pt x="1211453" y="1384120"/>
                    <a:pt x="1248033" y="1396314"/>
                  </a:cubicBezTo>
                  <a:cubicBezTo>
                    <a:pt x="1285103" y="1392195"/>
                    <a:pt x="1323677" y="1395189"/>
                    <a:pt x="1359244" y="1383957"/>
                  </a:cubicBezTo>
                  <a:cubicBezTo>
                    <a:pt x="1403157" y="1370090"/>
                    <a:pt x="1447263" y="1351448"/>
                    <a:pt x="1482811" y="1322173"/>
                  </a:cubicBezTo>
                  <a:cubicBezTo>
                    <a:pt x="1538119" y="1276625"/>
                    <a:pt x="1584506" y="1193730"/>
                    <a:pt x="1606379" y="1124465"/>
                  </a:cubicBezTo>
                  <a:cubicBezTo>
                    <a:pt x="1621721" y="1075882"/>
                    <a:pt x="1631092" y="1025611"/>
                    <a:pt x="1643449" y="976184"/>
                  </a:cubicBezTo>
                  <a:cubicBezTo>
                    <a:pt x="1652229" y="870823"/>
                    <a:pt x="1668312" y="772933"/>
                    <a:pt x="1643449" y="667265"/>
                  </a:cubicBezTo>
                  <a:cubicBezTo>
                    <a:pt x="1638732" y="647218"/>
                    <a:pt x="1618736" y="634314"/>
                    <a:pt x="1606379" y="617838"/>
                  </a:cubicBezTo>
                  <a:cubicBezTo>
                    <a:pt x="1581665" y="642551"/>
                    <a:pt x="1550634" y="662261"/>
                    <a:pt x="1532238" y="691978"/>
                  </a:cubicBezTo>
                  <a:cubicBezTo>
                    <a:pt x="1496351" y="749949"/>
                    <a:pt x="1460027" y="810663"/>
                    <a:pt x="1445741" y="877330"/>
                  </a:cubicBezTo>
                  <a:cubicBezTo>
                    <a:pt x="1425151" y="973418"/>
                    <a:pt x="1443309" y="1064679"/>
                    <a:pt x="1532238" y="1112108"/>
                  </a:cubicBezTo>
                  <a:cubicBezTo>
                    <a:pt x="1565745" y="1129978"/>
                    <a:pt x="1606379" y="1128584"/>
                    <a:pt x="1643449" y="1136822"/>
                  </a:cubicBezTo>
                  <a:cubicBezTo>
                    <a:pt x="1696995" y="1099752"/>
                    <a:pt x="1770365" y="1081326"/>
                    <a:pt x="1804087" y="1025611"/>
                  </a:cubicBezTo>
                  <a:cubicBezTo>
                    <a:pt x="1932137" y="814050"/>
                    <a:pt x="1929828" y="645527"/>
                    <a:pt x="1952368" y="420130"/>
                  </a:cubicBezTo>
                  <a:cubicBezTo>
                    <a:pt x="1940011" y="391297"/>
                    <a:pt x="1934119" y="358727"/>
                    <a:pt x="1915298" y="333632"/>
                  </a:cubicBezTo>
                  <a:cubicBezTo>
                    <a:pt x="1907483" y="323212"/>
                    <a:pt x="1889580" y="314890"/>
                    <a:pt x="1878227" y="321276"/>
                  </a:cubicBezTo>
                  <a:cubicBezTo>
                    <a:pt x="1715723" y="412684"/>
                    <a:pt x="1708078" y="458582"/>
                    <a:pt x="1606379" y="605481"/>
                  </a:cubicBezTo>
                  <a:cubicBezTo>
                    <a:pt x="1594022" y="650789"/>
                    <a:pt x="1571114" y="694477"/>
                    <a:pt x="1569309" y="741405"/>
                  </a:cubicBezTo>
                  <a:cubicBezTo>
                    <a:pt x="1563403" y="894949"/>
                    <a:pt x="1606807" y="950198"/>
                    <a:pt x="1655806" y="1087395"/>
                  </a:cubicBezTo>
                  <a:cubicBezTo>
                    <a:pt x="1743352" y="1332522"/>
                    <a:pt x="1673480" y="1206580"/>
                    <a:pt x="1791730" y="1383957"/>
                  </a:cubicBezTo>
                  <a:cubicBezTo>
                    <a:pt x="1865871" y="1326292"/>
                    <a:pt x="1967092" y="1292248"/>
                    <a:pt x="2014152" y="1210962"/>
                  </a:cubicBezTo>
                  <a:cubicBezTo>
                    <a:pt x="2052903" y="1144029"/>
                    <a:pt x="2099603" y="518131"/>
                    <a:pt x="2100649" y="506627"/>
                  </a:cubicBezTo>
                  <a:cubicBezTo>
                    <a:pt x="2080054" y="432486"/>
                    <a:pt x="2112686" y="305917"/>
                    <a:pt x="2038865" y="284205"/>
                  </a:cubicBezTo>
                  <a:cubicBezTo>
                    <a:pt x="1918507" y="248806"/>
                    <a:pt x="1854145" y="572381"/>
                    <a:pt x="1841157" y="617838"/>
                  </a:cubicBezTo>
                  <a:cubicBezTo>
                    <a:pt x="1853514" y="679622"/>
                    <a:pt x="1853407" y="745276"/>
                    <a:pt x="1878227" y="803189"/>
                  </a:cubicBezTo>
                  <a:cubicBezTo>
                    <a:pt x="1941959" y="951897"/>
                    <a:pt x="1994833" y="967603"/>
                    <a:pt x="2113006" y="1050324"/>
                  </a:cubicBezTo>
                  <a:cubicBezTo>
                    <a:pt x="2176647" y="954863"/>
                    <a:pt x="2202431" y="942859"/>
                    <a:pt x="2174790" y="790832"/>
                  </a:cubicBezTo>
                  <a:cubicBezTo>
                    <a:pt x="2168452" y="755971"/>
                    <a:pt x="2133601" y="733167"/>
                    <a:pt x="2113006" y="704335"/>
                  </a:cubicBezTo>
                  <a:cubicBezTo>
                    <a:pt x="2046568" y="890360"/>
                    <a:pt x="1979796" y="957824"/>
                    <a:pt x="2162433" y="1161535"/>
                  </a:cubicBezTo>
                  <a:cubicBezTo>
                    <a:pt x="2212002" y="1216823"/>
                    <a:pt x="2302476" y="1210962"/>
                    <a:pt x="2372498" y="1235676"/>
                  </a:cubicBezTo>
                  <a:cubicBezTo>
                    <a:pt x="2409568" y="1219200"/>
                    <a:pt x="2475209" y="1225915"/>
                    <a:pt x="2483709" y="1186249"/>
                  </a:cubicBezTo>
                  <a:cubicBezTo>
                    <a:pt x="2529732" y="971474"/>
                    <a:pt x="2486008" y="938900"/>
                    <a:pt x="2397211" y="827903"/>
                  </a:cubicBezTo>
                  <a:cubicBezTo>
                    <a:pt x="2323227" y="944163"/>
                    <a:pt x="2279025" y="967114"/>
                    <a:pt x="2298357" y="1112108"/>
                  </a:cubicBezTo>
                  <a:cubicBezTo>
                    <a:pt x="2300667" y="1129430"/>
                    <a:pt x="2318725" y="1144039"/>
                    <a:pt x="2335427" y="1149178"/>
                  </a:cubicBezTo>
                  <a:cubicBezTo>
                    <a:pt x="2374991" y="1161352"/>
                    <a:pt x="2417806" y="1157416"/>
                    <a:pt x="2458995" y="1161535"/>
                  </a:cubicBezTo>
                  <a:cubicBezTo>
                    <a:pt x="2491946" y="1149178"/>
                    <a:pt x="2533903" y="1150253"/>
                    <a:pt x="2557849" y="1124465"/>
                  </a:cubicBezTo>
                  <a:cubicBezTo>
                    <a:pt x="2622054" y="1055322"/>
                    <a:pt x="2641807" y="926589"/>
                    <a:pt x="2607276" y="840260"/>
                  </a:cubicBezTo>
                  <a:cubicBezTo>
                    <a:pt x="2598356" y="817960"/>
                    <a:pt x="2566087" y="815546"/>
                    <a:pt x="2545492" y="803189"/>
                  </a:cubicBezTo>
                  <a:cubicBezTo>
                    <a:pt x="2504980" y="884215"/>
                    <a:pt x="2443367" y="952456"/>
                    <a:pt x="2496065" y="1050324"/>
                  </a:cubicBezTo>
                  <a:cubicBezTo>
                    <a:pt x="2509165" y="1074652"/>
                    <a:pt x="2545492" y="1075038"/>
                    <a:pt x="2570206" y="1087395"/>
                  </a:cubicBezTo>
                  <a:cubicBezTo>
                    <a:pt x="2594919" y="1075038"/>
                    <a:pt x="2625862" y="1070862"/>
                    <a:pt x="2644346" y="1050324"/>
                  </a:cubicBezTo>
                  <a:cubicBezTo>
                    <a:pt x="2665331" y="1027008"/>
                    <a:pt x="2671497" y="993586"/>
                    <a:pt x="2681417" y="963827"/>
                  </a:cubicBezTo>
                  <a:cubicBezTo>
                    <a:pt x="2696268" y="919274"/>
                    <a:pt x="2705236" y="872958"/>
                    <a:pt x="2718487" y="827903"/>
                  </a:cubicBezTo>
                  <a:cubicBezTo>
                    <a:pt x="2725837" y="802911"/>
                    <a:pt x="2729393" y="775853"/>
                    <a:pt x="2743200" y="753762"/>
                  </a:cubicBezTo>
                  <a:cubicBezTo>
                    <a:pt x="2751071" y="741168"/>
                    <a:pt x="2767914" y="737287"/>
                    <a:pt x="2780271" y="729049"/>
                  </a:cubicBezTo>
                  <a:cubicBezTo>
                    <a:pt x="2836241" y="807408"/>
                    <a:pt x="2861304" y="835614"/>
                    <a:pt x="2903838" y="926757"/>
                  </a:cubicBezTo>
                  <a:cubicBezTo>
                    <a:pt x="2922931" y="967671"/>
                    <a:pt x="2943567" y="1060959"/>
                    <a:pt x="2953265" y="1099751"/>
                  </a:cubicBezTo>
                  <a:cubicBezTo>
                    <a:pt x="2982098" y="1058562"/>
                    <a:pt x="3020425" y="1022594"/>
                    <a:pt x="3039763" y="976184"/>
                  </a:cubicBezTo>
                  <a:cubicBezTo>
                    <a:pt x="3062445" y="921746"/>
                    <a:pt x="3060320" y="859804"/>
                    <a:pt x="3076833" y="803189"/>
                  </a:cubicBezTo>
                  <a:cubicBezTo>
                    <a:pt x="3089254" y="760602"/>
                    <a:pt x="3109784" y="720811"/>
                    <a:pt x="3126260" y="679622"/>
                  </a:cubicBezTo>
                  <a:cubicBezTo>
                    <a:pt x="3150973" y="712573"/>
                    <a:pt x="3179446" y="743015"/>
                    <a:pt x="3200400" y="778476"/>
                  </a:cubicBezTo>
                  <a:cubicBezTo>
                    <a:pt x="3314565" y="971678"/>
                    <a:pt x="3219064" y="934511"/>
                    <a:pt x="3336325" y="963827"/>
                  </a:cubicBezTo>
                  <a:cubicBezTo>
                    <a:pt x="3349650" y="883870"/>
                    <a:pt x="3354743" y="837929"/>
                    <a:pt x="3385752" y="753762"/>
                  </a:cubicBezTo>
                  <a:cubicBezTo>
                    <a:pt x="3398488" y="719193"/>
                    <a:pt x="3418703" y="687859"/>
                    <a:pt x="3435179" y="654908"/>
                  </a:cubicBezTo>
                  <a:cubicBezTo>
                    <a:pt x="3480487" y="716692"/>
                    <a:pt x="3529803" y="775728"/>
                    <a:pt x="3571103" y="840260"/>
                  </a:cubicBezTo>
                  <a:cubicBezTo>
                    <a:pt x="3699464" y="1040824"/>
                    <a:pt x="3571911" y="902851"/>
                    <a:pt x="3682314" y="1013254"/>
                  </a:cubicBezTo>
                  <a:cubicBezTo>
                    <a:pt x="3702909" y="988541"/>
                    <a:pt x="3726702" y="966174"/>
                    <a:pt x="3744098" y="939114"/>
                  </a:cubicBezTo>
                  <a:cubicBezTo>
                    <a:pt x="3835088" y="797574"/>
                    <a:pt x="3745967" y="875930"/>
                    <a:pt x="3842952" y="803189"/>
                  </a:cubicBezTo>
                  <a:cubicBezTo>
                    <a:pt x="3994699" y="853773"/>
                    <a:pt x="3813820" y="786414"/>
                    <a:pt x="4102444" y="1075038"/>
                  </a:cubicBezTo>
                  <a:cubicBezTo>
                    <a:pt x="4114801" y="1087395"/>
                    <a:pt x="4123884" y="1104293"/>
                    <a:pt x="4139514" y="1112108"/>
                  </a:cubicBezTo>
                  <a:cubicBezTo>
                    <a:pt x="4158299" y="1121501"/>
                    <a:pt x="4180703" y="1120346"/>
                    <a:pt x="4201298" y="1124465"/>
                  </a:cubicBezTo>
                  <a:cubicBezTo>
                    <a:pt x="4226011" y="1107989"/>
                    <a:pt x="4249363" y="1089261"/>
                    <a:pt x="4275438" y="1075038"/>
                  </a:cubicBezTo>
                  <a:cubicBezTo>
                    <a:pt x="4380144" y="1017925"/>
                    <a:pt x="4422096" y="1059258"/>
                    <a:pt x="4572000" y="1075038"/>
                  </a:cubicBezTo>
                  <a:cubicBezTo>
                    <a:pt x="4584357" y="1079157"/>
                    <a:pt x="4596046" y="1087395"/>
                    <a:pt x="4609071" y="1087395"/>
                  </a:cubicBezTo>
                  <a:cubicBezTo>
                    <a:pt x="4647912" y="1087395"/>
                    <a:pt x="4762274" y="1028916"/>
                    <a:pt x="4769709" y="1025611"/>
                  </a:cubicBezTo>
                  <a:cubicBezTo>
                    <a:pt x="4823255" y="1029730"/>
                    <a:pt x="4878103" y="1025529"/>
                    <a:pt x="4930346" y="1037968"/>
                  </a:cubicBezTo>
                  <a:cubicBezTo>
                    <a:pt x="4966185" y="1046501"/>
                    <a:pt x="4992555" y="1083604"/>
                    <a:pt x="5029200" y="1087395"/>
                  </a:cubicBezTo>
                  <a:cubicBezTo>
                    <a:pt x="5115336" y="1096306"/>
                    <a:pt x="5202195" y="1079157"/>
                    <a:pt x="5288692" y="1075038"/>
                  </a:cubicBezTo>
                  <a:cubicBezTo>
                    <a:pt x="5405963" y="1084059"/>
                    <a:pt x="5504497" y="1099586"/>
                    <a:pt x="5622325" y="1075038"/>
                  </a:cubicBezTo>
                  <a:cubicBezTo>
                    <a:pt x="5665754" y="1065990"/>
                    <a:pt x="5704487" y="1041536"/>
                    <a:pt x="5745892" y="1025611"/>
                  </a:cubicBezTo>
                  <a:cubicBezTo>
                    <a:pt x="5790105" y="1008606"/>
                    <a:pt x="5905280" y="979895"/>
                    <a:pt x="5918887" y="976184"/>
                  </a:cubicBezTo>
                  <a:cubicBezTo>
                    <a:pt x="5980671" y="988541"/>
                    <a:pt x="6044155" y="994281"/>
                    <a:pt x="6104238" y="1013254"/>
                  </a:cubicBezTo>
                  <a:cubicBezTo>
                    <a:pt x="6123877" y="1019456"/>
                    <a:pt x="6136907" y="1038354"/>
                    <a:pt x="6153665" y="1050324"/>
                  </a:cubicBezTo>
                  <a:cubicBezTo>
                    <a:pt x="6165750" y="1058956"/>
                    <a:pt x="6175936" y="1073805"/>
                    <a:pt x="6190736" y="1075038"/>
                  </a:cubicBezTo>
                  <a:cubicBezTo>
                    <a:pt x="6326253" y="1086331"/>
                    <a:pt x="6462585" y="1083276"/>
                    <a:pt x="6598509" y="1087395"/>
                  </a:cubicBezTo>
                  <a:lnTo>
                    <a:pt x="6685006" y="1099751"/>
                  </a:lnTo>
                  <a:cubicBezTo>
                    <a:pt x="6837428" y="1123817"/>
                    <a:pt x="6798041" y="1089219"/>
                    <a:pt x="6845644" y="1136822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7" name="Conector recto de flecha 6">
              <a:extLst>
                <a:ext uri="{FF2B5EF4-FFF2-40B4-BE49-F238E27FC236}">
                  <a16:creationId xmlns:a16="http://schemas.microsoft.com/office/drawing/2014/main" id="{765C2419-79C8-9305-B10C-922BF2A54EBD}"/>
                </a:ext>
              </a:extLst>
            </p:cNvPr>
            <p:cNvCxnSpPr>
              <a:cxnSpLocks/>
            </p:cNvCxnSpPr>
            <p:nvPr/>
          </p:nvCxnSpPr>
          <p:spPr>
            <a:xfrm>
              <a:off x="7191632" y="3527856"/>
              <a:ext cx="407773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213381EA-965D-C843-B20E-66B9C9E9DBFD}"/>
              </a:ext>
            </a:extLst>
          </p:cNvPr>
          <p:cNvSpPr txBox="1"/>
          <p:nvPr/>
        </p:nvSpPr>
        <p:spPr>
          <a:xfrm>
            <a:off x="210064" y="3862857"/>
            <a:ext cx="1569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C00000"/>
                </a:solidFill>
              </a:rPr>
              <a:t>Explora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BEAA948-B243-9E1F-4D42-FEAFDAA2B500}"/>
              </a:ext>
            </a:extLst>
          </p:cNvPr>
          <p:cNvSpPr txBox="1"/>
          <p:nvPr/>
        </p:nvSpPr>
        <p:spPr>
          <a:xfrm>
            <a:off x="7650892" y="3862857"/>
            <a:ext cx="1569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Explota</a:t>
            </a:r>
          </a:p>
        </p:txBody>
      </p:sp>
      <p:sp>
        <p:nvSpPr>
          <p:cNvPr id="14" name="Abrir llave 13">
            <a:extLst>
              <a:ext uri="{FF2B5EF4-FFF2-40B4-BE49-F238E27FC236}">
                <a16:creationId xmlns:a16="http://schemas.microsoft.com/office/drawing/2014/main" id="{06E4B6C3-4000-9467-C512-B8DA84C9A815}"/>
              </a:ext>
            </a:extLst>
          </p:cNvPr>
          <p:cNvSpPr/>
          <p:nvPr/>
        </p:nvSpPr>
        <p:spPr>
          <a:xfrm rot="16200000">
            <a:off x="3155058" y="3300356"/>
            <a:ext cx="364745" cy="2938704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4839158-493B-F528-C320-6C6A4FD99B5A}"/>
              </a:ext>
            </a:extLst>
          </p:cNvPr>
          <p:cNvSpPr txBox="1"/>
          <p:nvPr/>
        </p:nvSpPr>
        <p:spPr>
          <a:xfrm>
            <a:off x="2903838" y="4952081"/>
            <a:ext cx="1569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C00000"/>
                </a:solidFill>
              </a:rPr>
              <a:t>Búsqueda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4D6C08E-C63A-54A2-28B0-BA42BA86D0A6}"/>
              </a:ext>
            </a:extLst>
          </p:cNvPr>
          <p:cNvSpPr txBox="1"/>
          <p:nvPr/>
        </p:nvSpPr>
        <p:spPr>
          <a:xfrm>
            <a:off x="5788557" y="2677787"/>
            <a:ext cx="1569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C00000"/>
                </a:solidFill>
              </a:rPr>
              <a:t>Crecimiento</a:t>
            </a:r>
          </a:p>
        </p:txBody>
      </p:sp>
      <p:sp>
        <p:nvSpPr>
          <p:cNvPr id="18" name="Abrir llave 17">
            <a:extLst>
              <a:ext uri="{FF2B5EF4-FFF2-40B4-BE49-F238E27FC236}">
                <a16:creationId xmlns:a16="http://schemas.microsoft.com/office/drawing/2014/main" id="{AEDECF69-FB47-59E2-75D8-D660D862FBD6}"/>
              </a:ext>
            </a:extLst>
          </p:cNvPr>
          <p:cNvSpPr/>
          <p:nvPr/>
        </p:nvSpPr>
        <p:spPr>
          <a:xfrm rot="5400000">
            <a:off x="6373971" y="1943830"/>
            <a:ext cx="369318" cy="2693209"/>
          </a:xfrm>
          <a:prstGeom prst="leftBrac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BE0DAB55-2628-632A-AF02-5766EF0F83CD}"/>
              </a:ext>
            </a:extLst>
          </p:cNvPr>
          <p:cNvGrpSpPr/>
          <p:nvPr/>
        </p:nvGrpSpPr>
        <p:grpSpPr>
          <a:xfrm>
            <a:off x="0" y="6009088"/>
            <a:ext cx="9144000" cy="848912"/>
            <a:chOff x="0" y="6009088"/>
            <a:chExt cx="9144000" cy="848912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EFB8DAEE-82F4-49F7-85FD-6589C51BB46F}"/>
                </a:ext>
              </a:extLst>
            </p:cNvPr>
            <p:cNvSpPr/>
            <p:nvPr/>
          </p:nvSpPr>
          <p:spPr>
            <a:xfrm>
              <a:off x="0" y="6009088"/>
              <a:ext cx="9144000" cy="8489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6D29E77B-05C2-BB6E-7425-1A15E8637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020480"/>
              <a:ext cx="1949115" cy="837519"/>
            </a:xfrm>
            <a:prstGeom prst="rect">
              <a:avLst/>
            </a:prstGeom>
          </p:spPr>
        </p:pic>
      </p:grpSp>
      <p:sp>
        <p:nvSpPr>
          <p:cNvPr id="8" name="CuadroTexto 18">
            <a:extLst>
              <a:ext uri="{FF2B5EF4-FFF2-40B4-BE49-F238E27FC236}">
                <a16:creationId xmlns:a16="http://schemas.microsoft.com/office/drawing/2014/main" id="{7B8CC9E2-9497-9508-C69C-C4B5F3081D12}"/>
              </a:ext>
            </a:extLst>
          </p:cNvPr>
          <p:cNvSpPr txBox="1"/>
          <p:nvPr/>
        </p:nvSpPr>
        <p:spPr>
          <a:xfrm>
            <a:off x="4023074" y="6466288"/>
            <a:ext cx="4497219" cy="2398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1000" i="0" u="none" strike="noStrike" kern="1200" cap="none" spc="0" baseline="0" dirty="0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ＭＳ Ｐゴシック" pitchFamily="2"/>
                <a:cs typeface="FreeSans" pitchFamily="2"/>
              </a:rPr>
              <a:t>Este documento está protegido por una licencia de Creative </a:t>
            </a:r>
            <a:r>
              <a:rPr lang="es-ES" sz="1000" i="0" u="none" strike="noStrike" kern="1200" cap="none" spc="0" baseline="0" dirty="0" err="1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ＭＳ Ｐゴシック" pitchFamily="2"/>
                <a:cs typeface="FreeSans" pitchFamily="2"/>
              </a:rPr>
              <a:t>Commons</a:t>
            </a:r>
            <a:endParaRPr lang="es-ES" sz="1000" i="0" u="none" strike="noStrike" kern="1200" cap="none" spc="0" baseline="0" dirty="0">
              <a:ln>
                <a:noFill/>
              </a:ln>
              <a:solidFill>
                <a:schemeClr val="bg1"/>
              </a:solidFill>
              <a:latin typeface="Liberation Sans" pitchFamily="34"/>
              <a:ea typeface="ＭＳ Ｐゴシック" pitchFamily="2"/>
              <a:cs typeface="FreeSans" pitchFamily="2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B83AA89-3B52-892A-B69C-FE688765F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203" y="6479569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159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259E073C-49D3-3A47-7BEE-456EEC28DD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069" y="648678"/>
            <a:ext cx="8229240" cy="914400"/>
          </a:xfrm>
        </p:spPr>
        <p:txBody>
          <a:bodyPr/>
          <a:lstStyle/>
          <a:p>
            <a:r>
              <a:rPr lang="es-ES" dirty="0"/>
              <a:t>Objetivos de aprendizaje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D3B807E-18B0-EF41-87B2-4B10BE2E9E83}"/>
              </a:ext>
            </a:extLst>
          </p:cNvPr>
          <p:cNvSpPr/>
          <p:nvPr/>
        </p:nvSpPr>
        <p:spPr>
          <a:xfrm>
            <a:off x="0" y="6009088"/>
            <a:ext cx="9144000" cy="8489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A85A71C-9A16-EEE7-D3CF-0769E800D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20480"/>
            <a:ext cx="1949115" cy="8375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BB626E-5E3C-C215-4F90-FD2810F42B5D}"/>
              </a:ext>
            </a:extLst>
          </p:cNvPr>
          <p:cNvSpPr txBox="1">
            <a:spLocks noChangeArrowheads="1"/>
          </p:cNvSpPr>
          <p:nvPr/>
        </p:nvSpPr>
        <p:spPr>
          <a:xfrm>
            <a:off x="255069" y="2289230"/>
            <a:ext cx="8496300" cy="18774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>
            <a:sp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None/>
              <a:tabLst/>
              <a:defRPr lang="en-US" sz="2000" b="0" i="0" u="none" strike="noStrike" kern="1200" cap="all" spc="119" baseline="0">
                <a:ln>
                  <a:noFill/>
                </a:ln>
                <a:solidFill>
                  <a:srgbClr val="D1282E"/>
                </a:solidFill>
                <a:highlight>
                  <a:scrgbClr r="0" g="0" b="0">
                    <a:alpha val="0"/>
                  </a:scrgbClr>
                </a:highlight>
                <a:latin typeface="Arial Black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ct val="0"/>
              </a:spcBef>
              <a:spcAft>
                <a:spcPts val="600"/>
              </a:spcAft>
              <a:buSzPct val="125000"/>
              <a:buFont typeface="Wingdings" panose="05000000000000000000" pitchFamily="2" charset="2"/>
              <a:buChar char="ü"/>
              <a:defRPr/>
            </a:pPr>
            <a:r>
              <a:rPr lang="es-ES" altLang="es-ES" sz="1600" cap="none" dirty="0">
                <a:latin typeface="Arial" panose="020B0604020202020204" pitchFamily="34" charset="0"/>
                <a:cs typeface="Arial" panose="020B0604020202020204" pitchFamily="34" charset="0"/>
              </a:rPr>
              <a:t>Diferenciar entre el modelo de negocio y el plan de negocio</a:t>
            </a:r>
          </a:p>
          <a:p>
            <a:pPr marL="285750" indent="-285750">
              <a:spcBef>
                <a:spcPct val="0"/>
              </a:spcBef>
              <a:spcAft>
                <a:spcPts val="600"/>
              </a:spcAft>
              <a:buSzPct val="125000"/>
              <a:buFont typeface="Wingdings" panose="05000000000000000000" pitchFamily="2" charset="2"/>
              <a:buChar char="ü"/>
              <a:defRPr/>
            </a:pPr>
            <a:r>
              <a:rPr lang="es-ES" altLang="es-ES" sz="1600" cap="none" dirty="0">
                <a:latin typeface="Arial" panose="020B0604020202020204" pitchFamily="34" charset="0"/>
                <a:cs typeface="Arial" panose="020B0604020202020204" pitchFamily="34" charset="0"/>
              </a:rPr>
              <a:t>Definir y caracterizar un modelo de negocio</a:t>
            </a:r>
          </a:p>
          <a:p>
            <a:pPr marL="285750" indent="-285750">
              <a:spcBef>
                <a:spcPct val="0"/>
              </a:spcBef>
              <a:spcAft>
                <a:spcPts val="600"/>
              </a:spcAft>
              <a:buSzPct val="125000"/>
              <a:buFont typeface="Wingdings" panose="05000000000000000000" pitchFamily="2" charset="2"/>
              <a:buChar char="ü"/>
              <a:defRPr/>
            </a:pPr>
            <a:r>
              <a:rPr lang="es-ES" altLang="es-ES" sz="1600" cap="none" dirty="0">
                <a:latin typeface="Arial" panose="020B0604020202020204" pitchFamily="34" charset="0"/>
                <a:cs typeface="Arial" panose="020B0604020202020204" pitchFamily="34" charset="0"/>
              </a:rPr>
              <a:t>Conocer el Business </a:t>
            </a:r>
            <a:r>
              <a:rPr lang="es-ES" altLang="es-ES" sz="1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es-ES" altLang="es-ES" sz="1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Canvas</a:t>
            </a:r>
            <a:r>
              <a:rPr lang="es-ES" altLang="es-ES" sz="1600" cap="none" dirty="0">
                <a:latin typeface="Arial" panose="020B0604020202020204" pitchFamily="34" charset="0"/>
                <a:cs typeface="Arial" panose="020B0604020202020204" pitchFamily="34" charset="0"/>
              </a:rPr>
              <a:t> como herramienta básica del diseño del modelo de negocio</a:t>
            </a:r>
          </a:p>
          <a:p>
            <a:pPr marL="285750" indent="-285750">
              <a:spcBef>
                <a:spcPct val="0"/>
              </a:spcBef>
              <a:spcAft>
                <a:spcPts val="600"/>
              </a:spcAft>
              <a:buSzPct val="125000"/>
              <a:buFont typeface="Wingdings" panose="05000000000000000000" pitchFamily="2" charset="2"/>
              <a:buChar char="ü"/>
              <a:defRPr/>
            </a:pPr>
            <a:r>
              <a:rPr lang="es-ES" altLang="es-ES" sz="1600" cap="none" dirty="0">
                <a:latin typeface="Arial" panose="020B0604020202020204" pitchFamily="34" charset="0"/>
                <a:cs typeface="Arial" panose="020B0604020202020204" pitchFamily="34" charset="0"/>
              </a:rPr>
              <a:t>Utilizar el Business </a:t>
            </a:r>
            <a:r>
              <a:rPr lang="es-ES" altLang="es-ES" sz="1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es-ES" altLang="es-ES" sz="1600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600" cap="none" dirty="0" err="1">
                <a:latin typeface="Arial" panose="020B0604020202020204" pitchFamily="34" charset="0"/>
                <a:cs typeface="Arial" panose="020B0604020202020204" pitchFamily="34" charset="0"/>
              </a:rPr>
              <a:t>Canvas</a:t>
            </a:r>
            <a:r>
              <a:rPr lang="es-ES" altLang="es-ES" sz="1600" cap="none" dirty="0">
                <a:latin typeface="Arial" panose="020B0604020202020204" pitchFamily="34" charset="0"/>
                <a:cs typeface="Arial" panose="020B0604020202020204" pitchFamily="34" charset="0"/>
              </a:rPr>
              <a:t> para innovar en el modelo de negocio</a:t>
            </a:r>
          </a:p>
          <a:p>
            <a:pPr marL="285750" indent="-285750">
              <a:spcBef>
                <a:spcPct val="0"/>
              </a:spcBef>
              <a:spcAft>
                <a:spcPts val="600"/>
              </a:spcAft>
              <a:buSzPct val="125000"/>
              <a:buFont typeface="Wingdings" panose="05000000000000000000" pitchFamily="2" charset="2"/>
              <a:buChar char="ü"/>
              <a:defRPr/>
            </a:pPr>
            <a:endParaRPr lang="es-ES" altLang="es-ES" sz="16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18">
            <a:extLst>
              <a:ext uri="{FF2B5EF4-FFF2-40B4-BE49-F238E27FC236}">
                <a16:creationId xmlns:a16="http://schemas.microsoft.com/office/drawing/2014/main" id="{87CEF8B9-E40F-3987-9B65-63FCE224716D}"/>
              </a:ext>
            </a:extLst>
          </p:cNvPr>
          <p:cNvSpPr txBox="1"/>
          <p:nvPr/>
        </p:nvSpPr>
        <p:spPr>
          <a:xfrm>
            <a:off x="4023074" y="6466288"/>
            <a:ext cx="4497219" cy="2398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1000" i="0" u="none" strike="noStrike" kern="1200" cap="none" spc="0" baseline="0" dirty="0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ＭＳ Ｐゴシック" pitchFamily="2"/>
                <a:cs typeface="FreeSans" pitchFamily="2"/>
              </a:rPr>
              <a:t>Este documento está protegido por una licencia de Creative </a:t>
            </a:r>
            <a:r>
              <a:rPr lang="es-ES" sz="1000" i="0" u="none" strike="noStrike" kern="1200" cap="none" spc="0" baseline="0" dirty="0" err="1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ＭＳ Ｐゴシック" pitchFamily="2"/>
                <a:cs typeface="FreeSans" pitchFamily="2"/>
              </a:rPr>
              <a:t>Commons</a:t>
            </a:r>
            <a:endParaRPr lang="es-ES" sz="1000" i="0" u="none" strike="noStrike" kern="1200" cap="none" spc="0" baseline="0" dirty="0">
              <a:ln>
                <a:noFill/>
              </a:ln>
              <a:solidFill>
                <a:schemeClr val="bg1"/>
              </a:solidFill>
              <a:latin typeface="Liberation Sans" pitchFamily="34"/>
              <a:ea typeface="ＭＳ Ｐゴシック" pitchFamily="2"/>
              <a:cs typeface="FreeSans" pitchFamily="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0EFD814-1E99-F66E-0E63-B4C3C613A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203" y="6479569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36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3933C5F7-B036-57F8-A2DB-CBC5B9E47CCF}"/>
              </a:ext>
            </a:extLst>
          </p:cNvPr>
          <p:cNvSpPr txBox="1">
            <a:spLocks noChangeArrowheads="1"/>
          </p:cNvSpPr>
          <p:nvPr/>
        </p:nvSpPr>
        <p:spPr>
          <a:xfrm>
            <a:off x="510746" y="292067"/>
            <a:ext cx="7924800" cy="6912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None/>
              <a:tabLst/>
              <a:defRPr lang="en-US" sz="2000" b="0" i="0" u="none" strike="noStrike" kern="1200" cap="all" spc="119" baseline="0">
                <a:ln>
                  <a:noFill/>
                </a:ln>
                <a:solidFill>
                  <a:srgbClr val="D1282E"/>
                </a:solidFill>
                <a:highlight>
                  <a:scrgbClr r="0" g="0" b="0">
                    <a:alpha val="0"/>
                  </a:scrgbClr>
                </a:highlight>
                <a:latin typeface="Arial Black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s-ES" altLang="es-ES" dirty="0"/>
              <a:t>Portfolio del modelo de negocio (v)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4839158-493B-F528-C320-6C6A4FD99B5A}"/>
              </a:ext>
            </a:extLst>
          </p:cNvPr>
          <p:cNvSpPr txBox="1"/>
          <p:nvPr/>
        </p:nvSpPr>
        <p:spPr>
          <a:xfrm>
            <a:off x="2695035" y="757731"/>
            <a:ext cx="4459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El mapa del portfolio y su gestión</a:t>
            </a: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5881BE6E-93F3-0819-51F8-316BD05A1D62}"/>
              </a:ext>
            </a:extLst>
          </p:cNvPr>
          <p:cNvGrpSpPr/>
          <p:nvPr/>
        </p:nvGrpSpPr>
        <p:grpSpPr>
          <a:xfrm>
            <a:off x="739173" y="2030281"/>
            <a:ext cx="7918815" cy="3596398"/>
            <a:chOff x="739173" y="2030281"/>
            <a:chExt cx="7918815" cy="3596398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" name="Modelo 3D 11" descr="Carpeta de archivos con contenido">
                  <a:extLst>
                    <a:ext uri="{FF2B5EF4-FFF2-40B4-BE49-F238E27FC236}">
                      <a16:creationId xmlns:a16="http://schemas.microsoft.com/office/drawing/2014/main" id="{E506816F-1A27-0B17-BCAC-2655B4C9579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643871370"/>
                    </p:ext>
                  </p:extLst>
                </p:nvPr>
              </p:nvGraphicFramePr>
              <p:xfrm>
                <a:off x="1304475" y="2706712"/>
                <a:ext cx="3378736" cy="2760324"/>
              </p:xfrm>
              <a:graphic>
                <a:graphicData uri="http://schemas.microsoft.com/office/drawing/2017/model3d">
                  <am3d:model3d r:embed="rId3">
                    <am3d:spPr>
                      <a:xfrm>
                        <a:off x="0" y="0"/>
                        <a:ext cx="3378736" cy="2760324"/>
                      </a:xfrm>
                      <a:prstGeom prst="rect">
                        <a:avLst/>
                      </a:prstGeom>
                    </am3d:spPr>
                    <am3d:camera>
                      <am3d:pos x="0" y="0" z="61547015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5746901" d="1000000"/>
                      <am3d:preTrans dx="0" dy="-13710234" dz="362805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2037793" ay="1020778" az="668939"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406400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" name="Modelo 3D 11" descr="Carpeta de archivos con contenido">
                  <a:extLst>
                    <a:ext uri="{FF2B5EF4-FFF2-40B4-BE49-F238E27FC236}">
                      <a16:creationId xmlns:a16="http://schemas.microsoft.com/office/drawing/2014/main" id="{E506816F-1A27-0B17-BCAC-2655B4C9579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304475" y="2706712"/>
                  <a:ext cx="3378736" cy="276032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3" name="Modelo 3D 12" descr="Carpeta de archivos con contenido">
                  <a:extLst>
                    <a:ext uri="{FF2B5EF4-FFF2-40B4-BE49-F238E27FC236}">
                      <a16:creationId xmlns:a16="http://schemas.microsoft.com/office/drawing/2014/main" id="{F44B3FBB-57B5-F491-CC56-D5C822B7C595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578909589"/>
                    </p:ext>
                  </p:extLst>
                </p:nvPr>
              </p:nvGraphicFramePr>
              <p:xfrm>
                <a:off x="4683211" y="2706712"/>
                <a:ext cx="3308556" cy="2598296"/>
              </p:xfrm>
              <a:graphic>
                <a:graphicData uri="http://schemas.microsoft.com/office/drawing/2017/model3d">
                  <am3d:model3d r:embed="rId3">
                    <am3d:spPr>
                      <a:xfrm>
                        <a:off x="0" y="0"/>
                        <a:ext cx="3308556" cy="2598296"/>
                      </a:xfrm>
                      <a:prstGeom prst="rect">
                        <a:avLst/>
                      </a:prstGeom>
                    </am3d:spPr>
                    <am3d:camera>
                      <am3d:pos x="0" y="0" z="61547015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5746901" d="1000000"/>
                      <am3d:preTrans dx="0" dy="-13710234" dz="362805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223043" ay="-1175838" az="-426246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406400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3" name="Modelo 3D 12" descr="Carpeta de archivos con contenido">
                  <a:extLst>
                    <a:ext uri="{FF2B5EF4-FFF2-40B4-BE49-F238E27FC236}">
                      <a16:creationId xmlns:a16="http://schemas.microsoft.com/office/drawing/2014/main" id="{F44B3FBB-57B5-F491-CC56-D5C822B7C59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83211" y="2706712"/>
                  <a:ext cx="3308556" cy="2598296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1C08B59D-C19B-FB20-2697-C28511533BB0}"/>
                </a:ext>
              </a:extLst>
            </p:cNvPr>
            <p:cNvSpPr txBox="1"/>
            <p:nvPr/>
          </p:nvSpPr>
          <p:spPr>
            <a:xfrm>
              <a:off x="2162776" y="3856040"/>
              <a:ext cx="1761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>
                  <a:latin typeface="Bradley Hand ITC" panose="03070402050302030203" pitchFamily="66" charset="0"/>
                </a:rPr>
                <a:t>EXPLORA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64E15501-7E11-94CE-39A3-8843DBC16E5C}"/>
                </a:ext>
              </a:extLst>
            </p:cNvPr>
            <p:cNvSpPr txBox="1"/>
            <p:nvPr/>
          </p:nvSpPr>
          <p:spPr>
            <a:xfrm>
              <a:off x="5417829" y="3856041"/>
              <a:ext cx="15480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>
                  <a:latin typeface="Bradley Hand ITC" panose="03070402050302030203" pitchFamily="66" charset="0"/>
                </a:rPr>
                <a:t>EXPLOTA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AD1837A8-8A67-5336-D00B-62E6934F2461}"/>
                </a:ext>
              </a:extLst>
            </p:cNvPr>
            <p:cNvSpPr txBox="1"/>
            <p:nvPr/>
          </p:nvSpPr>
          <p:spPr>
            <a:xfrm>
              <a:off x="1468070" y="5165014"/>
              <a:ext cx="31506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Riesgo de innovación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3443DB02-E3C5-5E85-4605-A40D49E91DFE}"/>
                </a:ext>
              </a:extLst>
            </p:cNvPr>
            <p:cNvSpPr txBox="1"/>
            <p:nvPr/>
          </p:nvSpPr>
          <p:spPr>
            <a:xfrm rot="16200000">
              <a:off x="-329143" y="3547663"/>
              <a:ext cx="25982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Retorno esperado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B11643EE-461D-CCF5-A66C-A8CBC709AA01}"/>
                </a:ext>
              </a:extLst>
            </p:cNvPr>
            <p:cNvSpPr txBox="1"/>
            <p:nvPr/>
          </p:nvSpPr>
          <p:spPr>
            <a:xfrm rot="5400000">
              <a:off x="7667215" y="3856039"/>
              <a:ext cx="15198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Retorno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85952FA0-3AD9-1D03-1FC9-177CA2EC689D}"/>
                </a:ext>
              </a:extLst>
            </p:cNvPr>
            <p:cNvSpPr txBox="1"/>
            <p:nvPr/>
          </p:nvSpPr>
          <p:spPr>
            <a:xfrm>
              <a:off x="4924798" y="2030281"/>
              <a:ext cx="24065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b="1" dirty="0">
                  <a:solidFill>
                    <a:srgbClr val="C00000"/>
                  </a:solidFill>
                  <a:latin typeface="Bradley Hand ITC" panose="03070402050302030203" pitchFamily="66" charset="0"/>
                </a:rPr>
                <a:t>Riesgo de muerte o disrupción</a:t>
              </a: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E872F77C-22D0-58EE-A6A2-23B3116978F4}"/>
              </a:ext>
            </a:extLst>
          </p:cNvPr>
          <p:cNvGrpSpPr/>
          <p:nvPr/>
        </p:nvGrpSpPr>
        <p:grpSpPr>
          <a:xfrm>
            <a:off x="0" y="6009088"/>
            <a:ext cx="9144000" cy="848912"/>
            <a:chOff x="0" y="6009088"/>
            <a:chExt cx="9144000" cy="848912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A10B4D86-E665-1745-DA65-F4D47BA5C3A1}"/>
                </a:ext>
              </a:extLst>
            </p:cNvPr>
            <p:cNvSpPr/>
            <p:nvPr/>
          </p:nvSpPr>
          <p:spPr>
            <a:xfrm>
              <a:off x="0" y="6009088"/>
              <a:ext cx="9144000" cy="8489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778CC015-22D4-18A8-0C6D-44134B5D6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020480"/>
              <a:ext cx="1949115" cy="837519"/>
            </a:xfrm>
            <a:prstGeom prst="rect">
              <a:avLst/>
            </a:prstGeom>
          </p:spPr>
        </p:pic>
      </p:grpSp>
      <p:sp>
        <p:nvSpPr>
          <p:cNvPr id="6" name="CuadroTexto 18">
            <a:extLst>
              <a:ext uri="{FF2B5EF4-FFF2-40B4-BE49-F238E27FC236}">
                <a16:creationId xmlns:a16="http://schemas.microsoft.com/office/drawing/2014/main" id="{47124CF5-67D3-CB2A-C103-D5A3177B2B14}"/>
              </a:ext>
            </a:extLst>
          </p:cNvPr>
          <p:cNvSpPr txBox="1"/>
          <p:nvPr/>
        </p:nvSpPr>
        <p:spPr>
          <a:xfrm>
            <a:off x="4023074" y="6466288"/>
            <a:ext cx="4497219" cy="2398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1000" i="0" u="none" strike="noStrike" kern="1200" cap="none" spc="0" baseline="0" dirty="0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ＭＳ Ｐゴシック" pitchFamily="2"/>
                <a:cs typeface="FreeSans" pitchFamily="2"/>
              </a:rPr>
              <a:t>Este documento está protegido por una licencia de Creative </a:t>
            </a:r>
            <a:r>
              <a:rPr lang="es-ES" sz="1000" i="0" u="none" strike="noStrike" kern="1200" cap="none" spc="0" baseline="0" dirty="0" err="1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ＭＳ Ｐゴシック" pitchFamily="2"/>
                <a:cs typeface="FreeSans" pitchFamily="2"/>
              </a:rPr>
              <a:t>Commons</a:t>
            </a:r>
            <a:endParaRPr lang="es-ES" sz="1000" i="0" u="none" strike="noStrike" kern="1200" cap="none" spc="0" baseline="0" dirty="0">
              <a:ln>
                <a:noFill/>
              </a:ln>
              <a:solidFill>
                <a:schemeClr val="bg1"/>
              </a:solidFill>
              <a:latin typeface="Liberation Sans" pitchFamily="34"/>
              <a:ea typeface="ＭＳ Ｐゴシック" pitchFamily="2"/>
              <a:cs typeface="FreeSans" pitchFamily="2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154D216-0EA9-100C-B844-79D9F6490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203" y="6479569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9364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: esquina doblada 22">
            <a:extLst>
              <a:ext uri="{FF2B5EF4-FFF2-40B4-BE49-F238E27FC236}">
                <a16:creationId xmlns:a16="http://schemas.microsoft.com/office/drawing/2014/main" id="{B71B09EB-D62A-D53B-8742-66B6C0F87683}"/>
              </a:ext>
            </a:extLst>
          </p:cNvPr>
          <p:cNvSpPr/>
          <p:nvPr/>
        </p:nvSpPr>
        <p:spPr>
          <a:xfrm>
            <a:off x="4767215" y="2386040"/>
            <a:ext cx="3923434" cy="966389"/>
          </a:xfrm>
          <a:prstGeom prst="foldedCorne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Mejora tu propuesta valor analizando las “</a:t>
            </a:r>
            <a:r>
              <a:rPr lang="es-ES" sz="1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direcciones de innovación de la propuesta de valor</a:t>
            </a: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s-ES" sz="1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EB9E5294-CFB9-6615-62F3-9A7BEEEFF067}"/>
              </a:ext>
            </a:extLst>
          </p:cNvPr>
          <p:cNvSpPr txBox="1">
            <a:spLocks/>
          </p:cNvSpPr>
          <p:nvPr/>
        </p:nvSpPr>
        <p:spPr>
          <a:xfrm>
            <a:off x="255069" y="160370"/>
            <a:ext cx="8229240" cy="4397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None/>
              <a:tabLst/>
              <a:defRPr lang="en-US" sz="2000" b="0" i="0" u="none" strike="noStrike" kern="1200" cap="all" spc="119" baseline="0">
                <a:ln>
                  <a:noFill/>
                </a:ln>
                <a:solidFill>
                  <a:srgbClr val="D1282E"/>
                </a:solidFill>
                <a:highlight>
                  <a:scrgbClr r="0" g="0" b="0">
                    <a:alpha val="0"/>
                  </a:scrgbClr>
                </a:highlight>
                <a:latin typeface="Arial Black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Actividades de investigación recomendadas</a:t>
            </a:r>
          </a:p>
        </p:txBody>
      </p:sp>
      <p:sp>
        <p:nvSpPr>
          <p:cNvPr id="9" name="Rectángulo: esquina doblada 8">
            <a:extLst>
              <a:ext uri="{FF2B5EF4-FFF2-40B4-BE49-F238E27FC236}">
                <a16:creationId xmlns:a16="http://schemas.microsoft.com/office/drawing/2014/main" id="{D8A95D4F-5A40-C5DC-91C7-C3ECE2A68E82}"/>
              </a:ext>
            </a:extLst>
          </p:cNvPr>
          <p:cNvSpPr/>
          <p:nvPr/>
        </p:nvSpPr>
        <p:spPr>
          <a:xfrm>
            <a:off x="474483" y="662910"/>
            <a:ext cx="5164318" cy="1476525"/>
          </a:xfrm>
          <a:prstGeom prst="foldedCorner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s-E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Busca ejemplos de modelos de negocio y analízalos poniendo especial atención a sus elementos diferenciadores o característicos ¿Podrías identificarlos?</a:t>
            </a:r>
          </a:p>
          <a:p>
            <a:pPr>
              <a:spcAft>
                <a:spcPts val="600"/>
              </a:spcAft>
            </a:pPr>
            <a:r>
              <a:rPr lang="es-E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Indaga en  https://modelodenegociocanvas.pro/ejemplos-practicos-analizados/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D61E7F4-DF2B-53CA-7B6C-D35716431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55609">
            <a:off x="5420870" y="347973"/>
            <a:ext cx="435860" cy="597460"/>
          </a:xfrm>
          <a:prstGeom prst="rect">
            <a:avLst/>
          </a:prstGeom>
        </p:spPr>
      </p:pic>
      <p:sp>
        <p:nvSpPr>
          <p:cNvPr id="3" name="Rectángulo: esquina doblada 2">
            <a:extLst>
              <a:ext uri="{FF2B5EF4-FFF2-40B4-BE49-F238E27FC236}">
                <a16:creationId xmlns:a16="http://schemas.microsoft.com/office/drawing/2014/main" id="{4C668D0D-9C81-FC75-4250-E4617D14AA1D}"/>
              </a:ext>
            </a:extLst>
          </p:cNvPr>
          <p:cNvSpPr/>
          <p:nvPr/>
        </p:nvSpPr>
        <p:spPr>
          <a:xfrm>
            <a:off x="474483" y="2371292"/>
            <a:ext cx="3829603" cy="1476525"/>
          </a:xfrm>
          <a:prstGeom prst="foldedCorner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Explora herramientas de Design Thinking como: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mapa de empatía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perfil del usuario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viaje del cliente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2D66AED-CC63-6181-5AF1-78CCD8DB5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55609">
            <a:off x="4024901" y="2109843"/>
            <a:ext cx="499915" cy="597460"/>
          </a:xfrm>
          <a:prstGeom prst="rect">
            <a:avLst/>
          </a:prstGeom>
        </p:spPr>
      </p:pic>
      <p:sp>
        <p:nvSpPr>
          <p:cNvPr id="12" name="Rectángulo: esquina doblada 11">
            <a:extLst>
              <a:ext uri="{FF2B5EF4-FFF2-40B4-BE49-F238E27FC236}">
                <a16:creationId xmlns:a16="http://schemas.microsoft.com/office/drawing/2014/main" id="{F3011E6E-3412-65DE-55BE-3CE37FF1A8A3}"/>
              </a:ext>
            </a:extLst>
          </p:cNvPr>
          <p:cNvSpPr/>
          <p:nvPr/>
        </p:nvSpPr>
        <p:spPr>
          <a:xfrm>
            <a:off x="4707948" y="3659337"/>
            <a:ext cx="3898842" cy="844639"/>
          </a:xfrm>
          <a:prstGeom prst="foldedCorner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s-ES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Amplia tus conocimientos y mejora tu definición del modelo de negocio accediendo al </a:t>
            </a:r>
            <a:r>
              <a:rPr lang="es-ES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genially</a:t>
            </a:r>
            <a:r>
              <a:rPr lang="es-ES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s-ES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Riesgos, hipótesis y modelos de negocio</a:t>
            </a:r>
            <a:r>
              <a:rPr lang="es-ES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s-ES" sz="1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ángulo: esquina doblada 16">
            <a:extLst>
              <a:ext uri="{FF2B5EF4-FFF2-40B4-BE49-F238E27FC236}">
                <a16:creationId xmlns:a16="http://schemas.microsoft.com/office/drawing/2014/main" id="{B5D7CD07-A05A-D20E-0BD1-1273E8B6FFC3}"/>
              </a:ext>
            </a:extLst>
          </p:cNvPr>
          <p:cNvSpPr/>
          <p:nvPr/>
        </p:nvSpPr>
        <p:spPr>
          <a:xfrm>
            <a:off x="6006369" y="561785"/>
            <a:ext cx="2874384" cy="1575217"/>
          </a:xfrm>
          <a:prstGeom prst="foldedCorner">
            <a:avLst/>
          </a:prstGeom>
          <a:solidFill>
            <a:srgbClr val="FFAC33"/>
          </a:solidFill>
          <a:ln>
            <a:solidFill>
              <a:srgbClr val="FFA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s-ES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 buena propuesta valor </a:t>
            </a:r>
            <a:r>
              <a:rPr lang="es-ES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usando el “</a:t>
            </a:r>
            <a:r>
              <a:rPr lang="es-ES" sz="1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canvas</a:t>
            </a:r>
            <a:r>
              <a:rPr lang="es-ES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 de la propuesta de valor</a:t>
            </a:r>
            <a:r>
              <a:rPr lang="es-ES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A2A23C7-5D4B-5977-772B-726670676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55609">
            <a:off x="8440690" y="2092070"/>
            <a:ext cx="499915" cy="59746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6306B59-8FB0-DDB4-8954-E85E0CB67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55609">
            <a:off x="8406129" y="3365129"/>
            <a:ext cx="499915" cy="597460"/>
          </a:xfrm>
          <a:prstGeom prst="rect">
            <a:avLst/>
          </a:prstGeom>
        </p:spPr>
      </p:pic>
      <p:sp>
        <p:nvSpPr>
          <p:cNvPr id="22" name="Rectángulo: esquina doblada 21">
            <a:extLst>
              <a:ext uri="{FF2B5EF4-FFF2-40B4-BE49-F238E27FC236}">
                <a16:creationId xmlns:a16="http://schemas.microsoft.com/office/drawing/2014/main" id="{A960D687-AC59-A164-3CA1-17E5C158281A}"/>
              </a:ext>
            </a:extLst>
          </p:cNvPr>
          <p:cNvSpPr/>
          <p:nvPr/>
        </p:nvSpPr>
        <p:spPr>
          <a:xfrm>
            <a:off x="469340" y="4079674"/>
            <a:ext cx="3694668" cy="811178"/>
          </a:xfrm>
          <a:prstGeom prst="foldedCorner">
            <a:avLst/>
          </a:prstGeom>
          <a:solidFill>
            <a:srgbClr val="FFAC33"/>
          </a:solidFill>
          <a:ln>
            <a:solidFill>
              <a:srgbClr val="FFA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s-ES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Descubre “</a:t>
            </a:r>
            <a:r>
              <a:rPr lang="es-ES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6 formas de innovare a partir del perfil del cliente</a:t>
            </a:r>
            <a:r>
              <a:rPr lang="es-ES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8302B224-BDDD-C61A-0816-6DE3DBCC7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55609">
            <a:off x="3938847" y="3780944"/>
            <a:ext cx="499915" cy="597460"/>
          </a:xfrm>
          <a:prstGeom prst="rect">
            <a:avLst/>
          </a:prstGeom>
        </p:spPr>
      </p:pic>
      <p:sp>
        <p:nvSpPr>
          <p:cNvPr id="25" name="Rectángulo: esquina doblada 24">
            <a:extLst>
              <a:ext uri="{FF2B5EF4-FFF2-40B4-BE49-F238E27FC236}">
                <a16:creationId xmlns:a16="http://schemas.microsoft.com/office/drawing/2014/main" id="{8F5B556F-66E8-02A3-083D-C190582A92AB}"/>
              </a:ext>
            </a:extLst>
          </p:cNvPr>
          <p:cNvSpPr/>
          <p:nvPr/>
        </p:nvSpPr>
        <p:spPr>
          <a:xfrm>
            <a:off x="4777404" y="4872926"/>
            <a:ext cx="3940284" cy="671496"/>
          </a:xfrm>
          <a:prstGeom prst="foldedCorner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¿Qué modelos de negocio serán exitosos en 2023?</a:t>
            </a:r>
          </a:p>
          <a:p>
            <a:pPr>
              <a:spcAft>
                <a:spcPts val="600"/>
              </a:spcAft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¿Por qué? 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F322339C-88BE-D365-0F28-C14607F58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55609">
            <a:off x="8440691" y="4523287"/>
            <a:ext cx="499915" cy="597460"/>
          </a:xfrm>
          <a:prstGeom prst="rect">
            <a:avLst/>
          </a:prstGeom>
        </p:spPr>
      </p:pic>
      <p:sp>
        <p:nvSpPr>
          <p:cNvPr id="27" name="Rectángulo: esquina doblada 26">
            <a:extLst>
              <a:ext uri="{FF2B5EF4-FFF2-40B4-BE49-F238E27FC236}">
                <a16:creationId xmlns:a16="http://schemas.microsoft.com/office/drawing/2014/main" id="{6B644ADE-BDB5-0537-7AB2-5C070B1CC3DC}"/>
              </a:ext>
            </a:extLst>
          </p:cNvPr>
          <p:cNvSpPr/>
          <p:nvPr/>
        </p:nvSpPr>
        <p:spPr>
          <a:xfrm>
            <a:off x="426312" y="5007054"/>
            <a:ext cx="4051183" cy="736608"/>
          </a:xfrm>
          <a:prstGeom prst="foldedCorne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no los conoces explóralos</a:t>
            </a:r>
          </a:p>
          <a:p>
            <a:pPr>
              <a:spcAft>
                <a:spcPts val="600"/>
              </a:spcAft>
            </a:pP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7 ejemplos de modelos de negocio innovadores</a:t>
            </a:r>
            <a:r>
              <a:rPr lang="es-E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B1AF6D7C-763F-93B6-9E49-F2DF6E0D2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55609">
            <a:off x="4254219" y="4676871"/>
            <a:ext cx="499915" cy="597460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5E699413-CEEA-D161-7F1E-CA65AFE1996B}"/>
              </a:ext>
            </a:extLst>
          </p:cNvPr>
          <p:cNvGrpSpPr/>
          <p:nvPr/>
        </p:nvGrpSpPr>
        <p:grpSpPr>
          <a:xfrm>
            <a:off x="0" y="6009088"/>
            <a:ext cx="9144000" cy="848912"/>
            <a:chOff x="0" y="6009088"/>
            <a:chExt cx="9144000" cy="848912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2D6C68A9-FD9E-747C-87F5-827F70D23B9F}"/>
                </a:ext>
              </a:extLst>
            </p:cNvPr>
            <p:cNvSpPr/>
            <p:nvPr/>
          </p:nvSpPr>
          <p:spPr>
            <a:xfrm>
              <a:off x="0" y="6009088"/>
              <a:ext cx="9144000" cy="8489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08353E2B-000F-CF03-CBF1-D8C5C3ECB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020480"/>
              <a:ext cx="1949115" cy="837519"/>
            </a:xfrm>
            <a:prstGeom prst="rect">
              <a:avLst/>
            </a:prstGeom>
          </p:spPr>
        </p:pic>
      </p:grpSp>
      <p:sp>
        <p:nvSpPr>
          <p:cNvPr id="13" name="CuadroTexto 18">
            <a:extLst>
              <a:ext uri="{FF2B5EF4-FFF2-40B4-BE49-F238E27FC236}">
                <a16:creationId xmlns:a16="http://schemas.microsoft.com/office/drawing/2014/main" id="{44E7721C-1F5B-21F1-EE1E-B422F32CC2AA}"/>
              </a:ext>
            </a:extLst>
          </p:cNvPr>
          <p:cNvSpPr txBox="1"/>
          <p:nvPr/>
        </p:nvSpPr>
        <p:spPr>
          <a:xfrm>
            <a:off x="4023074" y="6466288"/>
            <a:ext cx="4497219" cy="2398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1000" i="0" u="none" strike="noStrike" kern="1200" cap="none" spc="0" baseline="0" dirty="0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ＭＳ Ｐゴシック" pitchFamily="2"/>
                <a:cs typeface="FreeSans" pitchFamily="2"/>
              </a:rPr>
              <a:t>Este documento está protegido por una licencia de Creative </a:t>
            </a:r>
            <a:r>
              <a:rPr lang="es-ES" sz="1000" i="0" u="none" strike="noStrike" kern="1200" cap="none" spc="0" baseline="0" dirty="0" err="1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ＭＳ Ｐゴシック" pitchFamily="2"/>
                <a:cs typeface="FreeSans" pitchFamily="2"/>
              </a:rPr>
              <a:t>Commons</a:t>
            </a:r>
            <a:endParaRPr lang="es-ES" sz="1000" i="0" u="none" strike="noStrike" kern="1200" cap="none" spc="0" baseline="0" dirty="0">
              <a:ln>
                <a:noFill/>
              </a:ln>
              <a:solidFill>
                <a:schemeClr val="bg1"/>
              </a:solidFill>
              <a:latin typeface="Liberation Sans" pitchFamily="34"/>
              <a:ea typeface="ＭＳ Ｐゴシック" pitchFamily="2"/>
              <a:cs typeface="FreeSans" pitchFamily="2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2FBC1D17-CFDF-ED4A-7FC5-FF7E4FCA2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203" y="6479569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685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3_ 1">
            <a:extLst>
              <a:ext uri="{FF2B5EF4-FFF2-40B4-BE49-F238E27FC236}">
                <a16:creationId xmlns:a16="http://schemas.microsoft.com/office/drawing/2014/main" id="{DDBCD6E1-DABB-DAA9-C96A-6693F8347A8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 wrap="square" lIns="91440" tIns="45720" rIns="91440" bIns="45720" anchor="b" anchorCtr="0">
            <a:normAutofit/>
          </a:bodyPr>
          <a:lstStyle/>
          <a:p>
            <a:pPr lvl="0" algn="l" hangingPunct="1"/>
            <a:r>
              <a:rPr lang="es-ES" sz="3600" b="0" cap="all" spc="-60" dirty="0">
                <a:solidFill>
                  <a:srgbClr val="D1282E"/>
                </a:solidFill>
                <a:latin typeface="Arial Black" pitchFamily="18"/>
              </a:rPr>
              <a:t>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2D3B3F0-0388-5B68-91C5-AA5594138D20}"/>
              </a:ext>
            </a:extLst>
          </p:cNvPr>
          <p:cNvSpPr txBox="1"/>
          <p:nvPr/>
        </p:nvSpPr>
        <p:spPr>
          <a:xfrm>
            <a:off x="822780" y="331729"/>
            <a:ext cx="7081967" cy="256835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7200"/>
            </a:pPr>
            <a:r>
              <a:rPr lang="es-ES" sz="7200" b="1" dirty="0">
                <a:solidFill>
                  <a:srgbClr val="C9211E"/>
                </a:solidFill>
                <a:latin typeface="Liberation Sans" pitchFamily="18"/>
                <a:ea typeface="AR PL KaitiM GB" pitchFamily="2"/>
                <a:cs typeface="FreeSans" pitchFamily="2"/>
              </a:rPr>
              <a:t>TEMA 3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7200"/>
            </a:pPr>
            <a:endParaRPr lang="es-ES" sz="2400" b="1" dirty="0">
              <a:solidFill>
                <a:srgbClr val="C9211E"/>
              </a:solidFill>
              <a:latin typeface="Liberation Sans" pitchFamily="18"/>
              <a:ea typeface="AR PL KaitiM GB" pitchFamily="2"/>
              <a:cs typeface="FreeSans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7200"/>
            </a:pPr>
            <a:r>
              <a:rPr lang="es-ES" sz="3600" b="1" dirty="0">
                <a:solidFill>
                  <a:srgbClr val="C9211E"/>
                </a:solidFill>
                <a:latin typeface="Liberation Sans" pitchFamily="18"/>
                <a:ea typeface="AR PL KaitiM GB" pitchFamily="2"/>
                <a:cs typeface="FreeSans" pitchFamily="2"/>
              </a:rPr>
              <a:t>DISEÑO DEL MODELO DE NEGOCIO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95DD1831-E31E-991F-923D-9372E6814A0D}"/>
              </a:ext>
            </a:extLst>
          </p:cNvPr>
          <p:cNvGrpSpPr/>
          <p:nvPr/>
        </p:nvGrpSpPr>
        <p:grpSpPr>
          <a:xfrm>
            <a:off x="0" y="5713200"/>
            <a:ext cx="9144000" cy="1144800"/>
            <a:chOff x="0" y="6009088"/>
            <a:chExt cx="9144000" cy="848912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BEA0C8B0-9EE7-A725-077B-AA1CF66E6AB8}"/>
                </a:ext>
              </a:extLst>
            </p:cNvPr>
            <p:cNvSpPr/>
            <p:nvPr/>
          </p:nvSpPr>
          <p:spPr>
            <a:xfrm>
              <a:off x="0" y="6009088"/>
              <a:ext cx="9144000" cy="8489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D83891F2-A83C-2041-DEA2-CEE435A1C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020480"/>
              <a:ext cx="1949115" cy="837519"/>
            </a:xfrm>
            <a:prstGeom prst="rect">
              <a:avLst/>
            </a:prstGeom>
          </p:spPr>
        </p:pic>
      </p:grpSp>
      <p:sp>
        <p:nvSpPr>
          <p:cNvPr id="10" name="CuadroTexto 18">
            <a:extLst>
              <a:ext uri="{FF2B5EF4-FFF2-40B4-BE49-F238E27FC236}">
                <a16:creationId xmlns:a16="http://schemas.microsoft.com/office/drawing/2014/main" id="{DAC2D6D4-A868-6F6C-D225-A84710F93FAC}"/>
              </a:ext>
            </a:extLst>
          </p:cNvPr>
          <p:cNvSpPr txBox="1"/>
          <p:nvPr/>
        </p:nvSpPr>
        <p:spPr>
          <a:xfrm>
            <a:off x="4023074" y="6466288"/>
            <a:ext cx="4497219" cy="2398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1000" i="0" u="none" strike="noStrike" kern="1200" cap="none" spc="0" baseline="0" dirty="0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ＭＳ Ｐゴシック" pitchFamily="2"/>
                <a:cs typeface="FreeSans" pitchFamily="2"/>
              </a:rPr>
              <a:t>Este documento está protegido por una licencia de Creative </a:t>
            </a:r>
            <a:r>
              <a:rPr lang="es-ES" sz="1000" i="0" u="none" strike="noStrike" kern="1200" cap="none" spc="0" baseline="0" dirty="0" err="1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ＭＳ Ｐゴシック" pitchFamily="2"/>
                <a:cs typeface="FreeSans" pitchFamily="2"/>
              </a:rPr>
              <a:t>Commons</a:t>
            </a:r>
            <a:endParaRPr lang="es-ES" sz="1000" i="0" u="none" strike="noStrike" kern="1200" cap="none" spc="0" baseline="0" dirty="0">
              <a:ln>
                <a:noFill/>
              </a:ln>
              <a:solidFill>
                <a:schemeClr val="bg1"/>
              </a:solidFill>
              <a:latin typeface="Liberation Sans" pitchFamily="34"/>
              <a:ea typeface="ＭＳ Ｐゴシック" pitchFamily="2"/>
              <a:cs typeface="FreeSans" pitchFamily="2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317E9A4-41C9-1A0F-7094-702C9717F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203" y="6376651"/>
            <a:ext cx="838200" cy="39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0529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7">
            <a:extLst>
              <a:ext uri="{FF2B5EF4-FFF2-40B4-BE49-F238E27FC236}">
                <a16:creationId xmlns:a16="http://schemas.microsoft.com/office/drawing/2014/main" id="{CC2B08F3-627A-2F99-F853-06497237F04C}"/>
              </a:ext>
            </a:extLst>
          </p:cNvPr>
          <p:cNvSpPr/>
          <p:nvPr/>
        </p:nvSpPr>
        <p:spPr>
          <a:xfrm>
            <a:off x="0" y="-47520"/>
            <a:ext cx="9144000" cy="1413000"/>
          </a:xfrm>
          <a:prstGeom prst="rect">
            <a:avLst/>
          </a:prstGeom>
          <a:solidFill>
            <a:srgbClr val="D1282E"/>
          </a:solidFill>
          <a:ln cap="flat">
            <a:noFill/>
            <a:prstDash val="solid"/>
          </a:ln>
          <a:effectLst>
            <a:outerShdw dist="23040" algn="tl">
              <a:srgbClr val="000000">
                <a:alpha val="40000"/>
              </a:srgbClr>
            </a:outerShdw>
          </a:effectLst>
        </p:spPr>
        <p:txBody>
          <a:bodyPr wrap="square" lIns="91440" tIns="45720" rIns="91440" bIns="45720" anchor="ctr" anchorCtr="1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 dirty="0">
              <a:ln>
                <a:noFill/>
              </a:ln>
              <a:latin typeface="Liberation Sans" pitchFamily="18"/>
              <a:ea typeface="AR PL KaitiM GB" pitchFamily="2"/>
              <a:cs typeface="FreeSans" pitchFamily="2"/>
            </a:endParaRPr>
          </a:p>
        </p:txBody>
      </p:sp>
      <p:sp>
        <p:nvSpPr>
          <p:cNvPr id="3" name="CuadroTexto 18">
            <a:extLst>
              <a:ext uri="{FF2B5EF4-FFF2-40B4-BE49-F238E27FC236}">
                <a16:creationId xmlns:a16="http://schemas.microsoft.com/office/drawing/2014/main" id="{E34D0870-04AE-462D-B304-5FC940F766E5}"/>
              </a:ext>
            </a:extLst>
          </p:cNvPr>
          <p:cNvSpPr txBox="1"/>
          <p:nvPr/>
        </p:nvSpPr>
        <p:spPr>
          <a:xfrm>
            <a:off x="4957011" y="6169794"/>
            <a:ext cx="3988383" cy="2988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1400" b="1" i="0" u="none" strike="noStrike" kern="1200" cap="none" spc="0" baseline="0" dirty="0">
                <a:ln>
                  <a:noFill/>
                </a:ln>
                <a:solidFill>
                  <a:srgbClr val="000000"/>
                </a:solidFill>
                <a:latin typeface="Liberation Sans" pitchFamily="34"/>
                <a:ea typeface="ＭＳ Ｐゴシック" pitchFamily="2"/>
                <a:cs typeface="FreeSans" pitchFamily="2"/>
              </a:rPr>
              <a:t>Departamento de Economía de la Empresa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2562C329-CC3E-67FC-E274-527F99C810C0}"/>
              </a:ext>
            </a:extLst>
          </p:cNvPr>
          <p:cNvSpPr txBox="1"/>
          <p:nvPr/>
        </p:nvSpPr>
        <p:spPr>
          <a:xfrm>
            <a:off x="981360" y="4047119"/>
            <a:ext cx="3658680" cy="1073520"/>
          </a:xfrm>
          <a:prstGeom prst="rect">
            <a:avLst/>
          </a:prstGeom>
          <a:solidFill>
            <a:srgbClr val="404040"/>
          </a:solidFill>
          <a:ln cap="flat">
            <a:noFill/>
          </a:ln>
        </p:spPr>
        <p:txBody>
          <a:bodyPr vert="horz" wrap="square" lIns="91440" tIns="45720" rIns="9144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300"/>
              </a:spcBef>
              <a:spcAft>
                <a:spcPts val="601"/>
              </a:spcAft>
              <a:buNone/>
              <a:tabLst/>
            </a:pPr>
            <a:r>
              <a:rPr lang="es-ES" sz="1600" b="0" i="0" u="none" strike="noStrike" kern="1200" cap="none" spc="0" baseline="0" dirty="0">
                <a:ln>
                  <a:noFill/>
                </a:ln>
                <a:solidFill>
                  <a:srgbClr val="F2F2F2"/>
                </a:solidFill>
                <a:latin typeface="Liberation Sans" pitchFamily="34"/>
                <a:ea typeface="AR PL KaitiM GB" pitchFamily="2"/>
                <a:cs typeface="Gill Sans" pitchFamily="2"/>
              </a:rPr>
              <a:t>Luisa Eugenia Reyes Recio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300"/>
              </a:spcBef>
              <a:spcAft>
                <a:spcPts val="601"/>
              </a:spcAft>
              <a:buNone/>
              <a:tabLst/>
            </a:pPr>
            <a:r>
              <a:rPr lang="es-ES" sz="1600" dirty="0">
                <a:solidFill>
                  <a:srgbClr val="F2F2F2"/>
                </a:solidFill>
                <a:latin typeface="Liberation Sans" pitchFamily="34"/>
                <a:ea typeface="AR PL KaitiM GB" pitchFamily="2"/>
                <a:cs typeface="Gill Sans" pitchFamily="2"/>
              </a:rPr>
              <a:t>María José Pinillos Costa</a:t>
            </a:r>
            <a:endParaRPr lang="es-ES" sz="1600" b="0" i="0" u="none" strike="noStrike" kern="1200" cap="none" spc="0" baseline="0" dirty="0">
              <a:ln>
                <a:noFill/>
              </a:ln>
              <a:solidFill>
                <a:srgbClr val="F2F2F2"/>
              </a:solidFill>
              <a:latin typeface="Liberation Sans" pitchFamily="34"/>
              <a:ea typeface="AR PL KaitiM GB" pitchFamily="2"/>
              <a:cs typeface="Gill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300"/>
              </a:spcBef>
              <a:spcAft>
                <a:spcPts val="601"/>
              </a:spcAft>
              <a:buNone/>
              <a:tabLst/>
            </a:pPr>
            <a:endParaRPr lang="es-ES" sz="1600" b="0" i="0" u="none" strike="noStrike" kern="1200" cap="none" spc="0" baseline="0" dirty="0">
              <a:ln>
                <a:noFill/>
              </a:ln>
              <a:solidFill>
                <a:srgbClr val="F2F2F2"/>
              </a:solidFill>
              <a:latin typeface="Liberation Sans" pitchFamily="34"/>
              <a:ea typeface="AR PL KaitiM GB" pitchFamily="2"/>
              <a:cs typeface="Gill Sans" pitchFamily="2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90788ACE-3E08-9296-E983-F88CEDEB2833}"/>
              </a:ext>
            </a:extLst>
          </p:cNvPr>
          <p:cNvSpPr txBox="1"/>
          <p:nvPr/>
        </p:nvSpPr>
        <p:spPr>
          <a:xfrm>
            <a:off x="911159" y="1097280"/>
            <a:ext cx="7508880" cy="20779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0">
            <a:normAutofit/>
          </a:bodyPr>
          <a:lstStyle/>
          <a:p>
            <a:pPr marL="0" marR="0" lvl="0" indent="0" algn="l" rtl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br>
              <a:rPr lang="es-ES" sz="1100" b="0" i="0" u="none" strike="noStrike" kern="1200" cap="none" spc="0" baseline="0" dirty="0">
                <a:ln>
                  <a:noFill/>
                </a:ln>
                <a:solidFill>
                  <a:srgbClr val="D1282E"/>
                </a:solidFill>
                <a:latin typeface="Gill Sans" pitchFamily="18"/>
                <a:ea typeface="ＭＳ Ｐゴシック" pitchFamily="2"/>
                <a:cs typeface="FreeSans" pitchFamily="2"/>
              </a:rPr>
            </a:br>
            <a:r>
              <a:rPr lang="es-ES" sz="4000" b="1" i="0" u="none" strike="noStrike" kern="1200" cap="none" spc="0" baseline="0" dirty="0">
                <a:ln>
                  <a:noFill/>
                </a:ln>
                <a:solidFill>
                  <a:srgbClr val="0D0D0D"/>
                </a:solidFill>
                <a:latin typeface="Liberation Sans" pitchFamily="34"/>
                <a:ea typeface="ＭＳ Ｐゴシック" pitchFamily="2"/>
                <a:cs typeface="FreeSans" pitchFamily="2"/>
              </a:rPr>
              <a:t>INICIATIVA EMPRESARIAL</a:t>
            </a:r>
          </a:p>
          <a:p>
            <a:pPr marL="0" marR="0" lvl="0" indent="0" algn="l" rtl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s-ES" sz="4000" b="1" i="0" u="none" strike="noStrike" kern="1200" cap="none" spc="0" baseline="0" dirty="0">
              <a:ln>
                <a:noFill/>
              </a:ln>
              <a:solidFill>
                <a:srgbClr val="0D0D0D"/>
              </a:solidFill>
              <a:latin typeface="Liberation Sans" pitchFamily="34"/>
              <a:ea typeface="ＭＳ Ｐゴシック" pitchFamily="2"/>
              <a:cs typeface="FreeSans" pitchFamily="2"/>
            </a:endParaRP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588B4E6E-D02C-3017-03CC-34433D6CECF6}"/>
              </a:ext>
            </a:extLst>
          </p:cNvPr>
          <p:cNvSpPr txBox="1"/>
          <p:nvPr/>
        </p:nvSpPr>
        <p:spPr>
          <a:xfrm>
            <a:off x="988920" y="2926079"/>
            <a:ext cx="6509160" cy="1097280"/>
          </a:xfrm>
          <a:prstGeom prst="rect">
            <a:avLst/>
          </a:prstGeom>
          <a:solidFill>
            <a:srgbClr val="D1282E"/>
          </a:solidFill>
          <a:ln cap="flat">
            <a:noFill/>
          </a:ln>
        </p:spPr>
        <p:txBody>
          <a:bodyPr vert="horz" wrap="square" lIns="91440" tIns="45720" rIns="9144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947"/>
              </a:spcAft>
              <a:buNone/>
              <a:tabLst/>
            </a:pPr>
            <a:r>
              <a:rPr lang="es-ES" sz="1600" dirty="0">
                <a:solidFill>
                  <a:srgbClr val="FFFFFF"/>
                </a:solidFill>
                <a:latin typeface="Liberation Sans" pitchFamily="34"/>
                <a:ea typeface="ＭＳ Ｐゴシック" pitchFamily="2"/>
                <a:cs typeface="FreeSans" pitchFamily="2"/>
              </a:rPr>
              <a:t>Curso académico </a:t>
            </a:r>
            <a:r>
              <a:rPr lang="es-ES" sz="1600" b="0" i="0" u="none" strike="noStrike" kern="1200" cap="none" spc="0" baseline="0" dirty="0">
                <a:ln>
                  <a:noFill/>
                </a:ln>
                <a:solidFill>
                  <a:srgbClr val="FFFFFF"/>
                </a:solidFill>
                <a:latin typeface="Liberation Sans" pitchFamily="34"/>
                <a:ea typeface="ＭＳ Ｐゴシック" pitchFamily="2"/>
                <a:cs typeface="FreeSans" pitchFamily="2"/>
              </a:rPr>
              <a:t>2022-2023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947"/>
              </a:spcAft>
              <a:buNone/>
              <a:tabLst/>
            </a:pPr>
            <a:endParaRPr lang="es-ES" sz="1600" b="0" i="0" u="none" strike="noStrike" kern="1200" cap="none" spc="0" baseline="0" dirty="0">
              <a:ln>
                <a:noFill/>
              </a:ln>
              <a:solidFill>
                <a:srgbClr val="FFFFFF"/>
              </a:solidFill>
              <a:latin typeface="Liberation Sans" pitchFamily="34"/>
              <a:ea typeface="ＭＳ Ｐゴシック" pitchFamily="2"/>
              <a:cs typeface="FreeSans" pitchFamily="2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D39F0D8-C226-6D6F-91AC-093AB1C10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39" y="5970718"/>
            <a:ext cx="1802170" cy="696952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AA7C2CB7-E046-452C-1463-362333EAD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6269" y="4878795"/>
            <a:ext cx="2786641" cy="121182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13330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SFMono-Regular"/>
              </a:rPr>
              <a:t>©2023 Autoras Luisa Eugenia Reyes Recio y María José Pinillos Costa Algunos derechos reservados Este documento se distribuye bajo la licencia “Atribución-</a:t>
            </a:r>
            <a:r>
              <a:rPr kumimoji="0" lang="es-ES" altLang="es-ES" sz="1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SFMono-Regular"/>
              </a:rPr>
              <a:t>CompartirIgual</a:t>
            </a:r>
            <a:r>
              <a:rPr kumimoji="0" lang="es-ES" altLang="es-ES" sz="1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SFMono-Regular"/>
              </a:rPr>
              <a:t> 4.0 Internacional” de Creative </a:t>
            </a:r>
            <a:r>
              <a:rPr kumimoji="0" lang="es-ES" altLang="es-ES" sz="1000" b="0" i="0" u="none" strike="noStrike" cap="none" normalizeH="0" baseline="0" dirty="0" err="1">
                <a:ln>
                  <a:noFill/>
                </a:ln>
                <a:solidFill>
                  <a:srgbClr val="212529"/>
                </a:solidFill>
                <a:effectLst/>
                <a:latin typeface="SFMono-Regular"/>
              </a:rPr>
              <a:t>Commons</a:t>
            </a:r>
            <a:r>
              <a:rPr kumimoji="0" lang="es-ES" altLang="es-ES" sz="1000" b="0" i="0" u="none" strike="noStrike" cap="none" normalizeH="0" baseline="0" dirty="0">
                <a:ln>
                  <a:noFill/>
                </a:ln>
                <a:solidFill>
                  <a:srgbClr val="212529"/>
                </a:solidFill>
                <a:effectLst/>
                <a:latin typeface="SFMono-Regular"/>
              </a:rPr>
              <a:t>, disponible en https://creativecommons.org/licenses/by-sa/4.0/deed.es</a:t>
            </a:r>
            <a:r>
              <a:rPr kumimoji="0" lang="es-ES" altLang="es-E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C2C18DD-3557-001A-96C1-0D9FA53C6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2661" y="6520032"/>
            <a:ext cx="838200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72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Hexágono 24">
            <a:extLst>
              <a:ext uri="{FF2B5EF4-FFF2-40B4-BE49-F238E27FC236}">
                <a16:creationId xmlns:a16="http://schemas.microsoft.com/office/drawing/2014/main" id="{E269ED5C-9D5F-CD80-70D6-2E6EF23ACD6B}"/>
              </a:ext>
            </a:extLst>
          </p:cNvPr>
          <p:cNvSpPr/>
          <p:nvPr/>
        </p:nvSpPr>
        <p:spPr>
          <a:xfrm>
            <a:off x="-568279" y="2787184"/>
            <a:ext cx="5550166" cy="4523679"/>
          </a:xfrm>
          <a:prstGeom prst="hexagon">
            <a:avLst/>
          </a:prstGeom>
          <a:solidFill>
            <a:schemeClr val="bg2">
              <a:lumMod val="25000"/>
            </a:schemeClr>
          </a:solidFill>
          <a:ln w="28575" cap="rnd">
            <a:solidFill>
              <a:schemeClr val="bg2">
                <a:lumMod val="2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s-E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es un modelo de negocio? ¿Y un plan de negocio o de empresa?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D3B807E-18B0-EF41-87B2-4B10BE2E9E83}"/>
              </a:ext>
            </a:extLst>
          </p:cNvPr>
          <p:cNvSpPr/>
          <p:nvPr/>
        </p:nvSpPr>
        <p:spPr>
          <a:xfrm>
            <a:off x="-46086" y="6009088"/>
            <a:ext cx="9144000" cy="8489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Hexágono 25">
            <a:extLst>
              <a:ext uri="{FF2B5EF4-FFF2-40B4-BE49-F238E27FC236}">
                <a16:creationId xmlns:a16="http://schemas.microsoft.com/office/drawing/2014/main" id="{94BECF70-27FA-3B29-870D-379AAA06670A}"/>
              </a:ext>
            </a:extLst>
          </p:cNvPr>
          <p:cNvSpPr/>
          <p:nvPr/>
        </p:nvSpPr>
        <p:spPr>
          <a:xfrm>
            <a:off x="5175331" y="1977532"/>
            <a:ext cx="3835320" cy="3287330"/>
          </a:xfrm>
          <a:prstGeom prst="hexagon">
            <a:avLst/>
          </a:prstGeom>
          <a:solidFill>
            <a:schemeClr val="bg1"/>
          </a:solidFill>
          <a:ln w="5715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Es importante conocer la diferencia al emprender o al desarrollar proyectos empresariales</a:t>
            </a:r>
          </a:p>
        </p:txBody>
      </p:sp>
      <p:sp>
        <p:nvSpPr>
          <p:cNvPr id="24" name="Hexágono 23">
            <a:extLst>
              <a:ext uri="{FF2B5EF4-FFF2-40B4-BE49-F238E27FC236}">
                <a16:creationId xmlns:a16="http://schemas.microsoft.com/office/drawing/2014/main" id="{7936CDE2-A806-CABF-2DB7-6EDE9156A039}"/>
              </a:ext>
            </a:extLst>
          </p:cNvPr>
          <p:cNvSpPr/>
          <p:nvPr/>
        </p:nvSpPr>
        <p:spPr>
          <a:xfrm>
            <a:off x="3968671" y="1074770"/>
            <a:ext cx="2534618" cy="2168841"/>
          </a:xfrm>
          <a:prstGeom prst="hexagon">
            <a:avLst/>
          </a:prstGeom>
          <a:solidFill>
            <a:schemeClr val="tx1"/>
          </a:solidFill>
          <a:ln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>
                <a:latin typeface="Arial" panose="020B0604020202020204" pitchFamily="34" charset="0"/>
                <a:cs typeface="Arial" panose="020B0604020202020204" pitchFamily="34" charset="0"/>
              </a:rPr>
              <a:t>¿Es un plan de negocio igual a un modelo de negocio?</a:t>
            </a:r>
          </a:p>
        </p:txBody>
      </p:sp>
      <p:sp>
        <p:nvSpPr>
          <p:cNvPr id="27" name="Hexágono 26">
            <a:extLst>
              <a:ext uri="{FF2B5EF4-FFF2-40B4-BE49-F238E27FC236}">
                <a16:creationId xmlns:a16="http://schemas.microsoft.com/office/drawing/2014/main" id="{FD1688C7-3738-067B-6FA0-2FD1BBCA1E05}"/>
              </a:ext>
            </a:extLst>
          </p:cNvPr>
          <p:cNvSpPr/>
          <p:nvPr/>
        </p:nvSpPr>
        <p:spPr>
          <a:xfrm>
            <a:off x="2463294" y="1246621"/>
            <a:ext cx="837543" cy="767235"/>
          </a:xfrm>
          <a:prstGeom prst="hexagon">
            <a:avLst/>
          </a:prstGeom>
          <a:solidFill>
            <a:schemeClr val="bg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exágono 27">
            <a:extLst>
              <a:ext uri="{FF2B5EF4-FFF2-40B4-BE49-F238E27FC236}">
                <a16:creationId xmlns:a16="http://schemas.microsoft.com/office/drawing/2014/main" id="{D1ED3427-5A3C-FB19-30EE-A53953687B55}"/>
              </a:ext>
            </a:extLst>
          </p:cNvPr>
          <p:cNvSpPr/>
          <p:nvPr/>
        </p:nvSpPr>
        <p:spPr>
          <a:xfrm>
            <a:off x="3231562" y="983358"/>
            <a:ext cx="552760" cy="526526"/>
          </a:xfrm>
          <a:prstGeom prst="hexagon">
            <a:avLst/>
          </a:prstGeom>
          <a:solidFill>
            <a:schemeClr val="bg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A85A71C-9A16-EEE7-D3CF-0769E800D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51" y="6009088"/>
            <a:ext cx="1949115" cy="837519"/>
          </a:xfrm>
          <a:prstGeom prst="rect">
            <a:avLst/>
          </a:prstGeom>
        </p:spPr>
      </p:pic>
      <p:sp>
        <p:nvSpPr>
          <p:cNvPr id="30" name="Subtítulo 2">
            <a:extLst>
              <a:ext uri="{FF2B5EF4-FFF2-40B4-BE49-F238E27FC236}">
                <a16:creationId xmlns:a16="http://schemas.microsoft.com/office/drawing/2014/main" id="{C538F63C-4AA2-DE20-E46B-1561DB592AFE}"/>
              </a:ext>
            </a:extLst>
          </p:cNvPr>
          <p:cNvSpPr txBox="1">
            <a:spLocks/>
          </p:cNvSpPr>
          <p:nvPr/>
        </p:nvSpPr>
        <p:spPr>
          <a:xfrm>
            <a:off x="377551" y="203063"/>
            <a:ext cx="8229240" cy="5265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None/>
              <a:tabLst/>
              <a:defRPr lang="en-US" sz="2000" b="0" i="0" u="none" strike="noStrike" kern="1200" cap="all" spc="119" baseline="0">
                <a:ln>
                  <a:noFill/>
                </a:ln>
                <a:solidFill>
                  <a:srgbClr val="D1282E"/>
                </a:solidFill>
                <a:highlight>
                  <a:scrgbClr r="0" g="0" b="0">
                    <a:alpha val="0"/>
                  </a:scrgbClr>
                </a:highlight>
                <a:latin typeface="Arial Black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Definiciones y conceptos clave (I)</a:t>
            </a:r>
          </a:p>
        </p:txBody>
      </p:sp>
      <p:sp>
        <p:nvSpPr>
          <p:cNvPr id="3" name="CuadroTexto 18">
            <a:extLst>
              <a:ext uri="{FF2B5EF4-FFF2-40B4-BE49-F238E27FC236}">
                <a16:creationId xmlns:a16="http://schemas.microsoft.com/office/drawing/2014/main" id="{83B4B1B3-0866-E43F-0669-8C2EFD75E548}"/>
              </a:ext>
            </a:extLst>
          </p:cNvPr>
          <p:cNvSpPr txBox="1"/>
          <p:nvPr/>
        </p:nvSpPr>
        <p:spPr>
          <a:xfrm>
            <a:off x="4023074" y="6466288"/>
            <a:ext cx="4497219" cy="2398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1000" i="0" u="none" strike="noStrike" kern="1200" cap="none" spc="0" baseline="0" dirty="0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ＭＳ Ｐゴシック" pitchFamily="2"/>
                <a:cs typeface="FreeSans" pitchFamily="2"/>
              </a:rPr>
              <a:t>Este documento está protegido por una licencia de Creative </a:t>
            </a:r>
            <a:r>
              <a:rPr lang="es-ES" sz="1000" i="0" u="none" strike="noStrike" kern="1200" cap="none" spc="0" baseline="0" dirty="0" err="1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ＭＳ Ｐゴシック" pitchFamily="2"/>
                <a:cs typeface="FreeSans" pitchFamily="2"/>
              </a:rPr>
              <a:t>Commons</a:t>
            </a:r>
            <a:endParaRPr lang="es-ES" sz="1000" i="0" u="none" strike="noStrike" kern="1200" cap="none" spc="0" baseline="0" dirty="0">
              <a:ln>
                <a:noFill/>
              </a:ln>
              <a:solidFill>
                <a:schemeClr val="bg1"/>
              </a:solidFill>
              <a:latin typeface="Liberation Sans" pitchFamily="34"/>
              <a:ea typeface="ＭＳ Ｐゴシック" pitchFamily="2"/>
              <a:cs typeface="FreeSans" pitchFamily="2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BF7A71E-1B9E-A36D-3976-375BF6E32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203" y="6479569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634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598896EA-64C6-1B8B-BD92-FF952A26C8B2}"/>
              </a:ext>
            </a:extLst>
          </p:cNvPr>
          <p:cNvGrpSpPr/>
          <p:nvPr/>
        </p:nvGrpSpPr>
        <p:grpSpPr>
          <a:xfrm>
            <a:off x="0" y="6009088"/>
            <a:ext cx="9144000" cy="848912"/>
            <a:chOff x="0" y="6009088"/>
            <a:chExt cx="9144000" cy="848912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B3CAE73A-4A1E-756C-A4D3-D589ADC776BF}"/>
                </a:ext>
              </a:extLst>
            </p:cNvPr>
            <p:cNvSpPr/>
            <p:nvPr/>
          </p:nvSpPr>
          <p:spPr>
            <a:xfrm>
              <a:off x="0" y="6009088"/>
              <a:ext cx="9144000" cy="8489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212744C9-3EDE-31B9-07F5-609B865E2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020480"/>
              <a:ext cx="1949115" cy="837519"/>
            </a:xfrm>
            <a:prstGeom prst="rect">
              <a:avLst/>
            </a:prstGeom>
          </p:spPr>
        </p:pic>
      </p:grpSp>
      <p:sp>
        <p:nvSpPr>
          <p:cNvPr id="10" name="Subtítulo 2">
            <a:extLst>
              <a:ext uri="{FF2B5EF4-FFF2-40B4-BE49-F238E27FC236}">
                <a16:creationId xmlns:a16="http://schemas.microsoft.com/office/drawing/2014/main" id="{771D6566-81F2-768E-378E-A8F971607B01}"/>
              </a:ext>
            </a:extLst>
          </p:cNvPr>
          <p:cNvSpPr txBox="1">
            <a:spLocks/>
          </p:cNvSpPr>
          <p:nvPr/>
        </p:nvSpPr>
        <p:spPr>
          <a:xfrm>
            <a:off x="377551" y="203063"/>
            <a:ext cx="8229240" cy="5265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None/>
              <a:tabLst/>
              <a:defRPr lang="en-US" sz="2000" b="0" i="0" u="none" strike="noStrike" kern="1200" cap="all" spc="119" baseline="0">
                <a:ln>
                  <a:noFill/>
                </a:ln>
                <a:solidFill>
                  <a:srgbClr val="D1282E"/>
                </a:solidFill>
                <a:highlight>
                  <a:scrgbClr r="0" g="0" b="0">
                    <a:alpha val="0"/>
                  </a:scrgbClr>
                </a:highlight>
                <a:latin typeface="Arial Black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Definiciones y conceptos clave (II)</a:t>
            </a:r>
          </a:p>
        </p:txBody>
      </p:sp>
      <p:sp>
        <p:nvSpPr>
          <p:cNvPr id="11" name="Título 2">
            <a:extLst>
              <a:ext uri="{FF2B5EF4-FFF2-40B4-BE49-F238E27FC236}">
                <a16:creationId xmlns:a16="http://schemas.microsoft.com/office/drawing/2014/main" id="{4810F4C6-A3A6-79DE-DF47-C4C61D83D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419" y="405142"/>
            <a:ext cx="6601504" cy="68995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>
              <a:lnSpc>
                <a:spcPct val="90000"/>
              </a:lnSpc>
            </a:pPr>
            <a:r>
              <a:rPr lang="en-US" sz="3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+mj-ea"/>
                <a:cs typeface="+mj-cs"/>
              </a:rPr>
              <a:t>¿</a:t>
            </a:r>
            <a:r>
              <a:rPr lang="en-US" sz="32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+mj-ea"/>
                <a:cs typeface="+mj-cs"/>
              </a:rPr>
              <a:t>Qué</a:t>
            </a:r>
            <a:r>
              <a:rPr lang="en-US" sz="3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+mj-ea"/>
                <a:cs typeface="+mj-cs"/>
              </a:rPr>
              <a:t> es un </a:t>
            </a:r>
            <a:r>
              <a:rPr lang="en-US" sz="32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+mj-ea"/>
                <a:cs typeface="+mj-cs"/>
              </a:rPr>
              <a:t>modelo</a:t>
            </a:r>
            <a:r>
              <a:rPr lang="en-US" sz="3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+mj-ea"/>
                <a:cs typeface="+mj-cs"/>
              </a:rPr>
              <a:t> de </a:t>
            </a:r>
            <a:r>
              <a:rPr lang="en-US" sz="32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+mj-ea"/>
                <a:cs typeface="+mj-cs"/>
              </a:rPr>
              <a:t>negocio</a:t>
            </a:r>
            <a:r>
              <a:rPr lang="en-US" sz="3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+mj-ea"/>
                <a:cs typeface="+mj-cs"/>
              </a:rPr>
              <a:t>?</a:t>
            </a:r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6318C84F-0AF0-14B6-3B94-7075D46C30D5}"/>
              </a:ext>
            </a:extLst>
          </p:cNvPr>
          <p:cNvSpPr txBox="1">
            <a:spLocks/>
          </p:cNvSpPr>
          <p:nvPr/>
        </p:nvSpPr>
        <p:spPr>
          <a:xfrm>
            <a:off x="3699163" y="1403274"/>
            <a:ext cx="5170830" cy="43638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marR="0" indent="0" algn="ctr" defTabSz="12186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19952" algn="l"/>
              </a:tabLst>
              <a:defRPr lang="ru-RU" sz="3600" b="1" i="0" kern="1200" baseline="0" dirty="0">
                <a:solidFill>
                  <a:schemeClr val="bg1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algn="just" defTabSz="914400">
              <a:lnSpc>
                <a:spcPct val="90000"/>
              </a:lnSpc>
            </a:pPr>
            <a:r>
              <a:rPr lang="es-ES" sz="18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 modelo de negocio “describe las </a:t>
            </a:r>
            <a:r>
              <a:rPr lang="es-E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bases sobre las que una empresa crea, proporciona y capta valor” </a:t>
            </a:r>
            <a:r>
              <a:rPr lang="es-ES" sz="18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[Osterwalder. A &amp; Pigneur, Y. (2011)].</a:t>
            </a:r>
          </a:p>
          <a:p>
            <a:pPr algn="just" defTabSz="914400">
              <a:lnSpc>
                <a:spcPct val="90000"/>
              </a:lnSpc>
            </a:pPr>
            <a:endParaRPr lang="es-ES" sz="1800" b="0" i="1" dirty="0">
              <a:solidFill>
                <a:schemeClr val="tx1"/>
              </a:solidFill>
              <a:effectLst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 defTabSz="914400">
              <a:lnSpc>
                <a:spcPct val="90000"/>
              </a:lnSpc>
            </a:pPr>
            <a:r>
              <a:rPr lang="es-ES" sz="1800" b="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 una herramienta previa al plan de negocio que permite definir con claridad </a:t>
            </a:r>
            <a:r>
              <a:rPr lang="es-ES" sz="1800" b="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qué vas a ofrecer al mercado, cómo lo vas a hacer, a quién se lo vas a vender, cómo y de qué forma vas a generar ingresos</a:t>
            </a:r>
          </a:p>
          <a:p>
            <a:pPr defTabSz="914400">
              <a:lnSpc>
                <a:spcPct val="90000"/>
              </a:lnSpc>
            </a:pP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defTabSz="914400">
              <a:lnSpc>
                <a:spcPct val="90000"/>
              </a:lnSpc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¿</a:t>
            </a:r>
            <a:r>
              <a:rPr lang="en-US" sz="1800" i="1" dirty="0" err="1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Cuál</a:t>
            </a: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es </a:t>
            </a:r>
            <a:r>
              <a:rPr lang="en-US" sz="1800" i="1" dirty="0" err="1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</a:t>
            </a: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ADN?</a:t>
            </a:r>
          </a:p>
          <a:p>
            <a:pPr defTabSz="914400">
              <a:lnSpc>
                <a:spcPct val="90000"/>
              </a:lnSpc>
            </a:pP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85750" indent="-285750" algn="just" defTabSz="914400">
              <a:lnSpc>
                <a:spcPct val="90000"/>
              </a:lnSpc>
              <a:buFont typeface="Wingdings" pitchFamily="2" charset="2"/>
              <a:buChar char="v"/>
            </a:pPr>
            <a:r>
              <a:rPr lang="es-E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 recomienda desarrollar el modelo al inicio, en la que denominamos la </a:t>
            </a:r>
            <a:r>
              <a:rPr lang="es-E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etapa de la idea</a:t>
            </a:r>
            <a:r>
              <a:rPr lang="es-ES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la primera de toda empresa exitosa.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8B5C4F64-201A-82FE-C714-D38090A33452}"/>
              </a:ext>
            </a:extLst>
          </p:cNvPr>
          <p:cNvCxnSpPr>
            <a:cxnSpLocks/>
          </p:cNvCxnSpPr>
          <p:nvPr/>
        </p:nvCxnSpPr>
        <p:spPr>
          <a:xfrm>
            <a:off x="2826327" y="1095096"/>
            <a:ext cx="2230582" cy="0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Marcador de posición de imagen 6">
            <a:extLst>
              <a:ext uri="{FF2B5EF4-FFF2-40B4-BE49-F238E27FC236}">
                <a16:creationId xmlns:a16="http://schemas.microsoft.com/office/drawing/2014/main" id="{31EA8BE9-030F-BBE0-3F72-CE693AE6A7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73" t="870" b="8220"/>
          <a:stretch/>
        </p:blipFill>
        <p:spPr>
          <a:xfrm>
            <a:off x="1" y="1403274"/>
            <a:ext cx="3556752" cy="4605814"/>
          </a:xfrm>
          <a:prstGeom prst="rect">
            <a:avLst/>
          </a:prstGeom>
        </p:spPr>
      </p:pic>
      <p:sp>
        <p:nvSpPr>
          <p:cNvPr id="4" name="CuadroTexto 18">
            <a:extLst>
              <a:ext uri="{FF2B5EF4-FFF2-40B4-BE49-F238E27FC236}">
                <a16:creationId xmlns:a16="http://schemas.microsoft.com/office/drawing/2014/main" id="{E38512C0-4FC1-798E-6B05-6F65E43A192D}"/>
              </a:ext>
            </a:extLst>
          </p:cNvPr>
          <p:cNvSpPr txBox="1"/>
          <p:nvPr/>
        </p:nvSpPr>
        <p:spPr>
          <a:xfrm>
            <a:off x="4023074" y="6466288"/>
            <a:ext cx="4497219" cy="2398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s-ES" sz="1000" i="0" u="none" strike="noStrike" kern="1200" cap="none" spc="0" baseline="0" dirty="0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ＭＳ Ｐゴシック" pitchFamily="2"/>
                <a:cs typeface="FreeSans" pitchFamily="2"/>
              </a:rPr>
              <a:t>Este documento está protegido por una licencia de Creative </a:t>
            </a:r>
            <a:r>
              <a:rPr lang="es-ES" sz="1000" i="0" u="none" strike="noStrike" kern="1200" cap="none" spc="0" baseline="0" dirty="0" err="1">
                <a:ln>
                  <a:noFill/>
                </a:ln>
                <a:solidFill>
                  <a:schemeClr val="bg1"/>
                </a:solidFill>
                <a:latin typeface="Liberation Sans" pitchFamily="34"/>
                <a:ea typeface="ＭＳ Ｐゴシック" pitchFamily="2"/>
                <a:cs typeface="FreeSans" pitchFamily="2"/>
              </a:rPr>
              <a:t>Commons</a:t>
            </a:r>
            <a:endParaRPr lang="es-ES" sz="1000" i="0" u="none" strike="noStrike" kern="1200" cap="none" spc="0" baseline="0" dirty="0">
              <a:ln>
                <a:noFill/>
              </a:ln>
              <a:solidFill>
                <a:schemeClr val="bg1"/>
              </a:solidFill>
              <a:latin typeface="Liberation Sans" pitchFamily="34"/>
              <a:ea typeface="ＭＳ Ｐゴシック" pitchFamily="2"/>
              <a:cs typeface="FreeSans" pitchFamily="2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83EBAD1-060C-9665-6DF0-6346DE147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203" y="6479569"/>
            <a:ext cx="8382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598896EA-64C6-1B8B-BD92-FF952A26C8B2}"/>
              </a:ext>
            </a:extLst>
          </p:cNvPr>
          <p:cNvGrpSpPr/>
          <p:nvPr/>
        </p:nvGrpSpPr>
        <p:grpSpPr>
          <a:xfrm>
            <a:off x="0" y="6009088"/>
            <a:ext cx="9144000" cy="848912"/>
            <a:chOff x="0" y="6009088"/>
            <a:chExt cx="9144000" cy="848912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B3CAE73A-4A1E-756C-A4D3-D589ADC776BF}"/>
                </a:ext>
              </a:extLst>
            </p:cNvPr>
            <p:cNvSpPr/>
            <p:nvPr/>
          </p:nvSpPr>
          <p:spPr>
            <a:xfrm>
              <a:off x="0" y="6009088"/>
              <a:ext cx="9144000" cy="8489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212744C9-3EDE-31B9-07F5-609B865E2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020480"/>
              <a:ext cx="1949115" cy="837519"/>
            </a:xfrm>
            <a:prstGeom prst="rect">
              <a:avLst/>
            </a:prstGeom>
          </p:spPr>
        </p:pic>
      </p:grpSp>
      <p:sp>
        <p:nvSpPr>
          <p:cNvPr id="10" name="Subtítulo 2">
            <a:extLst>
              <a:ext uri="{FF2B5EF4-FFF2-40B4-BE49-F238E27FC236}">
                <a16:creationId xmlns:a16="http://schemas.microsoft.com/office/drawing/2014/main" id="{771D6566-81F2-768E-378E-A8F971607B01}"/>
              </a:ext>
            </a:extLst>
          </p:cNvPr>
          <p:cNvSpPr txBox="1">
            <a:spLocks/>
          </p:cNvSpPr>
          <p:nvPr/>
        </p:nvSpPr>
        <p:spPr>
          <a:xfrm>
            <a:off x="377551" y="203063"/>
            <a:ext cx="8229240" cy="5265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None/>
              <a:tabLst/>
              <a:defRPr lang="en-US" sz="2000" b="0" i="0" u="none" strike="noStrike" kern="1200" cap="all" spc="119" baseline="0">
                <a:ln>
                  <a:noFill/>
                </a:ln>
                <a:solidFill>
                  <a:srgbClr val="D1282E"/>
                </a:solidFill>
                <a:highlight>
                  <a:scrgbClr r="0" g="0" b="0">
                    <a:alpha val="0"/>
                  </a:scrgbClr>
                </a:highlight>
                <a:latin typeface="Arial Black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Definiciones y conceptos clave (</a:t>
            </a:r>
            <a:r>
              <a:rPr lang="es-ES" dirty="0" err="1"/>
              <a:t>IiI</a:t>
            </a:r>
            <a:r>
              <a:rPr lang="es-ES" dirty="0"/>
              <a:t>)</a:t>
            </a:r>
          </a:p>
        </p:txBody>
      </p:sp>
      <p:sp>
        <p:nvSpPr>
          <p:cNvPr id="11" name="Título 2">
            <a:extLst>
              <a:ext uri="{FF2B5EF4-FFF2-40B4-BE49-F238E27FC236}">
                <a16:creationId xmlns:a16="http://schemas.microsoft.com/office/drawing/2014/main" id="{4810F4C6-A3A6-79DE-DF47-C4C61D83D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419" y="405142"/>
            <a:ext cx="6601504" cy="6899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+mj-ea"/>
                <a:cs typeface="+mj-cs"/>
              </a:rPr>
              <a:t>¿</a:t>
            </a:r>
            <a:r>
              <a:rPr lang="en-US" sz="32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+mj-ea"/>
                <a:cs typeface="+mj-cs"/>
              </a:rPr>
              <a:t>Qué</a:t>
            </a:r>
            <a:r>
              <a:rPr lang="en-US" sz="3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+mj-ea"/>
                <a:cs typeface="+mj-cs"/>
              </a:rPr>
              <a:t> es un plan de </a:t>
            </a:r>
            <a:r>
              <a:rPr lang="en-US" sz="3200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+mj-ea"/>
                <a:cs typeface="+mj-cs"/>
              </a:rPr>
              <a:t>negocio</a:t>
            </a:r>
            <a:r>
              <a:rPr lang="en-US" sz="3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+mj-ea"/>
                <a:cs typeface="+mj-cs"/>
              </a:rPr>
              <a:t>?</a:t>
            </a:r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6318C84F-0AF0-14B6-3B94-7075D46C30D5}"/>
              </a:ext>
            </a:extLst>
          </p:cNvPr>
          <p:cNvSpPr txBox="1">
            <a:spLocks/>
          </p:cNvSpPr>
          <p:nvPr/>
        </p:nvSpPr>
        <p:spPr>
          <a:xfrm>
            <a:off x="3699163" y="1403274"/>
            <a:ext cx="5170830" cy="43638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marR="0" indent="0" algn="ctr" defTabSz="121865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19952" algn="l"/>
              </a:tabLst>
              <a:defRPr lang="ru-RU" sz="3600" b="1" i="0" kern="1200" baseline="0" dirty="0">
                <a:solidFill>
                  <a:schemeClr val="bg1"/>
                </a:solidFill>
                <a:effectLst>
                  <a:outerShdw blurRad="762000" dist="381000" dir="5400000" algn="ctr" rotWithShape="0">
                    <a:schemeClr val="tx1">
                      <a:alpha val="30000"/>
                    </a:schemeClr>
                  </a:outerShdw>
                </a:effectLst>
                <a:latin typeface="DIN Pro Regular" panose="020B0504020101020102" pitchFamily="34" charset="0"/>
                <a:ea typeface="Tahoma" panose="020B0604030504040204" pitchFamily="34" charset="0"/>
                <a:cs typeface="DIN Pro Regular" panose="020B0504020101020102" pitchFamily="34" charset="0"/>
              </a:defRPr>
            </a:lvl1pPr>
          </a:lstStyle>
          <a:p>
            <a:pPr algn="just" defTabSz="914400">
              <a:lnSpc>
                <a:spcPct val="90000"/>
              </a:lnSpc>
            </a:pPr>
            <a:endParaRPr lang="es-ES" sz="1800" b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8B5C4F64-201A-82FE-C714-D38090A33452}"/>
              </a:ext>
            </a:extLst>
          </p:cNvPr>
          <p:cNvCxnSpPr>
            <a:cxnSpLocks/>
          </p:cNvCxnSpPr>
          <p:nvPr/>
        </p:nvCxnSpPr>
        <p:spPr>
          <a:xfrm>
            <a:off x="2978727" y="1095096"/>
            <a:ext cx="1810465" cy="0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ED41F98D-A3AC-9570-7BB3-F73CA317B122}"/>
              </a:ext>
            </a:extLst>
          </p:cNvPr>
          <p:cNvSpPr txBox="1"/>
          <p:nvPr/>
        </p:nvSpPr>
        <p:spPr>
          <a:xfrm>
            <a:off x="3883959" y="1359384"/>
            <a:ext cx="498603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Documento que describe los objetivos del emprendimiento</a:t>
            </a:r>
            <a:r>
              <a:rPr lang="es-ES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y permite al empresario hacer explícitos</a:t>
            </a:r>
            <a:r>
              <a:rPr lang="es-ES" b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endParaRPr lang="es-ES" b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es-ES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 modelo de negocio que involucra la idea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es-ES" b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viabilidad económica y financiera del proyecto empresarial.</a:t>
            </a:r>
          </a:p>
          <a:p>
            <a:pPr marL="285750" lvl="0" indent="-285750" algn="just">
              <a:buFont typeface="Wingdings" pitchFamily="2" charset="2"/>
              <a:buChar char="ü"/>
            </a:pPr>
            <a:r>
              <a:rPr lang="es-ES" b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La proyección </a:t>
            </a:r>
            <a:r>
              <a:rPr lang="es-E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s-ES" b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utura de la empresa para ser valorada por terceros, con diferentes propósitos.</a:t>
            </a:r>
          </a:p>
          <a:p>
            <a:pPr marL="285750" lvl="0" indent="-285750" algn="just">
              <a:buFont typeface="Wingdings" pitchFamily="2" charset="2"/>
              <a:buChar char="ü"/>
            </a:pPr>
            <a:endParaRPr lang="es-ES" b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s-ES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 plan de empresa es un </a:t>
            </a:r>
            <a:r>
              <a:rPr lang="es-ES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documento</a:t>
            </a:r>
            <a:r>
              <a:rPr lang="es-ES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que debemos elaborar necesariamente como parte complementaria y posterior al modelo de negocio </a:t>
            </a:r>
          </a:p>
          <a:p>
            <a:pPr lvl="0" algn="just"/>
            <a:endParaRPr lang="es-ES" b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3800842-BA93-23F5-C9E1-5FA4166BC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5636" y="1323231"/>
            <a:ext cx="3999594" cy="469288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6831AE4-CF13-6523-C316-718AFCF81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5363" y="6513494"/>
            <a:ext cx="4999153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64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598896EA-64C6-1B8B-BD92-FF952A26C8B2}"/>
              </a:ext>
            </a:extLst>
          </p:cNvPr>
          <p:cNvGrpSpPr/>
          <p:nvPr/>
        </p:nvGrpSpPr>
        <p:grpSpPr>
          <a:xfrm>
            <a:off x="0" y="6009088"/>
            <a:ext cx="9144000" cy="848912"/>
            <a:chOff x="0" y="6009088"/>
            <a:chExt cx="9144000" cy="848912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B3CAE73A-4A1E-756C-A4D3-D589ADC776BF}"/>
                </a:ext>
              </a:extLst>
            </p:cNvPr>
            <p:cNvSpPr/>
            <p:nvPr/>
          </p:nvSpPr>
          <p:spPr>
            <a:xfrm>
              <a:off x="0" y="6009088"/>
              <a:ext cx="9144000" cy="8489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212744C9-3EDE-31B9-07F5-609B865E2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020480"/>
              <a:ext cx="1949115" cy="837519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id="{D1B5D186-7434-4B12-49F9-1F61A4B1BCFB}"/>
              </a:ext>
            </a:extLst>
          </p:cNvPr>
          <p:cNvSpPr txBox="1">
            <a:spLocks noChangeArrowheads="1"/>
          </p:cNvSpPr>
          <p:nvPr/>
        </p:nvSpPr>
        <p:spPr>
          <a:xfrm>
            <a:off x="463382" y="1172969"/>
            <a:ext cx="8349917" cy="4375216"/>
          </a:xfrm>
          <a:prstGeom prst="rect">
            <a:avLst/>
          </a:prstGeom>
        </p:spPr>
        <p:txBody>
          <a:bodyPr/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Char char="●"/>
              <a:tabLst/>
              <a:defRPr lang="es-ES" sz="2000" b="1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80" lvl="1" indent="0">
              <a:buNone/>
            </a:pPr>
            <a:endParaRPr lang="es-ES" altLang="es-ES" sz="2400" dirty="0"/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A87E6318-6F9E-2FC2-877D-07DE44050916}"/>
              </a:ext>
            </a:extLst>
          </p:cNvPr>
          <p:cNvSpPr txBox="1">
            <a:spLocks/>
          </p:cNvSpPr>
          <p:nvPr/>
        </p:nvSpPr>
        <p:spPr>
          <a:xfrm>
            <a:off x="377551" y="203063"/>
            <a:ext cx="8229240" cy="5265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None/>
              <a:tabLst/>
              <a:defRPr lang="en-US" sz="2000" b="0" i="0" u="none" strike="noStrike" kern="1200" cap="all" spc="119" baseline="0">
                <a:ln>
                  <a:noFill/>
                </a:ln>
                <a:solidFill>
                  <a:srgbClr val="D1282E"/>
                </a:solidFill>
                <a:highlight>
                  <a:scrgbClr r="0" g="0" b="0">
                    <a:alpha val="0"/>
                  </a:scrgbClr>
                </a:highlight>
                <a:latin typeface="Arial Black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Definiciones y conceptos clave (</a:t>
            </a:r>
            <a:r>
              <a:rPr lang="es-ES" dirty="0" err="1"/>
              <a:t>Iv</a:t>
            </a:r>
            <a:r>
              <a:rPr lang="es-ES" dirty="0"/>
              <a:t>)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57978EBF-BFE0-FBF0-3AAC-88828FF32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382" y="681753"/>
            <a:ext cx="7671940" cy="1070265"/>
          </a:xfrm>
        </p:spPr>
        <p:txBody>
          <a:bodyPr>
            <a:normAutofit/>
          </a:bodyPr>
          <a:lstStyle/>
          <a:p>
            <a:pPr algn="ctr"/>
            <a:r>
              <a:rPr lang="es-ES" sz="2400" b="1" i="1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¿Por qué se produce la confusión entre el plan de negocio y el modelo de negocio?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47AC313D-E6EE-65CF-C9C7-0269FE9A440A}"/>
              </a:ext>
            </a:extLst>
          </p:cNvPr>
          <p:cNvSpPr txBox="1">
            <a:spLocks/>
          </p:cNvSpPr>
          <p:nvPr/>
        </p:nvSpPr>
        <p:spPr>
          <a:xfrm>
            <a:off x="397041" y="1920241"/>
            <a:ext cx="8349917" cy="49377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Char char="●"/>
              <a:tabLst/>
              <a:defRPr lang="es-ES" sz="2000" b="1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SzPct val="100000"/>
              <a:buFont typeface="Wingdings" panose="05000000000000000000" pitchFamily="2" charset="2"/>
              <a:buChar char="Ø"/>
            </a:pP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Ambos sirven para tomar decisiones y planificar estrategias</a:t>
            </a:r>
          </a:p>
          <a:p>
            <a:pPr marL="285750" indent="-285750">
              <a:buSzPct val="100000"/>
              <a:buFont typeface="Wingdings" panose="05000000000000000000" pitchFamily="2" charset="2"/>
              <a:buChar char="Ø"/>
            </a:pPr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Ambos proyectan una empresa en el futuro. Nos hablan de un ”mundo” que no existe y que el emprendedor o empresario se dispone a crear. </a:t>
            </a:r>
          </a:p>
          <a:p>
            <a:pPr algn="ctr">
              <a:buFont typeface="StarSymbol"/>
              <a:buNone/>
            </a:pPr>
            <a:endParaRPr lang="es-E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StarSymbol"/>
              <a:buNone/>
            </a:pPr>
            <a:r>
              <a:rPr lang="es-E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HERRAMIENTAS QUE SE COMPLEMENTAN ENTRE SÍ</a:t>
            </a:r>
          </a:p>
          <a:p>
            <a:pPr algn="ctr">
              <a:buFont typeface="StarSymbol"/>
              <a:buNone/>
            </a:pPr>
            <a:endParaRPr lang="es-ES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StarSymbol"/>
              <a:buNone/>
            </a:pPr>
            <a:r>
              <a:rPr lang="es-ES" sz="1800" i="1" dirty="0">
                <a:latin typeface="Arial" panose="020B0604020202020204" pitchFamily="34" charset="0"/>
                <a:cs typeface="Arial" panose="020B0604020202020204" pitchFamily="34" charset="0"/>
              </a:rPr>
              <a:t>El plan y el modelo forman parte el uno del otro, pero abordan preguntas y propósitos diferentes. </a:t>
            </a:r>
          </a:p>
          <a:p>
            <a:pPr algn="ctr">
              <a:buFont typeface="StarSymbol"/>
              <a:buNone/>
            </a:pPr>
            <a:r>
              <a:rPr lang="es-ES" sz="1800" i="1" dirty="0">
                <a:latin typeface="Arial" panose="020B0604020202020204" pitchFamily="34" charset="0"/>
                <a:cs typeface="Arial" panose="020B0604020202020204" pitchFamily="34" charset="0"/>
              </a:rPr>
              <a:t>Tanto el plan como el modelo abarcan estrategias de mercadotecnia, retención de clientes y de generación de ingresos. En general, ambos documentos cuentan la visión y el concepto del negocio</a:t>
            </a:r>
          </a:p>
          <a:p>
            <a:pPr algn="ctr">
              <a:buFont typeface="StarSymbol"/>
              <a:buNone/>
            </a:pPr>
            <a:endParaRPr lang="es-E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11FAE1F-C3C1-5EA1-A566-6E10EC9BF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6326" y="6502524"/>
            <a:ext cx="4999153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81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598896EA-64C6-1B8B-BD92-FF952A26C8B2}"/>
              </a:ext>
            </a:extLst>
          </p:cNvPr>
          <p:cNvGrpSpPr/>
          <p:nvPr/>
        </p:nvGrpSpPr>
        <p:grpSpPr>
          <a:xfrm>
            <a:off x="0" y="6009088"/>
            <a:ext cx="9144000" cy="848912"/>
            <a:chOff x="0" y="6009088"/>
            <a:chExt cx="9144000" cy="848912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B3CAE73A-4A1E-756C-A4D3-D589ADC776BF}"/>
                </a:ext>
              </a:extLst>
            </p:cNvPr>
            <p:cNvSpPr/>
            <p:nvPr/>
          </p:nvSpPr>
          <p:spPr>
            <a:xfrm>
              <a:off x="0" y="6009088"/>
              <a:ext cx="9144000" cy="84891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212744C9-3EDE-31B9-07F5-609B865E2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6020480"/>
              <a:ext cx="1949115" cy="837519"/>
            </a:xfrm>
            <a:prstGeom prst="rect">
              <a:avLst/>
            </a:prstGeom>
          </p:spPr>
        </p:pic>
      </p:grpSp>
      <p:sp>
        <p:nvSpPr>
          <p:cNvPr id="9" name="Subtítulo 2">
            <a:extLst>
              <a:ext uri="{FF2B5EF4-FFF2-40B4-BE49-F238E27FC236}">
                <a16:creationId xmlns:a16="http://schemas.microsoft.com/office/drawing/2014/main" id="{65C34B73-7BC9-2C17-1478-FB2D8C235C7D}"/>
              </a:ext>
            </a:extLst>
          </p:cNvPr>
          <p:cNvSpPr txBox="1">
            <a:spLocks/>
          </p:cNvSpPr>
          <p:nvPr/>
        </p:nvSpPr>
        <p:spPr>
          <a:xfrm>
            <a:off x="377551" y="203063"/>
            <a:ext cx="8229240" cy="5265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499"/>
              </a:spcBef>
              <a:spcAft>
                <a:spcPts val="601"/>
              </a:spcAft>
              <a:buSzPct val="45000"/>
              <a:buFont typeface="StarSymbol"/>
              <a:buNone/>
              <a:tabLst/>
              <a:defRPr lang="en-US" sz="2000" b="0" i="0" u="none" strike="noStrike" kern="1200" cap="all" spc="119" baseline="0">
                <a:ln>
                  <a:noFill/>
                </a:ln>
                <a:solidFill>
                  <a:srgbClr val="D1282E"/>
                </a:solidFill>
                <a:highlight>
                  <a:scrgbClr r="0" g="0" b="0">
                    <a:alpha val="0"/>
                  </a:scrgbClr>
                </a:highlight>
                <a:latin typeface="Arial Black" pitchFamily="18"/>
                <a:ea typeface="ＭＳ Ｐゴシック" pitchFamily="2"/>
                <a:cs typeface="FreeSans" pitchFamily="2"/>
              </a:defRPr>
            </a:lvl1pPr>
            <a:lvl2pPr marL="457200" marR="0" lvl="1" indent="-18252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3pPr>
            <a:lvl4pPr marL="1600200" marR="0" lvl="3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Font typeface="StarSymbol"/>
              <a:buChar char="–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es-ES" sz="18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  <a:ea typeface="ＭＳ Ｐゴシック" pitchFamily="2"/>
                <a:cs typeface="FreeSans" pitchFamily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Definiciones y conceptos clave (v)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D2A04A5-03A7-F523-2F13-A44C8BB238F3}"/>
              </a:ext>
            </a:extLst>
          </p:cNvPr>
          <p:cNvSpPr txBox="1"/>
          <p:nvPr/>
        </p:nvSpPr>
        <p:spPr>
          <a:xfrm>
            <a:off x="2864633" y="1722595"/>
            <a:ext cx="38491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ES" sz="1800" b="1" dirty="0">
                <a:solidFill>
                  <a:srgbClr val="C00000"/>
                </a:solidFill>
                <a:latin typeface="Book Antiqua" panose="02040602050305030304" pitchFamily="18" charset="0"/>
              </a:rPr>
              <a:t>Entonces, </a:t>
            </a:r>
          </a:p>
          <a:p>
            <a:pPr marL="0" indent="0" algn="ctr">
              <a:buNone/>
            </a:pPr>
            <a:r>
              <a:rPr lang="es-ES" sz="1800" b="1" dirty="0">
                <a:solidFill>
                  <a:srgbClr val="C00000"/>
                </a:solidFill>
                <a:latin typeface="Book Antiqua" panose="02040602050305030304" pitchFamily="18" charset="0"/>
              </a:rPr>
              <a:t>¿Qué diferencia hay? </a:t>
            </a:r>
          </a:p>
          <a:p>
            <a:pPr marL="0" indent="0" algn="ctr">
              <a:buNone/>
            </a:pPr>
            <a:r>
              <a:rPr lang="es-ES" sz="1800" b="1" dirty="0">
                <a:solidFill>
                  <a:srgbClr val="C00000"/>
                </a:solidFill>
                <a:latin typeface="Book Antiqua" panose="02040602050305030304" pitchFamily="18" charset="0"/>
              </a:rPr>
              <a:t>¡Ya conoces algunas!</a:t>
            </a:r>
          </a:p>
          <a:p>
            <a:pPr marL="0" indent="0" algn="ctr">
              <a:buNone/>
            </a:pPr>
            <a:r>
              <a:rPr lang="es-ES" sz="1800" b="1" dirty="0">
                <a:solidFill>
                  <a:srgbClr val="C00000"/>
                </a:solidFill>
                <a:latin typeface="Book Antiqua" panose="02040602050305030304" pitchFamily="18" charset="0"/>
              </a:rPr>
              <a:t>Veamos otras mas…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80FF505-2DB9-BC09-0342-48507DB825A0}"/>
              </a:ext>
            </a:extLst>
          </p:cNvPr>
          <p:cNvSpPr txBox="1"/>
          <p:nvPr/>
        </p:nvSpPr>
        <p:spPr>
          <a:xfrm>
            <a:off x="685800" y="3044730"/>
            <a:ext cx="7772400" cy="2842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El modelo sintetiza y explica la forma en que una empresa genera valor.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Realmente es una síntesis de los elementos clave que desarrollaremos en el plan de empresa (¿qué?; ¿A quién?, ¿cómo?...).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endParaRPr lang="es-ES_trad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s-ES_tradnl" dirty="0">
                <a:latin typeface="Arial" panose="020B0604020202020204" pitchFamily="34" charset="0"/>
                <a:cs typeface="Arial" panose="020B0604020202020204" pitchFamily="34" charset="0"/>
              </a:rPr>
              <a:t>El modelo de negocio se suele representar de forma visual en una hoja (plantilla) en forma de un lienzo de modelo de negocio</a:t>
            </a:r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: El Business </a:t>
            </a:r>
            <a:r>
              <a:rPr lang="es-ES_tradnl" b="1" dirty="0" err="1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b="1" dirty="0" err="1">
                <a:latin typeface="Arial" panose="020B0604020202020204" pitchFamily="34" charset="0"/>
                <a:cs typeface="Arial" panose="020B0604020202020204" pitchFamily="34" charset="0"/>
              </a:rPr>
              <a:t>Canvas</a:t>
            </a:r>
            <a:r>
              <a:rPr lang="es-ES_tradnl" b="1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</p:txBody>
      </p:sp>
      <p:pic>
        <p:nvPicPr>
          <p:cNvPr id="1026" name="Picture 2" descr="Pregunta - Iconos gratis de formas">
            <a:extLst>
              <a:ext uri="{FF2B5EF4-FFF2-40B4-BE49-F238E27FC236}">
                <a16:creationId xmlns:a16="http://schemas.microsoft.com/office/drawing/2014/main" id="{38361F4A-B1BF-7728-8895-B0B1F4570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74" y="89590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33B63AD-EDAD-A373-2086-E97CE8527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0650" y="6502524"/>
            <a:ext cx="4999153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34825"/>
      </p:ext>
    </p:extLst>
  </p:cSld>
  <p:clrMapOvr>
    <a:masterClrMapping/>
  </p:clrMapOvr>
</p:sld>
</file>

<file path=ppt/theme/theme1.xml><?xml version="1.0" encoding="utf-8"?>
<a:theme xmlns:a="http://schemas.openxmlformats.org/drawingml/2006/main" name="Esen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../Downloads/presentaciones/Ofilibre-presentacion.odp/Esencial</Template>
  <TotalTime>2352</TotalTime>
  <Words>2919</Words>
  <Application>Microsoft Office PowerPoint</Application>
  <PresentationFormat>Presentación en pantalla (4:3)</PresentationFormat>
  <Paragraphs>406</Paragraphs>
  <Slides>43</Slides>
  <Notes>36</Notes>
  <HiddenSlides>0</HiddenSlides>
  <MMClips>0</MMClips>
  <ScaleCrop>false</ScaleCrop>
  <HeadingPairs>
    <vt:vector size="6" baseType="variant">
      <vt:variant>
        <vt:lpstr>Fuentes usadas</vt:lpstr>
      </vt:variant>
      <vt:variant>
        <vt:i4>16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43</vt:i4>
      </vt:variant>
    </vt:vector>
  </HeadingPairs>
  <TitlesOfParts>
    <vt:vector size="61" baseType="lpstr">
      <vt:lpstr>Arial</vt:lpstr>
      <vt:lpstr>Arial Black</vt:lpstr>
      <vt:lpstr>Arial Narrow</vt:lpstr>
      <vt:lpstr>Book Antiqua</vt:lpstr>
      <vt:lpstr>Bradley Hand ITC</vt:lpstr>
      <vt:lpstr>Calibri</vt:lpstr>
      <vt:lpstr>Calibri Light</vt:lpstr>
      <vt:lpstr>Century Gothic</vt:lpstr>
      <vt:lpstr>Courier New</vt:lpstr>
      <vt:lpstr>Footlight MT Light</vt:lpstr>
      <vt:lpstr>Gill Sans</vt:lpstr>
      <vt:lpstr>Liberation Sans</vt:lpstr>
      <vt:lpstr>Liberation Serif</vt:lpstr>
      <vt:lpstr>SFMono-Regular</vt:lpstr>
      <vt:lpstr>StarSymbol</vt:lpstr>
      <vt:lpstr>Wingdings</vt:lpstr>
      <vt:lpstr>Esencial</vt:lpstr>
      <vt:lpstr>Default 1</vt:lpstr>
      <vt:lpstr>Presentación de PowerPoint</vt:lpstr>
      <vt:lpstr> </vt:lpstr>
      <vt:lpstr>Presentación de PowerPoint</vt:lpstr>
      <vt:lpstr>Presentación de PowerPoint</vt:lpstr>
      <vt:lpstr>Presentación de PowerPoint</vt:lpstr>
      <vt:lpstr>¿Qué es un modelo de negocio?</vt:lpstr>
      <vt:lpstr>¿Qué es un plan de negocio?</vt:lpstr>
      <vt:lpstr>¿Por qué se produce la confusión entre el plan de negocio y el modelo de negocio?</vt:lpstr>
      <vt:lpstr>Presentación de PowerPoint</vt:lpstr>
      <vt:lpstr>Presentación de PowerPoint</vt:lpstr>
      <vt:lpstr>Presentación de PowerPoint</vt:lpstr>
      <vt:lpstr>Conclusión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Obras Libres: uso y disfrute</dc:title>
  <dc:creator>Luisa Eugenia Reyes Recio</dc:creator>
  <cp:lastModifiedBy>Luisa Eugenia Reyes Recio</cp:lastModifiedBy>
  <cp:revision>132</cp:revision>
  <dcterms:created xsi:type="dcterms:W3CDTF">2019-01-21T12:01:12Z</dcterms:created>
  <dcterms:modified xsi:type="dcterms:W3CDTF">2023-03-27T08:17:12Z</dcterms:modified>
</cp:coreProperties>
</file>