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8" r:id="rId3"/>
  </p:sldMasterIdLst>
  <p:notesMasterIdLst>
    <p:notesMasterId r:id="rId52"/>
  </p:notesMasterIdLst>
  <p:handoutMasterIdLst>
    <p:handoutMasterId r:id="rId53"/>
  </p:handoutMasterIdLst>
  <p:sldIdLst>
    <p:sldId id="256" r:id="rId4"/>
    <p:sldId id="259" r:id="rId5"/>
    <p:sldId id="263" r:id="rId6"/>
    <p:sldId id="285" r:id="rId7"/>
    <p:sldId id="689" r:id="rId8"/>
    <p:sldId id="690" r:id="rId9"/>
    <p:sldId id="691" r:id="rId10"/>
    <p:sldId id="693" r:id="rId11"/>
    <p:sldId id="694" r:id="rId12"/>
    <p:sldId id="692" r:id="rId13"/>
    <p:sldId id="284" r:id="rId14"/>
    <p:sldId id="695" r:id="rId15"/>
    <p:sldId id="696" r:id="rId16"/>
    <p:sldId id="697" r:id="rId17"/>
    <p:sldId id="700" r:id="rId18"/>
    <p:sldId id="701" r:id="rId19"/>
    <p:sldId id="702" r:id="rId20"/>
    <p:sldId id="698" r:id="rId21"/>
    <p:sldId id="699" r:id="rId22"/>
    <p:sldId id="703" r:id="rId23"/>
    <p:sldId id="662" r:id="rId24"/>
    <p:sldId id="663" r:id="rId25"/>
    <p:sldId id="707" r:id="rId26"/>
    <p:sldId id="704" r:id="rId27"/>
    <p:sldId id="705" r:id="rId28"/>
    <p:sldId id="706" r:id="rId29"/>
    <p:sldId id="709" r:id="rId30"/>
    <p:sldId id="708" r:id="rId31"/>
    <p:sldId id="710" r:id="rId32"/>
    <p:sldId id="711" r:id="rId33"/>
    <p:sldId id="712" r:id="rId34"/>
    <p:sldId id="713" r:id="rId35"/>
    <p:sldId id="714" r:id="rId36"/>
    <p:sldId id="715" r:id="rId37"/>
    <p:sldId id="720" r:id="rId38"/>
    <p:sldId id="716" r:id="rId39"/>
    <p:sldId id="719" r:id="rId40"/>
    <p:sldId id="718" r:id="rId41"/>
    <p:sldId id="717" r:id="rId42"/>
    <p:sldId id="721" r:id="rId43"/>
    <p:sldId id="723" r:id="rId44"/>
    <p:sldId id="722" r:id="rId45"/>
    <p:sldId id="724" r:id="rId46"/>
    <p:sldId id="725" r:id="rId47"/>
    <p:sldId id="726" r:id="rId48"/>
    <p:sldId id="668" r:id="rId49"/>
    <p:sldId id="728" r:id="rId50"/>
    <p:sldId id="727" r:id="rId51"/>
  </p:sldIdLst>
  <p:sldSz cx="9144000" cy="6858000" type="screen4x3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AC33"/>
    <a:srgbClr val="FF9933"/>
    <a:srgbClr val="FF9900"/>
    <a:srgbClr val="006600"/>
    <a:srgbClr val="FFFF99"/>
    <a:srgbClr val="FF3300"/>
    <a:srgbClr val="FFFF00"/>
    <a:srgbClr val="00FF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5896" autoAdjust="0"/>
  </p:normalViewPr>
  <p:slideViewPr>
    <p:cSldViewPr snapToGrid="0">
      <p:cViewPr varScale="1">
        <p:scale>
          <a:sx n="78" d="100"/>
          <a:sy n="78" d="100"/>
        </p:scale>
        <p:origin x="70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4"/>
    </p:cViewPr>
  </p:sorterViewPr>
  <p:notesViewPr>
    <p:cSldViewPr snapToGrid="0">
      <p:cViewPr varScale="1">
        <p:scale>
          <a:sx n="63" d="100"/>
          <a:sy n="63" d="100"/>
        </p:scale>
        <p:origin x="32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B9E1CDC-6064-F57E-1F7D-AABC036231F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AR PL KaitiM GB" pitchFamily="2"/>
              <a:cs typeface="FreeSans" pitchFamily="2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D8EC78-5482-A113-7BE7-E579A4004921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AR PL KaitiM GB" pitchFamily="2"/>
              <a:cs typeface="FreeSans" pitchFamily="2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CB143D-6086-4A6F-6DF3-47B228E632D9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AR PL KaitiM GB" pitchFamily="2"/>
              <a:cs typeface="FreeSans" pitchFamily="2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F432624-808A-C349-1165-F06FF1CC1F3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26D589B-EA0A-47FF-AD1F-7A900F61A6D0}" type="slidenum">
              <a:t>‹Nº›</a:t>
            </a:fld>
            <a:endParaRPr lang="en-US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ans" pitchFamily="18"/>
              <a:ea typeface="AR PL KaitiM GB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0403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91C9AA3-246A-3086-4ED0-AF30CF53DF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6E938E4-6A95-7F15-9D68-6EEDBCAC767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endParaRPr lang="en-US"/>
          </a:p>
        </p:txBody>
      </p:sp>
      <p:sp>
        <p:nvSpPr>
          <p:cNvPr id="4" name="Marcador de encabezado 3">
            <a:extLst>
              <a:ext uri="{FF2B5EF4-FFF2-40B4-BE49-F238E27FC236}">
                <a16:creationId xmlns:a16="http://schemas.microsoft.com/office/drawing/2014/main" id="{2ECD5A6F-55F0-B989-02F6-2A39672897A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en-US" sz="2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0DBC91-3F29-7AB6-502F-ACF1AD8ACC5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en-US" sz="2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6B1A62-E759-2432-7B95-BD51E517D24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2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53FF6C-7927-2699-7B43-393C856831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6F3CD2C1-954E-4F84-9AAF-76B74649336C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3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AR PL KaitiM GB" pitchFamily="2"/>
        <a:cs typeface="Free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5BE297-2F21-4894-3B11-10613E7248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F6C1059D-0B13-474A-9394-C61010DD14D0}" type="slidenum">
              <a:t>1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0389BEC-77A2-B77A-CAB0-F17B4035DE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697BA34-DEA8-CBF0-301B-8062ECCAA5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60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735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561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135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490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671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455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557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9764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281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CC555C-D1BB-B67E-ED26-06ED3B368C4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FAB28290-C3A7-4A54-970F-7BFB2280DC21}" type="slidenum">
              <a:t>2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50B257E-4F4F-16C7-16CB-703F699357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0CD7495-C4D3-B49C-24E9-F14C214170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081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D234F675-DFAD-BB96-564D-1B109AB8F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1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6763" indent="-292100" defTabSz="9001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1100" indent="-233363" defTabSz="9001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5763" indent="-233363" defTabSz="9001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8838" indent="-233363" defTabSz="9001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6038" indent="-233363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3238" indent="-233363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0438" indent="-233363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7638" indent="-233363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C10C38-478C-4D36-98DA-4AE75CD41C6B}" type="slidenum">
              <a:rPr lang="es-ES" altLang="es-ES"/>
              <a:pPr>
                <a:spcBef>
                  <a:spcPct val="0"/>
                </a:spcBef>
              </a:pPr>
              <a:t>21</a:t>
            </a:fld>
            <a:endParaRPr lang="es-ES" altLang="es-ES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ECD1A8BC-D1FE-5606-8A6C-2767C7A854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A5F87D0C-0A17-6E7F-8675-AB9157DA5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08469F2B-E6E5-3E33-6B06-33444F6558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1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6763" indent="-292100" defTabSz="9001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1100" indent="-233363" defTabSz="9001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5763" indent="-233363" defTabSz="9001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8838" indent="-233363" defTabSz="9001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6038" indent="-233363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3238" indent="-233363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0438" indent="-233363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7638" indent="-233363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B91EB9-CF79-4273-A87C-3BA60133570F}" type="slidenum">
              <a:rPr lang="es-ES" altLang="es-ES"/>
              <a:pPr>
                <a:spcBef>
                  <a:spcPct val="0"/>
                </a:spcBef>
              </a:pPr>
              <a:t>22</a:t>
            </a:fld>
            <a:endParaRPr lang="es-ES" altLang="es-ES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FF3BA1F1-16B6-5C56-105E-C1C236857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28A3EA86-CA25-9047-C01C-584426131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6763" lvl="1" indent="-292100" eaLnBrk="1" hangingPunct="1"/>
            <a:endParaRPr lang="es-ES" altLang="es-E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407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320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9645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7204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214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2859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65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5018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9824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4433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47900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68156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6935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5178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720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2244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1994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312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4661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5964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9195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65852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8119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9854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9800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CC555C-D1BB-B67E-ED26-06ED3B368C4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FAB28290-C3A7-4A54-970F-7BFB2280DC21}" type="slidenum">
              <a:t>47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50B257E-4F4F-16C7-16CB-703F699357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0CD7495-C4D3-B49C-24E9-F14C214170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/>
          </a:p>
        </p:txBody>
      </p:sp>
    </p:spTree>
    <p:extLst>
      <p:ext uri="{BB962C8B-B14F-4D97-AF65-F5344CB8AC3E}">
        <p14:creationId xmlns:p14="http://schemas.microsoft.com/office/powerpoint/2010/main" val="42243377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5BE297-2F21-4894-3B11-10613E7248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F6C1059D-0B13-474A-9394-C61010DD14D0}" type="slidenum">
              <a:t>48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0389BEC-77A2-B77A-CAB0-F17B4035DE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697BA34-DEA8-CBF0-301B-8062ECCAA5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9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7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037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788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0014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F3CD2C1-954E-4F84-9AAF-76B74649336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42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71BBF2E1-2F4A-94DB-E399-84E6637F4CAF}"/>
              </a:ext>
            </a:extLst>
          </p:cNvPr>
          <p:cNvSpPr/>
          <p:nvPr/>
        </p:nvSpPr>
        <p:spPr>
          <a:xfrm>
            <a:off x="9001080" y="4846680"/>
            <a:ext cx="142920" cy="2011320"/>
          </a:xfrm>
          <a:prstGeom prst="rect">
            <a:avLst/>
          </a:prstGeom>
          <a:solidFill>
            <a:srgbClr val="D1282E"/>
          </a:solidFill>
          <a:ln cap="flat">
            <a:noFill/>
            <a:prstDash val="solid"/>
          </a:ln>
        </p:spPr>
        <p:txBody>
          <a:bodyPr wrap="square" lIns="91440" tIns="45720" rIns="91440" bIns="45720" anchor="ctr" anchorCtr="1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AR PL KaitiM GB" pitchFamily="2"/>
              <a:cs typeface="FreeSans" pitchFamily="2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AA2E317-7939-1A94-7802-E1B63EAC0A3A}"/>
              </a:ext>
            </a:extLst>
          </p:cNvPr>
          <p:cNvSpPr/>
          <p:nvPr/>
        </p:nvSpPr>
        <p:spPr>
          <a:xfrm>
            <a:off x="9001080" y="0"/>
            <a:ext cx="142920" cy="484668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wrap="square" lIns="91440" tIns="45720" rIns="91440" bIns="45720" anchor="ctr" anchorCtr="1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AR PL KaitiM GB" pitchFamily="2"/>
              <a:cs typeface="FreeSans" pitchFamily="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568DFD-31E3-DBB8-F910-F712DDC04D4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200" y="228600"/>
            <a:ext cx="7772400" cy="4572000"/>
          </a:xfrm>
        </p:spPr>
        <p:txBody>
          <a:bodyPr anchor="ctr">
            <a:noAutofit/>
          </a:bodyPr>
          <a:lstStyle>
            <a:lvl1pPr>
              <a:defRPr lang="en-US" sz="8800" spc="-7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A841737-D896-1835-C2E7-A1BF195E943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>
            <a:noAutofit/>
          </a:bodyPr>
          <a:lstStyle>
            <a:lvl1pPr>
              <a:buNone/>
              <a:defRPr lang="en-US" b="0" cap="all" spc="119">
                <a:solidFill>
                  <a:srgbClr val="D1282E"/>
                </a:solidFill>
                <a:latin typeface="Arial Black" pitchFamily="18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9A19F7B-24E4-6020-F603-D1B9F02F5E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E1DE77-1549-4637-A360-42A5A7C0F9A5}" type="datetime1">
              <a:rPr lang="en-US"/>
              <a:pPr lvl="0"/>
              <a:t>3/27/2023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A20D538-AC13-E0EB-DC4A-E7B49AF9F7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85F60DC-7117-3065-E567-4C57E1D009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F530FF6E-4608-4102-8C58-B50F6D422F13}" type="slidenum">
              <a:t>‹Nº›</a:t>
            </a:fld>
            <a:endParaRPr lang="en-U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EBC1A43F-F842-7DED-A91B-338FE27D18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3977279"/>
          </a:xfrm>
        </p:spPr>
        <p:txBody>
          <a:bodyPr lIns="0" tIns="0" rIns="0" bIns="0"/>
          <a:lstStyle>
            <a:lvl1pPr hangingPunct="0">
              <a:spcBef>
                <a:spcPts val="1417"/>
              </a:spcBef>
              <a:spcAft>
                <a:spcPts val="0"/>
              </a:spcAft>
              <a:defRPr lang="en-US" sz="3200" b="0">
                <a:latin typeface="Liberation Sans" pitchFamily="18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3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1CC3A-0FFA-88EC-0FB0-14D57E4EB7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EDA86-6E83-ACEC-8408-96AB9F40BBC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B4BBF-D82F-3437-907B-7704F1F3B8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A6CF5F-4805-4172-972D-146FA4D40D90}" type="datetime1">
              <a:rPr lang="en-US"/>
              <a:pPr lvl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C1474-2B85-AB26-5FE2-6940E71E73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25635-B2EA-7C8A-6C1F-297F4B7CF9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ACFDE8-FC72-4859-BC75-587ABA86F1E6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2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37B1D3-ACFF-B607-98BE-CDD8F8B91D8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440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E02AF-D487-53EA-0D76-A187D18832D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80"/>
            <a:ext cx="6019919" cy="5851440"/>
          </a:xfrm>
        </p:spPr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D00E7-89CB-35FE-0BB9-F30CF56C8F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D41467-4FDD-4EA6-B318-43D0FCED97A3}" type="datetime1">
              <a:rPr lang="en-US"/>
              <a:pPr lvl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FFBCA-6D98-DDE0-6B46-17EF7EEDAB2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E8150-B13F-87F1-B178-EBABD0320A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5709DB-93B1-4F36-8C74-B2F88B24093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2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_5f_5f_5f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1FC25-A8B2-3A9A-F94A-1973C4A8FDD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19B6A-4C38-1D69-790D-8EE3923CB2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1752479"/>
            <a:ext cx="7620120" cy="4373640"/>
          </a:xfrm>
        </p:spPr>
        <p:txBody>
          <a:bodyPr anchor="t">
            <a:noAutofit/>
          </a:bodyPr>
          <a:lstStyle>
            <a:lvl1pPr>
              <a:spcBef>
                <a:spcPts val="499"/>
              </a:spcBef>
              <a:spcAft>
                <a:spcPts val="601"/>
              </a:spcAft>
              <a:defRPr lang="en-US" sz="2000" b="1" cap="none" spc="0">
                <a:solidFill>
                  <a:srgbClr val="000000"/>
                </a:solidFill>
                <a:latin typeface="Arial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7F1D2-AC2F-3B4D-4852-76AED237B4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911094-9CA0-4723-A695-284F4571F011}" type="datetime1">
              <a:rPr lang="en-US"/>
              <a:pPr lvl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181EA-EC0A-19FE-01CD-713851031E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321F7-B794-0EE1-57F8-75CAB8ED7B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E3CAE8-4B2D-441E-AC8B-AA9BABFFD411}" type="slidenum">
              <a:t>‹Nº›</a:t>
            </a:fld>
            <a:endParaRPr lang="en-US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BC14691-FECD-FF2F-138E-832B283D6A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1604520"/>
            <a:ext cx="8229240" cy="3977279"/>
          </a:xfrm>
        </p:spPr>
        <p:txBody>
          <a:bodyPr lIns="0" tIns="0" rIns="0" bIns="0" anchor="t"/>
          <a:lstStyle>
            <a:lvl1pPr algn="ctr" hangingPunct="0">
              <a:defRPr lang="en-US" sz="4400" cap="none">
                <a:latin typeface="Liberation Sans" pitchFamily="18"/>
                <a:ea typeface="AR PL KaitiM GB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A5884381-B26D-3099-8556-64B77157286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8229240" cy="3977279"/>
          </a:xfrm>
        </p:spPr>
        <p:txBody>
          <a:bodyPr lIns="0" tIns="0" rIns="0" bIns="0"/>
          <a:lstStyle>
            <a:lvl1pPr hangingPunct="0">
              <a:spcBef>
                <a:spcPts val="1417"/>
              </a:spcBef>
              <a:spcAft>
                <a:spcPts val="0"/>
              </a:spcAft>
              <a:defRPr lang="en-US" sz="3200" b="0">
                <a:latin typeface="Liberation Sans" pitchFamily="18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14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_5f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FB6CC-3FA9-147F-B18F-FE6B3CF7529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53A67-AA9A-0E86-5EF7-9217713596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1752479"/>
            <a:ext cx="7620120" cy="4373640"/>
          </a:xfrm>
        </p:spPr>
        <p:txBody>
          <a:bodyPr anchor="t">
            <a:noAutofit/>
          </a:bodyPr>
          <a:lstStyle>
            <a:lvl1pPr>
              <a:spcBef>
                <a:spcPts val="499"/>
              </a:spcBef>
              <a:spcAft>
                <a:spcPts val="601"/>
              </a:spcAft>
              <a:defRPr lang="en-US" sz="2000" b="1" cap="none" spc="0">
                <a:solidFill>
                  <a:srgbClr val="000000"/>
                </a:solidFill>
                <a:latin typeface="Arial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E200E-C033-84AE-8D77-E3D2DFABEB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4109B9-BF47-4892-A66A-9084157F5320}" type="datetime1">
              <a:rPr lang="en-US"/>
              <a:pPr lvl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ACB05-AAF2-2DAD-305C-F28208B36B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F6F24-443E-A026-A442-E65A5A0CE0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6D82EE-6979-4F33-8743-2372DB0DA295}" type="slidenum">
              <a:t>‹Nº›</a:t>
            </a:fld>
            <a:endParaRPr lang="en-US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A56C1F2-E4BC-97D5-2C5C-C1FE18ED19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8229240" cy="3977279"/>
          </a:xfrm>
        </p:spPr>
        <p:txBody>
          <a:bodyPr lIns="0" tIns="0" rIns="0" bIns="0"/>
          <a:lstStyle>
            <a:lvl1pPr hangingPunct="0">
              <a:spcBef>
                <a:spcPts val="1417"/>
              </a:spcBef>
              <a:spcAft>
                <a:spcPts val="0"/>
              </a:spcAft>
              <a:defRPr lang="en-US" sz="3200" b="0">
                <a:latin typeface="Liberation Sans" pitchFamily="18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812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78406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746124"/>
            <a:ext cx="2858889" cy="1311275"/>
          </a:xfrm>
        </p:spPr>
        <p:txBody>
          <a:bodyPr anchor="b"/>
          <a:lstStyle>
            <a:lvl1pPr>
              <a:defRPr sz="2000" baseline="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62425" y="1484784"/>
            <a:ext cx="4629150" cy="4873625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9552" y="2348879"/>
            <a:ext cx="2949575" cy="40095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92BE4A4D-6B79-5262-68B8-C775B7C54A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51725" y="381000"/>
            <a:ext cx="1082675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2A46E3-CB67-4E79-BC55-014788C92D8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88487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A69A1-28F1-291E-2367-181BA63D9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2D0B6B-1F0D-A21E-3C68-B31524DB7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44006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D7ED2A-62B8-0A2E-C209-F3FCDEE9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25ABA7-45F2-D8DC-F183-BF3CF319D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6949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7803D-54CE-E3BF-0CE2-0CC01015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DD32A2-0DAC-ADD6-95F7-9133AE2C3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85124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7989F-EFD0-FF6E-288A-BE6CC8E7D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6406E4-10CA-AD13-A471-00D33432D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04238" y="6126163"/>
            <a:ext cx="14287" cy="1333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43224E-3814-B903-E45A-C9FEC7F5F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70925" y="6126163"/>
            <a:ext cx="15875" cy="1333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2866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A3408-1AD8-D2AB-02A6-AE05A2C83C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6D8FA-9FA8-AF22-E4D8-6F4ABF1F01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1752479"/>
            <a:ext cx="7620120" cy="4373640"/>
          </a:xfrm>
        </p:spPr>
        <p:txBody>
          <a:bodyPr anchor="t">
            <a:noAutofit/>
          </a:bodyPr>
          <a:lstStyle>
            <a:lvl1pPr>
              <a:spcBef>
                <a:spcPts val="499"/>
              </a:spcBef>
              <a:spcAft>
                <a:spcPts val="601"/>
              </a:spcAft>
              <a:defRPr lang="en-US" sz="2000" b="1" cap="none" spc="0">
                <a:solidFill>
                  <a:srgbClr val="000000"/>
                </a:solidFill>
                <a:latin typeface="Arial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4B1AA-2819-9255-527D-18B4670AEF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E0E984-94B5-473B-BE27-7D4BD62BD243}" type="datetime1">
              <a:rPr lang="en-US"/>
              <a:pPr lvl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CA492-FB29-CA35-3D80-74F1F22BDFE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491ED-D2D3-6115-7129-5F32CB9195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3C8BFD-EEE4-4F4C-911A-24E697120469}" type="slidenum">
              <a:t>‹Nº›</a:t>
            </a:fld>
            <a:endParaRPr lang="en-US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6E7DC29-E79B-D907-9959-A2A905321D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1604520"/>
            <a:ext cx="8229240" cy="3977279"/>
          </a:xfrm>
        </p:spPr>
        <p:txBody>
          <a:bodyPr lIns="0" tIns="0" rIns="0" bIns="0" anchor="t"/>
          <a:lstStyle>
            <a:lvl1pPr algn="ctr" hangingPunct="0">
              <a:defRPr lang="en-US" sz="4400" cap="none">
                <a:latin typeface="Liberation Sans" pitchFamily="18"/>
                <a:ea typeface="AR PL KaitiM GB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419017B-024B-6397-288A-FC25C367DC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8229240" cy="3977279"/>
          </a:xfrm>
        </p:spPr>
        <p:txBody>
          <a:bodyPr lIns="0" tIns="0" rIns="0" bIns="0"/>
          <a:lstStyle>
            <a:lvl1pPr hangingPunct="0">
              <a:spcBef>
                <a:spcPts val="1417"/>
              </a:spcBef>
              <a:spcAft>
                <a:spcPts val="0"/>
              </a:spcAft>
              <a:defRPr lang="en-US" sz="3200" b="0">
                <a:latin typeface="Liberation Sans" pitchFamily="18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95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FEFFA-8805-675C-1714-08064858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36207E-B625-C421-441D-FD4A8C6A4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2DEBC1-0D26-0491-8FAB-349D050BF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C562FD-C790-81F0-0E20-75B1B4293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983FDC-C453-DA96-D4EF-59264C761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32362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FEDD9-2804-C91A-57A6-E6C3F391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95996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E3D0C4-BAF5-A233-A03E-3495C3283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3927" cy="616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3042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095B8-6CAA-8DAB-1E01-B465F0AE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34FED8-45AA-14A6-82FC-C193E3AB3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D62CBC-48E6-4E3E-C118-E56A988E9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22495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AF2A2-0DBE-EEC3-E553-E2D42EF5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81E51D-4261-E5F7-F8FC-044191844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B91925-DD6C-8C0A-5B7E-1586F9AD0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53208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5AF21-33BB-ADDF-7D03-DE471217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EFA46E-E95E-5DAE-EA6A-27C7D73B7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28821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305F6C7-9957-8126-DAE5-2F9E31D10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378075"/>
            <a:ext cx="2057400" cy="38814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BA0959-0029-9787-F434-45C38659B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378075"/>
            <a:ext cx="6019800" cy="38814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866270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7700" y="1196752"/>
            <a:ext cx="7907556" cy="808493"/>
          </a:xfrm>
        </p:spPr>
        <p:txBody>
          <a:bodyPr anchor="b"/>
          <a:lstStyle>
            <a:lvl1pPr algn="l">
              <a:defRPr sz="2400" baseline="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5" name="Marcador de texto 2"/>
          <p:cNvSpPr>
            <a:spLocks noGrp="1"/>
          </p:cNvSpPr>
          <p:nvPr>
            <p:ph idx="1"/>
          </p:nvPr>
        </p:nvSpPr>
        <p:spPr bwMode="auto">
          <a:xfrm>
            <a:off x="647700" y="220345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s-ES" altLang="es-ES" noProof="0" dirty="0"/>
              <a:t>Editar el estilo de texto del patrón</a:t>
            </a:r>
          </a:p>
          <a:p>
            <a:pPr lvl="1"/>
            <a:r>
              <a:rPr lang="es-ES" altLang="es-ES" noProof="0" dirty="0"/>
              <a:t>Segundo nivel</a:t>
            </a:r>
          </a:p>
          <a:p>
            <a:pPr lvl="2"/>
            <a:r>
              <a:rPr lang="es-ES" altLang="es-ES" noProof="0" dirty="0"/>
              <a:t>Tercer nivel</a:t>
            </a:r>
          </a:p>
          <a:p>
            <a:pPr lvl="3"/>
            <a:r>
              <a:rPr lang="es-ES" altLang="es-ES" noProof="0" dirty="0"/>
              <a:t>Cuarto nivel</a:t>
            </a:r>
          </a:p>
          <a:p>
            <a:pPr lvl="4"/>
            <a:r>
              <a:rPr lang="es-ES" altLang="es-ES" noProof="0" dirty="0"/>
              <a:t>Quinto nivel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B1C7B249-8379-3728-18A5-FF2B37596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51725" y="381000"/>
            <a:ext cx="1082675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79D7D1-C044-4A54-9DC7-69787BD13A3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79795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90622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052513"/>
            <a:ext cx="8087638" cy="91281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67544" y="2271713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88032" y="2271713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E6D6CC3E-0959-1F99-CEF9-D9CBFE6DD9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51725" y="381000"/>
            <a:ext cx="1082675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895BFFE-A3E1-49FD-B3DA-0D3FD187775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60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FF865-E1DF-E0F0-DB01-1CAF133CE8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447919"/>
            <a:ext cx="7772400" cy="4321080"/>
          </a:xfrm>
        </p:spPr>
        <p:txBody>
          <a:bodyPr anchor="ctr">
            <a:noAutofit/>
          </a:bodyPr>
          <a:lstStyle>
            <a:lvl1pPr>
              <a:defRPr lang="en-US" sz="8800" spc="-7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B976C-719E-817A-4F10-20184F5F21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7772400" cy="1066680"/>
          </a:xfrm>
        </p:spPr>
        <p:txBody>
          <a:bodyPr anchor="b"/>
          <a:lstStyle>
            <a:lvl1pPr>
              <a:defRPr lang="en-US" b="0" cap="all" spc="119">
                <a:solidFill>
                  <a:srgbClr val="D1282E"/>
                </a:solidFill>
                <a:latin typeface="Arial Black" pitchFamily="18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FC1E0-066A-DA93-2671-275F17586BF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269F83-E6F6-48A4-97E6-78298DE75CA0}" type="datetime1">
              <a:rPr lang="en-US"/>
              <a:pPr lvl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CF496-BD4D-A612-AEC7-BE6CC00B77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FA8C3-C416-FCD2-FA50-5EEAAE4355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49D735-5E29-4644-8D03-6A2CB1A19CF7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7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64905FCB-8777-0212-5712-D2082D3E30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51725" y="381000"/>
            <a:ext cx="1082675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03A537-CFEC-4410-BB75-2DEBDCF580B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4150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746124"/>
            <a:ext cx="2858889" cy="1311275"/>
          </a:xfrm>
        </p:spPr>
        <p:txBody>
          <a:bodyPr anchor="b"/>
          <a:lstStyle>
            <a:lvl1pPr>
              <a:defRPr sz="2000" baseline="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62425" y="1484784"/>
            <a:ext cx="4629150" cy="4873625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9552" y="2348879"/>
            <a:ext cx="2949575" cy="40095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92BE4A4D-6B79-5262-68B8-C775B7C54A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51725" y="381000"/>
            <a:ext cx="1082675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2A46E3-CB67-4E79-BC55-014788C92D8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068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746124"/>
            <a:ext cx="2858889" cy="131127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62425" y="1484784"/>
            <a:ext cx="4629150" cy="4873625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9552" y="2348879"/>
            <a:ext cx="2949575" cy="40095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767C5E9A-DFD9-C80C-4683-FC6F302CDF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51725" y="381000"/>
            <a:ext cx="1082675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5FAF5A-9BA3-42BD-BE8F-D0AE6AACFF0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90229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3DC7D0-B17F-3CA3-98C8-4EA41433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9F82-09C1-433D-8BA0-C7AAF9717301}" type="datetimeFigureOut">
              <a:rPr lang="es-ES"/>
              <a:pPr>
                <a:defRPr/>
              </a:pPr>
              <a:t>27/03/2023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2B4D7E-75E0-D26B-D0D3-8A9468DB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3ADA2D-B281-F984-8FD3-C2727754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51725" y="381000"/>
            <a:ext cx="1082675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B16405-E88A-4413-98D3-386F23EE230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00290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94450F-56D6-655B-0185-77AE67E5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9E529-362D-4302-8CDE-B9AC3DC765B8}" type="datetimeFigureOut">
              <a:rPr lang="es-ES"/>
              <a:pPr>
                <a:defRPr/>
              </a:pPr>
              <a:t>27/03/2023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2BE383-5721-1B09-AFCA-D5E70ADD5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FA2C37-2C72-E242-8ACB-64D34A2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51725" y="381000"/>
            <a:ext cx="1082675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CD1515-3D23-4D52-B11F-20C406930A7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7375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BA1DE74-4592-F1E9-730F-BE83F642CE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81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E38A64-245C-473F-BD1C-F39C82DCB0F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9737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2 Marcador de número de diapositiva">
            <a:extLst>
              <a:ext uri="{FF2B5EF4-FFF2-40B4-BE49-F238E27FC236}">
                <a16:creationId xmlns:a16="http://schemas.microsoft.com/office/drawing/2014/main" id="{FDFAA838-1713-3CDB-033D-2D29E17CCD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658813" y="6400800"/>
            <a:ext cx="141446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FAACB3-3321-4306-8D32-1F0DFA67A9C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534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64E8-6047-FEDA-8F60-6C22945BE77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E0AA6-5894-6248-CDBF-14A7A46DCA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0800" y="1574639"/>
            <a:ext cx="3291839" cy="4525920"/>
          </a:xfrm>
        </p:spPr>
        <p:txBody>
          <a:bodyPr anchor="t">
            <a:noAutofit/>
          </a:bodyPr>
          <a:lstStyle>
            <a:lvl1pPr>
              <a:spcBef>
                <a:spcPts val="700"/>
              </a:spcBef>
              <a:spcAft>
                <a:spcPts val="601"/>
              </a:spcAft>
              <a:defRPr lang="en-US" sz="2800" b="1" cap="none" spc="0">
                <a:solidFill>
                  <a:srgbClr val="000000"/>
                </a:solidFill>
                <a:latin typeface="Arial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67FD9-6548-B37B-DBA8-AE142BA8D6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90040" y="1574639"/>
            <a:ext cx="3291839" cy="4525920"/>
          </a:xfrm>
        </p:spPr>
        <p:txBody>
          <a:bodyPr anchor="t">
            <a:noAutofit/>
          </a:bodyPr>
          <a:lstStyle>
            <a:lvl1pPr>
              <a:spcBef>
                <a:spcPts val="700"/>
              </a:spcBef>
              <a:spcAft>
                <a:spcPts val="601"/>
              </a:spcAft>
              <a:defRPr lang="en-US" sz="2800" b="1" cap="none" spc="0">
                <a:solidFill>
                  <a:srgbClr val="000000"/>
                </a:solidFill>
                <a:latin typeface="Arial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9B9D0E-19A9-ED07-BB13-041C166C7C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934A2E-DF33-43B5-B16F-CEB94257B76D}" type="datetime1">
              <a:rPr lang="en-US"/>
              <a:pPr lvl="0"/>
              <a:t>3/27/2023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F25241-ADB7-389E-6086-B27AA4B3E2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F9EC67-80CF-919C-503A-ECDD810B8A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C0E54D-0130-4416-9675-9685443BBB74}" type="slidenum">
              <a:t>‹Nº›</a:t>
            </a:fld>
            <a:endParaRPr lang="en-US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1B0FCA0F-E52D-E9B4-2FAE-F7D1C4F84A2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8229240" cy="3977279"/>
          </a:xfrm>
        </p:spPr>
        <p:txBody>
          <a:bodyPr lIns="0" tIns="0" rIns="0" bIns="0"/>
          <a:lstStyle>
            <a:lvl1pPr hangingPunct="0">
              <a:spcBef>
                <a:spcPts val="1417"/>
              </a:spcBef>
              <a:spcAft>
                <a:spcPts val="0"/>
              </a:spcAft>
              <a:defRPr lang="en-US" sz="3200" b="0">
                <a:latin typeface="Liberation Sans" pitchFamily="18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F80C7-160A-96E6-F70C-00963C62A2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45369-456B-4EBC-3923-B7D44D373B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27560" y="1572840"/>
            <a:ext cx="3291839" cy="639720"/>
          </a:xfrm>
        </p:spPr>
        <p:txBody>
          <a:bodyPr anchor="b"/>
          <a:lstStyle>
            <a:lvl1pPr>
              <a:spcBef>
                <a:spcPts val="400"/>
              </a:spcBef>
              <a:defRPr lang="en-US" sz="1800" b="0" cap="all" spc="99">
                <a:latin typeface="Arial Black" pitchFamily="18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C2EC0-5E14-AE7D-9BA3-ECDDCD2BEE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27560" y="2259360"/>
            <a:ext cx="3291839" cy="3840479"/>
          </a:xfrm>
        </p:spPr>
        <p:txBody>
          <a:bodyPr anchor="t">
            <a:noAutofit/>
          </a:bodyPr>
          <a:lstStyle>
            <a:lvl1pPr>
              <a:spcBef>
                <a:spcPts val="601"/>
              </a:spcBef>
              <a:spcAft>
                <a:spcPts val="601"/>
              </a:spcAft>
              <a:defRPr lang="en-US" sz="2400" b="1" cap="none" spc="0">
                <a:solidFill>
                  <a:srgbClr val="000000"/>
                </a:solidFill>
                <a:latin typeface="Arial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10515-8D09-E4A7-3D32-6749B04BB2B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93279" y="1572840"/>
            <a:ext cx="3291839" cy="639720"/>
          </a:xfrm>
        </p:spPr>
        <p:txBody>
          <a:bodyPr anchor="b"/>
          <a:lstStyle>
            <a:lvl1pPr>
              <a:spcBef>
                <a:spcPts val="400"/>
              </a:spcBef>
              <a:buNone/>
              <a:defRPr lang="en-US" sz="1800" b="0" cap="all" spc="99">
                <a:latin typeface="Arial Black" pitchFamily="18"/>
                <a:ea typeface="AR PL KaitiM GB" pitchFamily="2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9E6ED4-BBB5-70AB-25A2-87DB47106D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93279" y="2259360"/>
            <a:ext cx="3291839" cy="3840479"/>
          </a:xfrm>
        </p:spPr>
        <p:txBody>
          <a:bodyPr anchor="t">
            <a:noAutofit/>
          </a:bodyPr>
          <a:lstStyle>
            <a:lvl1pPr>
              <a:spcBef>
                <a:spcPts val="601"/>
              </a:spcBef>
              <a:spcAft>
                <a:spcPts val="601"/>
              </a:spcAft>
              <a:defRPr lang="en-US" sz="2400" b="1" cap="none" spc="0">
                <a:solidFill>
                  <a:srgbClr val="000000"/>
                </a:solidFill>
                <a:latin typeface="Arial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A65711-8007-5BA6-4430-DF4CB15461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142C3B-F6C7-4374-A8D9-343CDDCA0BB2}" type="datetime1">
              <a:rPr lang="en-US"/>
              <a:pPr lvl="0"/>
              <a:t>3/27/2023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90DCA2C-2FCC-D290-445D-597CB248C7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0D023B-434C-0A57-7212-EE82B859C4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CD8633-56B5-4070-BC8C-13D54B23EAFC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7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2DEA5-61D6-EB20-23E3-5DA8341690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FACF50F-AA4D-7967-1BA8-CA45B3009C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F55E7D-BEC1-4227-A0FB-598BB9C812D8}" type="datetime1">
              <a:rPr lang="en-US"/>
              <a:pPr lvl="0"/>
              <a:t>3/27/2023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1BD000-6ECB-EBAE-AE27-3298955C6C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45CB5B0-9F1C-4186-938B-C62C786F31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ED3A86-C64B-41AF-8F57-B507985DC601}" type="slidenum">
              <a:t>‹Nº›</a:t>
            </a:fld>
            <a:endParaRPr lang="en-U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EAB8C83-6728-972A-9313-EF17DBFF60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3977279"/>
          </a:xfrm>
        </p:spPr>
        <p:txBody>
          <a:bodyPr lIns="0" tIns="0" rIns="0" bIns="0"/>
          <a:lstStyle>
            <a:lvl1pPr hangingPunct="0">
              <a:spcBef>
                <a:spcPts val="1417"/>
              </a:spcBef>
              <a:spcAft>
                <a:spcPts val="0"/>
              </a:spcAft>
              <a:defRPr lang="en-US" sz="3200" b="0">
                <a:latin typeface="Liberation Sans" pitchFamily="18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7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2C53AB-D672-F678-6EB1-6EEDA7BE3B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5FCF30-FEEF-44BF-BBD9-F63360212EBE}" type="datetime1">
              <a:rPr lang="en-US"/>
              <a:pPr lvl="0"/>
              <a:t>3/27/2023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8625727-304C-3C08-6D5A-28D8DE00273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50B433-0CA4-45F2-595A-8658430029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D05921-57DA-44C7-BE87-1DFDD63EE622}" type="slidenum">
              <a:t>‹Nº›</a:t>
            </a:fld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3E6ABE4-6818-45B6-053A-AA5266F47C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 lIns="0" tIns="0" rIns="0" bIns="0" anchor="ctr"/>
          <a:lstStyle>
            <a:lvl1pPr algn="ctr" hangingPunct="0">
              <a:defRPr lang="en-US" sz="4400" cap="none">
                <a:latin typeface="Liberation Sans" pitchFamily="18"/>
              </a:defRPr>
            </a:lvl1pPr>
          </a:lstStyle>
          <a:p>
            <a:endParaRPr lang="en-U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895A590-DBE8-6B07-1B90-12B8E17AEC2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3977279"/>
          </a:xfrm>
        </p:spPr>
        <p:txBody>
          <a:bodyPr lIns="0" tIns="0" rIns="0" bIns="0"/>
          <a:lstStyle>
            <a:lvl1pPr hangingPunct="0">
              <a:spcBef>
                <a:spcPts val="1417"/>
              </a:spcBef>
              <a:spcAft>
                <a:spcPts val="0"/>
              </a:spcAft>
              <a:defRPr lang="en-US" sz="3200" b="0">
                <a:latin typeface="Liberation Sans" pitchFamily="18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4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D085C5-DC33-3E7E-5DFA-D8317EC99F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75159" y="1600200"/>
            <a:ext cx="5111640" cy="4480560"/>
          </a:xfrm>
        </p:spPr>
        <p:txBody>
          <a:bodyPr anchor="t">
            <a:noAutofit/>
          </a:bodyPr>
          <a:lstStyle>
            <a:lvl1pPr>
              <a:spcBef>
                <a:spcPts val="799"/>
              </a:spcBef>
              <a:spcAft>
                <a:spcPts val="601"/>
              </a:spcAft>
              <a:defRPr lang="en-US" sz="3200" b="1" cap="none" spc="0">
                <a:solidFill>
                  <a:srgbClr val="000000"/>
                </a:solidFill>
                <a:latin typeface="Arial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C7AC9A9-7FE5-E31D-D620-3588F03A19F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160" cy="4480560"/>
          </a:xfrm>
        </p:spPr>
        <p:txBody>
          <a:bodyPr/>
          <a:lstStyle>
            <a:lvl1pPr>
              <a:spcBef>
                <a:spcPts val="400"/>
              </a:spcBef>
              <a:defRPr lang="en-US"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BEE1BCE8-1199-A288-EB03-50ADDBAB46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56630E-C1C7-1079-1CED-A9549C4909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C39CBD-870E-4932-B572-096058BDAECD}" type="datetime1">
              <a:rPr lang="en-US"/>
              <a:pPr lvl="0"/>
              <a:t>3/27/2023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A9F973-6B80-3C06-95F2-ED1363F0F8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0AB2CF-9B93-153B-37E0-66094F6C29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5A22AE-81EC-4B8A-9F1D-3A79309FD200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1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362ACEE-AC8C-4C18-2D7F-8AF0B98510C5}"/>
              </a:ext>
            </a:extLst>
          </p:cNvPr>
          <p:cNvSpPr/>
          <p:nvPr/>
        </p:nvSpPr>
        <p:spPr>
          <a:xfrm>
            <a:off x="9001080" y="4846680"/>
            <a:ext cx="142920" cy="2011320"/>
          </a:xfrm>
          <a:prstGeom prst="rect">
            <a:avLst/>
          </a:prstGeom>
          <a:solidFill>
            <a:srgbClr val="D1282E"/>
          </a:solidFill>
          <a:ln cap="flat">
            <a:noFill/>
            <a:prstDash val="solid"/>
          </a:ln>
        </p:spPr>
        <p:txBody>
          <a:bodyPr wrap="square" lIns="91440" tIns="45720" rIns="91440" bIns="45720" anchor="ctr" anchorCtr="1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AR PL KaitiM GB" pitchFamily="2"/>
              <a:cs typeface="FreeSans" pitchFamily="2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6EF7E165-FAA3-8A26-93F4-2A5975142FF6}"/>
              </a:ext>
            </a:extLst>
          </p:cNvPr>
          <p:cNvSpPr/>
          <p:nvPr/>
        </p:nvSpPr>
        <p:spPr>
          <a:xfrm>
            <a:off x="9001080" y="0"/>
            <a:ext cx="142920" cy="484668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wrap="square" lIns="91440" tIns="45720" rIns="91440" bIns="45720" anchor="ctr" anchorCtr="1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AR PL KaitiM GB" pitchFamily="2"/>
              <a:cs typeface="FreeSans" pitchFamily="2"/>
            </a:endParaRP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67DD622-7A3E-2669-460E-AF43304E43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000720" cy="4846320"/>
          </a:xfrm>
          <a:solidFill>
            <a:srgbClr val="BFBFBF"/>
          </a:solidFill>
        </p:spPr>
        <p:txBody>
          <a:bodyPr anchor="t"/>
          <a:lstStyle>
            <a:lvl1pPr>
              <a:spcBef>
                <a:spcPts val="799"/>
              </a:spcBef>
              <a:spcAft>
                <a:spcPts val="601"/>
              </a:spcAft>
              <a:defRPr lang="en-US" sz="3200" b="1" cap="none" spc="0">
                <a:solidFill>
                  <a:srgbClr val="000000"/>
                </a:solidFill>
                <a:latin typeface="Arial" pitchFamily="18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DD01460-E732-25CC-9A2D-86286C7B332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5715000"/>
            <a:ext cx="8153280" cy="457200"/>
          </a:xfrm>
        </p:spPr>
        <p:txBody>
          <a:bodyPr/>
          <a:lstStyle>
            <a:lvl1pPr>
              <a:spcBef>
                <a:spcPts val="400"/>
              </a:spcBef>
              <a:defRPr lang="en-US"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F2426FE-E60B-7685-5186-5E001E8E81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4952880"/>
            <a:ext cx="8153280" cy="762120"/>
          </a:xfrm>
        </p:spPr>
        <p:txBody>
          <a:bodyPr anchor="t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01CDC93-FF74-CCBE-042A-601C5D0168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3D3290-12EC-4163-AAF3-88A98A0AFCDC}" type="datetime1">
              <a:rPr lang="en-US"/>
              <a:pPr lvl="0"/>
              <a:t>3/27/2023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BB2E2AF-4D86-886B-BF6B-2C069304F4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5EC3B24-8E63-3A89-6CB0-D9B653B909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487348EA-9C1F-4730-89EB-6ABBE14B1412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9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0651E7-8E91-C36E-5FE4-9E66AC283D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2280"/>
            <a:ext cx="5791320" cy="13715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>
            <a:normAutofit/>
          </a:bodyPr>
          <a:lstStyle/>
          <a:p>
            <a:pPr lvl="0"/>
            <a:r>
              <a:rPr lang="es-ES"/>
              <a:t>Clic para editar título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897BD-F265-A40C-CC94-22DFA10CB9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752479"/>
            <a:ext cx="7620120" cy="4373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3456A-86D4-FB7A-F4C0-BBBCEDF91AF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0" anchor="b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latin typeface="Arial"/>
                <a:ea typeface="ＭＳ Ｐゴシック"/>
                <a:cs typeface="DejaVu Sans" pitchFamily="2"/>
              </a:defRPr>
            </a:lvl1pPr>
          </a:lstStyle>
          <a:p>
            <a:pPr lvl="0"/>
            <a:fld id="{A373C8B1-67E5-4274-A48C-07D0ADDBF147}" type="datetime1">
              <a:rPr lang="en-US"/>
              <a:pPr lvl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CE127-50DE-9B25-C547-7C4EB9D3609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57200" y="6492960"/>
            <a:ext cx="3429000" cy="284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lvl="0" rtl="0" hangingPunct="0">
              <a:buNone/>
              <a:tabLst/>
              <a:defRPr lang="en-US" sz="2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35FA7-D4EC-D475-E291-B4406EA7207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 rot="5400000">
            <a:off x="7862040" y="7201800"/>
            <a:ext cx="131616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D1282E"/>
                </a:solidFill>
                <a:latin typeface="Arial"/>
                <a:ea typeface="ＭＳ Ｐゴシック"/>
                <a:cs typeface="DejaVu Sans" pitchFamily="2"/>
              </a:defRPr>
            </a:lvl1pPr>
          </a:lstStyle>
          <a:p>
            <a:pPr lvl="0"/>
            <a:fld id="{9343B814-F2BA-492D-BE27-E5C280B0CE8B}" type="slidenum"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33FDB-8DF2-82DA-9C1E-6F07392C0597}"/>
              </a:ext>
            </a:extLst>
          </p:cNvPr>
          <p:cNvSpPr/>
          <p:nvPr/>
        </p:nvSpPr>
        <p:spPr>
          <a:xfrm>
            <a:off x="9001080" y="0"/>
            <a:ext cx="142920" cy="1371599"/>
          </a:xfrm>
          <a:prstGeom prst="rect">
            <a:avLst/>
          </a:prstGeom>
          <a:solidFill>
            <a:srgbClr val="D1282E"/>
          </a:solidFill>
          <a:ln cap="flat">
            <a:noFill/>
            <a:prstDash val="solid"/>
          </a:ln>
        </p:spPr>
        <p:txBody>
          <a:bodyPr wrap="square" lIns="91440" tIns="45720" rIns="91440" bIns="45720" anchor="ctr" anchorCtr="1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AR PL KaitiM GB" pitchFamily="2"/>
              <a:cs typeface="FreeSans" pitchFamily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10F056-B6C3-C411-71E4-909DFEE71E7C}"/>
              </a:ext>
            </a:extLst>
          </p:cNvPr>
          <p:cNvSpPr/>
          <p:nvPr/>
        </p:nvSpPr>
        <p:spPr>
          <a:xfrm>
            <a:off x="9001080" y="1371599"/>
            <a:ext cx="142920" cy="5486399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wrap="square" lIns="91440" tIns="45720" rIns="91440" bIns="45720" anchor="ctr" anchorCtr="1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AR PL KaitiM GB" pitchFamily="2"/>
              <a:cs typeface="Free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86" r:id="rId14"/>
    <p:sldLayoutId id="2147483687" r:id="rId15"/>
  </p:sldLayoutIdLst>
  <p:txStyles>
    <p:titleStyle>
      <a:lvl1pPr marL="0" marR="0" lvl="0" indent="0" algn="l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ES" sz="3600" b="0" i="0" u="none" strike="noStrike" kern="1200" cap="all" spc="-60" baseline="0">
          <a:ln>
            <a:noFill/>
          </a:ln>
          <a:solidFill>
            <a:srgbClr val="D1282E"/>
          </a:solidFill>
          <a:highlight>
            <a:scrgbClr r="0" g="0" b="0">
              <a:alpha val="0"/>
            </a:scrgbClr>
          </a:highlight>
          <a:latin typeface="Arial Black" pitchFamily="18"/>
          <a:ea typeface="ＭＳ Ｐゴシック" pitchFamily="2"/>
          <a:cs typeface="FreeSans" pitchFamily="2"/>
        </a:defRPr>
      </a:lvl1pPr>
    </p:titleStyle>
    <p:bodyStyle>
      <a:lvl1pPr marL="0" marR="0" lvl="0" indent="0" algn="l" rtl="0" hangingPunct="1">
        <a:lnSpc>
          <a:spcPct val="100000"/>
        </a:lnSpc>
        <a:spcBef>
          <a:spcPts val="499"/>
        </a:spcBef>
        <a:spcAft>
          <a:spcPts val="601"/>
        </a:spcAft>
        <a:buSzPct val="45000"/>
        <a:buFont typeface="StarSymbol"/>
        <a:buChar char="●"/>
        <a:tabLst/>
        <a:defRPr lang="es-ES" sz="20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ＭＳ Ｐゴシック" pitchFamily="2"/>
          <a:cs typeface="FreeSans" pitchFamily="2"/>
        </a:defRPr>
      </a:lvl1pPr>
      <a:lvl2pPr marL="457200" marR="0" lvl="1" indent="-182520" algn="l" rtl="0" hangingPunct="1">
        <a:lnSpc>
          <a:spcPct val="100000"/>
        </a:lnSpc>
        <a:spcBef>
          <a:spcPts val="499"/>
        </a:spcBef>
        <a:spcAft>
          <a:spcPts val="0"/>
        </a:spcAft>
        <a:buSzPct val="75000"/>
        <a:buFont typeface="StarSymbol"/>
        <a:buChar char="–"/>
        <a:tabLst/>
        <a:defRPr lang="es-ES" sz="2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ＭＳ Ｐゴシック" pitchFamily="2"/>
          <a:cs typeface="FreeSans" pitchFamily="2"/>
        </a:defRPr>
      </a:lvl2pPr>
      <a:lvl3pPr marL="1143000" marR="0" lvl="2" indent="-228600" algn="l" rtl="0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s-E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ＭＳ Ｐゴシック" pitchFamily="2"/>
          <a:cs typeface="FreeSans" pitchFamily="2"/>
        </a:defRPr>
      </a:lvl3pPr>
      <a:lvl4pPr marL="1600200" marR="0" lvl="3" indent="-228600" algn="l" rtl="0" hangingPunct="1">
        <a:lnSpc>
          <a:spcPct val="100000"/>
        </a:lnSpc>
        <a:spcBef>
          <a:spcPts val="0"/>
        </a:spcBef>
        <a:spcAft>
          <a:spcPts val="0"/>
        </a:spcAft>
        <a:buSzPct val="75000"/>
        <a:buFont typeface="StarSymbol"/>
        <a:buChar char="–"/>
        <a:tabLst/>
        <a:defRPr lang="es-E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ＭＳ Ｐゴシック" pitchFamily="2"/>
          <a:cs typeface="FreeSans" pitchFamily="2"/>
        </a:defRPr>
      </a:lvl4pPr>
      <a:lvl5pPr marL="2057400" marR="0" lvl="4" indent="-228600" algn="l" rtl="0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s-E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ＭＳ Ｐゴシック" pitchFamily="2"/>
          <a:cs typeface="FreeSans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9DC200A4-75AE-7075-B99F-E37EAD184348}"/>
              </a:ext>
            </a:extLst>
          </p:cNvPr>
          <p:cNvSpPr/>
          <p:nvPr/>
        </p:nvSpPr>
        <p:spPr>
          <a:xfrm>
            <a:off x="9011880" y="1294559"/>
            <a:ext cx="142920" cy="5486399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wrap="square" lIns="91440" tIns="45720" rIns="91440" bIns="45720" anchor="ctr" anchorCtr="1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AR PL KaitiM GB" pitchFamily="2"/>
              <a:cs typeface="FreeSans" pitchFamily="2"/>
            </a:endParaRPr>
          </a:p>
        </p:txBody>
      </p:sp>
      <p:sp>
        <p:nvSpPr>
          <p:cNvPr id="3" name="Marcador de título 2">
            <a:extLst>
              <a:ext uri="{FF2B5EF4-FFF2-40B4-BE49-F238E27FC236}">
                <a16:creationId xmlns:a16="http://schemas.microsoft.com/office/drawing/2014/main" id="{83F8A0EF-C422-CEF1-144F-F00E857AE1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377439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>
            <a:noAutofit/>
          </a:bodyPr>
          <a:lstStyle/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2FE69D-25F8-4624-CBF2-85CE60D6A8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03920" y="6126480"/>
            <a:ext cx="182880" cy="13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1E85E86-6145-9B9C-A449-877E741B6ACE}"/>
              </a:ext>
            </a:extLst>
          </p:cNvPr>
          <p:cNvSpPr/>
          <p:nvPr/>
        </p:nvSpPr>
        <p:spPr>
          <a:xfrm>
            <a:off x="9011880" y="-32760"/>
            <a:ext cx="142920" cy="1371599"/>
          </a:xfrm>
          <a:prstGeom prst="rect">
            <a:avLst/>
          </a:prstGeom>
          <a:solidFill>
            <a:srgbClr val="D1282E"/>
          </a:solidFill>
          <a:ln cap="flat">
            <a:noFill/>
            <a:prstDash val="solid"/>
          </a:ln>
        </p:spPr>
        <p:txBody>
          <a:bodyPr wrap="square" lIns="91440" tIns="45720" rIns="91440" bIns="45720" anchor="ctr" anchorCtr="1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AR PL KaitiM GB" pitchFamily="2"/>
              <a:cs typeface="Free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lvl="0" algn="ctr" rtl="0" hangingPunct="0">
        <a:buNone/>
        <a:tabLst/>
        <a:defRPr lang="en-US" sz="6000" b="1" i="0" u="none" strike="noStrike" kern="1200" cap="none">
          <a:ln>
            <a:noFill/>
          </a:ln>
          <a:solidFill>
            <a:srgbClr val="DC2300"/>
          </a:solidFill>
          <a:highlight>
            <a:scrgbClr r="0" g="0" b="0">
              <a:alpha val="0"/>
            </a:scrgbClr>
          </a:highlight>
          <a:latin typeface="Liberation Sans" pitchFamily="18"/>
          <a:ea typeface="AR PL KaitiM GB" pitchFamily="2"/>
          <a:cs typeface="FreeSans" pitchFamily="2"/>
        </a:defRPr>
      </a:lvl1pPr>
    </p:titleStyle>
    <p:bodyStyle>
      <a:lvl1pPr marL="0" marR="0" indent="0" hangingPunct="0">
        <a:spcBef>
          <a:spcPts val="1417"/>
        </a:spcBef>
        <a:spcAft>
          <a:spcPts val="0"/>
        </a:spcAft>
        <a:tabLst/>
        <a:defRPr lang="en-U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título 1">
            <a:extLst>
              <a:ext uri="{FF2B5EF4-FFF2-40B4-BE49-F238E27FC236}">
                <a16:creationId xmlns:a16="http://schemas.microsoft.com/office/drawing/2014/main" id="{FA8A6773-37B1-E993-09A1-4250EAC583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1188" y="1268413"/>
            <a:ext cx="78867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dirty="0"/>
              <a:t>Haga clic para modificar el estilo de título del patrón</a:t>
            </a:r>
          </a:p>
        </p:txBody>
      </p:sp>
      <p:sp>
        <p:nvSpPr>
          <p:cNvPr id="4099" name="Marcador de texto 2">
            <a:extLst>
              <a:ext uri="{FF2B5EF4-FFF2-40B4-BE49-F238E27FC236}">
                <a16:creationId xmlns:a16="http://schemas.microsoft.com/office/drawing/2014/main" id="{D0D6EDCB-552F-A730-DBA4-526314933B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220345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Editar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499F24-8687-E74E-79D5-F6BDED4DB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51725" y="381000"/>
            <a:ext cx="1082675" cy="263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C00000"/>
                </a:solidFill>
                <a:latin typeface="Garamond" panose="02020404030301010803" pitchFamily="18" charset="0"/>
              </a:defRPr>
            </a:lvl1pPr>
          </a:lstStyle>
          <a:p>
            <a:fld id="{FBF178E3-F79C-493B-9872-050855918034}" type="slidenum">
              <a:rPr lang="es-ES" altLang="es-ES"/>
              <a:pPr/>
              <a:t>‹Nº›</a:t>
            </a:fld>
            <a:endParaRPr lang="es-ES" altLang="es-E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8CE4CD2-CBE6-5B6B-B371-2B3C09FF2B9D}"/>
              </a:ext>
            </a:extLst>
          </p:cNvPr>
          <p:cNvCxnSpPr/>
          <p:nvPr userDrawn="1"/>
        </p:nvCxnSpPr>
        <p:spPr>
          <a:xfrm flipV="1">
            <a:off x="0" y="2043113"/>
            <a:ext cx="9251950" cy="412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72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Felix Titling" panose="04060505060202020A04" pitchFamily="8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Felix Titling" panose="04060505060202020A04" pitchFamily="8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Felix Titling" panose="04060505060202020A04" pitchFamily="8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Felix Titling" panose="04060505060202020A04" pitchFamily="8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Garamond" panose="020204040303010108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Garamond" panose="020204040303010108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Garamond" panose="020204040303010108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Garamond" panose="020204040303010108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C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hyperlink" Target="https://www.youtube.com/watch?v=lQs6IpJQWXc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7">
            <a:extLst>
              <a:ext uri="{FF2B5EF4-FFF2-40B4-BE49-F238E27FC236}">
                <a16:creationId xmlns:a16="http://schemas.microsoft.com/office/drawing/2014/main" id="{CC2B08F3-627A-2F99-F853-06497237F04C}"/>
              </a:ext>
            </a:extLst>
          </p:cNvPr>
          <p:cNvSpPr/>
          <p:nvPr/>
        </p:nvSpPr>
        <p:spPr>
          <a:xfrm>
            <a:off x="0" y="-47520"/>
            <a:ext cx="9144000" cy="1413000"/>
          </a:xfrm>
          <a:prstGeom prst="rect">
            <a:avLst/>
          </a:prstGeom>
          <a:solidFill>
            <a:srgbClr val="D1282E"/>
          </a:solidFill>
          <a:ln cap="flat">
            <a:noFill/>
            <a:prstDash val="solid"/>
          </a:ln>
          <a:effectLst>
            <a:outerShdw dist="23040" algn="tl">
              <a:srgbClr val="000000">
                <a:alpha val="40000"/>
              </a:srgbClr>
            </a:outerShdw>
          </a:effectLst>
        </p:spPr>
        <p:txBody>
          <a:bodyPr wrap="square" lIns="91440" tIns="45720" rIns="91440" bIns="45720" anchor="ctr" anchorCtr="1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AR PL KaitiM GB" pitchFamily="2"/>
              <a:cs typeface="FreeSans" pitchFamily="2"/>
            </a:endParaRPr>
          </a:p>
        </p:txBody>
      </p:sp>
      <p:sp>
        <p:nvSpPr>
          <p:cNvPr id="3" name="CuadroTexto 18">
            <a:extLst>
              <a:ext uri="{FF2B5EF4-FFF2-40B4-BE49-F238E27FC236}">
                <a16:creationId xmlns:a16="http://schemas.microsoft.com/office/drawing/2014/main" id="{E34D0870-04AE-462D-B304-5FC940F766E5}"/>
              </a:ext>
            </a:extLst>
          </p:cNvPr>
          <p:cNvSpPr txBox="1"/>
          <p:nvPr/>
        </p:nvSpPr>
        <p:spPr>
          <a:xfrm>
            <a:off x="4957011" y="6169794"/>
            <a:ext cx="3988383" cy="298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400" b="1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Liberation Sans" pitchFamily="34"/>
                <a:ea typeface="ＭＳ Ｐゴシック" pitchFamily="2"/>
                <a:cs typeface="FreeSans" pitchFamily="2"/>
              </a:rPr>
              <a:t>Departamento de Economía de la Empresa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562C329-CC3E-67FC-E274-527F99C810C0}"/>
              </a:ext>
            </a:extLst>
          </p:cNvPr>
          <p:cNvSpPr txBox="1"/>
          <p:nvPr/>
        </p:nvSpPr>
        <p:spPr>
          <a:xfrm>
            <a:off x="981360" y="4047119"/>
            <a:ext cx="3658680" cy="1073520"/>
          </a:xfrm>
          <a:prstGeom prst="rect">
            <a:avLst/>
          </a:prstGeom>
          <a:solidFill>
            <a:srgbClr val="404040"/>
          </a:solidFill>
          <a:ln cap="flat"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/>
            </a:pPr>
            <a:r>
              <a:rPr lang="es-ES" sz="1600" b="0" i="0" u="none" strike="noStrike" kern="1200" cap="none" spc="0" baseline="0" dirty="0">
                <a:ln>
                  <a:noFill/>
                </a:ln>
                <a:solidFill>
                  <a:srgbClr val="F2F2F2"/>
                </a:solidFill>
                <a:latin typeface="Liberation Sans" pitchFamily="34"/>
                <a:ea typeface="AR PL KaitiM GB" pitchFamily="2"/>
                <a:cs typeface="Gill Sans" pitchFamily="2"/>
              </a:rPr>
              <a:t>Luisa Eugenia Reyes Recio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/>
            </a:pPr>
            <a:r>
              <a:rPr lang="es-ES" sz="1600" dirty="0">
                <a:solidFill>
                  <a:srgbClr val="F2F2F2"/>
                </a:solidFill>
                <a:latin typeface="Liberation Sans" pitchFamily="34"/>
                <a:ea typeface="AR PL KaitiM GB" pitchFamily="2"/>
                <a:cs typeface="Gill Sans" pitchFamily="2"/>
              </a:rPr>
              <a:t>María José Pinillos Costa</a:t>
            </a:r>
            <a:endParaRPr lang="es-ES" sz="1600" b="0" i="0" u="none" strike="noStrike" kern="1200" cap="none" spc="0" baseline="0" dirty="0">
              <a:ln>
                <a:noFill/>
              </a:ln>
              <a:solidFill>
                <a:srgbClr val="F2F2F2"/>
              </a:solidFill>
              <a:latin typeface="Liberation Sans" pitchFamily="34"/>
              <a:ea typeface="AR PL KaitiM GB" pitchFamily="2"/>
              <a:cs typeface="Gill 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/>
            </a:pPr>
            <a:endParaRPr lang="es-ES" sz="1600" b="0" i="0" u="none" strike="noStrike" kern="1200" cap="none" spc="0" baseline="0" dirty="0">
              <a:ln>
                <a:noFill/>
              </a:ln>
              <a:solidFill>
                <a:srgbClr val="F2F2F2"/>
              </a:solidFill>
              <a:latin typeface="Liberation Sans" pitchFamily="34"/>
              <a:ea typeface="AR PL KaitiM GB" pitchFamily="2"/>
              <a:cs typeface="Gill Sans" pitchFamily="2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0788ACE-3E08-9296-E983-F88CEDEB2833}"/>
              </a:ext>
            </a:extLst>
          </p:cNvPr>
          <p:cNvSpPr txBox="1"/>
          <p:nvPr/>
        </p:nvSpPr>
        <p:spPr>
          <a:xfrm>
            <a:off x="911159" y="1097280"/>
            <a:ext cx="7508880" cy="20779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0">
            <a:normAutofit/>
          </a:bodyPr>
          <a:lstStyle/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br>
              <a:rPr lang="es-ES" sz="1100" b="0" i="0" u="none" strike="noStrike" kern="1200" cap="none" spc="0" baseline="0" dirty="0">
                <a:ln>
                  <a:noFill/>
                </a:ln>
                <a:solidFill>
                  <a:srgbClr val="D1282E"/>
                </a:solidFill>
                <a:latin typeface="Gill Sans" pitchFamily="18"/>
                <a:ea typeface="ＭＳ Ｐゴシック" pitchFamily="2"/>
                <a:cs typeface="FreeSans" pitchFamily="2"/>
              </a:rPr>
            </a:br>
            <a:r>
              <a:rPr lang="es-ES" sz="4000" b="1" i="0" u="none" strike="noStrike" kern="1200" cap="none" spc="0" baseline="0" dirty="0">
                <a:ln>
                  <a:noFill/>
                </a:ln>
                <a:solidFill>
                  <a:srgbClr val="0D0D0D"/>
                </a:solidFill>
                <a:latin typeface="Liberation Sans" pitchFamily="34"/>
                <a:ea typeface="ＭＳ Ｐゴシック" pitchFamily="2"/>
                <a:cs typeface="FreeSans" pitchFamily="2"/>
              </a:rPr>
              <a:t>INICIATIVA EMPRESARIAL</a:t>
            </a:r>
          </a:p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4000" b="1" i="0" u="none" strike="noStrike" kern="1200" cap="none" spc="0" baseline="0" dirty="0">
              <a:ln>
                <a:noFill/>
              </a:ln>
              <a:solidFill>
                <a:srgbClr val="0D0D0D"/>
              </a:solidFill>
              <a:latin typeface="Liberation Sans" pitchFamily="34"/>
              <a:ea typeface="ＭＳ Ｐゴシック" pitchFamily="2"/>
              <a:cs typeface="FreeSans" pitchFamily="2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588B4E6E-D02C-3017-03CC-34433D6CECF6}"/>
              </a:ext>
            </a:extLst>
          </p:cNvPr>
          <p:cNvSpPr txBox="1"/>
          <p:nvPr/>
        </p:nvSpPr>
        <p:spPr>
          <a:xfrm>
            <a:off x="988920" y="2926079"/>
            <a:ext cx="6509160" cy="1097280"/>
          </a:xfrm>
          <a:prstGeom prst="rect">
            <a:avLst/>
          </a:prstGeom>
          <a:solidFill>
            <a:srgbClr val="D1282E"/>
          </a:solidFill>
          <a:ln cap="flat"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947"/>
              </a:spcAft>
              <a:buNone/>
              <a:tabLst/>
            </a:pPr>
            <a:r>
              <a:rPr lang="es-ES" sz="1600" dirty="0">
                <a:solidFill>
                  <a:srgbClr val="FFFFFF"/>
                </a:solidFill>
                <a:latin typeface="Liberation Sans" pitchFamily="34"/>
                <a:ea typeface="ＭＳ Ｐゴシック" pitchFamily="2"/>
                <a:cs typeface="FreeSans" pitchFamily="2"/>
              </a:rPr>
              <a:t>Curso académico </a:t>
            </a:r>
            <a:r>
              <a:rPr lang="es-ES" sz="1600" b="0" i="0" u="none" strike="noStrike" kern="1200" cap="none" spc="0" baseline="0" dirty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ＭＳ Ｐゴシック" pitchFamily="2"/>
                <a:cs typeface="FreeSans" pitchFamily="2"/>
              </a:rPr>
              <a:t>2022-2023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947"/>
              </a:spcAft>
              <a:buNone/>
              <a:tabLst/>
            </a:pPr>
            <a:endParaRPr lang="es-ES" sz="1600" b="0" i="0" u="none" strike="noStrike" kern="1200" cap="none" spc="0" baseline="0" dirty="0">
              <a:ln>
                <a:noFill/>
              </a:ln>
              <a:solidFill>
                <a:srgbClr val="FFFFFF"/>
              </a:solidFill>
              <a:latin typeface="Liberation Sans" pitchFamily="34"/>
              <a:ea typeface="ＭＳ Ｐゴシック" pitchFamily="2"/>
              <a:cs typeface="FreeSans" pitchFamily="2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39F0D8-C226-6D6F-91AC-093AB1C10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9" y="5970718"/>
            <a:ext cx="1802170" cy="696952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F8751966-FEE2-23BF-5E64-FF4058CCD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6269" y="4878795"/>
            <a:ext cx="2786641" cy="12118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13330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©2023 Autoras Luisa Eugenia Reyes Recio y María José Pinillos Costa Algunos derechos reservados Este documento se distribuye bajo la licencia “Atribución-</a:t>
            </a:r>
            <a:r>
              <a:rPr kumimoji="0" lang="es-ES" altLang="es-ES" sz="10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CompartirIgual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 4.0 Internacional” de Creative </a:t>
            </a:r>
            <a:r>
              <a:rPr kumimoji="0" lang="es-ES" altLang="es-ES" sz="10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Commons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, disponible en https://creativecommons.org/licenses/by-sa/4.0/deed.es</a:t>
            </a:r>
            <a:r>
              <a:rPr kumimoji="0" lang="es-ES" altLang="es-E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5336EE3-3BAC-3370-1F66-E149EF3A8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461" y="6521353"/>
            <a:ext cx="841321" cy="2926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59E073C-49D3-3A47-7BEE-456EEC28D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068" y="274882"/>
            <a:ext cx="8755581" cy="914400"/>
          </a:xfrm>
        </p:spPr>
        <p:txBody>
          <a:bodyPr/>
          <a:lstStyle/>
          <a:p>
            <a:r>
              <a:rPr lang="es-ES" dirty="0"/>
              <a:t>Mitos sobre la carencia de un plan de empresa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D3B807E-18B0-EF41-87B2-4B10BE2E9E83}"/>
              </a:ext>
            </a:extLst>
          </p:cNvPr>
          <p:cNvSpPr/>
          <p:nvPr/>
        </p:nvSpPr>
        <p:spPr>
          <a:xfrm>
            <a:off x="0" y="6009088"/>
            <a:ext cx="9144000" cy="8489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85A71C-9A16-EEE7-D3CF-0769E800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0480"/>
            <a:ext cx="1949115" cy="8375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76187D-0B0F-F9D3-C240-9A6ED8094E51}"/>
              </a:ext>
            </a:extLst>
          </p:cNvPr>
          <p:cNvSpPr txBox="1">
            <a:spLocks noChangeArrowheads="1"/>
          </p:cNvSpPr>
          <p:nvPr/>
        </p:nvSpPr>
        <p:spPr>
          <a:xfrm>
            <a:off x="391045" y="1716905"/>
            <a:ext cx="8320470" cy="404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>
            <a:norm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Char char="●"/>
              <a:tabLst/>
              <a:defRPr lang="es-ES" sz="20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altLang="es-ES" b="1" dirty="0">
                <a:solidFill>
                  <a:schemeClr val="tx1"/>
                </a:solidFill>
                <a:cs typeface="Arial" panose="020B0604020202020204" pitchFamily="34" charset="0"/>
              </a:rPr>
              <a:t>La ausencia de un plan de empresa determina que: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altLang="es-E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altLang="es-ES" dirty="0">
                <a:solidFill>
                  <a:schemeClr val="tx1"/>
                </a:solidFill>
                <a:cs typeface="Arial" panose="020B0604020202020204" pitchFamily="34" charset="0"/>
              </a:rPr>
              <a:t>No se controle el desarrollo empresarial.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altLang="es-ES" dirty="0">
                <a:solidFill>
                  <a:schemeClr val="tx1"/>
                </a:solidFill>
                <a:cs typeface="Arial" panose="020B0604020202020204" pitchFamily="34" charset="0"/>
              </a:rPr>
              <a:t>Todas las situaciones resulten imprevistas.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altLang="es-ES" dirty="0">
                <a:solidFill>
                  <a:schemeClr val="tx1"/>
                </a:solidFill>
                <a:cs typeface="Arial" panose="020B0604020202020204" pitchFamily="34" charset="0"/>
              </a:rPr>
              <a:t>No se tenga una guía clara y precisa.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altLang="es-ES" dirty="0">
                <a:solidFill>
                  <a:schemeClr val="tx1"/>
                </a:solidFill>
                <a:cs typeface="Arial" panose="020B0604020202020204" pitchFamily="34" charset="0"/>
              </a:rPr>
              <a:t>Se tienda al corto plazo.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altLang="es-ES" dirty="0">
                <a:solidFill>
                  <a:schemeClr val="tx1"/>
                </a:solidFill>
                <a:cs typeface="Arial" panose="020B0604020202020204" pitchFamily="34" charset="0"/>
              </a:rPr>
              <a:t>Se pierdan oportunidades de Empresa.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altLang="es-ES" dirty="0">
                <a:solidFill>
                  <a:schemeClr val="tx1"/>
                </a:solidFill>
                <a:cs typeface="Arial" panose="020B0604020202020204" pitchFamily="34" charset="0"/>
              </a:rPr>
              <a:t>No existan criterios claros para tomar decisiones.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78EFBD-67A4-7523-EE2C-28E0856D7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5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D3B807E-18B0-EF41-87B2-4B10BE2E9E83}"/>
              </a:ext>
            </a:extLst>
          </p:cNvPr>
          <p:cNvSpPr/>
          <p:nvPr/>
        </p:nvSpPr>
        <p:spPr>
          <a:xfrm>
            <a:off x="-46086" y="6009088"/>
            <a:ext cx="9144000" cy="8489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85A71C-9A16-EEE7-D3CF-0769E800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" y="6014784"/>
            <a:ext cx="1949115" cy="837519"/>
          </a:xfrm>
          <a:prstGeom prst="rect">
            <a:avLst/>
          </a:prstGeom>
        </p:spPr>
      </p:pic>
      <p:sp>
        <p:nvSpPr>
          <p:cNvPr id="30" name="Subtítulo 2">
            <a:extLst>
              <a:ext uri="{FF2B5EF4-FFF2-40B4-BE49-F238E27FC236}">
                <a16:creationId xmlns:a16="http://schemas.microsoft.com/office/drawing/2014/main" id="{C538F63C-4AA2-DE20-E46B-1561DB592AFE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¿Por qué se elabora? (I)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EA0C43D-CC65-0DED-C7BB-95D9058BFB06}"/>
              </a:ext>
            </a:extLst>
          </p:cNvPr>
          <p:cNvSpPr txBox="1">
            <a:spLocks noChangeArrowheads="1"/>
          </p:cNvSpPr>
          <p:nvPr/>
        </p:nvSpPr>
        <p:spPr>
          <a:xfrm>
            <a:off x="377551" y="174083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>
            <a:norm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Char char="●"/>
              <a:tabLst/>
              <a:defRPr lang="es-ES" sz="20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400">
                <a:solidFill>
                  <a:srgbClr val="CF0101"/>
                </a:solidFill>
              </a:rPr>
              <a:t>Ayuda al emprendedor a tener una primera visión de su empresa y analizar la idoneidad y viabilidad real de la idea. </a:t>
            </a:r>
            <a:br>
              <a:rPr lang="es-ES" altLang="es-ES" sz="2400">
                <a:solidFill>
                  <a:srgbClr val="CF0101"/>
                </a:solidFill>
              </a:rPr>
            </a:br>
            <a:endParaRPr lang="es-ES" altLang="es-ES" sz="2400">
              <a:solidFill>
                <a:srgbClr val="CF0101"/>
              </a:solidFill>
            </a:endParaRPr>
          </a:p>
          <a:p>
            <a:r>
              <a:rPr lang="es-ES" altLang="es-ES" sz="2400">
                <a:solidFill>
                  <a:srgbClr val="CF0101"/>
                </a:solidFill>
              </a:rPr>
              <a:t>La realización del Plan obliga a </a:t>
            </a:r>
            <a:r>
              <a:rPr lang="es-ES" altLang="es-ES" sz="2400"/>
              <a:t>reflejar</a:t>
            </a:r>
            <a:r>
              <a:rPr lang="es-ES" altLang="es-ES" sz="2400">
                <a:solidFill>
                  <a:srgbClr val="CF0101"/>
                </a:solidFill>
              </a:rPr>
              <a:t> por escrito y analizar detalladamente el </a:t>
            </a:r>
            <a:r>
              <a:rPr lang="es-ES" altLang="es-ES" sz="2400"/>
              <a:t>camino que se debe seguir </a:t>
            </a:r>
            <a:r>
              <a:rPr lang="es-ES" altLang="es-ES" sz="2400">
                <a:solidFill>
                  <a:srgbClr val="CF0101"/>
                </a:solidFill>
              </a:rPr>
              <a:t>para alcanzar su objetivo.</a:t>
            </a:r>
            <a:endParaRPr lang="es-ES" altLang="es-ES" sz="2400" dirty="0">
              <a:solidFill>
                <a:srgbClr val="CF010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4FAFE1-0C96-4D6D-BD2D-351C0A697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34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D3B807E-18B0-EF41-87B2-4B10BE2E9E83}"/>
              </a:ext>
            </a:extLst>
          </p:cNvPr>
          <p:cNvSpPr/>
          <p:nvPr/>
        </p:nvSpPr>
        <p:spPr>
          <a:xfrm>
            <a:off x="0" y="6009088"/>
            <a:ext cx="9144000" cy="8489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85A71C-9A16-EEE7-D3CF-0769E800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0480"/>
            <a:ext cx="1949115" cy="83751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11B521D-3366-6687-6EB7-E374BAF96EA9}"/>
              </a:ext>
            </a:extLst>
          </p:cNvPr>
          <p:cNvSpPr txBox="1">
            <a:spLocks/>
          </p:cNvSpPr>
          <p:nvPr/>
        </p:nvSpPr>
        <p:spPr>
          <a:xfrm>
            <a:off x="3592030" y="952472"/>
            <a:ext cx="2420289" cy="6762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800" b="0" i="0" u="none" strike="noStrike" kern="1200" cap="all" spc="-79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</a:lstStyle>
          <a:p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utilidad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50AD7A1-6D68-60EC-7D45-C97DB7975325}"/>
              </a:ext>
            </a:extLst>
          </p:cNvPr>
          <p:cNvSpPr txBox="1">
            <a:spLocks/>
          </p:cNvSpPr>
          <p:nvPr/>
        </p:nvSpPr>
        <p:spPr>
          <a:xfrm>
            <a:off x="2927694" y="2460511"/>
            <a:ext cx="5128912" cy="19369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Wingdings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herramienta de reflexión</a:t>
            </a:r>
          </a:p>
          <a:p>
            <a:pPr lvl="1" algn="just">
              <a:buFont typeface="Wingdings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Es una herramienta de diseño</a:t>
            </a:r>
          </a:p>
          <a:p>
            <a:pPr lvl="1" algn="just">
              <a:buFont typeface="Wingdings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herramienta de comunicación</a:t>
            </a:r>
          </a:p>
          <a:p>
            <a:pPr lvl="1" algn="just">
              <a:buFont typeface="Wingdings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herramienta de marketing</a:t>
            </a:r>
          </a:p>
          <a:p>
            <a:pPr lvl="1" algn="just">
              <a:buFont typeface="Wingdings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herramienta de recursos humanos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2ACE5CF-C087-921A-2B1F-DE6EA01F0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558" y="2267612"/>
            <a:ext cx="2322777" cy="2322777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¿para qué se elabora? (i)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9A42033-6B8D-8CD9-70E2-59521FB0BA95}"/>
              </a:ext>
            </a:extLst>
          </p:cNvPr>
          <p:cNvSpPr txBox="1"/>
          <p:nvPr/>
        </p:nvSpPr>
        <p:spPr>
          <a:xfrm>
            <a:off x="3592030" y="1443809"/>
            <a:ext cx="169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Visión general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2F5F49-61F9-1109-D16C-1CD835509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D3B807E-18B0-EF41-87B2-4B10BE2E9E83}"/>
              </a:ext>
            </a:extLst>
          </p:cNvPr>
          <p:cNvSpPr/>
          <p:nvPr/>
        </p:nvSpPr>
        <p:spPr>
          <a:xfrm>
            <a:off x="0" y="6009088"/>
            <a:ext cx="9144000" cy="8489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85A71C-9A16-EEE7-D3CF-0769E800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0480"/>
            <a:ext cx="1949115" cy="83751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11B521D-3366-6687-6EB7-E374BAF96EA9}"/>
              </a:ext>
            </a:extLst>
          </p:cNvPr>
          <p:cNvSpPr txBox="1">
            <a:spLocks/>
          </p:cNvSpPr>
          <p:nvPr/>
        </p:nvSpPr>
        <p:spPr>
          <a:xfrm>
            <a:off x="3592030" y="952472"/>
            <a:ext cx="2420289" cy="6762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800" b="0" i="0" u="none" strike="noStrike" kern="1200" cap="all" spc="-79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</a:lstStyle>
          <a:p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2ACE5CF-C087-921A-2B1F-DE6EA01F0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19" y="2797686"/>
            <a:ext cx="2322777" cy="2322777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¿para qué se elabora? (</a:t>
            </a:r>
            <a:r>
              <a:rPr lang="es-ES" dirty="0" err="1"/>
              <a:t>Ii</a:t>
            </a:r>
            <a:r>
              <a:rPr lang="es-ES" dirty="0"/>
              <a:t>)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9A42033-6B8D-8CD9-70E2-59521FB0BA95}"/>
              </a:ext>
            </a:extLst>
          </p:cNvPr>
          <p:cNvSpPr txBox="1"/>
          <p:nvPr/>
        </p:nvSpPr>
        <p:spPr>
          <a:xfrm>
            <a:off x="1605565" y="1444039"/>
            <a:ext cx="593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función de la fase en que se encuentra el proyecto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DDE5A9-E939-B1D1-3BD6-A89E4BF39C9D}"/>
              </a:ext>
            </a:extLst>
          </p:cNvPr>
          <p:cNvSpPr txBox="1"/>
          <p:nvPr/>
        </p:nvSpPr>
        <p:spPr>
          <a:xfrm>
            <a:off x="2289089" y="2358637"/>
            <a:ext cx="6317701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ES" sz="2400" b="1" dirty="0">
                <a:solidFill>
                  <a:srgbClr val="C00000"/>
                </a:solidFill>
              </a:rPr>
              <a:t>Si la empresa no ha iniciado su actividad…</a:t>
            </a:r>
            <a:r>
              <a:rPr lang="es-ES" altLang="es-ES" sz="2400" dirty="0">
                <a:solidFill>
                  <a:srgbClr val="C00000"/>
                </a:solidFill>
              </a:rPr>
              <a:t>  </a:t>
            </a:r>
          </a:p>
          <a:p>
            <a:pPr lvl="1"/>
            <a:r>
              <a:rPr lang="es-ES" altLang="es-ES" sz="2200" dirty="0"/>
              <a:t>Realizar la planificación empresarial</a:t>
            </a:r>
          </a:p>
          <a:p>
            <a:pPr lvl="1"/>
            <a:r>
              <a:rPr lang="es-ES" altLang="es-ES" sz="2200" dirty="0"/>
              <a:t>Ser un instrumento para buscar financiación</a:t>
            </a:r>
          </a:p>
          <a:p>
            <a:pPr lvl="1"/>
            <a:r>
              <a:rPr lang="es-ES" altLang="es-ES" sz="2200" dirty="0"/>
              <a:t>Desarrollar nuevas estrategias y actividades</a:t>
            </a:r>
          </a:p>
          <a:p>
            <a:pPr lvl="1">
              <a:buFont typeface="Arial" panose="020B0604020202020204" pitchFamily="34" charset="0"/>
              <a:buNone/>
            </a:pPr>
            <a:endParaRPr lang="es-ES" altLang="es-ES" sz="2200" dirty="0"/>
          </a:p>
          <a:p>
            <a:r>
              <a:rPr lang="es-ES" altLang="es-ES" sz="2400" b="1" dirty="0">
                <a:solidFill>
                  <a:srgbClr val="C00000"/>
                </a:solidFill>
              </a:rPr>
              <a:t>Si la empresa ya ha iniciado su actividad… </a:t>
            </a:r>
          </a:p>
          <a:p>
            <a:pPr lvl="1"/>
            <a:r>
              <a:rPr lang="es-ES" altLang="es-ES" sz="2200" dirty="0"/>
              <a:t>Valorar la marcha de la empresa.</a:t>
            </a:r>
          </a:p>
          <a:p>
            <a:pPr lvl="1"/>
            <a:r>
              <a:rPr lang="es-ES" altLang="es-ES" sz="2200" dirty="0"/>
              <a:t>Detectar posibles desviaciones respecto a las previsiones iniciales.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C1F0FAB-C30A-C61D-C69E-8BCB92C34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4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D3B807E-18B0-EF41-87B2-4B10BE2E9E83}"/>
              </a:ext>
            </a:extLst>
          </p:cNvPr>
          <p:cNvSpPr/>
          <p:nvPr/>
        </p:nvSpPr>
        <p:spPr>
          <a:xfrm>
            <a:off x="0" y="6009088"/>
            <a:ext cx="9144000" cy="8489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85A71C-9A16-EEE7-D3CF-0769E800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0480"/>
            <a:ext cx="1949115" cy="837519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¿para qué se elabora? (</a:t>
            </a:r>
            <a:r>
              <a:rPr lang="es-ES" dirty="0" err="1"/>
              <a:t>Iii</a:t>
            </a:r>
            <a:r>
              <a:rPr lang="es-ES" dirty="0"/>
              <a:t>)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CB56F1C-9A6A-7AF1-4142-C909B46E3669}"/>
              </a:ext>
            </a:extLst>
          </p:cNvPr>
          <p:cNvSpPr txBox="1">
            <a:spLocks noChangeArrowheads="1"/>
          </p:cNvSpPr>
          <p:nvPr/>
        </p:nvSpPr>
        <p:spPr>
          <a:xfrm>
            <a:off x="242421" y="1253331"/>
            <a:ext cx="4243082" cy="4351337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-261938">
              <a:lnSpc>
                <a:spcPct val="70000"/>
              </a:lnSpc>
              <a:defRPr/>
            </a:pPr>
            <a:r>
              <a:rPr lang="es-ES" altLang="es-ES" b="1" cap="none" spc="0" dirty="0">
                <a:solidFill>
                  <a:srgbClr val="CF0101"/>
                </a:solidFill>
                <a:latin typeface="Arial" pitchFamily="18"/>
              </a:rPr>
              <a:t>Utilidad Interna</a:t>
            </a:r>
          </a:p>
          <a:p>
            <a:pPr marL="261938" indent="-261938">
              <a:lnSpc>
                <a:spcPct val="70000"/>
              </a:lnSpc>
              <a:buFont typeface="Wingdings" pitchFamily="2" charset="2"/>
              <a:buChar char="q"/>
              <a:defRPr/>
            </a:pPr>
            <a:r>
              <a:rPr lang="es-ES" altLang="es-ES" sz="1800" cap="none" spc="0" dirty="0">
                <a:solidFill>
                  <a:srgbClr val="000000"/>
                </a:solidFill>
                <a:latin typeface="Arial" pitchFamily="18"/>
              </a:rPr>
              <a:t>Proporciona una guía sobre cómo llevar a cabo la empresa.</a:t>
            </a:r>
          </a:p>
          <a:p>
            <a:pPr marL="261938" indent="-261938">
              <a:lnSpc>
                <a:spcPct val="70000"/>
              </a:lnSpc>
              <a:buFont typeface="Wingdings" pitchFamily="2" charset="2"/>
              <a:buChar char="q"/>
              <a:defRPr/>
            </a:pPr>
            <a:r>
              <a:rPr lang="es-ES" altLang="es-ES" sz="1800" cap="none" spc="0" dirty="0">
                <a:solidFill>
                  <a:srgbClr val="000000"/>
                </a:solidFill>
                <a:latin typeface="Arial" pitchFamily="18"/>
              </a:rPr>
              <a:t>Ayuda a pulir estrategias.</a:t>
            </a:r>
          </a:p>
          <a:p>
            <a:pPr marL="261938" indent="-261938">
              <a:lnSpc>
                <a:spcPct val="70000"/>
              </a:lnSpc>
              <a:buFont typeface="Wingdings" pitchFamily="2" charset="2"/>
              <a:buChar char="q"/>
              <a:defRPr/>
            </a:pPr>
            <a:r>
              <a:rPr lang="es-ES" altLang="es-ES" sz="1800" cap="none" spc="0" dirty="0">
                <a:solidFill>
                  <a:srgbClr val="000000"/>
                </a:solidFill>
                <a:latin typeface="Arial" pitchFamily="18"/>
              </a:rPr>
              <a:t>Permite equivocarse en el papel. </a:t>
            </a:r>
          </a:p>
          <a:p>
            <a:pPr marL="261938" indent="-261938">
              <a:lnSpc>
                <a:spcPct val="70000"/>
              </a:lnSpc>
              <a:buFont typeface="Wingdings" pitchFamily="2" charset="2"/>
              <a:buChar char="q"/>
              <a:defRPr/>
            </a:pPr>
            <a:r>
              <a:rPr lang="es-ES" altLang="es-ES" sz="1800" cap="none" spc="0" dirty="0">
                <a:solidFill>
                  <a:srgbClr val="000000"/>
                </a:solidFill>
                <a:latin typeface="Arial" pitchFamily="18"/>
              </a:rPr>
              <a:t>Es un instrumento de comunicación interna. </a:t>
            </a:r>
          </a:p>
          <a:p>
            <a:pPr marL="261938" indent="-261938">
              <a:lnSpc>
                <a:spcPct val="70000"/>
              </a:lnSpc>
              <a:buFont typeface="Wingdings" pitchFamily="2" charset="2"/>
              <a:buChar char="q"/>
              <a:defRPr/>
            </a:pPr>
            <a:r>
              <a:rPr lang="es-ES" altLang="es-ES" sz="1800" cap="none" spc="0" dirty="0">
                <a:solidFill>
                  <a:srgbClr val="000000"/>
                </a:solidFill>
                <a:latin typeface="Arial" pitchFamily="18"/>
              </a:rPr>
              <a:t>Permite detectar los elementos esenciales del negocio.</a:t>
            </a:r>
          </a:p>
          <a:p>
            <a:pPr marL="261938" indent="-261938">
              <a:lnSpc>
                <a:spcPct val="70000"/>
              </a:lnSpc>
              <a:buFont typeface="Wingdings" pitchFamily="2" charset="2"/>
              <a:buChar char="q"/>
              <a:defRPr/>
            </a:pPr>
            <a:r>
              <a:rPr lang="es-ES" altLang="es-ES" sz="1800" cap="none" spc="0" dirty="0">
                <a:solidFill>
                  <a:srgbClr val="000000"/>
                </a:solidFill>
                <a:latin typeface="Arial" pitchFamily="18"/>
              </a:rPr>
              <a:t>Ayuda a reflexionar sobre el negocio y dotarlo de coherencia interna.</a:t>
            </a:r>
          </a:p>
          <a:p>
            <a:pPr marL="261938" indent="-261938">
              <a:lnSpc>
                <a:spcPct val="70000"/>
              </a:lnSpc>
              <a:buFont typeface="Wingdings" pitchFamily="2" charset="2"/>
              <a:buChar char="q"/>
              <a:defRPr/>
            </a:pPr>
            <a:r>
              <a:rPr lang="es-ES" altLang="es-ES" sz="1800" cap="none" spc="0" dirty="0">
                <a:solidFill>
                  <a:srgbClr val="000000"/>
                </a:solidFill>
                <a:latin typeface="Arial" pitchFamily="18"/>
              </a:rPr>
              <a:t>Resulta ser un instrumento de control que facilita la detección de posibles  desviaciones  durante su desarrollo lo que permite corregir actuaciones a tiempo.</a:t>
            </a: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F8216079-B453-6682-AC73-6C698CEE32AB}"/>
              </a:ext>
            </a:extLst>
          </p:cNvPr>
          <p:cNvSpPr txBox="1">
            <a:spLocks/>
          </p:cNvSpPr>
          <p:nvPr/>
        </p:nvSpPr>
        <p:spPr>
          <a:xfrm>
            <a:off x="4850517" y="1253330"/>
            <a:ext cx="3867150" cy="435133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/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Char char="●"/>
              <a:tabLst/>
              <a:defRPr lang="es-ES" sz="20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-261938">
              <a:lnSpc>
                <a:spcPct val="70000"/>
              </a:lnSpc>
              <a:buFont typeface="Calibri" pitchFamily="34" charset="0"/>
              <a:buNone/>
              <a:defRPr/>
            </a:pPr>
            <a:r>
              <a:rPr lang="es-ES" dirty="0">
                <a:solidFill>
                  <a:srgbClr val="CF0101"/>
                </a:solidFill>
              </a:rPr>
              <a:t>Utilidad Externa</a:t>
            </a:r>
          </a:p>
          <a:p>
            <a:pPr marL="261938" indent="-261938">
              <a:lnSpc>
                <a:spcPct val="70000"/>
              </a:lnSpc>
              <a:buFont typeface="Wingdings" pitchFamily="2" charset="2"/>
              <a:buChar char="q"/>
              <a:defRPr/>
            </a:pPr>
            <a:r>
              <a:rPr lang="es-ES" sz="1800" b="0" dirty="0"/>
              <a:t>Es un documento de comunicación externa. </a:t>
            </a:r>
          </a:p>
          <a:p>
            <a:pPr marL="261938" indent="-261938">
              <a:lnSpc>
                <a:spcPct val="70000"/>
              </a:lnSpc>
              <a:buFont typeface="Wingdings" pitchFamily="2" charset="2"/>
              <a:buChar char="q"/>
              <a:defRPr/>
            </a:pPr>
            <a:r>
              <a:rPr lang="es-ES" sz="1800" b="0" dirty="0"/>
              <a:t>Es una tarjeta de presentación.</a:t>
            </a:r>
          </a:p>
          <a:p>
            <a:pPr lvl="1">
              <a:lnSpc>
                <a:spcPct val="70000"/>
              </a:lnSpc>
              <a:buClr>
                <a:srgbClr val="CF0101"/>
              </a:buClr>
              <a:buFont typeface="Wingdings" pitchFamily="2" charset="2"/>
              <a:buChar char="§"/>
              <a:defRPr/>
            </a:pPr>
            <a:r>
              <a:rPr lang="es-ES" sz="1800" dirty="0"/>
              <a:t> Facilita el conocimiento de las facetas directivas de los promotores.</a:t>
            </a:r>
          </a:p>
          <a:p>
            <a:pPr lvl="1">
              <a:lnSpc>
                <a:spcPct val="70000"/>
              </a:lnSpc>
              <a:buClr>
                <a:srgbClr val="CF0101"/>
              </a:buClr>
              <a:buFont typeface="Wingdings" pitchFamily="2" charset="2"/>
              <a:buChar char="§"/>
              <a:defRPr/>
            </a:pPr>
            <a:r>
              <a:rPr lang="es-ES" sz="1800" dirty="0"/>
              <a:t> Permite dar a conocer el proyecto a clientes y proveedores.</a:t>
            </a:r>
          </a:p>
          <a:p>
            <a:pPr lvl="1">
              <a:lnSpc>
                <a:spcPct val="70000"/>
              </a:lnSpc>
              <a:buClr>
                <a:srgbClr val="CF0101"/>
              </a:buClr>
              <a:buFont typeface="Wingdings" pitchFamily="2" charset="2"/>
              <a:buChar char="§"/>
              <a:defRPr/>
            </a:pPr>
            <a:r>
              <a:rPr lang="es-ES" sz="1800" dirty="0"/>
              <a:t> Documento básico para la obtención de financiación.</a:t>
            </a:r>
          </a:p>
          <a:p>
            <a:pPr marL="261938" indent="-261938">
              <a:lnSpc>
                <a:spcPct val="70000"/>
              </a:lnSpc>
              <a:buFont typeface="Wingdings" pitchFamily="2" charset="2"/>
              <a:buChar char="q"/>
              <a:defRPr/>
            </a:pPr>
            <a:r>
              <a:rPr lang="es-ES" sz="1800" b="0" dirty="0"/>
              <a:t>Ayuda a explicar nuevas oportunidades de negocio.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A13C08-51FD-DD59-A164-6C58591CD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8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D3B807E-18B0-EF41-87B2-4B10BE2E9E83}"/>
              </a:ext>
            </a:extLst>
          </p:cNvPr>
          <p:cNvSpPr/>
          <p:nvPr/>
        </p:nvSpPr>
        <p:spPr>
          <a:xfrm>
            <a:off x="0" y="6009088"/>
            <a:ext cx="9144000" cy="8489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85A71C-9A16-EEE7-D3CF-0769E800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0480"/>
            <a:ext cx="1949115" cy="837519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¿A quién va dirigido? (I)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3A2749-F6B5-9B60-1FF5-D71F919CC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89" y="1283022"/>
            <a:ext cx="8919221" cy="429195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B449F61-8F1B-3D07-A8CB-11173034F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67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D3B807E-18B0-EF41-87B2-4B10BE2E9E83}"/>
              </a:ext>
            </a:extLst>
          </p:cNvPr>
          <p:cNvSpPr/>
          <p:nvPr/>
        </p:nvSpPr>
        <p:spPr>
          <a:xfrm>
            <a:off x="0" y="6009088"/>
            <a:ext cx="9144000" cy="8489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85A71C-9A16-EEE7-D3CF-0769E800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0480"/>
            <a:ext cx="1949115" cy="837519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¿A quién va dirigido? (</a:t>
            </a:r>
            <a:r>
              <a:rPr lang="es-ES" dirty="0" err="1"/>
              <a:t>iI</a:t>
            </a:r>
            <a:r>
              <a:rPr lang="es-E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8F7BD-FF4A-2051-239C-64920D714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83" y="1494517"/>
            <a:ext cx="84359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La elaboración del Plan de Empresa implica realizar una </a:t>
            </a: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investigación </a:t>
            </a: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exhaustiva que requiere una gran reflexión y el establecimiento de hipótesis por parte del emprendedor, lo que derivará en un </a:t>
            </a: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aprendizaje</a:t>
            </a: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 y la realización de </a:t>
            </a: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previsiones</a:t>
            </a: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.  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En el proceso de preparación del Plan de Empresa se van </a:t>
            </a: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adquiriendo conocimientos de gestión empresarial</a:t>
            </a: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, que resultarán vitales para lograr el éxito de la empresa.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5796A8-F0A0-B816-FE34-ACA710ACF4AB}"/>
              </a:ext>
            </a:extLst>
          </p:cNvPr>
          <p:cNvSpPr txBox="1"/>
          <p:nvPr/>
        </p:nvSpPr>
        <p:spPr>
          <a:xfrm>
            <a:off x="645344" y="1281446"/>
            <a:ext cx="769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PLAN DE EMPRESA DESARROLLADO PARA EL EMPRENDEDOR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D5629F-9ADD-46A3-0F89-1551339BE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9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D3B807E-18B0-EF41-87B2-4B10BE2E9E83}"/>
              </a:ext>
            </a:extLst>
          </p:cNvPr>
          <p:cNvSpPr/>
          <p:nvPr/>
        </p:nvSpPr>
        <p:spPr>
          <a:xfrm>
            <a:off x="0" y="6009088"/>
            <a:ext cx="9144000" cy="8489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85A71C-9A16-EEE7-D3CF-0769E800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0480"/>
            <a:ext cx="1949115" cy="837519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¿A quién va dirigido? (</a:t>
            </a:r>
            <a:r>
              <a:rPr lang="es-ES" dirty="0" err="1"/>
              <a:t>iiI</a:t>
            </a:r>
            <a:r>
              <a:rPr lang="es-ES" dirty="0"/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5796A8-F0A0-B816-FE34-ACA710ACF4AB}"/>
              </a:ext>
            </a:extLst>
          </p:cNvPr>
          <p:cNvSpPr txBox="1"/>
          <p:nvPr/>
        </p:nvSpPr>
        <p:spPr>
          <a:xfrm>
            <a:off x="645344" y="1281446"/>
            <a:ext cx="769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PLAN DE EMPRESA DESARROLLADO PARA TERCEROS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DE14237-6223-9771-38A1-148398029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" y="1413037"/>
            <a:ext cx="87487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2400" b="1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Un Plan de Empresa destinado a terceras personas que colaboren para poner en marcha el proyecto. </a:t>
            </a: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podemos diferenciar entre diferentes destinatarios:</a:t>
            </a: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  <a:p>
            <a:pPr marL="838200" marR="0" lvl="1" indent="-381000" algn="l" defTabSz="914400" rtl="0" eaLnBrk="0" fontAlgn="base" latinLnBrk="0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Entidades públicas.</a:t>
            </a:r>
          </a:p>
          <a:p>
            <a:pPr marL="838200" marR="0" lvl="1" indent="-381000" algn="l" defTabSz="914400" rtl="0" eaLnBrk="0" fontAlgn="base" latinLnBrk="0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Entidades financieras.</a:t>
            </a:r>
          </a:p>
          <a:p>
            <a:pPr marL="838200" marR="0" lvl="1" indent="-381000" algn="l" defTabSz="914400" rtl="0" eaLnBrk="0" fontAlgn="base" latinLnBrk="0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Inversores </a:t>
            </a:r>
            <a:b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</a:b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(</a:t>
            </a:r>
            <a:r>
              <a:rPr kumimoji="0" lang="es-ES" altLang="es-ES" sz="24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Business Angels</a:t>
            </a: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 y Fondos de Capital Riesgo).</a:t>
            </a:r>
          </a:p>
          <a:p>
            <a:pPr marL="838200" marR="0" lvl="1" indent="-381000" algn="l" defTabSz="914400" rtl="0" eaLnBrk="0" fontAlgn="base" latinLnBrk="0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Socios.</a:t>
            </a:r>
          </a:p>
          <a:p>
            <a:pPr marL="838200" marR="0" lvl="1" indent="-381000" algn="l" defTabSz="914400" rtl="0" eaLnBrk="0" fontAlgn="base" latinLnBrk="0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Colaboradores</a:t>
            </a: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94B40C5-989B-4680-73C4-C087E8BE7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72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D3B807E-18B0-EF41-87B2-4B10BE2E9E83}"/>
              </a:ext>
            </a:extLst>
          </p:cNvPr>
          <p:cNvSpPr/>
          <p:nvPr/>
        </p:nvSpPr>
        <p:spPr>
          <a:xfrm>
            <a:off x="0" y="6009088"/>
            <a:ext cx="9144000" cy="8489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85A71C-9A16-EEE7-D3CF-0769E800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0480"/>
            <a:ext cx="1949115" cy="837519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¿es imprescindible?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AAF824B-B739-0504-EB59-4DE460261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135835"/>
            <a:ext cx="88265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	</a:t>
            </a:r>
            <a:r>
              <a:rPr kumimoji="0" lang="es-ES" alt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No, no es imprescindible</a:t>
            </a:r>
            <a:endParaRPr kumimoji="0" lang="es-ES" altLang="es-E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  <a:p>
            <a:pPr marL="228600" marR="0" lvl="0" indent="-228600" algn="l" defTabSz="914400" rtl="0" eaLnBrk="0" fontAlgn="auto" latinLnBrk="0" hangingPunct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" altLang="es-E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  <a:p>
            <a:pPr marL="228600" marR="0" lvl="0" indent="-228600" algn="l" defTabSz="914400" rtl="0" eaLnBrk="0" fontAlgn="auto" latinLnBrk="0" hangingPunct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Podemos encontrar ejemplos de empresas que fueron creadas sin un Plan de Empresa. </a:t>
            </a:r>
          </a:p>
          <a:p>
            <a:pPr marL="228600" marR="0" lvl="0" indent="-228600" algn="l" defTabSz="914400" rtl="0" eaLnBrk="0" fontAlgn="auto" latinLnBrk="0" hangingPunct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Debemos tener claro que </a:t>
            </a: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el Plan de Empresa es una herramienta </a:t>
            </a:r>
            <a:b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</a:b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y no un objetivo. </a:t>
            </a:r>
          </a:p>
          <a:p>
            <a:pPr marL="228600" marR="0" lvl="0" indent="-228600" algn="l" defTabSz="914400" rtl="0" eaLnBrk="0" fontAlgn="auto" latinLnBrk="0" hangingPunct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Debemos ser conscientes que para lanzar cualquier Empresa de éxito, </a:t>
            </a:r>
            <a:b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</a:b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es importante analizar, planificar, entender y comunicar las ideas del emprendedor</a:t>
            </a: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 que, una vez constituida la empresa, deberá liderar y gestionar convenientemente.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0F36BC-369C-5B8B-5053-6EE735181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0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D3B807E-18B0-EF41-87B2-4B10BE2E9E83}"/>
              </a:ext>
            </a:extLst>
          </p:cNvPr>
          <p:cNvSpPr/>
          <p:nvPr/>
        </p:nvSpPr>
        <p:spPr>
          <a:xfrm>
            <a:off x="0" y="6009088"/>
            <a:ext cx="9144000" cy="8489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85A71C-9A16-EEE7-D3CF-0769E800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0480"/>
            <a:ext cx="1949115" cy="837519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Elementos del plan de empresa (I)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A0C1D42-B457-2719-ACA3-71684C563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129" y="1200719"/>
            <a:ext cx="6425741" cy="44565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047C1DE-A610-F160-7431-7F751708B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7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3_ 1">
            <a:extLst>
              <a:ext uri="{FF2B5EF4-FFF2-40B4-BE49-F238E27FC236}">
                <a16:creationId xmlns:a16="http://schemas.microsoft.com/office/drawing/2014/main" id="{DDBCD6E1-DABB-DAA9-C96A-6693F8347A8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anchor="b" anchorCtr="0">
            <a:normAutofit/>
          </a:bodyPr>
          <a:lstStyle/>
          <a:p>
            <a:pPr lvl="0" algn="l" hangingPunct="1"/>
            <a:r>
              <a:rPr lang="es-ES" sz="3600" b="0" cap="all" spc="-60">
                <a:solidFill>
                  <a:srgbClr val="D1282E"/>
                </a:solidFill>
                <a:latin typeface="Arial Black" pitchFamily="18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D3B3F0-0388-5B68-91C5-AA5594138D20}"/>
              </a:ext>
            </a:extLst>
          </p:cNvPr>
          <p:cNvSpPr txBox="1"/>
          <p:nvPr/>
        </p:nvSpPr>
        <p:spPr>
          <a:xfrm>
            <a:off x="847493" y="1277240"/>
            <a:ext cx="7081967" cy="20374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7200"/>
            </a:pPr>
            <a:r>
              <a:rPr lang="es-ES" sz="7200" b="1" dirty="0">
                <a:solidFill>
                  <a:srgbClr val="C9211E"/>
                </a:solidFill>
                <a:latin typeface="Liberation Sans" pitchFamily="18"/>
                <a:ea typeface="AR PL KaitiM GB" pitchFamily="2"/>
                <a:cs typeface="FreeSans" pitchFamily="2"/>
              </a:rPr>
              <a:t>TEMA 4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7200"/>
            </a:pPr>
            <a:endParaRPr lang="es-ES" sz="2400" b="1" dirty="0">
              <a:solidFill>
                <a:srgbClr val="C9211E"/>
              </a:solidFill>
              <a:latin typeface="Liberation Sans" pitchFamily="18"/>
              <a:ea typeface="AR PL KaitiM GB" pitchFamily="2"/>
              <a:cs typeface="Free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7200"/>
            </a:pPr>
            <a:r>
              <a:rPr lang="es-ES" sz="3600" b="1" dirty="0">
                <a:solidFill>
                  <a:srgbClr val="C9211E"/>
                </a:solidFill>
                <a:latin typeface="Liberation Sans" pitchFamily="18"/>
                <a:ea typeface="AR PL KaitiM GB" pitchFamily="2"/>
                <a:cs typeface="FreeSans" pitchFamily="2"/>
              </a:rPr>
              <a:t>EL PLAN DE EMPRESA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4B329AA-2180-E883-4455-4A0614BA6EB7}"/>
              </a:ext>
            </a:extLst>
          </p:cNvPr>
          <p:cNvSpPr/>
          <p:nvPr/>
        </p:nvSpPr>
        <p:spPr>
          <a:xfrm>
            <a:off x="0" y="5553777"/>
            <a:ext cx="9144000" cy="13042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5E52B81-4BDC-C9BA-4C6B-EE958001F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3777"/>
            <a:ext cx="3035252" cy="13042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6BE8DB3-2F92-C35C-F7DC-3B8D67C03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D3B807E-18B0-EF41-87B2-4B10BE2E9E83}"/>
              </a:ext>
            </a:extLst>
          </p:cNvPr>
          <p:cNvSpPr/>
          <p:nvPr/>
        </p:nvSpPr>
        <p:spPr>
          <a:xfrm>
            <a:off x="0" y="6009088"/>
            <a:ext cx="9144000" cy="8489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85A71C-9A16-EEE7-D3CF-0769E800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0480"/>
            <a:ext cx="1949115" cy="837519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Elementos del plan de empresa (II)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536281-AEAB-F28C-064D-92BF6EFC9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71" y="880651"/>
            <a:ext cx="8151058" cy="509669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649428D-E5F5-88C3-DCD2-DDAD1AAF6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46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E8BD2151-7191-E7E3-8494-B62BD963A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5529" y="277876"/>
            <a:ext cx="7846541" cy="547688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ES" sz="2000" dirty="0"/>
              <a:t>Estructura del plan de Empresa (I)</a:t>
            </a:r>
          </a:p>
        </p:txBody>
      </p:sp>
      <p:grpSp>
        <p:nvGrpSpPr>
          <p:cNvPr id="95236" name="Grupo 2">
            <a:extLst>
              <a:ext uri="{FF2B5EF4-FFF2-40B4-BE49-F238E27FC236}">
                <a16:creationId xmlns:a16="http://schemas.microsoft.com/office/drawing/2014/main" id="{5A809478-2C98-4AF2-D579-61B24660EE28}"/>
              </a:ext>
            </a:extLst>
          </p:cNvPr>
          <p:cNvGrpSpPr>
            <a:grpSpLocks/>
          </p:cNvGrpSpPr>
          <p:nvPr/>
        </p:nvGrpSpPr>
        <p:grpSpPr bwMode="auto">
          <a:xfrm>
            <a:off x="4317999" y="1344573"/>
            <a:ext cx="1406525" cy="4271962"/>
            <a:chOff x="3670300" y="1432128"/>
            <a:chExt cx="1993900" cy="5102022"/>
          </a:xfrm>
        </p:grpSpPr>
        <p:sp>
          <p:nvSpPr>
            <p:cNvPr id="2" name="Rectangle 8">
              <a:extLst>
                <a:ext uri="{FF2B5EF4-FFF2-40B4-BE49-F238E27FC236}">
                  <a16:creationId xmlns:a16="http://schemas.microsoft.com/office/drawing/2014/main" id="{0ADCB613-4010-CF12-7789-795DC9A32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314" y="1862510"/>
              <a:ext cx="1849871" cy="360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800" b="1">
                  <a:solidFill>
                    <a:schemeClr val="tx1"/>
                  </a:solidFill>
                  <a:latin typeface="+mn-lt"/>
                </a:rPr>
                <a:t>Promotores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s-ES" altLang="es-ES" sz="1800" b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id="{A32C0D3B-55C5-C80E-E478-C46E86C38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314" y="2294788"/>
              <a:ext cx="1849871" cy="35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800" b="1">
                  <a:solidFill>
                    <a:schemeClr val="tx1"/>
                  </a:solidFill>
                  <a:latin typeface="+mn-lt"/>
                </a:rPr>
                <a:t>La empresa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s-ES" altLang="es-ES" sz="1800" b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573" name="Rectangle 12">
              <a:extLst>
                <a:ext uri="{FF2B5EF4-FFF2-40B4-BE49-F238E27FC236}">
                  <a16:creationId xmlns:a16="http://schemas.microsoft.com/office/drawing/2014/main" id="{5F0CE5EA-FD69-7E40-24CC-7A539B266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314" y="2725171"/>
              <a:ext cx="1849871" cy="360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800" b="1">
                  <a:solidFill>
                    <a:schemeClr val="tx1"/>
                  </a:solidFill>
                  <a:latin typeface="+mn-lt"/>
                </a:rPr>
                <a:t>Producto/servicio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s-ES" altLang="es-ES" sz="1800" b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574" name="Rectangle 13">
              <a:extLst>
                <a:ext uri="{FF2B5EF4-FFF2-40B4-BE49-F238E27FC236}">
                  <a16:creationId xmlns:a16="http://schemas.microsoft.com/office/drawing/2014/main" id="{AB0A22E2-6CE3-5A64-2DD7-97B1CCA0A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314" y="3157450"/>
              <a:ext cx="1849871" cy="358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800" b="1" dirty="0">
                  <a:solidFill>
                    <a:schemeClr val="tx1"/>
                  </a:solidFill>
                  <a:latin typeface="+mn-lt"/>
                </a:rPr>
                <a:t>Análisis del mercado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s-ES" altLang="es-ES" sz="18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575" name="Rectangle 15">
              <a:extLst>
                <a:ext uri="{FF2B5EF4-FFF2-40B4-BE49-F238E27FC236}">
                  <a16:creationId xmlns:a16="http://schemas.microsoft.com/office/drawing/2014/main" id="{C4C08B05-738A-4A7D-93B8-E041BC768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067" y="1432128"/>
              <a:ext cx="1836368" cy="358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800" b="1" dirty="0">
                  <a:solidFill>
                    <a:schemeClr val="tx1"/>
                  </a:solidFill>
                  <a:latin typeface="+mn-lt"/>
                </a:rPr>
                <a:t>Resumen Ejecutivo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s-ES" altLang="es-ES" sz="18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167DBD8B-D6DA-C807-7796-A908F75A7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067" y="4020110"/>
              <a:ext cx="1836368" cy="35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800" b="1">
                  <a:solidFill>
                    <a:schemeClr val="tx1"/>
                  </a:solidFill>
                  <a:latin typeface="+mn-lt"/>
                </a:rPr>
                <a:t>Plan de marketing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s-ES" altLang="es-ES" sz="1800" b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577" name="Rectangle 17">
              <a:extLst>
                <a:ext uri="{FF2B5EF4-FFF2-40B4-BE49-F238E27FC236}">
                  <a16:creationId xmlns:a16="http://schemas.microsoft.com/office/drawing/2014/main" id="{DE59D09B-7B13-A1E8-E4C5-5EA17A8B1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300" y="3587831"/>
              <a:ext cx="1993900" cy="360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800" b="1" dirty="0">
                  <a:solidFill>
                    <a:schemeClr val="tx1"/>
                  </a:solidFill>
                  <a:latin typeface="+mn-lt"/>
                </a:rPr>
                <a:t>Plan de producción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s-ES" altLang="es-ES" sz="18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578" name="Rectangle 19">
              <a:extLst>
                <a:ext uri="{FF2B5EF4-FFF2-40B4-BE49-F238E27FC236}">
                  <a16:creationId xmlns:a16="http://schemas.microsoft.com/office/drawing/2014/main" id="{1E7BA850-06F9-C872-197D-C36135E23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067" y="4882771"/>
              <a:ext cx="1836368" cy="358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800" b="1">
                  <a:solidFill>
                    <a:schemeClr val="tx1"/>
                  </a:solidFill>
                  <a:latin typeface="+mn-lt"/>
                </a:rPr>
                <a:t>Plan financiero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s-ES" altLang="es-ES" sz="1800" b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579" name="Rectangle 21">
              <a:extLst>
                <a:ext uri="{FF2B5EF4-FFF2-40B4-BE49-F238E27FC236}">
                  <a16:creationId xmlns:a16="http://schemas.microsoft.com/office/drawing/2014/main" id="{5368F25A-16F8-D054-B774-6117F8023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067" y="5313153"/>
              <a:ext cx="1836368" cy="360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800" b="1">
                  <a:solidFill>
                    <a:schemeClr val="tx1"/>
                  </a:solidFill>
                  <a:latin typeface="+mn-lt"/>
                </a:rPr>
                <a:t>Riesgos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s-ES" altLang="es-ES" sz="1800" b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580" name="Rectangle 22">
              <a:extLst>
                <a:ext uri="{FF2B5EF4-FFF2-40B4-BE49-F238E27FC236}">
                  <a16:creationId xmlns:a16="http://schemas.microsoft.com/office/drawing/2014/main" id="{2C0CD6FE-12D8-2E77-A3B7-21F170D81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067" y="5745432"/>
              <a:ext cx="1836368" cy="35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800" b="1" dirty="0">
                  <a:solidFill>
                    <a:schemeClr val="tx1"/>
                  </a:solidFill>
                  <a:latin typeface="+mn-lt"/>
                </a:rPr>
                <a:t>Retos futuros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s-ES" altLang="es-ES" sz="18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582" name="Rectangle 22">
              <a:extLst>
                <a:ext uri="{FF2B5EF4-FFF2-40B4-BE49-F238E27FC236}">
                  <a16:creationId xmlns:a16="http://schemas.microsoft.com/office/drawing/2014/main" id="{7714CAD9-291D-1EFF-BCF2-EEB3C740E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067" y="6175815"/>
              <a:ext cx="1836368" cy="358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800" b="1">
                  <a:solidFill>
                    <a:schemeClr val="tx1"/>
                  </a:solidFill>
                  <a:latin typeface="+mn-lt"/>
                </a:rPr>
                <a:t>Anexos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s-ES" altLang="es-ES" sz="1800" b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583" name="Rectangle 17">
              <a:extLst>
                <a:ext uri="{FF2B5EF4-FFF2-40B4-BE49-F238E27FC236}">
                  <a16:creationId xmlns:a16="http://schemas.microsoft.com/office/drawing/2014/main" id="{E8EC5E62-F300-6517-10C4-A906D6625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300" y="4450493"/>
              <a:ext cx="1993900" cy="360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800" b="1">
                  <a:solidFill>
                    <a:schemeClr val="tx1"/>
                  </a:solidFill>
                  <a:latin typeface="+mn-lt"/>
                </a:rPr>
                <a:t>Plan de organización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s-ES" altLang="es-ES" sz="1800" b="1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446AAA52-6840-2D9F-113A-C728F0813190}"/>
              </a:ext>
            </a:extLst>
          </p:cNvPr>
          <p:cNvSpPr/>
          <p:nvPr/>
        </p:nvSpPr>
        <p:spPr>
          <a:xfrm>
            <a:off x="3185058" y="1225898"/>
            <a:ext cx="3672408" cy="446449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95240" name="Marcador de contenido 4">
            <a:extLst>
              <a:ext uri="{FF2B5EF4-FFF2-40B4-BE49-F238E27FC236}">
                <a16:creationId xmlns:a16="http://schemas.microsoft.com/office/drawing/2014/main" id="{F09F4CF9-1E1A-420B-2F20-FBC944E4E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7891" y="946903"/>
            <a:ext cx="409575" cy="547688"/>
          </a:xfr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244F6A-02ED-7241-157C-D7AD289FBF22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23C8F80B-64D6-711D-AF63-53822D0BDCD9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316A557-7641-962D-5764-238CA55CA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B02028B9-63AE-D1D3-28AD-C62C10B1F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9E482C06-671E-7132-181F-428621048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972" y="140421"/>
            <a:ext cx="6184618" cy="649431"/>
          </a:xfrm>
        </p:spPr>
        <p:txBody>
          <a:bodyPr/>
          <a:lstStyle/>
          <a:p>
            <a:pPr eaLnBrk="1" hangingPunct="1"/>
            <a:r>
              <a:rPr lang="es-ES" altLang="es-ES" dirty="0"/>
              <a:t>Estructura del plan de Empresa (II)</a:t>
            </a:r>
          </a:p>
        </p:txBody>
      </p:sp>
      <p:sp>
        <p:nvSpPr>
          <p:cNvPr id="54275" name="Rectangle 12">
            <a:extLst>
              <a:ext uri="{FF2B5EF4-FFF2-40B4-BE49-F238E27FC236}">
                <a16:creationId xmlns:a16="http://schemas.microsoft.com/office/drawing/2014/main" id="{E0381A46-96A0-17E7-6395-D4EB2D01DA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66281" y="967581"/>
            <a:ext cx="5551487" cy="4922838"/>
          </a:xfrm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s-ES" altLang="es-ES" sz="1800" dirty="0"/>
              <a:t>El </a:t>
            </a:r>
            <a:r>
              <a:rPr lang="es-ES" altLang="es-ES" sz="1800" b="1" dirty="0"/>
              <a:t>plan de empresa</a:t>
            </a:r>
            <a:r>
              <a:rPr lang="es-ES" altLang="es-ES" sz="1600" dirty="0"/>
              <a:t> deberá empezar con un </a:t>
            </a:r>
            <a:r>
              <a:rPr lang="es-ES" altLang="es-ES" sz="1800" b="1" i="1" dirty="0"/>
              <a:t>resumen</a:t>
            </a:r>
            <a:r>
              <a:rPr lang="es-ES" altLang="es-ES" sz="1600" i="1" dirty="0"/>
              <a:t> </a:t>
            </a:r>
            <a:r>
              <a:rPr lang="es-ES" altLang="es-ES" sz="1600" dirty="0"/>
              <a:t>–una sección con 1 o 2 páginas (o caras)  en la que se deberá ofrecer una persuasiva visión general de qué trata la empresa.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s-ES" altLang="es-ES" sz="1600" dirty="0"/>
              <a:t>Cómo mínimo incluirá: 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es-ES" altLang="es-ES" sz="1600" b="1" dirty="0"/>
              <a:t>Necesidad identificada</a:t>
            </a:r>
            <a:r>
              <a:rPr lang="es-ES" altLang="es-ES" sz="1600" dirty="0"/>
              <a:t>.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es-ES" altLang="es-ES" sz="1600" b="1" dirty="0"/>
              <a:t>Descripción del producto o servicio.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es-ES" altLang="es-ES" sz="1600" dirty="0"/>
              <a:t>Identificación de los </a:t>
            </a:r>
            <a:r>
              <a:rPr lang="es-ES" altLang="es-ES" sz="1600" b="1" dirty="0"/>
              <a:t>promotores.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es-ES" altLang="es-ES" sz="1600" b="1" dirty="0"/>
              <a:t>Mercado</a:t>
            </a:r>
            <a:r>
              <a:rPr lang="es-ES" altLang="es-ES" sz="1600" dirty="0"/>
              <a:t> al que se dirige: perfil del cliente (</a:t>
            </a:r>
            <a:r>
              <a:rPr lang="es-ES" altLang="es-ES" sz="1600" b="1" dirty="0"/>
              <a:t>porqué comprará el producto</a:t>
            </a:r>
            <a:r>
              <a:rPr lang="es-ES" altLang="es-ES" sz="1600" dirty="0"/>
              <a:t>).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es-ES" altLang="es-ES" sz="1600" b="1" dirty="0"/>
              <a:t>Conocimiento de los competidores </a:t>
            </a:r>
            <a:r>
              <a:rPr lang="es-ES" altLang="es-ES" sz="1600" dirty="0"/>
              <a:t>(en qué se diferencia de los competidores)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es-ES" altLang="es-ES" sz="1600" dirty="0"/>
              <a:t>Planes económicos: </a:t>
            </a:r>
          </a:p>
          <a:p>
            <a:pPr lvl="2" eaLnBrk="1" hangingPunct="1">
              <a:buFont typeface="Wingdings" panose="05000000000000000000" pitchFamily="2" charset="2"/>
              <a:buChar char="q"/>
              <a:defRPr/>
            </a:pPr>
            <a:r>
              <a:rPr lang="es-ES" altLang="es-ES" sz="1600" dirty="0"/>
              <a:t>volumen de inversión</a:t>
            </a:r>
          </a:p>
          <a:p>
            <a:pPr lvl="2" eaLnBrk="1" hangingPunct="1">
              <a:buFont typeface="Wingdings" panose="05000000000000000000" pitchFamily="2" charset="2"/>
              <a:buChar char="q"/>
              <a:defRPr/>
            </a:pPr>
            <a:r>
              <a:rPr lang="es-ES" altLang="es-ES" sz="1600" dirty="0"/>
              <a:t>fondos propios disponibles  y necesidades financieras</a:t>
            </a:r>
          </a:p>
          <a:p>
            <a:pPr lvl="2" eaLnBrk="1" hangingPunct="1">
              <a:buFont typeface="Wingdings" panose="05000000000000000000" pitchFamily="2" charset="2"/>
              <a:buChar char="q"/>
              <a:defRPr/>
            </a:pPr>
            <a:r>
              <a:rPr lang="es-ES" altLang="es-ES" sz="1600" dirty="0"/>
              <a:t>punto muerto</a:t>
            </a:r>
          </a:p>
          <a:p>
            <a:pPr lvl="2" eaLnBrk="1" hangingPunct="1">
              <a:buFont typeface="Wingdings" panose="05000000000000000000" pitchFamily="2" charset="2"/>
              <a:buChar char="q"/>
              <a:defRPr/>
            </a:pPr>
            <a:r>
              <a:rPr lang="es-ES" altLang="es-ES" sz="1600" dirty="0"/>
              <a:t>rentabilidad esperada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s-ES" altLang="es-ES" sz="1600" dirty="0"/>
              <a:t>Deberá ser realista, atrayente y transmitir firmeza, compromiso y viabilidad de la empresa</a:t>
            </a:r>
            <a:r>
              <a:rPr lang="es-ES" altLang="es-ES" sz="1800" dirty="0"/>
              <a:t>.</a:t>
            </a:r>
          </a:p>
          <a:p>
            <a:pPr lvl="2" eaLnBrk="1" hangingPunct="1">
              <a:buFont typeface="Wingdings" panose="05000000000000000000" pitchFamily="2" charset="2"/>
              <a:buChar char="q"/>
              <a:defRPr/>
            </a:pPr>
            <a:endParaRPr lang="es-ES" altLang="es-ES" sz="1600" dirty="0"/>
          </a:p>
          <a:p>
            <a:pPr eaLnBrk="1" hangingPunct="1">
              <a:defRPr/>
            </a:pPr>
            <a:endParaRPr lang="es-ES" altLang="es-ES" sz="1800" dirty="0"/>
          </a:p>
        </p:txBody>
      </p:sp>
      <p:sp>
        <p:nvSpPr>
          <p:cNvPr id="97284" name="Marcador de texto 1">
            <a:extLst>
              <a:ext uri="{FF2B5EF4-FFF2-40B4-BE49-F238E27FC236}">
                <a16:creationId xmlns:a16="http://schemas.microsoft.com/office/drawing/2014/main" id="{18246F92-07EF-8533-F1D8-331901ED3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232" y="1569847"/>
            <a:ext cx="2519363" cy="4175125"/>
          </a:xfrm>
          <a:ln>
            <a:solidFill>
              <a:srgbClr val="C00000"/>
            </a:solidFill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r>
              <a:rPr lang="es-ES" altLang="es-ES" sz="2400" b="1"/>
              <a:t>Resumen ejecutivo</a:t>
            </a:r>
          </a:p>
          <a:p>
            <a:r>
              <a:rPr lang="es-ES" altLang="es-ES">
                <a:solidFill>
                  <a:srgbClr val="FFABAB"/>
                </a:solidFill>
              </a:rPr>
              <a:t>Promotores</a:t>
            </a:r>
          </a:p>
          <a:p>
            <a:r>
              <a:rPr lang="es-ES" altLang="es-ES">
                <a:solidFill>
                  <a:srgbClr val="FFABAB"/>
                </a:solidFill>
              </a:rPr>
              <a:t>La empresa</a:t>
            </a:r>
          </a:p>
          <a:p>
            <a:r>
              <a:rPr lang="es-ES" altLang="es-ES">
                <a:solidFill>
                  <a:srgbClr val="FFABAB"/>
                </a:solidFill>
              </a:rPr>
              <a:t>Producto/servicio</a:t>
            </a:r>
          </a:p>
          <a:p>
            <a:r>
              <a:rPr lang="es-ES" altLang="es-ES">
                <a:solidFill>
                  <a:srgbClr val="FFABAB"/>
                </a:solidFill>
              </a:rPr>
              <a:t>Análisis del entorno</a:t>
            </a:r>
          </a:p>
          <a:p>
            <a:r>
              <a:rPr lang="es-ES" altLang="es-ES">
                <a:solidFill>
                  <a:srgbClr val="FFABAB"/>
                </a:solidFill>
              </a:rPr>
              <a:t>Plan de producción</a:t>
            </a:r>
          </a:p>
          <a:p>
            <a:r>
              <a:rPr lang="es-ES" altLang="es-ES">
                <a:solidFill>
                  <a:srgbClr val="FFABAB"/>
                </a:solidFill>
              </a:rPr>
              <a:t>Plan de marketing</a:t>
            </a:r>
          </a:p>
          <a:p>
            <a:r>
              <a:rPr lang="es-ES" altLang="es-ES">
                <a:solidFill>
                  <a:srgbClr val="FFABAB"/>
                </a:solidFill>
              </a:rPr>
              <a:t>Plan de organización</a:t>
            </a:r>
          </a:p>
          <a:p>
            <a:r>
              <a:rPr lang="es-ES" altLang="es-ES">
                <a:solidFill>
                  <a:srgbClr val="FFABAB"/>
                </a:solidFill>
              </a:rPr>
              <a:t>Plan financiero</a:t>
            </a:r>
          </a:p>
          <a:p>
            <a:r>
              <a:rPr lang="es-ES" altLang="es-ES">
                <a:solidFill>
                  <a:srgbClr val="FFABAB"/>
                </a:solidFill>
              </a:rPr>
              <a:t>Riesgos</a:t>
            </a:r>
          </a:p>
          <a:p>
            <a:r>
              <a:rPr lang="es-ES" altLang="es-ES">
                <a:solidFill>
                  <a:srgbClr val="FFABAB"/>
                </a:solidFill>
              </a:rPr>
              <a:t>Retos futuros</a:t>
            </a:r>
          </a:p>
          <a:p>
            <a:r>
              <a:rPr lang="es-ES" altLang="es-ES">
                <a:solidFill>
                  <a:srgbClr val="FFABAB"/>
                </a:solidFill>
              </a:rPr>
              <a:t>Anexos</a:t>
            </a:r>
          </a:p>
        </p:txBody>
      </p:sp>
      <p:pic>
        <p:nvPicPr>
          <p:cNvPr id="22" name="Marcador de contenido 4">
            <a:extLst>
              <a:ext uri="{FF2B5EF4-FFF2-40B4-BE49-F238E27FC236}">
                <a16:creationId xmlns:a16="http://schemas.microsoft.com/office/drawing/2014/main" id="{027F20C9-591D-B088-2833-5D9F124B6C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6020" y="1187707"/>
            <a:ext cx="409575" cy="5476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0D45A564-E273-D01F-0EA4-A416655AF202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C8DF5469-E2DB-A11D-1A8E-5F47F369F3C4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6690A2E-1CC1-615C-1E63-E82098BE0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85F7358E-20D5-4A3B-0FF4-3D9B34992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Estructura del plan de Empresa </a:t>
            </a:r>
            <a:r>
              <a:rPr lang="es-ES" dirty="0"/>
              <a:t>(</a:t>
            </a:r>
            <a:r>
              <a:rPr lang="es-ES" dirty="0" err="1"/>
              <a:t>Iii</a:t>
            </a:r>
            <a:r>
              <a:rPr lang="es-ES" dirty="0"/>
              <a:t>) 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55B0566-38E2-2BB2-D0D6-4EA12E642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555" y="2126145"/>
            <a:ext cx="5120235" cy="3091556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Experiencia profesional.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 Logros conseguidos.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 Reputación, capacidades y habilidades directivas.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 Motivaciones y otros aspectos relevantes.</a:t>
            </a:r>
          </a:p>
          <a:p>
            <a:pPr marL="914400" marR="0" lvl="2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7FE2ED4B-2771-0DB6-6B34-9B197369F508}"/>
              </a:ext>
            </a:extLst>
          </p:cNvPr>
          <p:cNvSpPr txBox="1">
            <a:spLocks/>
          </p:cNvSpPr>
          <p:nvPr/>
        </p:nvSpPr>
        <p:spPr bwMode="auto">
          <a:xfrm>
            <a:off x="377551" y="1202546"/>
            <a:ext cx="2519363" cy="4175125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Resumen ejecutivo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Promotores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La empresa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Producto/servicio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Análisis del entorno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producción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marketing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organización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financiero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Riesgos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Retos futuros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Anexos</a:t>
            </a:r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6AFB89DE-B119-F0DB-3CCD-BCFA8A755D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7339" y="881680"/>
            <a:ext cx="409575" cy="54768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95000"/>
              </a:sysClr>
            </a:solidFill>
          </a:ln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EA666A96-4B6F-8F7A-0B7D-BBD18EC778EF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105ED8E-6761-52F4-B2C6-92BE998A3E47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2BEED7A1-4C55-5B61-CE44-C65DC6FC9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BA8C39A1-ED2E-A8D5-8CD5-3B9EA1645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13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0" y="413128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Estructura del plan de Empresa (IV) </a:t>
            </a:r>
            <a:r>
              <a:rPr lang="es-ES" dirty="0"/>
              <a:t> 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F0F094E-489E-9573-F522-6E4A99084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878" y="1974782"/>
            <a:ext cx="4248518" cy="2226516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Concepto de Empresa.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 Misión y objetivos generales.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 Actividades, productos y mercados.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1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EEF10D8F-D4EA-404F-38F0-428D8E057163}"/>
              </a:ext>
            </a:extLst>
          </p:cNvPr>
          <p:cNvSpPr txBox="1">
            <a:spLocks/>
          </p:cNvSpPr>
          <p:nvPr/>
        </p:nvSpPr>
        <p:spPr bwMode="auto">
          <a:xfrm>
            <a:off x="513020" y="1386808"/>
            <a:ext cx="2519363" cy="4175125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Resumen ejecutivo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Promotores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La empresa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Producto/servicio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Análisis del entorno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producción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marketing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organización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financiero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Riesgos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Retos futuros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Anexos</a:t>
            </a:r>
          </a:p>
        </p:txBody>
      </p:sp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353C3F63-FA85-F088-908B-9CAA53E321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0641" y="1049337"/>
            <a:ext cx="409575" cy="54768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95000"/>
              </a:sysClr>
            </a:solidFill>
          </a:ln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888FB2A1-7BAB-BAFA-3B42-06F5C50E4C75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D9BB949-958C-5A4E-F655-7683B4A18C9C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D7BAAC30-7379-FABC-51F0-A596D72DC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55A98131-F22A-B214-80BA-75DD69990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85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Estructura del plan de Empresa (v)</a:t>
            </a:r>
            <a:endParaRPr lang="es-E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CFF8E1-5279-F726-F864-D21283EAF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514" y="1597025"/>
            <a:ext cx="4847152" cy="3345678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Atributos, características e innovaciones.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Descripción física, contenido, uso, atractivo, necesidad que cubre.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Servicios complementarios.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2D583891-B50B-461A-66A1-A6C707CC0EEB}"/>
              </a:ext>
            </a:extLst>
          </p:cNvPr>
          <p:cNvSpPr txBox="1">
            <a:spLocks/>
          </p:cNvSpPr>
          <p:nvPr/>
        </p:nvSpPr>
        <p:spPr bwMode="auto">
          <a:xfrm>
            <a:off x="458787" y="1414655"/>
            <a:ext cx="2519363" cy="4175125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Resumen ejecutivo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Promotores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La empresa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Producto/servicio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Análisis del entorno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producción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marketing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organización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financiero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Riesgos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Retos futuros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Anexos</a:t>
            </a:r>
          </a:p>
        </p:txBody>
      </p:sp>
      <p:pic>
        <p:nvPicPr>
          <p:cNvPr id="15" name="Marcador de contenido 4">
            <a:extLst>
              <a:ext uri="{FF2B5EF4-FFF2-40B4-BE49-F238E27FC236}">
                <a16:creationId xmlns:a16="http://schemas.microsoft.com/office/drawing/2014/main" id="{04ED3B0A-E701-FA48-173E-39DB6E0AC5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5071" y="1140811"/>
            <a:ext cx="409575" cy="54768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95000"/>
              </a:sysClr>
            </a:solidFill>
          </a:ln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6D91EC1-FE40-417F-5173-1230EE25C13F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39CAB8AE-B0B2-BB5F-3B51-D03A73033BFA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596B2742-0737-7C3A-1BCD-6087B8E3D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CF763B84-D90C-F56C-9AFE-C4963D1C4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17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Estructura del plan de Empresa (vi)</a:t>
            </a:r>
            <a:endParaRPr lang="es-ES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05C3C3C-5C8A-2B58-09EC-64DC1CAB7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701" y="1680106"/>
            <a:ext cx="5551487" cy="3415301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Análisis del entorno (análisis del entorno general y del entorno específico).</a:t>
            </a:r>
          </a:p>
          <a:p>
            <a:pPr marL="685800" marR="0" lvl="1" indent="-228600" algn="l" defTabSz="914400" rtl="0" eaLnBrk="1" fontAlgn="base" latinLnBrk="0" hangingPunct="1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Clientes actuales y potenciales.</a:t>
            </a:r>
          </a:p>
          <a:p>
            <a:pPr marL="685800" marR="0" lvl="1" indent="-228600" algn="l" defTabSz="914400" rtl="0" eaLnBrk="1" fontAlgn="base" latinLnBrk="0" hangingPunct="1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 Competencia.</a:t>
            </a:r>
          </a:p>
          <a:p>
            <a:pPr marL="228600" marR="0" lvl="0" indent="-228600" algn="l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DAFO-CAME</a:t>
            </a:r>
          </a:p>
          <a:p>
            <a:pPr marL="228600" marR="0" lvl="0" indent="-228600" algn="l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Grado de diferenciación.</a:t>
            </a:r>
          </a:p>
          <a:p>
            <a:pPr marL="228600" marR="0" lvl="0" indent="-228600" algn="l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 Posicionamiento de la  empresa en su sector.</a:t>
            </a:r>
          </a:p>
          <a:p>
            <a:pPr marL="228600" marR="0" lvl="0" indent="-228600" algn="l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alt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9B3D0B04-3498-5FB2-3819-0DC3673AED3C}"/>
              </a:ext>
            </a:extLst>
          </p:cNvPr>
          <p:cNvSpPr txBox="1">
            <a:spLocks/>
          </p:cNvSpPr>
          <p:nvPr/>
        </p:nvSpPr>
        <p:spPr bwMode="auto">
          <a:xfrm>
            <a:off x="458787" y="1479765"/>
            <a:ext cx="2519363" cy="4175125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Resumen ejecutivo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Promotores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La empresa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Producto/servicio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Análisis del entorno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producción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marketing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organización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financiero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Riesgos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Retos futuros. Anexos</a:t>
            </a:r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EE1E5986-F657-5F2D-4007-08642A0008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765" y="1203110"/>
            <a:ext cx="409575" cy="54768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95000"/>
              </a:sysClr>
            </a:solidFill>
          </a:ln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5CAA5D1F-DF58-E684-B100-3ABB9CB04873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BCBD5F3-E5A0-C5C3-658A-F7077709209B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146C084B-9DEC-8854-1922-A9BA7946C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E8E723B0-3949-3DCF-2C42-181054E46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00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Estructura del plan de Empresa (</a:t>
            </a:r>
            <a:r>
              <a:rPr lang="es-ES" altLang="es-ES" dirty="0" err="1"/>
              <a:t>vii</a:t>
            </a:r>
            <a:r>
              <a:rPr lang="es-ES" altLang="es-ES" dirty="0"/>
              <a:t>)</a:t>
            </a:r>
            <a:endParaRPr lang="es-ES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7E48EAD-2D7A-4100-DDDF-D3C3E53CC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320" y="1004770"/>
            <a:ext cx="5551487" cy="4922838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Medios técnicos: Selección de equipos y características técnicas.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 Necesidad de locales, mobiliario e instalaciones.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 Qué se producirá y qué se subcontratará.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 Capacidad instalada.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 Necesidades de producción futura y previsiones.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 Almacenamiento, existencias, recursos, proveedores.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 Planificación a corto, medio y largo plazo.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 Costes de los factores.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 Localización, infraestructura y distribución en planta.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FC56B89D-90FB-2E39-22D7-17649A5BBC29}"/>
              </a:ext>
            </a:extLst>
          </p:cNvPr>
          <p:cNvSpPr txBox="1">
            <a:spLocks/>
          </p:cNvSpPr>
          <p:nvPr/>
        </p:nvSpPr>
        <p:spPr bwMode="auto">
          <a:xfrm>
            <a:off x="536575" y="1529063"/>
            <a:ext cx="2519363" cy="4175125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Resumen ejecutivo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Promotores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La empresa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Producto/servicio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Análisis del entorno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producción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marketing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organización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financiero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Riesgos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Retos futuros, Anexos</a:t>
            </a:r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1D85916C-47D9-5C05-47CE-8A54C0BC2D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6027" y="1224163"/>
            <a:ext cx="409575" cy="54768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95000"/>
              </a:sysClr>
            </a:solidFill>
          </a:ln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9A54CE13-AF35-6373-A605-1B355807180F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5245AFD-5EF7-C3F8-48D7-3A9FF19B1AFE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EED298D5-28CD-FF3D-A6EA-3407BA61F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3BFBAC24-09D5-AD51-C8CF-A8B55F6A3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54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Estructura del plan de Empresa (</a:t>
            </a:r>
            <a:r>
              <a:rPr lang="es-ES" altLang="es-ES" dirty="0" err="1"/>
              <a:t>viII</a:t>
            </a:r>
            <a:r>
              <a:rPr lang="es-ES" altLang="es-ES" dirty="0"/>
              <a:t>)</a:t>
            </a:r>
            <a:endParaRPr lang="es-ES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91C80CE-328B-03FF-88C5-58816A50F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962" y="922759"/>
            <a:ext cx="5551487" cy="4924425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Identificar el mercado y tendencias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Objetivo comercial y previsión de ventas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Políticas de marketing mix:</a:t>
            </a: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7658BEF8-86C7-C94B-54EB-6E8AF3EEE7A6}"/>
              </a:ext>
            </a:extLst>
          </p:cNvPr>
          <p:cNvSpPr txBox="1">
            <a:spLocks/>
          </p:cNvSpPr>
          <p:nvPr/>
        </p:nvSpPr>
        <p:spPr bwMode="auto">
          <a:xfrm>
            <a:off x="377551" y="1297410"/>
            <a:ext cx="2519363" cy="4175125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Resumen ejecutivo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Promotores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La empresa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Producto/servicio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Análisis del entorno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producción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marketing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organización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financiero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Riesgos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Retos futuros,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Anexos</a:t>
            </a:r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C57FDE6C-8AE7-A691-5B8A-9CE46CEA02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7529" y="1023566"/>
            <a:ext cx="409575" cy="54768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95000"/>
              </a:sysClr>
            </a:solidFill>
          </a:ln>
        </p:spPr>
      </p:pic>
      <p:graphicFrame>
        <p:nvGraphicFramePr>
          <p:cNvPr id="7" name="Group 73">
            <a:extLst>
              <a:ext uri="{FF2B5EF4-FFF2-40B4-BE49-F238E27FC236}">
                <a16:creationId xmlns:a16="http://schemas.microsoft.com/office/drawing/2014/main" id="{3B728E1C-9CB6-4C92-8A28-FE87FDEA9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085730"/>
              </p:ext>
            </p:extLst>
          </p:nvPr>
        </p:nvGraphicFramePr>
        <p:xfrm>
          <a:off x="3418161" y="1829487"/>
          <a:ext cx="5145088" cy="3843337"/>
        </p:xfrm>
        <a:graphic>
          <a:graphicData uri="http://schemas.openxmlformats.org/drawingml/2006/table">
            <a:tbl>
              <a:tblPr/>
              <a:tblGrid>
                <a:gridCol w="2324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9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Política de producto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Cartera de productos.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Marcas, logotipos, nombre.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Evolución del producto.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Valor añadido.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Estrategias.</a:t>
                      </a: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Política de precios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_trad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Estructura y fijación.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_trad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Descuentos aplicables.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_trad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Condiciones de cobro.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_trad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Variaciones e impacto sobre MB.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_trad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Evolución futura del precio.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3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Política de distribución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_trad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Si comercializará o no.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_trad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Canal a utilizar.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_trad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Zonas donde distribuirá.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_trad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Coste, seguridad y cobertura.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_trad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Control del canal.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Política de comunicación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_trad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Definir la imagen.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_trad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Publicidad: mensaje y medios.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_trad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Objetivos de la comunicación.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_trad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Promociones.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ES_trad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Relaciones públicas.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51" marR="91451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" name="Grupo 10">
            <a:extLst>
              <a:ext uri="{FF2B5EF4-FFF2-40B4-BE49-F238E27FC236}">
                <a16:creationId xmlns:a16="http://schemas.microsoft.com/office/drawing/2014/main" id="{A9044A65-2FEF-C4AE-8E6D-CC86C8FB695B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07573F0-0D16-69ED-F2AE-2509E5978DDC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62094A56-77C8-ACF0-E661-E45BF58AD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D5151F83-D37C-7EDF-67EB-5F3CACECF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89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Estructura del plan de Empresa (</a:t>
            </a:r>
            <a:r>
              <a:rPr lang="es-ES" altLang="es-ES" dirty="0" err="1"/>
              <a:t>Ix</a:t>
            </a:r>
            <a:r>
              <a:rPr lang="es-ES" altLang="es-ES" dirty="0"/>
              <a:t>)</a:t>
            </a:r>
            <a:endParaRPr lang="es-ES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4E7CACD-BE7A-2181-4F0B-DDF749703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161" y="1710080"/>
            <a:ext cx="5551487" cy="3259658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Descripción de puestos de trabajo.</a:t>
            </a:r>
          </a:p>
          <a:p>
            <a:pPr marL="228600" marR="0" lvl="0" indent="-228600" algn="l" defTabSz="914400" rtl="0" eaLnBrk="1" fontAlgn="base" latinLnBrk="0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Establecimiento de la estructura básica de la empresa. </a:t>
            </a:r>
          </a:p>
          <a:p>
            <a:pPr marL="228600" marR="0" lvl="0" indent="-228600" algn="l" defTabSz="914400" rtl="0" eaLnBrk="1" fontAlgn="base" latinLnBrk="0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Relaciones formales de autoridad y control de la empresa.</a:t>
            </a:r>
          </a:p>
          <a:p>
            <a:pPr marL="228600" marR="0" lvl="0" indent="-228600" algn="l" defTabSz="914400" rtl="0" eaLnBrk="1" fontAlgn="base" latinLnBrk="0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Necesidades presentes y futuras de personal.</a:t>
            </a:r>
          </a:p>
          <a:p>
            <a:pPr marL="228600" marR="0" lvl="0" indent="-228600" algn="l" defTabSz="914400" rtl="0" eaLnBrk="1" fontAlgn="base" latinLnBrk="0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Calificación, categorías profesionales y responsabilidades.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Formas de selección y reclutamiento.</a:t>
            </a:r>
          </a:p>
          <a:p>
            <a:pPr marL="228600" marR="0" lvl="0" indent="-228600" algn="l" defTabSz="914400" rtl="0" eaLnBrk="1" fontAlgn="base" latinLnBrk="0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Promoción y formación del personal.</a:t>
            </a:r>
          </a:p>
          <a:p>
            <a:pPr marL="228600" marR="0" lvl="0" indent="-228600" algn="l" defTabSz="914400" rtl="0" eaLnBrk="1" fontAlgn="base" latinLnBrk="0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Tipos de contratos.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alt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19D67AA2-E669-1751-0988-A28EF39B588B}"/>
              </a:ext>
            </a:extLst>
          </p:cNvPr>
          <p:cNvSpPr txBox="1">
            <a:spLocks/>
          </p:cNvSpPr>
          <p:nvPr/>
        </p:nvSpPr>
        <p:spPr bwMode="auto">
          <a:xfrm>
            <a:off x="537734" y="1436236"/>
            <a:ext cx="2519363" cy="4175125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Resumen ejecutivo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Promotores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La empresa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Producto/servicio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Análisis del entorno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producción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marketing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organización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financiero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Riesgos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Retos futuros,, Anexos</a:t>
            </a:r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90BBBCA4-49BF-E3ED-8DDB-6B2953BB0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743" y="1162392"/>
            <a:ext cx="409575" cy="54768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95000"/>
              </a:sysClr>
            </a:solidFill>
          </a:ln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ECC927A2-AEC3-51C2-974F-F61E91D1F66C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3DC3441-E1E4-63A6-4F67-B575CC414D43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8307AF65-E294-A46E-3CFD-50E5C82FF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2E8478A7-321A-D583-A172-D3CA18709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6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59E073C-49D3-3A47-7BEE-456EEC28D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550" y="666314"/>
            <a:ext cx="8229240" cy="914400"/>
          </a:xfrm>
        </p:spPr>
        <p:txBody>
          <a:bodyPr/>
          <a:lstStyle/>
          <a:p>
            <a:r>
              <a:rPr lang="es-ES" dirty="0"/>
              <a:t>Índice del tema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D3B807E-18B0-EF41-87B2-4B10BE2E9E83}"/>
              </a:ext>
            </a:extLst>
          </p:cNvPr>
          <p:cNvSpPr/>
          <p:nvPr/>
        </p:nvSpPr>
        <p:spPr>
          <a:xfrm>
            <a:off x="0" y="6009088"/>
            <a:ext cx="9144000" cy="8489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85A71C-9A16-EEE7-D3CF-0769E800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0480"/>
            <a:ext cx="1949115" cy="837519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8E32117-1834-05F5-DB52-D24BA7C3517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560" y="1953269"/>
            <a:ext cx="8229600" cy="2396309"/>
          </a:xfrm>
        </p:spPr>
        <p:txBody>
          <a:bodyPr>
            <a:normAutofit/>
          </a:bodyPr>
          <a:lstStyle/>
          <a:p>
            <a:pPr marL="622300" indent="-622300">
              <a:spcBef>
                <a:spcPts val="3000"/>
              </a:spcBef>
              <a:buFont typeface="Calibri" pitchFamily="34" charset="0"/>
              <a:buNone/>
              <a:defRPr/>
            </a:pPr>
            <a:r>
              <a:rPr lang="es-ES" sz="2400" dirty="0">
                <a:solidFill>
                  <a:srgbClr val="CF0101"/>
                </a:solidFill>
              </a:rPr>
              <a:t>4.1 Concepto y objetivos</a:t>
            </a:r>
          </a:p>
          <a:p>
            <a:pPr marL="622300" indent="-622300">
              <a:spcBef>
                <a:spcPts val="3000"/>
              </a:spcBef>
              <a:buFont typeface="Calibri" pitchFamily="34" charset="0"/>
              <a:buNone/>
              <a:defRPr/>
            </a:pPr>
            <a:r>
              <a:rPr lang="es-ES" sz="2400" dirty="0">
                <a:solidFill>
                  <a:srgbClr val="CF0101"/>
                </a:solidFill>
              </a:rPr>
              <a:t>4.2 Elementos y estructura del plan de empresa</a:t>
            </a:r>
          </a:p>
          <a:p>
            <a:pPr marL="622300" indent="-622300">
              <a:spcBef>
                <a:spcPts val="3000"/>
              </a:spcBef>
              <a:buFont typeface="Calibri" pitchFamily="34" charset="0"/>
              <a:buNone/>
              <a:defRPr/>
            </a:pPr>
            <a:r>
              <a:rPr lang="es-ES" sz="2400" dirty="0">
                <a:solidFill>
                  <a:srgbClr val="CF0101"/>
                </a:solidFill>
              </a:rPr>
              <a:t>4.3 Análisis de la viabilidad de la empresa</a:t>
            </a:r>
          </a:p>
          <a:p>
            <a:pPr marL="622300" indent="-622300">
              <a:spcBef>
                <a:spcPts val="3000"/>
              </a:spcBef>
              <a:buFont typeface="Calibri" pitchFamily="34" charset="0"/>
              <a:buNone/>
              <a:defRPr/>
            </a:pPr>
            <a:endParaRPr lang="es-ES" sz="2400" dirty="0">
              <a:solidFill>
                <a:srgbClr val="CF0101"/>
              </a:solidFill>
            </a:endParaRPr>
          </a:p>
          <a:p>
            <a:pPr marL="622300" indent="-622300">
              <a:spcBef>
                <a:spcPts val="3000"/>
              </a:spcBef>
              <a:buFont typeface="Calibri" pitchFamily="34" charset="0"/>
              <a:buNone/>
              <a:defRPr/>
            </a:pPr>
            <a:endParaRPr lang="es-ES" sz="2400" dirty="0"/>
          </a:p>
          <a:p>
            <a:pPr marL="0" indent="0">
              <a:spcBef>
                <a:spcPts val="3000"/>
              </a:spcBef>
              <a:buFont typeface="Calibri" pitchFamily="34" charset="0"/>
              <a:buNone/>
              <a:defRPr/>
            </a:pPr>
            <a:endParaRPr lang="es-E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8537AB-16E5-FA84-F7DD-D7553778B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11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Estructura del plan de Empresa (x)</a:t>
            </a:r>
            <a:endParaRPr lang="es-ES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A4215E1-2A02-219D-D2CA-4EE67F6E0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303" y="919921"/>
            <a:ext cx="5551487" cy="4924425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Presentar en cifras las estimaciones realizadas.</a:t>
            </a:r>
          </a:p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Beneficios,  capacidad de endeudamiento y la recuperación de las inversiones.</a:t>
            </a:r>
          </a:p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Flujo de caja.</a:t>
            </a:r>
          </a:p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inversiones y plan económico financiero.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alt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13E5B12E-0614-7373-EC40-09989532C9D5}"/>
              </a:ext>
            </a:extLst>
          </p:cNvPr>
          <p:cNvSpPr txBox="1">
            <a:spLocks/>
          </p:cNvSpPr>
          <p:nvPr/>
        </p:nvSpPr>
        <p:spPr bwMode="auto">
          <a:xfrm>
            <a:off x="366353" y="1504479"/>
            <a:ext cx="2519363" cy="4175125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Resumen ejecutivo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Promotores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La empresa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Producto/servicio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Análisis del entorno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producción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marketing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organización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financiero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Riesgos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Retos futuros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Anexos</a:t>
            </a:r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F08FB69C-32EA-F03C-2305-EC9A0191CA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688" y="1225550"/>
            <a:ext cx="409575" cy="54768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95000"/>
              </a:sysClr>
            </a:solidFill>
          </a:ln>
        </p:spPr>
      </p:pic>
      <p:graphicFrame>
        <p:nvGraphicFramePr>
          <p:cNvPr id="7" name="Group 56">
            <a:extLst>
              <a:ext uri="{FF2B5EF4-FFF2-40B4-BE49-F238E27FC236}">
                <a16:creationId xmlns:a16="http://schemas.microsoft.com/office/drawing/2014/main" id="{127618D4-8C8D-E67A-545A-BC1DC10E2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34228"/>
              </p:ext>
            </p:extLst>
          </p:nvPr>
        </p:nvGraphicFramePr>
        <p:xfrm>
          <a:off x="3195002" y="2520479"/>
          <a:ext cx="5272087" cy="3159125"/>
        </p:xfrm>
        <a:graphic>
          <a:graphicData uri="http://schemas.openxmlformats.org/drawingml/2006/table">
            <a:tbl>
              <a:tblPr/>
              <a:tblGrid>
                <a:gridCol w="2637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4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9125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Plan de inversión y financiación:</a:t>
                      </a:r>
                      <a:r>
                        <a:rPr kumimoji="0" lang="es-ES_tradn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_tradn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Inversiones necesarias.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_tradn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Dónde van a emplearse los fondos.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_tradn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Financiación ajena necesaria.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_tradn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Coste de los recursos.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_tradn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Elaboración de escenarios (al menos 3).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_tradn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Punto muerto.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_tradn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Rentabilidad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421" marR="91421" marT="45731" marB="4573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Flujo de caja</a:t>
                      </a: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Mensual primer año.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Liquidez de la empresa.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Cuenta previsional de resultados: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Refleja el resultado económico.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Anual (3 años)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Ingresos y gastos.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Cómo se obtiene el resultado.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Balance previsional: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Recoge los bienes y derechos de la empresa.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Anual (3 años)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Estado de las inversiones.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Fuentes de financiación.</a:t>
                      </a:r>
                    </a:p>
                  </a:txBody>
                  <a:tcPr marL="91421" marR="91421" marT="45731" marB="4573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" name="Grupo 10">
            <a:extLst>
              <a:ext uri="{FF2B5EF4-FFF2-40B4-BE49-F238E27FC236}">
                <a16:creationId xmlns:a16="http://schemas.microsoft.com/office/drawing/2014/main" id="{5684E2C6-3B69-8B6E-50A6-1BA795455977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50F027C-43C5-D569-9C00-76A9D8A90188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E46D632-7527-B341-B15C-B192F4C4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A38DF1B1-41DB-7D29-A999-C2EEF4DA8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19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Estructura del plan de Empresa (</a:t>
            </a:r>
            <a:r>
              <a:rPr lang="es-ES" altLang="es-ES" dirty="0" err="1"/>
              <a:t>xI</a:t>
            </a:r>
            <a:r>
              <a:rPr lang="es-ES" altLang="es-ES" dirty="0"/>
              <a:t>)</a:t>
            </a:r>
            <a:endParaRPr lang="es-ES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5BDD8B3-671F-5494-27C3-A8C8BA770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663" y="838400"/>
            <a:ext cx="5551487" cy="4924425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¿Cuáles son los riesgos potenciales que se podrían presentar?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Reducción de precios de los competidores.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Tendencias imprevistas en industria.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Proyecciones de las ventas que no se logran.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Costes de transporte diseño y fabricación que exceden lo estimado.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Desarrollo de producto o calendarios de producción que no se logran.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Problemas derivados de la falta de experiencia de la alta dirección.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Tiempos de demora mayores que los esperados en relación con la obtención de materias primas.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Dificultades derivadas de aumentos adicionales en los costes, que precisan financiación.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Cambios políticos, económicos, sociales o tecnológicos imprevistos.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altLang="es-E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FF18E962-BEB9-A6CB-C965-02E6A948F7E1}"/>
              </a:ext>
            </a:extLst>
          </p:cNvPr>
          <p:cNvSpPr txBox="1">
            <a:spLocks/>
          </p:cNvSpPr>
          <p:nvPr/>
        </p:nvSpPr>
        <p:spPr bwMode="auto">
          <a:xfrm>
            <a:off x="323850" y="1341437"/>
            <a:ext cx="2519363" cy="4175125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Resumen ejecutivo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Promotores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La empresa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Producto/servicio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Análisis del entorno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producción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marketing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organización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financiero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Riesgos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Retos futuros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Anexos</a:t>
            </a:r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66D286F5-3D9A-9E1D-4361-13621E9188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251" y="992893"/>
            <a:ext cx="409575" cy="54768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95000"/>
              </a:sysClr>
            </a:solidFill>
          </a:ln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B49D74C-E6FA-CEDB-C649-69B4261F4650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89C24058-5C68-6BB3-6D6C-55FE9736D00F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E2168E5E-90CA-AE15-72BD-44F586BF7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809FB0F2-BB6C-14A5-59B7-9F9FDF19C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44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Estructura del plan de Empresa (</a:t>
            </a:r>
            <a:r>
              <a:rPr lang="es-ES" altLang="es-ES" dirty="0" err="1"/>
              <a:t>xII</a:t>
            </a:r>
            <a:r>
              <a:rPr lang="es-ES" altLang="es-ES" dirty="0"/>
              <a:t>)</a:t>
            </a:r>
            <a:endParaRPr lang="es-ES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612C8FF-7AFA-7153-EC57-33CB290EA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686" y="2923611"/>
            <a:ext cx="5551487" cy="1235135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Información financiera detallada e información adicional del equipo de dirección.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Requisitos y documentación para su constitución.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alt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DC232544-8D8B-B819-930E-F1B9EEF160B5}"/>
              </a:ext>
            </a:extLst>
          </p:cNvPr>
          <p:cNvSpPr txBox="1">
            <a:spLocks/>
          </p:cNvSpPr>
          <p:nvPr/>
        </p:nvSpPr>
        <p:spPr bwMode="auto">
          <a:xfrm>
            <a:off x="537209" y="1453617"/>
            <a:ext cx="2519363" cy="4175125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Resumen ejecutivo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Promotores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La empresa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Producto/servicio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Análisis del entorno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producción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marketing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de organización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Plan financiero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Riesgos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Retos futuros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Anexos</a:t>
            </a:r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9984C200-2F43-1CBD-A940-D3F4BD4335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6038" y="1154557"/>
            <a:ext cx="409575" cy="54768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95000"/>
              </a:sysClr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43F35F6-615B-1AF7-A95B-F492E7709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65E7F66B-B25B-E44F-9F09-2B5A218B6565}"/>
              </a:ext>
            </a:extLst>
          </p:cNvPr>
          <p:cNvGrpSpPr/>
          <p:nvPr/>
        </p:nvGrpSpPr>
        <p:grpSpPr>
          <a:xfrm>
            <a:off x="152400" y="6161488"/>
            <a:ext cx="9144000" cy="848912"/>
            <a:chOff x="0" y="6009088"/>
            <a:chExt cx="9144000" cy="848912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1406C534-3404-0BF9-A899-B192076036D8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767D876-2CF4-1398-B783-25613EDE0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FF506798-E415-59C8-E8B4-61B56310D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489" y="66264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39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BIBLIOGRAFÍA</a:t>
            </a: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AE6E190-6B5C-BC94-E958-0DDA31D09F95}"/>
              </a:ext>
            </a:extLst>
          </p:cNvPr>
          <p:cNvSpPr txBox="1">
            <a:spLocks/>
          </p:cNvSpPr>
          <p:nvPr/>
        </p:nvSpPr>
        <p:spPr>
          <a:xfrm>
            <a:off x="548821" y="1400190"/>
            <a:ext cx="7886700" cy="29493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Madrid emprende, agencia de desarrollo (2010). </a:t>
            </a:r>
            <a:r>
              <a:rPr lang="es-ES" altLang="es-ES" sz="1800" i="1" cap="none" dirty="0">
                <a:latin typeface="Arial" panose="020B0604020202020204" pitchFamily="34" charset="0"/>
                <a:cs typeface="Arial" panose="020B0604020202020204" pitchFamily="34" charset="0"/>
              </a:rPr>
              <a:t>Manual para el desarrollo del plan de empresa.</a:t>
            </a:r>
            <a:r>
              <a:rPr lang="es-ES" altLang="es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Recuperado de </a:t>
            </a:r>
          </a:p>
          <a:p>
            <a:pPr lvl="1" indent="0">
              <a:buFont typeface="Arial" panose="020B0604020202020204" pitchFamily="34" charset="0"/>
              <a:buNone/>
            </a:pPr>
            <a:r>
              <a:rPr lang="es-ES" altLang="es-ES" dirty="0"/>
              <a:t>https://www.madridemprende.es/wp-content/uploads/2021/10/Manual-Plan-de-Empresa-2010-Ma</a:t>
            </a:r>
          </a:p>
          <a:p>
            <a:pPr lvl="1" indent="0">
              <a:buFont typeface="Arial" panose="020B0604020202020204" pitchFamily="34" charset="0"/>
              <a:buNone/>
            </a:pPr>
            <a:r>
              <a:rPr lang="es-ES" altLang="es-ES" dirty="0"/>
              <a:t>drid-Emprende.pdf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B33D6C37-43D9-4A47-7CDA-20D766165854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853CEF0D-63BA-491F-53BB-6C77A31A47D0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473A905-8CD1-F966-04B6-D87D8556B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7DD9C00D-BEC9-007C-9E2E-4E0C1D634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55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B0C8738D-C193-A4A8-544C-311C82EA5E87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LOS SIETE PECADOS CAPITALES DEL PLAN DE EMPRESA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B86ED2D-9726-6543-DA39-E8B32B02D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82" y="1011726"/>
            <a:ext cx="8541236" cy="4834547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260D1590-50D9-84FC-4A22-6BF315114A9B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50400A4-382E-13C1-041B-B9DA6D87A4E4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C5100C6-47F7-CEE6-938D-424BBA9D1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43D3ED39-E471-7813-C7B9-3BF9677BA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09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Consejos para la elaboración de un plan de Empresa</a:t>
            </a:r>
            <a:endParaRPr lang="es-E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24040C-A2C3-FADE-1214-B4404142A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58" y="1479634"/>
            <a:ext cx="7745284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/>
                <a:ea typeface="+mn-ea"/>
                <a:cs typeface="+mn-cs"/>
              </a:rPr>
              <a:t>Formato atractivo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/>
                <a:ea typeface="+mn-ea"/>
                <a:cs typeface="+mn-cs"/>
              </a:rPr>
              <a:t>, 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presentación formal esmerada y elegante, apariencia profesional</a:t>
            </a: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/>
                <a:ea typeface="+mn-ea"/>
                <a:cs typeface="+mn-cs"/>
              </a:rPr>
              <a:t>Estructura, orden y coherencia,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/>
                <a:ea typeface="+mn-ea"/>
                <a:cs typeface="+mn-cs"/>
              </a:rPr>
              <a:t> 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que ofrezca visión integral del conjunto del proyecto</a:t>
            </a: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/>
                <a:ea typeface="+mn-ea"/>
                <a:cs typeface="+mn-cs"/>
              </a:rPr>
              <a:t>Contenidos comprensibles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, detallados, claros y precisos, sin redundancias</a:t>
            </a: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Documentado,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 basado en fuentes de información actualizadas, relevantes y solventes</a:t>
            </a: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/>
                <a:ea typeface="+mn-ea"/>
                <a:cs typeface="+mn-cs"/>
              </a:rPr>
              <a:t>Redacción persuasiva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/>
                <a:ea typeface="+mn-ea"/>
                <a:cs typeface="+mn-cs"/>
              </a:rPr>
              <a:t>, 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entusiasta y adecuada al contexto de la empresa objeto del plan </a:t>
            </a: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/>
                <a:ea typeface="+mn-ea"/>
                <a:cs typeface="+mn-cs"/>
              </a:rPr>
              <a:t>Actitud objetiva, rigurosa y realista</a:t>
            </a: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/>
                <a:ea typeface="+mn-ea"/>
                <a:cs typeface="+mn-cs"/>
              </a:rPr>
              <a:t>Verificación final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/>
                <a:ea typeface="+mn-ea"/>
                <a:cs typeface="+mn-cs"/>
              </a:rPr>
              <a:t> 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de que todos los apartados están completados y los datos recogidos el resumen ejecutivo son coincidentes con los desarrollados en el cuerpo del plan de empresa.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6A3E931-A43A-15FB-56E7-BE7084E35A9A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B80E36C6-1594-6E65-164C-29CF1F2DA744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F7CFE0F7-B9AA-2BC0-9E76-5C4D92137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A7810100-DE26-1E90-94E9-A72FCC0CA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78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WEBS DE INTERÉS</a:t>
            </a:r>
            <a:endParaRPr lang="es-E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656108F-9EE3-C005-F7DA-0F465286DB1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05045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>
            <a:normAutofit fontScale="92500" lnSpcReduction="10000"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Char char="●"/>
              <a:tabLst/>
              <a:defRPr lang="es-ES" sz="20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altLang="es-ES" sz="1800" dirty="0"/>
              <a:t>Portal web IPYME. </a:t>
            </a:r>
          </a:p>
          <a:p>
            <a:pPr>
              <a:lnSpc>
                <a:spcPct val="80000"/>
              </a:lnSpc>
              <a:defRPr/>
            </a:pPr>
            <a:r>
              <a:rPr lang="es-ES" altLang="es-ES" sz="1800" dirty="0"/>
              <a:t>Portal web de la Dirección General de Industria y de la PYME del Ministerio de Industria, Energía y Turismo, donde puedes encontrar mucha documentación y herramientas interesantes para el emprendedor.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altLang="es-ES" sz="1800" dirty="0"/>
              <a:t>	http://www.ipyme.org</a:t>
            </a:r>
          </a:p>
          <a:p>
            <a:pPr>
              <a:lnSpc>
                <a:spcPct val="80000"/>
              </a:lnSpc>
              <a:defRPr/>
            </a:pPr>
            <a:endParaRPr lang="es-ES" altLang="es-ES" sz="1800" dirty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altLang="es-ES" sz="1800" dirty="0"/>
              <a:t>Portal Web Crear-empresas.com</a:t>
            </a:r>
          </a:p>
          <a:p>
            <a:pPr>
              <a:lnSpc>
                <a:spcPct val="80000"/>
              </a:lnSpc>
              <a:defRPr/>
            </a:pPr>
            <a:r>
              <a:rPr lang="es-ES" altLang="es-ES" sz="1800" dirty="0"/>
              <a:t>En esta web puedes encontrar información útil que te ayudará a tener una visión de los pasos a dar en la creación de una empresa.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altLang="es-ES" sz="1800" dirty="0"/>
              <a:t>	https://www.crear-empresas.com/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s-ES" altLang="es-ES" sz="1800" dirty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altLang="es-ES" sz="1800" dirty="0"/>
              <a:t>Portal Web de Comercio y emprendimiento</a:t>
            </a:r>
          </a:p>
          <a:p>
            <a:pPr>
              <a:lnSpc>
                <a:spcPct val="80000"/>
              </a:lnSpc>
              <a:defRPr/>
            </a:pPr>
            <a:r>
              <a:rPr lang="es-ES" altLang="es-ES" sz="1800" dirty="0"/>
              <a:t>El Ayuntamiento de la Comunidad  de Madrid ha creado un Portal Web de Comercio y Emprendimiento como fuente de contenidos de interés para los empresarios. En este sitio web podrás encontrar información útil. </a:t>
            </a:r>
          </a:p>
          <a:p>
            <a:pPr>
              <a:lnSpc>
                <a:spcPct val="80000"/>
              </a:lnSpc>
              <a:buFont typeface="Calibri" pitchFamily="34" charset="0"/>
              <a:buNone/>
              <a:defRPr/>
            </a:pPr>
            <a:r>
              <a:rPr lang="es-ES" altLang="es-ES" sz="1800" dirty="0"/>
              <a:t>	https://www.madridemprende.es	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DFBABAF-C6F1-A538-F214-C31430DCB848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774B057C-D342-37E3-39AA-28730A1F6ACC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20100F0-7765-1A1E-1401-125B9B84F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80A362D4-D9A8-BFDC-35B3-434979D3E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45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RECOMENDACIONES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C0AEA11-B45A-AFEC-E5D7-47744AA6E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16980" r="34535"/>
          <a:stretch>
            <a:fillRect/>
          </a:stretch>
        </p:blipFill>
        <p:spPr bwMode="auto">
          <a:xfrm>
            <a:off x="1691808" y="1341180"/>
            <a:ext cx="4835525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Rectángulo">
            <a:extLst>
              <a:ext uri="{FF2B5EF4-FFF2-40B4-BE49-F238E27FC236}">
                <a16:creationId xmlns:a16="http://schemas.microsoft.com/office/drawing/2014/main" id="{3DBD970B-4B71-55B3-115B-3CBDA60B1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446" y="4920992"/>
            <a:ext cx="6507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C00000"/>
                </a:solidFill>
                <a:latin typeface="Footlight MT Light" panose="0204060206030A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C00000"/>
                </a:solidFill>
                <a:latin typeface="Footlight MT Light" panose="0204060206030A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C00000"/>
                </a:solidFill>
                <a:latin typeface="Footlight MT Light" panose="0204060206030A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C00000"/>
                </a:solidFill>
                <a:latin typeface="Footlight MT Light" panose="0204060206030A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C00000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C00000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C00000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C00000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C00000"/>
                </a:solidFill>
                <a:latin typeface="Footlight MT Light" panose="0204060206030A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solidFill>
                  <a:schemeClr val="tx1"/>
                </a:solidFill>
                <a:latin typeface="Arial" panose="020B0604020202020204" pitchFamily="34" charset="0"/>
              </a:rPr>
              <a:t>https://www.youtube.com/watch?v=lQs6IpJQWXc</a:t>
            </a:r>
          </a:p>
        </p:txBody>
      </p:sp>
      <p:sp>
        <p:nvSpPr>
          <p:cNvPr id="6" name="2 Botón de acción: Final">
            <a:hlinkClick r:id="rId4" highlightClick="1"/>
            <a:extLst>
              <a:ext uri="{FF2B5EF4-FFF2-40B4-BE49-F238E27FC236}">
                <a16:creationId xmlns:a16="http://schemas.microsoft.com/office/drawing/2014/main" id="{DB9FFC1B-27C5-220E-00D5-F98ABC21299A}"/>
              </a:ext>
            </a:extLst>
          </p:cNvPr>
          <p:cNvSpPr/>
          <p:nvPr/>
        </p:nvSpPr>
        <p:spPr>
          <a:xfrm>
            <a:off x="1559392" y="4920991"/>
            <a:ext cx="687387" cy="284163"/>
          </a:xfrm>
          <a:prstGeom prst="actionButtonEnd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B7599A3-6FC6-83C3-B1DE-9F4CAB1A4FFE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C3513968-DAC1-690E-DF32-3664CA25F918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2B07844-9F6E-BF52-4A86-C7CA83A02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E4B0AF66-05D0-7D0B-F45C-D3178D4F15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32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ERRORES DE LOS QUE APRENDER ANTE LA PUESTA EN MARCHA DE UNA EMPRESA: planificación </a:t>
            </a:r>
            <a:endParaRPr lang="es-ES" dirty="0"/>
          </a:p>
        </p:txBody>
      </p:sp>
      <p:sp>
        <p:nvSpPr>
          <p:cNvPr id="4" name="5 Marcador de contenido">
            <a:extLst>
              <a:ext uri="{FF2B5EF4-FFF2-40B4-BE49-F238E27FC236}">
                <a16:creationId xmlns:a16="http://schemas.microsoft.com/office/drawing/2014/main" id="{CA426A4C-6031-C9DC-C39B-CE6BD6E97DCD}"/>
              </a:ext>
            </a:extLst>
          </p:cNvPr>
          <p:cNvSpPr txBox="1">
            <a:spLocks/>
          </p:cNvSpPr>
          <p:nvPr/>
        </p:nvSpPr>
        <p:spPr>
          <a:xfrm>
            <a:off x="870096" y="1750419"/>
            <a:ext cx="7886700" cy="33571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itchFamily="34" charset="0"/>
              <a:buNone/>
              <a:defRPr/>
            </a:pPr>
            <a:r>
              <a:rPr lang="es-ES" b="1" cap="none" dirty="0">
                <a:latin typeface="Arial" panose="020B0604020202020204" pitchFamily="34" charset="0"/>
                <a:cs typeface="Arial" panose="020B0604020202020204" pitchFamily="34" charset="0"/>
              </a:rPr>
              <a:t>1. Errores de planificación</a:t>
            </a:r>
            <a:endParaRPr lang="es-E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Plan de empresa inexistente</a:t>
            </a:r>
          </a:p>
          <a:p>
            <a:pPr lvl="1">
              <a:defRPr/>
            </a:pP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Desconocer las claves del empresa</a:t>
            </a:r>
          </a:p>
          <a:p>
            <a:pPr lvl="1">
              <a:defRPr/>
            </a:pP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Rechazar las críticas</a:t>
            </a:r>
          </a:p>
          <a:p>
            <a:pPr lvl="1">
              <a:defRPr/>
            </a:pP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Establecer objetivos y expectativas poco realistas</a:t>
            </a:r>
          </a:p>
          <a:p>
            <a:pPr lvl="1">
              <a:defRPr/>
            </a:pP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Planes alternativos inexistentes</a:t>
            </a:r>
          </a:p>
          <a:p>
            <a:pPr lvl="1">
              <a:defRPr/>
            </a:pP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Crecimiento no planificado</a:t>
            </a:r>
          </a:p>
          <a:p>
            <a:pPr lvl="1">
              <a:defRPr/>
            </a:pP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No saber quién hace qué</a:t>
            </a:r>
          </a:p>
          <a:p>
            <a:pPr>
              <a:defRPr/>
            </a:pPr>
            <a:endParaRPr lang="es-E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4674EDC-D1FB-586F-276D-542ED680346D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2CD6099-A3A4-6CFB-F85E-A5DBE3318546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8B8C32E2-6C15-FC83-A821-3EA0CF5D0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46BA407C-65FC-BB6B-5CF6-F3BBD3028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31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11314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ERRORES DE LOS QUE APRENDER ANTE LA PUESTA EN MARCHA DE UNA EMPRESA : gestión financiera </a:t>
            </a:r>
            <a:endParaRPr lang="es-ES" dirty="0"/>
          </a:p>
        </p:txBody>
      </p:sp>
      <p:sp>
        <p:nvSpPr>
          <p:cNvPr id="4" name="5 Marcador de contenido">
            <a:extLst>
              <a:ext uri="{FF2B5EF4-FFF2-40B4-BE49-F238E27FC236}">
                <a16:creationId xmlns:a16="http://schemas.microsoft.com/office/drawing/2014/main" id="{61ECBA10-0F3C-FC64-EE58-BE4D8BFF6560}"/>
              </a:ext>
            </a:extLst>
          </p:cNvPr>
          <p:cNvSpPr txBox="1">
            <a:spLocks/>
          </p:cNvSpPr>
          <p:nvPr/>
        </p:nvSpPr>
        <p:spPr>
          <a:xfrm>
            <a:off x="647700" y="2203450"/>
            <a:ext cx="7886700" cy="1973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itchFamily="34" charset="0"/>
              <a:buNone/>
              <a:defRPr/>
            </a:pPr>
            <a:r>
              <a:rPr lang="es-ES" b="1" cap="none" dirty="0">
                <a:latin typeface="Arial" panose="020B0604020202020204" pitchFamily="34" charset="0"/>
                <a:cs typeface="Arial" panose="020B0604020202020204" pitchFamily="34" charset="0"/>
              </a:rPr>
              <a:t>2. Errores en la gestión financiera</a:t>
            </a:r>
            <a:endParaRPr lang="es-E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Errores en la gestión de los flujos de caja</a:t>
            </a:r>
          </a:p>
          <a:p>
            <a:pPr lvl="1">
              <a:defRPr/>
            </a:pP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Desconocimiento de la rentabilidad financiera</a:t>
            </a:r>
          </a:p>
          <a:p>
            <a:pPr lvl="1">
              <a:defRPr/>
            </a:pP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Cálculo erróneo del punto de equilibrio o ausencia de cálculo del punto de equilibrio</a:t>
            </a:r>
          </a:p>
          <a:p>
            <a:pPr>
              <a:defRPr/>
            </a:pPr>
            <a:endParaRPr lang="es-E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FB9F4B6-B8DF-8F9F-9FE2-984A6CE70B93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13D0526-2B2E-2CF8-F784-231D8D1EBDF4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171306C-173F-51EC-539D-2D70E8E81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36CECEA8-D64A-6546-E3CC-7107D1B13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0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59E073C-49D3-3A47-7BEE-456EEC28D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069" y="648678"/>
            <a:ext cx="8229240" cy="914400"/>
          </a:xfrm>
        </p:spPr>
        <p:txBody>
          <a:bodyPr/>
          <a:lstStyle/>
          <a:p>
            <a:r>
              <a:rPr lang="es-ES" dirty="0"/>
              <a:t>Objetivos de aprendizaje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D3B807E-18B0-EF41-87B2-4B10BE2E9E83}"/>
              </a:ext>
            </a:extLst>
          </p:cNvPr>
          <p:cNvSpPr/>
          <p:nvPr/>
        </p:nvSpPr>
        <p:spPr>
          <a:xfrm>
            <a:off x="0" y="6009088"/>
            <a:ext cx="9144000" cy="8489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85A71C-9A16-EEE7-D3CF-0769E800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0480"/>
            <a:ext cx="1949115" cy="8375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BB626E-5E3C-C215-4F90-FD2810F42B5D}"/>
              </a:ext>
            </a:extLst>
          </p:cNvPr>
          <p:cNvSpPr txBox="1">
            <a:spLocks noChangeArrowheads="1"/>
          </p:cNvSpPr>
          <p:nvPr/>
        </p:nvSpPr>
        <p:spPr>
          <a:xfrm>
            <a:off x="255069" y="1458234"/>
            <a:ext cx="8496300" cy="35394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sp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ct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ü"/>
              <a:defRPr/>
            </a:pPr>
            <a:r>
              <a:rPr lang="es-ES" altLang="es-ES" sz="16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estudio del presente tema trataremos de dar respuesta a cinco preguntas básicas sobre el plan de empresa: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s-ES" altLang="es-ES" b="1" dirty="0">
                <a:solidFill>
                  <a:srgbClr val="C00000"/>
                </a:solidFill>
              </a:rPr>
              <a:t>¿Qué es el plan de empresa?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s-ES" altLang="es-ES" b="1" dirty="0">
                <a:solidFill>
                  <a:srgbClr val="C00000"/>
                </a:solidFill>
              </a:rPr>
              <a:t>¿Por qué se elabora?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s-ES" altLang="es-ES" b="1" dirty="0">
                <a:solidFill>
                  <a:srgbClr val="C00000"/>
                </a:solidFill>
              </a:rPr>
              <a:t>¿Para qué sirve?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s-ES" altLang="es-ES" b="1" dirty="0">
                <a:solidFill>
                  <a:srgbClr val="C00000"/>
                </a:solidFill>
              </a:rPr>
              <a:t>¿A quién está dirigido?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s-ES" altLang="es-ES" b="1" dirty="0">
                <a:solidFill>
                  <a:srgbClr val="C00000"/>
                </a:solidFill>
              </a:rPr>
              <a:t>¿Es imprescindible?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SzPct val="125000"/>
              <a:buFont typeface="+mj-lt"/>
              <a:buAutoNum type="arabicPeriod"/>
              <a:defRPr/>
            </a:pPr>
            <a:endParaRPr lang="es-ES" altLang="es-ES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ü"/>
              <a:defRPr/>
            </a:pPr>
            <a:endParaRPr lang="es-ES" altLang="es-ES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1007A8-3103-9605-9C43-1C0C76EA5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6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0" y="178350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ERRORES DE LOS QUE APRENDER ANTE LA PUESTA EN MARCHA DE UNA EMPRESA : ventas y marketing </a:t>
            </a:r>
            <a:endParaRPr lang="es-ES" dirty="0"/>
          </a:p>
        </p:txBody>
      </p:sp>
      <p:sp>
        <p:nvSpPr>
          <p:cNvPr id="4" name="5 Marcador de contenido">
            <a:extLst>
              <a:ext uri="{FF2B5EF4-FFF2-40B4-BE49-F238E27FC236}">
                <a16:creationId xmlns:a16="http://schemas.microsoft.com/office/drawing/2014/main" id="{3CE7EB66-F00D-F8B2-0C45-F11E72E3DA79}"/>
              </a:ext>
            </a:extLst>
          </p:cNvPr>
          <p:cNvSpPr txBox="1">
            <a:spLocks/>
          </p:cNvSpPr>
          <p:nvPr/>
        </p:nvSpPr>
        <p:spPr>
          <a:xfrm>
            <a:off x="720090" y="1287272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itchFamily="34" charset="0"/>
              <a:buNone/>
              <a:defRPr/>
            </a:pPr>
            <a:r>
              <a:rPr lang="es-ES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3. Errores en el área de ventas y marketing</a:t>
            </a:r>
            <a:endParaRPr lang="es-ES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s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Esperar a que lleguen clientes</a:t>
            </a:r>
          </a:p>
          <a:p>
            <a:pPr lvl="1">
              <a:defRPr/>
            </a:pPr>
            <a:r>
              <a:rPr lang="es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No saber quiénes son tus clientes</a:t>
            </a:r>
          </a:p>
          <a:p>
            <a:pPr lvl="1">
              <a:defRPr/>
            </a:pPr>
            <a:r>
              <a:rPr lang="es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Deficiente orientación y servicio a los clientes</a:t>
            </a:r>
          </a:p>
          <a:p>
            <a:pPr lvl="1">
              <a:defRPr/>
            </a:pPr>
            <a:r>
              <a:rPr lang="es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Mala ubicación del establecimiento</a:t>
            </a:r>
          </a:p>
          <a:p>
            <a:pPr lvl="1">
              <a:defRPr/>
            </a:pPr>
            <a:r>
              <a:rPr lang="es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Falta de enfoque en segmentos o nichos de mercado específico</a:t>
            </a:r>
          </a:p>
          <a:p>
            <a:pPr lvl="1">
              <a:defRPr/>
            </a:pPr>
            <a:r>
              <a:rPr lang="es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Inexistencia de planes de marketing y ventas</a:t>
            </a:r>
          </a:p>
          <a:p>
            <a:pPr lvl="1">
              <a:defRPr/>
            </a:pPr>
            <a:r>
              <a:rPr lang="es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Ser reacio a invertir en marketing y publicidad</a:t>
            </a:r>
          </a:p>
          <a:p>
            <a:pPr lvl="1">
              <a:defRPr/>
            </a:pPr>
            <a:r>
              <a:rPr lang="es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Desconocimiento de tu ventaja competitiva</a:t>
            </a:r>
          </a:p>
          <a:p>
            <a:pPr lvl="1">
              <a:defRPr/>
            </a:pPr>
            <a:r>
              <a:rPr lang="es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Ignorar a la competencia</a:t>
            </a:r>
          </a:p>
          <a:p>
            <a:pPr lvl="1">
              <a:defRPr/>
            </a:pPr>
            <a:r>
              <a:rPr lang="es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Desconocer cuánto se va a vender</a:t>
            </a:r>
          </a:p>
          <a:p>
            <a:pPr lvl="1">
              <a:defRPr/>
            </a:pPr>
            <a:r>
              <a:rPr lang="es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No tener claro qué precio poner a los productos y/o servicios</a:t>
            </a:r>
          </a:p>
          <a:p>
            <a:pPr lvl="1">
              <a:defRPr/>
            </a:pPr>
            <a:r>
              <a:rPr lang="es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Subir o bajar los precios sin lógica alguna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5BADC19-58AE-097F-DEB2-3A189D9DC6F7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82D5CC54-CE12-CEBE-6465-C5CD9EE8DD97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1C20977-34DA-CA10-22E8-14A50E0F0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F0885AAB-BBD5-5AA8-0C88-388DA9BDE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84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ERRORES DE LOS QUE APRENDER ANTE LA PUESTA EN MARCHA DE UNA EMPRESA : gestión de RRHH </a:t>
            </a:r>
            <a:endParaRPr lang="es-ES" dirty="0"/>
          </a:p>
        </p:txBody>
      </p:sp>
      <p:sp>
        <p:nvSpPr>
          <p:cNvPr id="6" name="5 Marcador de contenido">
            <a:extLst>
              <a:ext uri="{FF2B5EF4-FFF2-40B4-BE49-F238E27FC236}">
                <a16:creationId xmlns:a16="http://schemas.microsoft.com/office/drawing/2014/main" id="{E0205AD7-CA06-5371-51D8-49373F807A38}"/>
              </a:ext>
            </a:extLst>
          </p:cNvPr>
          <p:cNvSpPr txBox="1">
            <a:spLocks/>
          </p:cNvSpPr>
          <p:nvPr/>
        </p:nvSpPr>
        <p:spPr>
          <a:xfrm>
            <a:off x="628650" y="1592433"/>
            <a:ext cx="7886700" cy="3673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rm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itchFamily="34" charset="0"/>
              <a:buNone/>
              <a:defRPr/>
            </a:pPr>
            <a:r>
              <a:rPr lang="es-ES" sz="1800" b="1" cap="none" dirty="0"/>
              <a:t>4. Errores en la gestión de recursos humanos</a:t>
            </a:r>
            <a:endParaRPr lang="es-ES" sz="1800" cap="none" dirty="0"/>
          </a:p>
          <a:p>
            <a:pPr lvl="1">
              <a:defRPr/>
            </a:pPr>
            <a:r>
              <a:rPr lang="es-ES" sz="1800" cap="none" dirty="0"/>
              <a:t>Los empleados no saben en qué consiste su trabajo</a:t>
            </a:r>
          </a:p>
          <a:p>
            <a:pPr lvl="1">
              <a:defRPr/>
            </a:pPr>
            <a:r>
              <a:rPr lang="es-ES" sz="1800" cap="none" dirty="0"/>
              <a:t>No se cuenta con sistemas retributivos que separen claramente lo que se paga en fijo y en variable</a:t>
            </a:r>
          </a:p>
          <a:p>
            <a:pPr lvl="1">
              <a:defRPr/>
            </a:pPr>
            <a:r>
              <a:rPr lang="es-ES" sz="1800" cap="none" dirty="0"/>
              <a:t>Se carece de un sistema de evaluación y medición de cómo hacen el trabajo las personas</a:t>
            </a:r>
          </a:p>
          <a:p>
            <a:pPr lvl="1">
              <a:defRPr/>
            </a:pPr>
            <a:r>
              <a:rPr lang="es-ES" sz="1800" cap="none" dirty="0"/>
              <a:t>No se ofrece a los empleados opciones de desarrollo</a:t>
            </a:r>
          </a:p>
          <a:p>
            <a:pPr lvl="1">
              <a:defRPr/>
            </a:pPr>
            <a:r>
              <a:rPr lang="es-ES" sz="1800" cap="none" dirty="0"/>
              <a:t>Plantilla incompetente</a:t>
            </a:r>
          </a:p>
          <a:p>
            <a:pPr lvl="1">
              <a:defRPr/>
            </a:pPr>
            <a:r>
              <a:rPr lang="es-ES" sz="1800" cap="none" dirty="0"/>
              <a:t>Equipos no  comprometidos</a:t>
            </a:r>
          </a:p>
          <a:p>
            <a:pPr lvl="1">
              <a:defRPr/>
            </a:pPr>
            <a:r>
              <a:rPr lang="es-ES" sz="1800" cap="none" dirty="0"/>
              <a:t>Ausencia de salarios competitivos</a:t>
            </a:r>
          </a:p>
          <a:p>
            <a:pPr>
              <a:defRPr/>
            </a:pPr>
            <a:endParaRPr lang="es-ES" sz="1800" cap="none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72C0963-2122-7254-942E-BCDE1B4684EB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CD30786F-C4D4-A80C-C987-5A20EAF509CA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0B67723-455B-FD66-8855-8788DA9AF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27D96491-57A1-60D6-BE04-DD14C1CEE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89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EB156AA6-C891-F837-B5DA-7EA5F3FBF274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ANÁLISIS DE LA VIABILIDAD DE LA EMPRESA (I)</a:t>
            </a:r>
            <a:endParaRPr lang="es-E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D3F923-6F21-E820-172A-1168054D9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51" y="1229369"/>
            <a:ext cx="8439150" cy="400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63" indent="-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Clr>
                <a:srgbClr val="AD0101"/>
              </a:buClr>
              <a:buSzPct val="110000"/>
              <a:defRPr/>
            </a:pPr>
            <a:r>
              <a:rPr lang="es-ES_tradnl" altLang="es-E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 de recuperación: Tiempo que tarda en recuperarse la inversión realizada.</a:t>
            </a:r>
          </a:p>
          <a:p>
            <a:pPr algn="just" eaLnBrk="1" hangingPunct="1">
              <a:buClr>
                <a:srgbClr val="AD0101"/>
              </a:buClr>
              <a:buSzPct val="110000"/>
              <a:defRPr/>
            </a:pPr>
            <a:r>
              <a:rPr lang="es-ES_tradnl" altLang="es-E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VAN: Diferencia entre los cobros y pagos esperados actualizado a un tipo de interés </a:t>
            </a:r>
            <a:r>
              <a:rPr lang="es-ES_tradnl" altLang="es-ES" sz="1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_tradnl" altLang="es-ES" sz="1800" baseline="-2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s-ES_tradnl" altLang="es-ES" sz="18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 eaLnBrk="1" hangingPunct="1">
              <a:lnSpc>
                <a:spcPct val="60000"/>
              </a:lnSpc>
              <a:buClr>
                <a:srgbClr val="D26900"/>
              </a:buClr>
              <a:buSzPct val="110000"/>
              <a:buFont typeface="Arial" panose="020B0604020202020204" pitchFamily="34" charset="0"/>
              <a:buNone/>
              <a:defRPr/>
            </a:pPr>
            <a:r>
              <a:rPr lang="es-ES_tradnl" altLang="es-E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       </a:t>
            </a:r>
          </a:p>
          <a:p>
            <a:pPr marL="0" indent="0" algn="just" eaLnBrk="1" hangingPunct="1">
              <a:lnSpc>
                <a:spcPct val="60000"/>
              </a:lnSpc>
              <a:buClr>
                <a:srgbClr val="D26900"/>
              </a:buClr>
              <a:buSzPct val="110000"/>
              <a:buFont typeface="Arial" panose="020B0604020202020204" pitchFamily="34" charset="0"/>
              <a:buNone/>
              <a:defRPr/>
            </a:pPr>
            <a:r>
              <a:rPr lang="es-ES_tradnl" altLang="es-E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endParaRPr lang="es-ES_tradnl" altLang="es-E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287C0604-068E-1C08-2773-ED0BC5D02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59" y="2828774"/>
            <a:ext cx="37528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C00000"/>
                </a:solidFill>
                <a:latin typeface="Footlight MT Light" panose="0204060206030A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C00000"/>
                </a:solidFill>
                <a:latin typeface="Footlight MT Light" panose="0204060206030A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C00000"/>
                </a:solidFill>
                <a:latin typeface="Footlight MT Light" panose="0204060206030A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C00000"/>
                </a:solidFill>
                <a:latin typeface="Footlight MT Light" panose="0204060206030A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C00000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C00000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C00000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C00000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C00000"/>
                </a:solidFill>
                <a:latin typeface="Footlight MT Light" panose="0204060206030A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s-ES_tradnl" altLang="es-ES" sz="1600">
                <a:latin typeface="Bookman Old Style" panose="02050604050505020204" pitchFamily="18" charset="0"/>
              </a:rPr>
              <a:t> Si VAN </a:t>
            </a:r>
            <a:r>
              <a:rPr lang="es-ES_tradnl" altLang="es-ES" sz="1600">
                <a:latin typeface="Bookman Old Style" panose="02050604050505020204" pitchFamily="18" charset="0"/>
                <a:sym typeface="Symbol" panose="05050102010706020507" pitchFamily="18" charset="2"/>
              </a:rPr>
              <a:t> 0 aconsejable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s-ES_tradnl" altLang="es-ES" sz="1600">
                <a:latin typeface="Bookman Old Style" panose="02050604050505020204" pitchFamily="18" charset="0"/>
              </a:rPr>
              <a:t>Si VAN </a:t>
            </a:r>
            <a:r>
              <a:rPr lang="es-ES_tradnl" altLang="es-ES" sz="1600">
                <a:latin typeface="Bookman Old Style" panose="02050604050505020204" pitchFamily="18" charset="0"/>
                <a:sym typeface="Symbol" panose="05050102010706020507" pitchFamily="18" charset="2"/>
              </a:rPr>
              <a:t> 0 no aconsejable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597C36F6-CECA-3F49-685C-C3FB5D788F12}"/>
              </a:ext>
            </a:extLst>
          </p:cNvPr>
          <p:cNvGrpSpPr>
            <a:grpSpLocks/>
          </p:cNvGrpSpPr>
          <p:nvPr/>
        </p:nvGrpSpPr>
        <p:grpSpPr bwMode="auto">
          <a:xfrm>
            <a:off x="661534" y="2581124"/>
            <a:ext cx="3830637" cy="1296987"/>
            <a:chOff x="472" y="933"/>
            <a:chExt cx="2413" cy="817"/>
          </a:xfrm>
        </p:grpSpPr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EA1F7ED0-FAA9-A57B-AEC4-38521BB0C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" y="1024"/>
              <a:ext cx="2413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70000"/>
                </a:lnSpc>
                <a:buClr>
                  <a:srgbClr val="D26900"/>
                </a:buClr>
                <a:buSzPct val="110000"/>
                <a:buFont typeface="Monotype Sorts" pitchFamily="2" charset="2"/>
                <a:buNone/>
                <a:defRPr/>
              </a:pPr>
              <a:r>
                <a:rPr lang="es-ES_tradnl" altLang="es-ES" sz="2200" dirty="0">
                  <a:solidFill>
                    <a:srgbClr val="C00000"/>
                  </a:solidFill>
                  <a:latin typeface="+mn-lt"/>
                </a:rPr>
                <a:t>	             (</a:t>
              </a:r>
              <a:r>
                <a:rPr lang="es-ES_tradnl" altLang="es-ES" sz="2200" dirty="0" err="1">
                  <a:solidFill>
                    <a:srgbClr val="C00000"/>
                  </a:solidFill>
                  <a:latin typeface="+mn-lt"/>
                </a:rPr>
                <a:t>c</a:t>
              </a:r>
              <a:r>
                <a:rPr lang="es-ES_tradnl" altLang="es-ES" sz="2200" baseline="-25000" dirty="0" err="1">
                  <a:solidFill>
                    <a:srgbClr val="C00000"/>
                  </a:solidFill>
                  <a:latin typeface="+mn-lt"/>
                </a:rPr>
                <a:t>j</a:t>
              </a:r>
              <a:r>
                <a:rPr lang="es-ES_tradnl" altLang="es-ES" sz="2200" baseline="-25000" dirty="0">
                  <a:solidFill>
                    <a:srgbClr val="C00000"/>
                  </a:solidFill>
                  <a:latin typeface="+mn-lt"/>
                </a:rPr>
                <a:t> </a:t>
              </a:r>
              <a:r>
                <a:rPr lang="es-ES_tradnl" altLang="es-ES" sz="2200" dirty="0">
                  <a:solidFill>
                    <a:srgbClr val="C00000"/>
                  </a:solidFill>
                  <a:latin typeface="+mn-lt"/>
                </a:rPr>
                <a:t>- </a:t>
              </a:r>
              <a:r>
                <a:rPr lang="es-ES_tradnl" altLang="es-ES" sz="2200" dirty="0" err="1">
                  <a:solidFill>
                    <a:srgbClr val="C00000"/>
                  </a:solidFill>
                  <a:latin typeface="+mn-lt"/>
                </a:rPr>
                <a:t>p</a:t>
              </a:r>
              <a:r>
                <a:rPr lang="es-ES_tradnl" altLang="es-ES" sz="2200" baseline="-25000" dirty="0" err="1">
                  <a:solidFill>
                    <a:srgbClr val="C00000"/>
                  </a:solidFill>
                  <a:latin typeface="+mn-lt"/>
                </a:rPr>
                <a:t>j</a:t>
              </a:r>
              <a:r>
                <a:rPr lang="es-ES_tradnl" altLang="es-ES" sz="2200" dirty="0">
                  <a:solidFill>
                    <a:srgbClr val="C00000"/>
                  </a:solidFill>
                  <a:latin typeface="+mn-lt"/>
                </a:rPr>
                <a:t>)</a:t>
              </a:r>
            </a:p>
            <a:p>
              <a:pPr marL="0" indent="0" algn="just" eaLnBrk="1" hangingPunct="1">
                <a:lnSpc>
                  <a:spcPct val="70000"/>
                </a:lnSpc>
                <a:buClr>
                  <a:srgbClr val="D26900"/>
                </a:buClr>
                <a:buSzPct val="110000"/>
                <a:buFont typeface="Arial" panose="020B0604020202020204" pitchFamily="34" charset="0"/>
                <a:buNone/>
                <a:defRPr/>
              </a:pPr>
              <a:r>
                <a:rPr lang="es-ES_tradnl" altLang="es-ES" sz="2200" dirty="0">
                  <a:solidFill>
                    <a:srgbClr val="C00000"/>
                  </a:solidFill>
                  <a:latin typeface="+mn-lt"/>
                </a:rPr>
                <a:t>VAN = </a:t>
              </a:r>
              <a:r>
                <a:rPr lang="es-ES_tradnl" altLang="es-ES" sz="2200" dirty="0">
                  <a:solidFill>
                    <a:srgbClr val="C00000"/>
                  </a:solidFill>
                  <a:latin typeface="+mn-lt"/>
                  <a:sym typeface="Symbol" panose="05050102010706020507" pitchFamily="18" charset="2"/>
                </a:rPr>
                <a:t>	           - </a:t>
              </a:r>
              <a:r>
                <a:rPr lang="es-ES_tradnl" altLang="es-ES" sz="2200" dirty="0" err="1">
                  <a:solidFill>
                    <a:srgbClr val="C00000"/>
                  </a:solidFill>
                  <a:latin typeface="+mn-lt"/>
                  <a:sym typeface="Symbol" panose="05050102010706020507" pitchFamily="18" charset="2"/>
                </a:rPr>
                <a:t>p</a:t>
              </a:r>
              <a:r>
                <a:rPr lang="es-ES_tradnl" altLang="es-ES" sz="2200" baseline="-25000" dirty="0" err="1">
                  <a:solidFill>
                    <a:srgbClr val="C00000"/>
                  </a:solidFill>
                  <a:latin typeface="+mn-lt"/>
                  <a:sym typeface="Symbol" panose="05050102010706020507" pitchFamily="18" charset="2"/>
                </a:rPr>
                <a:t>o</a:t>
              </a:r>
              <a:r>
                <a:rPr lang="es-ES_tradnl" altLang="es-ES" sz="2200" dirty="0">
                  <a:solidFill>
                    <a:srgbClr val="C00000"/>
                  </a:solidFill>
                  <a:latin typeface="+mn-lt"/>
                  <a:sym typeface="Symbol" panose="05050102010706020507" pitchFamily="18" charset="2"/>
                </a:rPr>
                <a:t>     </a:t>
              </a:r>
            </a:p>
            <a:p>
              <a:pPr algn="just" eaLnBrk="1" hangingPunct="1">
                <a:lnSpc>
                  <a:spcPct val="70000"/>
                </a:lnSpc>
                <a:buClr>
                  <a:srgbClr val="D26900"/>
                </a:buClr>
                <a:buSzPct val="110000"/>
                <a:buFont typeface="Monotype Sorts" pitchFamily="2" charset="2"/>
                <a:buNone/>
                <a:defRPr/>
              </a:pPr>
              <a:r>
                <a:rPr lang="es-ES_tradnl" altLang="es-ES" sz="2200" dirty="0">
                  <a:solidFill>
                    <a:srgbClr val="C00000"/>
                  </a:solidFill>
                  <a:latin typeface="+mn-lt"/>
                  <a:sym typeface="Symbol" panose="05050102010706020507" pitchFamily="18" charset="2"/>
                </a:rPr>
                <a:t>                 (1 + </a:t>
              </a:r>
              <a:r>
                <a:rPr lang="es-ES_tradnl" altLang="es-ES" sz="2200" dirty="0" err="1">
                  <a:solidFill>
                    <a:srgbClr val="C00000"/>
                  </a:solidFill>
                  <a:latin typeface="+mn-lt"/>
                  <a:sym typeface="Symbol" panose="05050102010706020507" pitchFamily="18" charset="2"/>
                </a:rPr>
                <a:t>i</a:t>
              </a:r>
              <a:r>
                <a:rPr lang="es-ES_tradnl" altLang="es-ES" sz="2200" baseline="-25000" dirty="0" err="1">
                  <a:solidFill>
                    <a:srgbClr val="C00000"/>
                  </a:solidFill>
                  <a:latin typeface="+mn-lt"/>
                  <a:sym typeface="Symbol" panose="05050102010706020507" pitchFamily="18" charset="2"/>
                </a:rPr>
                <a:t>k</a:t>
              </a:r>
              <a:r>
                <a:rPr lang="es-ES_tradnl" altLang="es-ES" sz="2200" dirty="0">
                  <a:solidFill>
                    <a:srgbClr val="C00000"/>
                  </a:solidFill>
                  <a:latin typeface="+mn-lt"/>
                  <a:sym typeface="Symbol" panose="05050102010706020507" pitchFamily="18" charset="2"/>
                </a:rPr>
                <a:t>)</a:t>
              </a:r>
            </a:p>
            <a:p>
              <a:pPr algn="just" eaLnBrk="1" hangingPunct="1">
                <a:lnSpc>
                  <a:spcPct val="70000"/>
                </a:lnSpc>
                <a:buClr>
                  <a:srgbClr val="D26900"/>
                </a:buClr>
                <a:buSzPct val="110000"/>
                <a:buFont typeface="Monotype Sorts" pitchFamily="2" charset="2"/>
                <a:buNone/>
                <a:defRPr/>
              </a:pPr>
              <a:endParaRPr lang="es-ES_tradnl" altLang="es-ES" sz="2200" dirty="0">
                <a:solidFill>
                  <a:srgbClr val="C00000"/>
                </a:solidFill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C9C53159-A826-47C3-5224-5F0A84834F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1298"/>
              <a:ext cx="864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s-ES"/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523335A3-6FD3-FB60-2CA3-044BC68D3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933"/>
              <a:ext cx="18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ES_tradnl" altLang="es-ES" sz="1800">
                  <a:latin typeface="Bookman Old Style" panose="02050604050505020204" pitchFamily="18" charset="0"/>
                </a:rPr>
                <a:t>n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8B933ED7-5D9A-6F63-8040-E7C79EB06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5" y="1387"/>
              <a:ext cx="52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C00000"/>
                  </a:solidFill>
                  <a:latin typeface="Footlight MT Light" panose="0204060206030A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ES_tradnl" altLang="es-ES" sz="1800">
                  <a:latin typeface="Bookman Old Style" panose="02050604050505020204" pitchFamily="18" charset="0"/>
                </a:rPr>
                <a:t>j=1</a:t>
              </a:r>
            </a:p>
          </p:txBody>
        </p:sp>
      </p:grpSp>
      <p:sp>
        <p:nvSpPr>
          <p:cNvPr id="15" name="AutoShape 6">
            <a:extLst>
              <a:ext uri="{FF2B5EF4-FFF2-40B4-BE49-F238E27FC236}">
                <a16:creationId xmlns:a16="http://schemas.microsoft.com/office/drawing/2014/main" id="{BE7D80F7-D793-6109-3BDC-F91DF3332430}"/>
              </a:ext>
            </a:extLst>
          </p:cNvPr>
          <p:cNvSpPr>
            <a:spLocks/>
          </p:cNvSpPr>
          <p:nvPr/>
        </p:nvSpPr>
        <p:spPr bwMode="auto">
          <a:xfrm>
            <a:off x="4627109" y="2728761"/>
            <a:ext cx="457200" cy="1009650"/>
          </a:xfrm>
          <a:prstGeom prst="leftBrace">
            <a:avLst>
              <a:gd name="adj1" fmla="val 18403"/>
              <a:gd name="adj2" fmla="val 50000"/>
            </a:avLst>
          </a:prstGeom>
          <a:noFill/>
          <a:ln w="38100">
            <a:solidFill>
              <a:srgbClr val="CF01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C00000"/>
                </a:solidFill>
                <a:latin typeface="Footlight MT Light" panose="0204060206030A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C00000"/>
                </a:solidFill>
                <a:latin typeface="Footlight MT Light" panose="0204060206030A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C00000"/>
                </a:solidFill>
                <a:latin typeface="Footlight MT Light" panose="0204060206030A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C00000"/>
                </a:solidFill>
                <a:latin typeface="Footlight MT Light" panose="0204060206030A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C00000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C00000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C00000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C00000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C00000"/>
                </a:solidFill>
                <a:latin typeface="Footlight MT Light" panose="0204060206030A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C647BD28-F9BE-32B6-8853-51A237242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59" y="4048433"/>
            <a:ext cx="84391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buClr>
                <a:srgbClr val="AD0101"/>
              </a:buClr>
              <a:buSzPct val="110000"/>
              <a:defRPr/>
            </a:pPr>
            <a:r>
              <a:rPr lang="es-ES_tradnl" altLang="es-ES" sz="2200" dirty="0">
                <a:solidFill>
                  <a:srgbClr val="C00000"/>
                </a:solidFill>
                <a:latin typeface="+mn-lt"/>
              </a:rPr>
              <a:t> TIR: Tipo de interés que hace que el VAN sea cero.</a:t>
            </a:r>
          </a:p>
          <a:p>
            <a:pPr algn="just" eaLnBrk="1" hangingPunct="1">
              <a:lnSpc>
                <a:spcPct val="70000"/>
              </a:lnSpc>
              <a:buClr>
                <a:srgbClr val="D26900"/>
              </a:buClr>
              <a:buSzPct val="110000"/>
              <a:defRPr/>
            </a:pPr>
            <a:endParaRPr lang="es-ES_tradnl" altLang="es-ES" sz="2200" dirty="0">
              <a:solidFill>
                <a:srgbClr val="C00000"/>
              </a:solidFill>
              <a:latin typeface="+mn-lt"/>
              <a:sym typeface="Symbol" panose="05050102010706020507" pitchFamily="18" charset="2"/>
            </a:endParaRPr>
          </a:p>
          <a:p>
            <a:pPr algn="just" eaLnBrk="1" hangingPunct="1">
              <a:lnSpc>
                <a:spcPct val="70000"/>
              </a:lnSpc>
              <a:buClr>
                <a:srgbClr val="AD0101"/>
              </a:buClr>
              <a:buSzPct val="110000"/>
              <a:defRPr/>
            </a:pPr>
            <a:r>
              <a:rPr lang="es-ES_tradnl" altLang="es-ES" sz="2200" dirty="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 Ratios financieros: rentabilidad económica y rentabilidad financiera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E1E6F8C-AA5E-7E7C-7D10-7DECC86F080A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DD38B21-6394-BE76-A873-3F927EBFEBED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1DF815EE-75EF-7C25-825E-E3FE3B4C5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C3CACA16-7411-7C26-640C-5F4CB3214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50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F79A4073-AE90-3B12-D0C5-B01C140CDE8E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ANÁLISIS DE LA VIABILIDAD DE LA EMPRESA (II)</a:t>
            </a:r>
            <a:endParaRPr lang="es-ES" dirty="0"/>
          </a:p>
        </p:txBody>
      </p:sp>
      <p:sp>
        <p:nvSpPr>
          <p:cNvPr id="7" name="Marcador de contenido 1">
            <a:extLst>
              <a:ext uri="{FF2B5EF4-FFF2-40B4-BE49-F238E27FC236}">
                <a16:creationId xmlns:a16="http://schemas.microsoft.com/office/drawing/2014/main" id="{45ADAFBF-6896-8359-4484-3EB586EA71CF}"/>
              </a:ext>
            </a:extLst>
          </p:cNvPr>
          <p:cNvSpPr txBox="1">
            <a:spLocks/>
          </p:cNvSpPr>
          <p:nvPr/>
        </p:nvSpPr>
        <p:spPr bwMode="auto">
          <a:xfrm>
            <a:off x="625021" y="1236039"/>
            <a:ext cx="3867150" cy="4351337"/>
          </a:xfrm>
          <a:prstGeom prst="rect">
            <a:avLst/>
          </a:prstGeom>
          <a:noFill/>
          <a:ln>
            <a:solidFill>
              <a:srgbClr val="CF01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Utilidad.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Ventaja competitiva.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Evaluación del mercado potencial.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Posibilidad de crecimiento.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Copiabilidad y protección.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Necesidades financieras.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Disponibilidad de recursos.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Rentabilidad.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Dominio de la tecnología.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Posibilidad de nuevos productos y servicios.</a:t>
            </a: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ES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B30EF9E1-08CD-F24A-D013-09632EC6C43D}"/>
              </a:ext>
            </a:extLst>
          </p:cNvPr>
          <p:cNvSpPr txBox="1">
            <a:spLocks/>
          </p:cNvSpPr>
          <p:nvPr/>
        </p:nvSpPr>
        <p:spPr bwMode="auto">
          <a:xfrm>
            <a:off x="4919426" y="1236039"/>
            <a:ext cx="3867150" cy="4351337"/>
          </a:xfrm>
          <a:prstGeom prst="rect">
            <a:avLst/>
          </a:prstGeom>
          <a:noFill/>
          <a:ln>
            <a:solidFill>
              <a:srgbClr val="CF01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 Grado de terminación pdto/serv.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Trabas administrativas y requisitos legales.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 Oportunidad.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 Adecuación a los objetivos.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 Experiencia.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ootlight MT Light"/>
                <a:ea typeface="+mn-ea"/>
                <a:cs typeface="+mn-cs"/>
              </a:rPr>
              <a:t>Posibilidades de salida en caso de fracaso o éxito (barreras de salida existentes).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ES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ootlight MT Light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88A02CC-B773-39A0-C816-5CCFF92E6560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2C58EC06-ACE2-6D96-6D16-CFC6C86E78D5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CFD7766-E182-5E2C-EA38-286F7E8BB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D228869D-0798-2BD6-9EBA-D7BB1571D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744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780B291-F511-F6C9-36DB-2FD297507C2F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ANÁLISIS DE LA VIABILIDAD DE LA EMPRESA (III)</a:t>
            </a:r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C802482-30DD-A2D9-A174-E498957AAA25}"/>
              </a:ext>
            </a:extLst>
          </p:cNvPr>
          <p:cNvSpPr/>
          <p:nvPr/>
        </p:nvSpPr>
        <p:spPr>
          <a:xfrm>
            <a:off x="377551" y="1028700"/>
            <a:ext cx="8424862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C00000"/>
                </a:solidFill>
                <a:latin typeface="+mn-lt"/>
              </a:rPr>
              <a:t>El Profesor </a:t>
            </a:r>
            <a:r>
              <a:rPr lang="es-ES" dirty="0" err="1">
                <a:solidFill>
                  <a:srgbClr val="C00000"/>
                </a:solidFill>
                <a:latin typeface="+mn-lt"/>
              </a:rPr>
              <a:t>Shalman</a:t>
            </a:r>
            <a:r>
              <a:rPr lang="es-ES" dirty="0">
                <a:solidFill>
                  <a:srgbClr val="C00000"/>
                </a:solidFill>
                <a:latin typeface="+mn-lt"/>
              </a:rPr>
              <a:t> menciona 14 </a:t>
            </a:r>
            <a:r>
              <a:rPr lang="es-ES" b="1" dirty="0">
                <a:solidFill>
                  <a:srgbClr val="C00000"/>
                </a:solidFill>
                <a:latin typeface="+mn-lt"/>
              </a:rPr>
              <a:t>preguntas </a:t>
            </a:r>
            <a:r>
              <a:rPr lang="es-ES" dirty="0">
                <a:solidFill>
                  <a:srgbClr val="C00000"/>
                </a:solidFill>
                <a:latin typeface="+mn-lt"/>
              </a:rPr>
              <a:t>que espera ver respondidas </a:t>
            </a:r>
            <a:r>
              <a:rPr lang="es-ES" b="1" dirty="0">
                <a:solidFill>
                  <a:srgbClr val="C00000"/>
                </a:solidFill>
                <a:latin typeface="+mn-lt"/>
              </a:rPr>
              <a:t>sobre el equipo de trabajo en un Plan de Empresa</a:t>
            </a:r>
            <a:r>
              <a:rPr lang="es-ES" dirty="0">
                <a:solidFill>
                  <a:srgbClr val="C00000"/>
                </a:solidFill>
                <a:latin typeface="+mn-lt"/>
              </a:rPr>
              <a:t>:</a:t>
            </a:r>
          </a:p>
          <a:p>
            <a:pPr>
              <a:defRPr/>
            </a:pPr>
            <a:endParaRPr lang="es-ES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s-ES" dirty="0">
                <a:solidFill>
                  <a:srgbClr val="C00000"/>
                </a:solidFill>
                <a:latin typeface="+mn-lt"/>
              </a:rPr>
              <a:t>- ¿De dónde proceden los fundadores? </a:t>
            </a:r>
          </a:p>
          <a:p>
            <a:pPr>
              <a:defRPr/>
            </a:pPr>
            <a:r>
              <a:rPr lang="es-ES" dirty="0">
                <a:solidFill>
                  <a:srgbClr val="C00000"/>
                </a:solidFill>
                <a:latin typeface="+mn-lt"/>
              </a:rPr>
              <a:t>- ¿Dónde han estudiado?</a:t>
            </a:r>
          </a:p>
          <a:p>
            <a:pPr>
              <a:defRPr/>
            </a:pPr>
            <a:r>
              <a:rPr lang="es-ES" dirty="0">
                <a:solidFill>
                  <a:srgbClr val="C00000"/>
                </a:solidFill>
                <a:latin typeface="+mn-lt"/>
              </a:rPr>
              <a:t>- ¿Dónde y para quién han trabajado en el pasado?</a:t>
            </a:r>
          </a:p>
          <a:p>
            <a:pPr>
              <a:defRPr/>
            </a:pPr>
            <a:r>
              <a:rPr lang="es-ES" dirty="0">
                <a:solidFill>
                  <a:srgbClr val="C00000"/>
                </a:solidFill>
                <a:latin typeface="+mn-lt"/>
              </a:rPr>
              <a:t>- ¿Cuáles han sido sus logros personales y profesionales?</a:t>
            </a:r>
          </a:p>
          <a:p>
            <a:pPr>
              <a:defRPr/>
            </a:pPr>
            <a:r>
              <a:rPr lang="es-ES" dirty="0">
                <a:solidFill>
                  <a:srgbClr val="C00000"/>
                </a:solidFill>
                <a:latin typeface="+mn-lt"/>
              </a:rPr>
              <a:t>- ¿Cuál es su reputación en el mundo de los negocios?</a:t>
            </a:r>
          </a:p>
          <a:p>
            <a:pPr>
              <a:defRPr/>
            </a:pPr>
            <a:r>
              <a:rPr lang="es-ES" dirty="0">
                <a:solidFill>
                  <a:srgbClr val="C00000"/>
                </a:solidFill>
                <a:latin typeface="+mn-lt"/>
              </a:rPr>
              <a:t>- ¿Qué experiencia tienen en la oportunidad que presentan?</a:t>
            </a:r>
          </a:p>
          <a:p>
            <a:pPr>
              <a:defRPr/>
            </a:pPr>
            <a:r>
              <a:rPr lang="es-ES" dirty="0">
                <a:solidFill>
                  <a:srgbClr val="C00000"/>
                </a:solidFill>
                <a:latin typeface="+mn-lt"/>
              </a:rPr>
              <a:t>- ¿Cuáles son sus áreas de conocimiento?</a:t>
            </a:r>
          </a:p>
          <a:p>
            <a:pPr>
              <a:defRPr/>
            </a:pPr>
            <a:r>
              <a:rPr lang="es-ES" dirty="0">
                <a:solidFill>
                  <a:srgbClr val="C00000"/>
                </a:solidFill>
                <a:latin typeface="+mn-lt"/>
              </a:rPr>
              <a:t>- ¿Son realistas en relación a sus posibilidades de éxito?</a:t>
            </a:r>
          </a:p>
          <a:p>
            <a:pPr>
              <a:defRPr/>
            </a:pPr>
            <a:r>
              <a:rPr lang="es-ES" dirty="0">
                <a:solidFill>
                  <a:srgbClr val="C00000"/>
                </a:solidFill>
                <a:latin typeface="+mn-lt"/>
              </a:rPr>
              <a:t>- ¿Quién más tiene que estar en el equipo?</a:t>
            </a:r>
          </a:p>
          <a:p>
            <a:pPr>
              <a:defRPr/>
            </a:pPr>
            <a:r>
              <a:rPr lang="es-ES" dirty="0">
                <a:solidFill>
                  <a:srgbClr val="C00000"/>
                </a:solidFill>
                <a:latin typeface="+mn-lt"/>
              </a:rPr>
              <a:t>- ¿Están preparados para reclutar gente de alto nivel?</a:t>
            </a:r>
          </a:p>
          <a:p>
            <a:pPr>
              <a:defRPr/>
            </a:pPr>
            <a:r>
              <a:rPr lang="es-ES" dirty="0">
                <a:solidFill>
                  <a:srgbClr val="C00000"/>
                </a:solidFill>
                <a:latin typeface="+mn-lt"/>
              </a:rPr>
              <a:t>- ¿Cómo responden a la adversidad?</a:t>
            </a:r>
          </a:p>
          <a:p>
            <a:pPr>
              <a:defRPr/>
            </a:pPr>
            <a:r>
              <a:rPr lang="es-ES" dirty="0">
                <a:solidFill>
                  <a:srgbClr val="C00000"/>
                </a:solidFill>
                <a:latin typeface="+mn-lt"/>
              </a:rPr>
              <a:t>- ¿Tienen capacidad para tomar decisiones duras?</a:t>
            </a:r>
          </a:p>
          <a:p>
            <a:pPr>
              <a:defRPr/>
            </a:pPr>
            <a:r>
              <a:rPr lang="es-ES" dirty="0">
                <a:solidFill>
                  <a:srgbClr val="C00000"/>
                </a:solidFill>
                <a:latin typeface="+mn-lt"/>
              </a:rPr>
              <a:t>- ¿Cuál es su nivel de compromiso?</a:t>
            </a:r>
          </a:p>
          <a:p>
            <a:pPr>
              <a:defRPr/>
            </a:pPr>
            <a:r>
              <a:rPr lang="es-ES" dirty="0">
                <a:solidFill>
                  <a:srgbClr val="C00000"/>
                </a:solidFill>
                <a:latin typeface="+mn-lt"/>
              </a:rPr>
              <a:t>- ¿Cuáles son sus motivaciones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ABED264-0D12-EEAB-DFA6-376585C9C81E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CC20645E-56F2-834C-E2D0-80DE496D7398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9A53523-DA82-4563-B0EB-69DD954FE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E2ECC945-8DFF-F6FE-14E9-2A834425B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68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55A51962-F169-0765-B3DA-5B7C91551739}"/>
              </a:ext>
            </a:extLst>
          </p:cNvPr>
          <p:cNvSpPr txBox="1">
            <a:spLocks/>
          </p:cNvSpPr>
          <p:nvPr/>
        </p:nvSpPr>
        <p:spPr>
          <a:xfrm>
            <a:off x="377551" y="425485"/>
            <a:ext cx="8229240" cy="5265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dirty="0"/>
              <a:t>ANÁLISIS DE LA VIABILIDAD DE LA EMPRESA (IV)</a:t>
            </a:r>
            <a:endParaRPr lang="es-ES" dirty="0"/>
          </a:p>
        </p:txBody>
      </p:sp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15BB9514-8923-BAF3-6D80-EFAFC0CD67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001239"/>
              </p:ext>
            </p:extLst>
          </p:nvPr>
        </p:nvGraphicFramePr>
        <p:xfrm>
          <a:off x="859155" y="1242155"/>
          <a:ext cx="3024187" cy="1873250"/>
        </p:xfrm>
        <a:graphic>
          <a:graphicData uri="http://schemas.openxmlformats.org/drawingml/2006/table">
            <a:tbl>
              <a:tblPr/>
              <a:tblGrid>
                <a:gridCol w="1836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1. Existe suficiente demanda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Muy alta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Alta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Baja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Muy baja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roup 21">
            <a:extLst>
              <a:ext uri="{FF2B5EF4-FFF2-40B4-BE49-F238E27FC236}">
                <a16:creationId xmlns:a16="http://schemas.microsoft.com/office/drawing/2014/main" id="{84620936-FCAE-5D5D-DC89-D9170C82A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608072"/>
              </p:ext>
            </p:extLst>
          </p:nvPr>
        </p:nvGraphicFramePr>
        <p:xfrm>
          <a:off x="4346892" y="1237392"/>
          <a:ext cx="3856038" cy="1873250"/>
        </p:xfrm>
        <a:graphic>
          <a:graphicData uri="http://schemas.openxmlformats.org/drawingml/2006/table">
            <a:tbl>
              <a:tblPr/>
              <a:tblGrid>
                <a:gridCol w="1964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2. Capacidades /conocimientos propios </a:t>
                      </a:r>
                    </a:p>
                  </a:txBody>
                  <a:tcPr marL="91441" marR="91441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Muy alta</a:t>
                      </a:r>
                    </a:p>
                  </a:txBody>
                  <a:tcPr marL="91441" marR="91441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Alta</a:t>
                      </a:r>
                    </a:p>
                  </a:txBody>
                  <a:tcPr marL="91441" marR="91441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Baja</a:t>
                      </a:r>
                    </a:p>
                  </a:txBody>
                  <a:tcPr marL="91441" marR="91441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Muy baja</a:t>
                      </a:r>
                    </a:p>
                  </a:txBody>
                  <a:tcPr marL="91441" marR="91441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Group 40">
            <a:extLst>
              <a:ext uri="{FF2B5EF4-FFF2-40B4-BE49-F238E27FC236}">
                <a16:creationId xmlns:a16="http://schemas.microsoft.com/office/drawing/2014/main" id="{22D12581-8925-F4DA-DFB4-BE4FAADD9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248849"/>
              </p:ext>
            </p:extLst>
          </p:nvPr>
        </p:nvGraphicFramePr>
        <p:xfrm>
          <a:off x="498792" y="3294792"/>
          <a:ext cx="3600450" cy="1873250"/>
        </p:xfrm>
        <a:graphic>
          <a:graphicData uri="http://schemas.openxmlformats.org/drawingml/2006/table">
            <a:tbl>
              <a:tblPr/>
              <a:tblGrid>
                <a:gridCol w="2185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3. Recursos financieros propios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Muy alta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Alta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Baja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Muy baja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Group 59">
            <a:extLst>
              <a:ext uri="{FF2B5EF4-FFF2-40B4-BE49-F238E27FC236}">
                <a16:creationId xmlns:a16="http://schemas.microsoft.com/office/drawing/2014/main" id="{7639E336-575A-4878-3FB5-9B13989A4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466599"/>
              </p:ext>
            </p:extLst>
          </p:nvPr>
        </p:nvGraphicFramePr>
        <p:xfrm>
          <a:off x="4315142" y="3294792"/>
          <a:ext cx="4103688" cy="2078037"/>
        </p:xfrm>
        <a:graphic>
          <a:graphicData uri="http://schemas.openxmlformats.org/drawingml/2006/table">
            <a:tbl>
              <a:tblPr/>
              <a:tblGrid>
                <a:gridCol w="249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20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4. Competencia, iniciativas similares en la zona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0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Muchas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70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Regular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70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Pocas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70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Ninguna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B2F63363-B1F3-DFD7-7D1D-8136101C787E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71F8F2A-48B7-932D-7F0D-034B9B35C61D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D6FD0C4C-B2D7-B424-23CF-A5D000ABF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495CAEA8-B30B-78F9-8F15-9B4D17A80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78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EB9E5294-CFB9-6615-62F3-9A7BEEEFF067}"/>
              </a:ext>
            </a:extLst>
          </p:cNvPr>
          <p:cNvSpPr txBox="1">
            <a:spLocks/>
          </p:cNvSpPr>
          <p:nvPr/>
        </p:nvSpPr>
        <p:spPr>
          <a:xfrm>
            <a:off x="255069" y="160370"/>
            <a:ext cx="8229240" cy="4397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Actividades de investigación recomendadas</a:t>
            </a:r>
          </a:p>
        </p:txBody>
      </p:sp>
      <p:sp>
        <p:nvSpPr>
          <p:cNvPr id="9" name="Rectángulo: esquina doblada 8">
            <a:extLst>
              <a:ext uri="{FF2B5EF4-FFF2-40B4-BE49-F238E27FC236}">
                <a16:creationId xmlns:a16="http://schemas.microsoft.com/office/drawing/2014/main" id="{D8A95D4F-5A40-C5DC-91C7-C3ECE2A68E82}"/>
              </a:ext>
            </a:extLst>
          </p:cNvPr>
          <p:cNvSpPr/>
          <p:nvPr/>
        </p:nvSpPr>
        <p:spPr>
          <a:xfrm>
            <a:off x="2018028" y="1224253"/>
            <a:ext cx="5607751" cy="3241023"/>
          </a:xfrm>
          <a:prstGeom prst="foldedCorner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liza el manual de Madrid Emprende recogido en este tema y aplica todas las actividades que se recogen en el. 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D61E7F4-DF2B-53CA-7B6C-D35716431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55609">
            <a:off x="7407849" y="872448"/>
            <a:ext cx="435860" cy="59746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B5EA4B9D-617C-013B-FEC8-E1B056F1F37B}"/>
              </a:ext>
            </a:extLst>
          </p:cNvPr>
          <p:cNvGrpSpPr/>
          <p:nvPr/>
        </p:nvGrpSpPr>
        <p:grpSpPr>
          <a:xfrm>
            <a:off x="0" y="6009088"/>
            <a:ext cx="9144000" cy="848912"/>
            <a:chOff x="0" y="6009088"/>
            <a:chExt cx="9144000" cy="848912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D5F9DA71-F319-6801-DAE4-C76771E69F56}"/>
                </a:ext>
              </a:extLst>
            </p:cNvPr>
            <p:cNvSpPr/>
            <p:nvPr/>
          </p:nvSpPr>
          <p:spPr>
            <a:xfrm>
              <a:off x="0" y="6009088"/>
              <a:ext cx="9144000" cy="8489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EEFBCD7-0297-CFD4-0673-8A8CD7D3D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20480"/>
              <a:ext cx="1949115" cy="837519"/>
            </a:xfrm>
            <a:prstGeom prst="rect">
              <a:avLst/>
            </a:prstGeom>
          </p:spPr>
        </p:pic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036CE20A-1FB8-AC03-5F45-71BC7DC35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8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3_ 1">
            <a:extLst>
              <a:ext uri="{FF2B5EF4-FFF2-40B4-BE49-F238E27FC236}">
                <a16:creationId xmlns:a16="http://schemas.microsoft.com/office/drawing/2014/main" id="{DDBCD6E1-DABB-DAA9-C96A-6693F8347A8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anchor="b" anchorCtr="0">
            <a:normAutofit/>
          </a:bodyPr>
          <a:lstStyle/>
          <a:p>
            <a:pPr lvl="0" algn="l" hangingPunct="1"/>
            <a:r>
              <a:rPr lang="es-ES" sz="3600" b="0" cap="all" spc="-60">
                <a:solidFill>
                  <a:srgbClr val="D1282E"/>
                </a:solidFill>
                <a:latin typeface="Arial Black" pitchFamily="18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D3B3F0-0388-5B68-91C5-AA5594138D20}"/>
              </a:ext>
            </a:extLst>
          </p:cNvPr>
          <p:cNvSpPr txBox="1"/>
          <p:nvPr/>
        </p:nvSpPr>
        <p:spPr>
          <a:xfrm>
            <a:off x="847493" y="1277240"/>
            <a:ext cx="7081967" cy="20374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7200"/>
            </a:pPr>
            <a:r>
              <a:rPr lang="es-ES" sz="7200" b="1" dirty="0">
                <a:solidFill>
                  <a:srgbClr val="C9211E"/>
                </a:solidFill>
                <a:latin typeface="Liberation Sans" pitchFamily="18"/>
                <a:ea typeface="AR PL KaitiM GB" pitchFamily="2"/>
                <a:cs typeface="FreeSans" pitchFamily="2"/>
              </a:rPr>
              <a:t>TEMA 4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7200"/>
            </a:pPr>
            <a:endParaRPr lang="es-ES" sz="2400" b="1" dirty="0">
              <a:solidFill>
                <a:srgbClr val="C9211E"/>
              </a:solidFill>
              <a:latin typeface="Liberation Sans" pitchFamily="18"/>
              <a:ea typeface="AR PL KaitiM GB" pitchFamily="2"/>
              <a:cs typeface="Free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7200"/>
            </a:pPr>
            <a:r>
              <a:rPr lang="es-ES" sz="3600" b="1" dirty="0">
                <a:solidFill>
                  <a:srgbClr val="C9211E"/>
                </a:solidFill>
                <a:latin typeface="Liberation Sans" pitchFamily="18"/>
                <a:ea typeface="AR PL KaitiM GB" pitchFamily="2"/>
                <a:cs typeface="FreeSans" pitchFamily="2"/>
              </a:rPr>
              <a:t>EL PLAN DE EMPRESA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4B329AA-2180-E883-4455-4A0614BA6EB7}"/>
              </a:ext>
            </a:extLst>
          </p:cNvPr>
          <p:cNvSpPr/>
          <p:nvPr/>
        </p:nvSpPr>
        <p:spPr>
          <a:xfrm>
            <a:off x="0" y="5553777"/>
            <a:ext cx="9144000" cy="13042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5E52B81-4BDC-C9BA-4C6B-EE958001F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3777"/>
            <a:ext cx="3035252" cy="13042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6BE8DB3-2F92-C35C-F7DC-3B8D67C03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281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7">
            <a:extLst>
              <a:ext uri="{FF2B5EF4-FFF2-40B4-BE49-F238E27FC236}">
                <a16:creationId xmlns:a16="http://schemas.microsoft.com/office/drawing/2014/main" id="{CC2B08F3-627A-2F99-F853-06497237F04C}"/>
              </a:ext>
            </a:extLst>
          </p:cNvPr>
          <p:cNvSpPr/>
          <p:nvPr/>
        </p:nvSpPr>
        <p:spPr>
          <a:xfrm>
            <a:off x="0" y="-47520"/>
            <a:ext cx="9144000" cy="1413000"/>
          </a:xfrm>
          <a:prstGeom prst="rect">
            <a:avLst/>
          </a:prstGeom>
          <a:solidFill>
            <a:srgbClr val="D1282E"/>
          </a:solidFill>
          <a:ln cap="flat">
            <a:noFill/>
            <a:prstDash val="solid"/>
          </a:ln>
          <a:effectLst>
            <a:outerShdw dist="23040" algn="tl">
              <a:srgbClr val="000000">
                <a:alpha val="40000"/>
              </a:srgbClr>
            </a:outerShdw>
          </a:effectLst>
        </p:spPr>
        <p:txBody>
          <a:bodyPr wrap="square" lIns="91440" tIns="45720" rIns="91440" bIns="45720" anchor="ctr" anchorCtr="1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AR PL KaitiM GB" pitchFamily="2"/>
              <a:cs typeface="FreeSans" pitchFamily="2"/>
            </a:endParaRPr>
          </a:p>
        </p:txBody>
      </p:sp>
      <p:sp>
        <p:nvSpPr>
          <p:cNvPr id="3" name="CuadroTexto 18">
            <a:extLst>
              <a:ext uri="{FF2B5EF4-FFF2-40B4-BE49-F238E27FC236}">
                <a16:creationId xmlns:a16="http://schemas.microsoft.com/office/drawing/2014/main" id="{E34D0870-04AE-462D-B304-5FC940F766E5}"/>
              </a:ext>
            </a:extLst>
          </p:cNvPr>
          <p:cNvSpPr txBox="1"/>
          <p:nvPr/>
        </p:nvSpPr>
        <p:spPr>
          <a:xfrm>
            <a:off x="4957011" y="6169794"/>
            <a:ext cx="3988383" cy="298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400" b="1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Liberation Sans" pitchFamily="34"/>
                <a:ea typeface="ＭＳ Ｐゴシック" pitchFamily="2"/>
                <a:cs typeface="FreeSans" pitchFamily="2"/>
              </a:rPr>
              <a:t>Departamento de Economía de la Empresa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562C329-CC3E-67FC-E274-527F99C810C0}"/>
              </a:ext>
            </a:extLst>
          </p:cNvPr>
          <p:cNvSpPr txBox="1"/>
          <p:nvPr/>
        </p:nvSpPr>
        <p:spPr>
          <a:xfrm>
            <a:off x="981360" y="4047119"/>
            <a:ext cx="3658680" cy="1073520"/>
          </a:xfrm>
          <a:prstGeom prst="rect">
            <a:avLst/>
          </a:prstGeom>
          <a:solidFill>
            <a:srgbClr val="404040"/>
          </a:solidFill>
          <a:ln cap="flat"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/>
            </a:pPr>
            <a:r>
              <a:rPr lang="es-ES" sz="1600" b="0" i="0" u="none" strike="noStrike" kern="1200" cap="none" spc="0" baseline="0" dirty="0">
                <a:ln>
                  <a:noFill/>
                </a:ln>
                <a:solidFill>
                  <a:srgbClr val="F2F2F2"/>
                </a:solidFill>
                <a:latin typeface="Liberation Sans" pitchFamily="34"/>
                <a:ea typeface="AR PL KaitiM GB" pitchFamily="2"/>
                <a:cs typeface="Gill Sans" pitchFamily="2"/>
              </a:rPr>
              <a:t>Luisa Eugenia Reyes Recio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/>
            </a:pPr>
            <a:r>
              <a:rPr lang="es-ES" sz="1600" dirty="0">
                <a:solidFill>
                  <a:srgbClr val="F2F2F2"/>
                </a:solidFill>
                <a:latin typeface="Liberation Sans" pitchFamily="34"/>
                <a:ea typeface="AR PL KaitiM GB" pitchFamily="2"/>
                <a:cs typeface="Gill Sans" pitchFamily="2"/>
              </a:rPr>
              <a:t>María José Pinillos Costa</a:t>
            </a:r>
            <a:endParaRPr lang="es-ES" sz="1600" b="0" i="0" u="none" strike="noStrike" kern="1200" cap="none" spc="0" baseline="0" dirty="0">
              <a:ln>
                <a:noFill/>
              </a:ln>
              <a:solidFill>
                <a:srgbClr val="F2F2F2"/>
              </a:solidFill>
              <a:latin typeface="Liberation Sans" pitchFamily="34"/>
              <a:ea typeface="AR PL KaitiM GB" pitchFamily="2"/>
              <a:cs typeface="Gill 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/>
            </a:pPr>
            <a:endParaRPr lang="es-ES" sz="1600" b="0" i="0" u="none" strike="noStrike" kern="1200" cap="none" spc="0" baseline="0" dirty="0">
              <a:ln>
                <a:noFill/>
              </a:ln>
              <a:solidFill>
                <a:srgbClr val="F2F2F2"/>
              </a:solidFill>
              <a:latin typeface="Liberation Sans" pitchFamily="34"/>
              <a:ea typeface="AR PL KaitiM GB" pitchFamily="2"/>
              <a:cs typeface="Gill Sans" pitchFamily="2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0788ACE-3E08-9296-E983-F88CEDEB2833}"/>
              </a:ext>
            </a:extLst>
          </p:cNvPr>
          <p:cNvSpPr txBox="1"/>
          <p:nvPr/>
        </p:nvSpPr>
        <p:spPr>
          <a:xfrm>
            <a:off x="911159" y="1097280"/>
            <a:ext cx="7508880" cy="20779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0">
            <a:normAutofit/>
          </a:bodyPr>
          <a:lstStyle/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br>
              <a:rPr lang="es-ES" sz="1100" b="0" i="0" u="none" strike="noStrike" kern="1200" cap="none" spc="0" baseline="0" dirty="0">
                <a:ln>
                  <a:noFill/>
                </a:ln>
                <a:solidFill>
                  <a:srgbClr val="D1282E"/>
                </a:solidFill>
                <a:latin typeface="Gill Sans" pitchFamily="18"/>
                <a:ea typeface="ＭＳ Ｐゴシック" pitchFamily="2"/>
                <a:cs typeface="FreeSans" pitchFamily="2"/>
              </a:rPr>
            </a:br>
            <a:r>
              <a:rPr lang="es-ES" sz="4000" b="1" i="0" u="none" strike="noStrike" kern="1200" cap="none" spc="0" baseline="0" dirty="0">
                <a:ln>
                  <a:noFill/>
                </a:ln>
                <a:solidFill>
                  <a:srgbClr val="0D0D0D"/>
                </a:solidFill>
                <a:latin typeface="Liberation Sans" pitchFamily="34"/>
                <a:ea typeface="ＭＳ Ｐゴシック" pitchFamily="2"/>
                <a:cs typeface="FreeSans" pitchFamily="2"/>
              </a:rPr>
              <a:t>INICIATIVA EMPRESARIAL</a:t>
            </a:r>
          </a:p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4000" b="1" i="0" u="none" strike="noStrike" kern="1200" cap="none" spc="0" baseline="0" dirty="0">
              <a:ln>
                <a:noFill/>
              </a:ln>
              <a:solidFill>
                <a:srgbClr val="0D0D0D"/>
              </a:solidFill>
              <a:latin typeface="Liberation Sans" pitchFamily="34"/>
              <a:ea typeface="ＭＳ Ｐゴシック" pitchFamily="2"/>
              <a:cs typeface="FreeSans" pitchFamily="2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588B4E6E-D02C-3017-03CC-34433D6CECF6}"/>
              </a:ext>
            </a:extLst>
          </p:cNvPr>
          <p:cNvSpPr txBox="1"/>
          <p:nvPr/>
        </p:nvSpPr>
        <p:spPr>
          <a:xfrm>
            <a:off x="988920" y="2926079"/>
            <a:ext cx="6509160" cy="1097280"/>
          </a:xfrm>
          <a:prstGeom prst="rect">
            <a:avLst/>
          </a:prstGeom>
          <a:solidFill>
            <a:srgbClr val="D1282E"/>
          </a:solidFill>
          <a:ln cap="flat"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947"/>
              </a:spcAft>
              <a:buNone/>
              <a:tabLst/>
            </a:pPr>
            <a:r>
              <a:rPr lang="es-ES" sz="1600" dirty="0">
                <a:solidFill>
                  <a:srgbClr val="FFFFFF"/>
                </a:solidFill>
                <a:latin typeface="Liberation Sans" pitchFamily="34"/>
                <a:ea typeface="ＭＳ Ｐゴシック" pitchFamily="2"/>
                <a:cs typeface="FreeSans" pitchFamily="2"/>
              </a:rPr>
              <a:t>Curso académico </a:t>
            </a:r>
            <a:r>
              <a:rPr lang="es-ES" sz="1600" b="0" i="0" u="none" strike="noStrike" kern="1200" cap="none" spc="0" baseline="0" dirty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ＭＳ Ｐゴシック" pitchFamily="2"/>
                <a:cs typeface="FreeSans" pitchFamily="2"/>
              </a:rPr>
              <a:t>2022-2023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947"/>
              </a:spcAft>
              <a:buNone/>
              <a:tabLst/>
            </a:pPr>
            <a:endParaRPr lang="es-ES" sz="1600" b="0" i="0" u="none" strike="noStrike" kern="1200" cap="none" spc="0" baseline="0" dirty="0">
              <a:ln>
                <a:noFill/>
              </a:ln>
              <a:solidFill>
                <a:srgbClr val="FFFFFF"/>
              </a:solidFill>
              <a:latin typeface="Liberation Sans" pitchFamily="34"/>
              <a:ea typeface="ＭＳ Ｐゴシック" pitchFamily="2"/>
              <a:cs typeface="FreeSans" pitchFamily="2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39F0D8-C226-6D6F-91AC-093AB1C10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9" y="5970718"/>
            <a:ext cx="1802170" cy="696952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F8751966-FEE2-23BF-5E64-FF4058CCD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6269" y="4878795"/>
            <a:ext cx="2786641" cy="12118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13330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©2023 Autoras Luisa Eugenia Reyes Recio y María José Pinillos Costa Algunos derechos reservados Este documento se distribuye bajo la licencia “Atribución-</a:t>
            </a:r>
            <a:r>
              <a:rPr kumimoji="0" lang="es-ES" altLang="es-ES" sz="10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CompartirIgual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 4.0 Internacional” de Creative </a:t>
            </a:r>
            <a:r>
              <a:rPr kumimoji="0" lang="es-ES" altLang="es-ES" sz="10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Commons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SFMono-Regular"/>
              </a:rPr>
              <a:t>, disponible en https://creativecommons.org/licenses/by-sa/4.0/deed.es</a:t>
            </a:r>
            <a:r>
              <a:rPr kumimoji="0" lang="es-ES" altLang="es-E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5336EE3-3BAC-3370-1F66-E149EF3A8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461" y="6521353"/>
            <a:ext cx="841321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6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59E073C-49D3-3A47-7BEE-456EEC28D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069" y="274882"/>
            <a:ext cx="8229240" cy="914400"/>
          </a:xfrm>
        </p:spPr>
        <p:txBody>
          <a:bodyPr/>
          <a:lstStyle/>
          <a:p>
            <a:r>
              <a:rPr lang="es-ES" dirty="0"/>
              <a:t>Qué es el plan de empresa (I)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D3B807E-18B0-EF41-87B2-4B10BE2E9E83}"/>
              </a:ext>
            </a:extLst>
          </p:cNvPr>
          <p:cNvSpPr/>
          <p:nvPr/>
        </p:nvSpPr>
        <p:spPr>
          <a:xfrm>
            <a:off x="0" y="6009088"/>
            <a:ext cx="9144000" cy="8489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85A71C-9A16-EEE7-D3CF-0769E800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0480"/>
            <a:ext cx="1949115" cy="8375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76187D-0B0F-F9D3-C240-9A6ED8094E51}"/>
              </a:ext>
            </a:extLst>
          </p:cNvPr>
          <p:cNvSpPr txBox="1">
            <a:spLocks noChangeArrowheads="1"/>
          </p:cNvSpPr>
          <p:nvPr/>
        </p:nvSpPr>
        <p:spPr>
          <a:xfrm>
            <a:off x="391045" y="716693"/>
            <a:ext cx="8320470" cy="504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>
            <a:normAutofit fontScale="92500" lnSpcReduction="20000"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Char char="●"/>
              <a:tabLst/>
              <a:defRPr lang="es-ES" sz="20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Font typeface="Arial" panose="020B0604020202020204" pitchFamily="34" charset="0"/>
              <a:buNone/>
            </a:pPr>
            <a:endParaRPr lang="es-ES" altLang="es-ES" b="0" dirty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s-ES" altLang="es-ES" b="0" dirty="0">
                <a:solidFill>
                  <a:schemeClr val="tx1"/>
                </a:solidFill>
              </a:rPr>
              <a:t>Es un documento que identifica, describe y analiza una oportunidad de negocio, examina la viabilidad técnica, económica y financiera de la misma, y desarrolla todos los procedimientos y estrategias necesarias para convertir la citada oportunidad de negocio en un proyecto empresarial concreto  (Ipyme.org)</a:t>
            </a:r>
          </a:p>
          <a:p>
            <a:pPr algn="just">
              <a:lnSpc>
                <a:spcPct val="110000"/>
              </a:lnSpc>
            </a:pPr>
            <a:r>
              <a:rPr lang="es-ES" altLang="es-ES" b="0" dirty="0">
                <a:solidFill>
                  <a:schemeClr val="tx1"/>
                </a:solidFill>
              </a:rPr>
              <a:t>Es el documento en el que se va a reflejar el contenido del proyecto empresarial que se pretende poner en marcha, y que abarcará desde la definición de la idea a desarrollar hasta la forma concreta de llevarla a la práctica. Se trata por ello de una herramienta básica para poder hacer un seguimiento del desarrollo de la actividad empresarial, analizando y comparando previsiones y resultados </a:t>
            </a:r>
            <a:br>
              <a:rPr lang="es-ES" altLang="es-ES" b="0" dirty="0">
                <a:solidFill>
                  <a:schemeClr val="tx1"/>
                </a:solidFill>
              </a:rPr>
            </a:br>
            <a:r>
              <a:rPr lang="es-ES" altLang="es-ES" b="0" dirty="0">
                <a:solidFill>
                  <a:schemeClr val="tx1"/>
                </a:solidFill>
              </a:rPr>
              <a:t>(crear-empresas.com)</a:t>
            </a:r>
          </a:p>
          <a:p>
            <a:pPr algn="just">
              <a:lnSpc>
                <a:spcPct val="110000"/>
              </a:lnSpc>
            </a:pPr>
            <a:r>
              <a:rPr lang="es-ES" altLang="es-ES" b="0" dirty="0">
                <a:solidFill>
                  <a:schemeClr val="tx1"/>
                </a:solidFill>
              </a:rPr>
              <a:t>Es un documento que elabora la persona que tiene una idea de negocio para poder analizar todos los aspectos claves que conlleva su puesta en marcha y de los que depende la estabilidad de su futura empresa (Madrid.org)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B484026-47F6-C2B1-D2EC-DCEB566C6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0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59E073C-49D3-3A47-7BEE-456EEC28D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069" y="274882"/>
            <a:ext cx="8229240" cy="914400"/>
          </a:xfrm>
        </p:spPr>
        <p:txBody>
          <a:bodyPr/>
          <a:lstStyle/>
          <a:p>
            <a:r>
              <a:rPr lang="es-ES" dirty="0"/>
              <a:t>Qué es el plan de empresa (II)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D3B807E-18B0-EF41-87B2-4B10BE2E9E83}"/>
              </a:ext>
            </a:extLst>
          </p:cNvPr>
          <p:cNvSpPr/>
          <p:nvPr/>
        </p:nvSpPr>
        <p:spPr>
          <a:xfrm>
            <a:off x="0" y="6009088"/>
            <a:ext cx="9144000" cy="8489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85A71C-9A16-EEE7-D3CF-0769E800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0480"/>
            <a:ext cx="1949115" cy="8375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76187D-0B0F-F9D3-C240-9A6ED8094E51}"/>
              </a:ext>
            </a:extLst>
          </p:cNvPr>
          <p:cNvSpPr txBox="1">
            <a:spLocks noChangeArrowheads="1"/>
          </p:cNvSpPr>
          <p:nvPr/>
        </p:nvSpPr>
        <p:spPr>
          <a:xfrm>
            <a:off x="391045" y="716693"/>
            <a:ext cx="8320470" cy="504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>
            <a:normAutofit fontScale="77500" lnSpcReduction="20000"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Char char="●"/>
              <a:tabLst/>
              <a:defRPr lang="es-ES" sz="20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s-ES" sz="2000" b="0" dirty="0">
                <a:solidFill>
                  <a:schemeClr val="tx1"/>
                </a:solidFill>
              </a:rPr>
              <a:t>Es un documento formal y debidamente estructurado que sirve como mapa o guía de gestión durante un periodo o para una misión determinada </a:t>
            </a:r>
            <a:br>
              <a:rPr lang="es-ES" altLang="es-ES" sz="2000" b="0" dirty="0">
                <a:solidFill>
                  <a:schemeClr val="tx1"/>
                </a:solidFill>
              </a:rPr>
            </a:br>
            <a:r>
              <a:rPr lang="es-ES" altLang="es-ES" sz="2000" b="0" dirty="0">
                <a:solidFill>
                  <a:schemeClr val="tx1"/>
                </a:solidFill>
              </a:rPr>
              <a:t>(Miranda Oliván, 2004).</a:t>
            </a:r>
          </a:p>
          <a:p>
            <a:pPr>
              <a:lnSpc>
                <a:spcPct val="110000"/>
              </a:lnSpc>
            </a:pPr>
            <a:r>
              <a:rPr lang="es-ES" altLang="es-ES" sz="2000" b="0" dirty="0">
                <a:solidFill>
                  <a:schemeClr val="tx1"/>
                </a:solidFill>
              </a:rPr>
              <a:t>Es la tarjeta de visita o carta de presentación con la que el emprendedor transmitirá tanto los conocimientos que acredita sobre el negocio y su mercado, como la propia solidez y rentabilidad empresarial que proyecta la idea que promueve (Cámara de Comercio de Madrid).</a:t>
            </a:r>
          </a:p>
          <a:p>
            <a:pPr>
              <a:lnSpc>
                <a:spcPct val="110000"/>
              </a:lnSpc>
            </a:pPr>
            <a:r>
              <a:rPr lang="es-ES" altLang="es-ES" sz="2000" b="0" dirty="0">
                <a:solidFill>
                  <a:schemeClr val="tx1"/>
                </a:solidFill>
              </a:rPr>
              <a:t>Es una hoja de ruta o carta de presentación con la que el emprendedor, el empresario o el equipo directivo de una organización transmitirá tanto los conocimientos que acredita sobre el negocio y su mercado, como la propia solidez y rentabilidad empresarial que proyecta la idea que promueve </a:t>
            </a:r>
            <a:br>
              <a:rPr lang="es-ES" altLang="es-ES" sz="2000" b="0" dirty="0">
                <a:solidFill>
                  <a:schemeClr val="tx1"/>
                </a:solidFill>
              </a:rPr>
            </a:br>
            <a:r>
              <a:rPr lang="es-ES" altLang="es-ES" sz="2000" b="0" dirty="0">
                <a:solidFill>
                  <a:schemeClr val="tx1"/>
                </a:solidFill>
              </a:rPr>
              <a:t>(Neira Rodríguez, 2008).</a:t>
            </a:r>
          </a:p>
          <a:p>
            <a:pPr>
              <a:lnSpc>
                <a:spcPct val="110000"/>
              </a:lnSpc>
            </a:pPr>
            <a:r>
              <a:rPr lang="es-ES" altLang="es-ES" sz="2000" b="0" dirty="0">
                <a:solidFill>
                  <a:schemeClr val="tx1"/>
                </a:solidFill>
              </a:rPr>
              <a:t>Es una herramienta de reflexión y trabajo que sirve como punto de partida para un desarrollo empresarial (Velasco, 2007).</a:t>
            </a:r>
          </a:p>
          <a:p>
            <a:pPr>
              <a:lnSpc>
                <a:spcPct val="110000"/>
              </a:lnSpc>
            </a:pPr>
            <a:r>
              <a:rPr lang="es-ES" altLang="es-ES" sz="2000" b="0" dirty="0">
                <a:solidFill>
                  <a:schemeClr val="tx1"/>
                </a:solidFill>
              </a:rPr>
              <a:t>Es una herramienta imprescindible cuando se quiere poner en marcha un proyecto empresarial, sea cual fuere la experiencia profesional del promotor o promotores y la dimensión del proyecto. Incluso para empresas ya establecidas, un Plan de Empresa bien diseñado ha de ser la base sobre la que se levanten proyectos de crecimiento o diversificación de la actividad principal (Consejo de Cámaras).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1E15AB-B7C8-F181-67A9-EFEB53997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9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59E073C-49D3-3A47-7BEE-456EEC28D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069" y="274882"/>
            <a:ext cx="8229240" cy="914400"/>
          </a:xfrm>
        </p:spPr>
        <p:txBody>
          <a:bodyPr/>
          <a:lstStyle/>
          <a:p>
            <a:r>
              <a:rPr lang="es-ES" dirty="0"/>
              <a:t>Qué es el plan de empresa (</a:t>
            </a:r>
            <a:r>
              <a:rPr lang="es-ES" dirty="0" err="1"/>
              <a:t>IIi</a:t>
            </a:r>
            <a:r>
              <a:rPr lang="es-ES" dirty="0"/>
              <a:t>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D3B807E-18B0-EF41-87B2-4B10BE2E9E83}"/>
              </a:ext>
            </a:extLst>
          </p:cNvPr>
          <p:cNvSpPr/>
          <p:nvPr/>
        </p:nvSpPr>
        <p:spPr>
          <a:xfrm>
            <a:off x="0" y="6009088"/>
            <a:ext cx="9144000" cy="8489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85A71C-9A16-EEE7-D3CF-0769E800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0480"/>
            <a:ext cx="1949115" cy="8375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76187D-0B0F-F9D3-C240-9A6ED8094E51}"/>
              </a:ext>
            </a:extLst>
          </p:cNvPr>
          <p:cNvSpPr txBox="1">
            <a:spLocks noChangeArrowheads="1"/>
          </p:cNvSpPr>
          <p:nvPr/>
        </p:nvSpPr>
        <p:spPr>
          <a:xfrm>
            <a:off x="391045" y="716693"/>
            <a:ext cx="8320470" cy="504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>
            <a:normAutofit lnSpcReduction="10000"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Char char="●"/>
              <a:tabLst/>
              <a:defRPr lang="es-ES" sz="20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altLang="es-ES" b="1">
                <a:solidFill>
                  <a:schemeClr val="tx1"/>
                </a:solidFill>
                <a:cs typeface="Arial" panose="020B0604020202020204" pitchFamily="34" charset="0"/>
              </a:rPr>
              <a:t>Es un documento</a:t>
            </a:r>
            <a:r>
              <a:rPr lang="es-ES" altLang="es-ES">
                <a:solidFill>
                  <a:schemeClr val="tx1"/>
                </a:solidFill>
                <a:cs typeface="Arial" panose="020B0604020202020204" pitchFamily="34" charset="0"/>
              </a:rPr>
              <a:t>, donde el emprendedor refleja por escrito sus planteamientos de negocio.</a:t>
            </a:r>
            <a:br>
              <a:rPr lang="es-ES" altLang="es-ES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es-ES" altLang="es-ES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altLang="es-ES" b="1">
                <a:solidFill>
                  <a:schemeClr val="tx1"/>
                </a:solidFill>
                <a:cs typeface="Arial" panose="020B0604020202020204" pitchFamily="34" charset="0"/>
              </a:rPr>
              <a:t>Refleja las ideas del emprendedor</a:t>
            </a:r>
            <a:r>
              <a:rPr lang="es-ES" altLang="es-ES">
                <a:solidFill>
                  <a:schemeClr val="tx1"/>
                </a:solidFill>
                <a:cs typeface="Arial" panose="020B0604020202020204" pitchFamily="34" charset="0"/>
              </a:rPr>
              <a:t> sobre los objetivos que quiere alcanzar y cómo intentará llegar a ello.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altLang="es-ES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altLang="es-ES" b="1">
                <a:solidFill>
                  <a:schemeClr val="tx1"/>
                </a:solidFill>
                <a:cs typeface="Arial" panose="020B0604020202020204" pitchFamily="34" charset="0"/>
              </a:rPr>
              <a:t>Un plan de empresa es</a:t>
            </a:r>
            <a:r>
              <a:rPr lang="es-ES" altLang="es-ES">
                <a:solidFill>
                  <a:schemeClr val="tx1"/>
                </a:solidFill>
                <a:cs typeface="Arial" panose="020B0604020202020204" pitchFamily="34" charset="0"/>
              </a:rPr>
              <a:t> un documento escrito que explica la </a:t>
            </a:r>
            <a:r>
              <a:rPr lang="es-ES" altLang="es-ES" b="1">
                <a:solidFill>
                  <a:schemeClr val="tx1"/>
                </a:solidFill>
                <a:cs typeface="Arial" panose="020B0604020202020204" pitchFamily="34" charset="0"/>
              </a:rPr>
              <a:t>visión del empresario</a:t>
            </a:r>
            <a:r>
              <a:rPr lang="es-ES" altLang="es-ES">
                <a:solidFill>
                  <a:schemeClr val="tx1"/>
                </a:solidFill>
                <a:cs typeface="Arial" panose="020B0604020202020204" pitchFamily="34" charset="0"/>
              </a:rPr>
              <a:t> de su negocio, </a:t>
            </a:r>
            <a:r>
              <a:rPr lang="es-ES" altLang="es-ES" b="1">
                <a:solidFill>
                  <a:schemeClr val="tx1"/>
                </a:solidFill>
                <a:cs typeface="Arial" panose="020B0604020202020204" pitchFamily="34" charset="0"/>
              </a:rPr>
              <a:t>cómo lo hará viable</a:t>
            </a:r>
            <a:r>
              <a:rPr lang="es-ES" altLang="es-ES">
                <a:solidFill>
                  <a:schemeClr val="tx1"/>
                </a:solidFill>
                <a:cs typeface="Arial" panose="020B0604020202020204" pitchFamily="34" charset="0"/>
              </a:rPr>
              <a:t> y </a:t>
            </a:r>
            <a:r>
              <a:rPr lang="es-ES" altLang="es-ES" b="1">
                <a:solidFill>
                  <a:schemeClr val="tx1"/>
                </a:solidFill>
                <a:cs typeface="Arial" panose="020B0604020202020204" pitchFamily="34" charset="0"/>
              </a:rPr>
              <a:t>generará beneficios</a:t>
            </a:r>
            <a:r>
              <a:rPr lang="es-ES" altLang="es-ES">
                <a:solidFill>
                  <a:schemeClr val="tx1"/>
                </a:solidFill>
              </a:rPr>
              <a:t>. </a:t>
            </a:r>
            <a:br>
              <a:rPr lang="es-ES" altLang="es-ES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es-ES" altLang="es-ES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altLang="es-ES" b="1">
                <a:solidFill>
                  <a:schemeClr val="tx1"/>
                </a:solidFill>
                <a:cs typeface="Arial" panose="020B0604020202020204" pitchFamily="34" charset="0"/>
              </a:rPr>
              <a:t>Es una herramienta.</a:t>
            </a:r>
            <a:r>
              <a:rPr lang="es-ES" altLang="es-ES">
                <a:solidFill>
                  <a:schemeClr val="tx1"/>
                </a:solidFill>
                <a:cs typeface="Arial" panose="020B0604020202020204" pitchFamily="34" charset="0"/>
              </a:rPr>
              <a:t> No es un fin en sí mismo, sino que es un plan para llevar a cabo un proyecto empresarial.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altLang="es-ES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altLang="es-ES">
                <a:solidFill>
                  <a:schemeClr val="tx1"/>
                </a:solidFill>
                <a:cs typeface="Arial" panose="020B0604020202020204" pitchFamily="34" charset="0"/>
              </a:rPr>
              <a:t>Incluye detalladamente </a:t>
            </a:r>
            <a:r>
              <a:rPr lang="es-ES" altLang="es-ES" b="1">
                <a:solidFill>
                  <a:schemeClr val="tx1"/>
                </a:solidFill>
                <a:cs typeface="Arial" panose="020B0604020202020204" pitchFamily="34" charset="0"/>
              </a:rPr>
              <a:t>las acciones futuras </a:t>
            </a:r>
            <a:r>
              <a:rPr lang="es-ES" altLang="es-ES">
                <a:solidFill>
                  <a:schemeClr val="tx1"/>
                </a:solidFill>
                <a:cs typeface="Arial" panose="020B0604020202020204" pitchFamily="34" charset="0"/>
              </a:rPr>
              <a:t>que habrán de ejecutar para, utilizando los </a:t>
            </a:r>
            <a:r>
              <a:rPr lang="es-ES" altLang="es-ES" b="1">
                <a:solidFill>
                  <a:schemeClr val="tx1"/>
                </a:solidFill>
                <a:cs typeface="Arial" panose="020B0604020202020204" pitchFamily="34" charset="0"/>
              </a:rPr>
              <a:t>recursos</a:t>
            </a:r>
            <a:r>
              <a:rPr lang="es-ES" altLang="es-ES">
                <a:solidFill>
                  <a:schemeClr val="tx1"/>
                </a:solidFill>
                <a:cs typeface="Arial" panose="020B0604020202020204" pitchFamily="34" charset="0"/>
              </a:rPr>
              <a:t> disponibles, conseguir los objetivos.</a:t>
            </a:r>
            <a:endParaRPr lang="es-ES" altLang="es-E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5885E0-EBC1-6A73-89A7-D9FEB9718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9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59E073C-49D3-3A47-7BEE-456EEC28D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069" y="274882"/>
            <a:ext cx="8229240" cy="914400"/>
          </a:xfrm>
        </p:spPr>
        <p:txBody>
          <a:bodyPr/>
          <a:lstStyle/>
          <a:p>
            <a:r>
              <a:rPr lang="es-ES" dirty="0"/>
              <a:t>Qué es el plan de empresa (</a:t>
            </a:r>
            <a:r>
              <a:rPr lang="es-ES" dirty="0" err="1"/>
              <a:t>Iv</a:t>
            </a:r>
            <a:r>
              <a:rPr lang="es-ES" dirty="0"/>
              <a:t>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D3B807E-18B0-EF41-87B2-4B10BE2E9E83}"/>
              </a:ext>
            </a:extLst>
          </p:cNvPr>
          <p:cNvSpPr/>
          <p:nvPr/>
        </p:nvSpPr>
        <p:spPr>
          <a:xfrm>
            <a:off x="0" y="6009088"/>
            <a:ext cx="9144000" cy="8489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85A71C-9A16-EEE7-D3CF-0769E800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0480"/>
            <a:ext cx="1949115" cy="83751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11B521D-3366-6687-6EB7-E374BAF96EA9}"/>
              </a:ext>
            </a:extLst>
          </p:cNvPr>
          <p:cNvSpPr txBox="1">
            <a:spLocks/>
          </p:cNvSpPr>
          <p:nvPr/>
        </p:nvSpPr>
        <p:spPr>
          <a:xfrm>
            <a:off x="3159544" y="751234"/>
            <a:ext cx="2420289" cy="6762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800" b="0" i="0" u="none" strike="noStrike" kern="1200" cap="all" spc="-79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</a:lstStyle>
          <a:p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RESUMEN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D8F8BAE-11D7-8A60-69A2-ED521A6FB5A2}"/>
              </a:ext>
            </a:extLst>
          </p:cNvPr>
          <p:cNvSpPr txBox="1">
            <a:spLocks/>
          </p:cNvSpPr>
          <p:nvPr/>
        </p:nvSpPr>
        <p:spPr>
          <a:xfrm>
            <a:off x="876879" y="1427467"/>
            <a:ext cx="7390242" cy="3034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rm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46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permite al empresario </a:t>
            </a:r>
            <a:r>
              <a:rPr lang="es-ES" sz="146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planificar el proyecto</a:t>
            </a:r>
            <a:r>
              <a:rPr lang="es-ES" sz="146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sintetizando el concepto del negocio. Es un </a:t>
            </a:r>
            <a:r>
              <a:rPr lang="es-ES" sz="146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formal</a:t>
            </a:r>
            <a:r>
              <a:rPr lang="es-ES" sz="1463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6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 </a:t>
            </a:r>
            <a:r>
              <a:rPr lang="es-ES" sz="146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escrito</a:t>
            </a:r>
            <a:r>
              <a:rPr lang="es-ES" sz="146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sigue un </a:t>
            </a:r>
            <a:r>
              <a:rPr lang="es-ES" sz="146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lógico, progresivo, coherente y orientado a la acción</a:t>
            </a:r>
            <a:r>
              <a:rPr lang="es-ES" sz="146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 el que se incluyen detalladamente las </a:t>
            </a:r>
            <a:r>
              <a:rPr lang="es-ES" sz="146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futuras </a:t>
            </a:r>
            <a:r>
              <a:rPr lang="es-ES" sz="146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habrán de ejecutar para que, con los recursos disponibles, </a:t>
            </a:r>
            <a:r>
              <a:rPr lang="es-ES" sz="146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conseguir los objetivos propuestos</a:t>
            </a:r>
            <a:r>
              <a:rPr lang="es-ES" sz="146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 un </a:t>
            </a:r>
            <a:r>
              <a:rPr lang="es-ES" sz="146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anteproyecto</a:t>
            </a:r>
            <a:r>
              <a:rPr lang="es-ES" sz="146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supone una </a:t>
            </a:r>
            <a:r>
              <a:rPr lang="es-ES" sz="146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reflexión y profundo conocimiento de la oportunidad </a:t>
            </a:r>
            <a:r>
              <a:rPr lang="es-ES" sz="146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se pretende poner en marcha, sintetizando las reflexiones, concepción y planificación del proyecto empresarial.</a:t>
            </a:r>
          </a:p>
          <a:p>
            <a:endParaRPr lang="es-ES" sz="1463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EB9679-D876-7D8A-348F-129A52440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987" y="3995899"/>
            <a:ext cx="5281943" cy="199700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775AF35-8D17-A3D1-8988-A93C73D2F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13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59E073C-49D3-3A47-7BEE-456EEC28D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069" y="274882"/>
            <a:ext cx="8229240" cy="914400"/>
          </a:xfrm>
        </p:spPr>
        <p:txBody>
          <a:bodyPr/>
          <a:lstStyle/>
          <a:p>
            <a:r>
              <a:rPr lang="es-ES" dirty="0"/>
              <a:t>Qué es el plan de empresa (v)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D3B807E-18B0-EF41-87B2-4B10BE2E9E83}"/>
              </a:ext>
            </a:extLst>
          </p:cNvPr>
          <p:cNvSpPr/>
          <p:nvPr/>
        </p:nvSpPr>
        <p:spPr>
          <a:xfrm>
            <a:off x="0" y="6009088"/>
            <a:ext cx="9144000" cy="8489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85A71C-9A16-EEE7-D3CF-0769E800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0480"/>
            <a:ext cx="1949115" cy="83751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11B521D-3366-6687-6EB7-E374BAF96EA9}"/>
              </a:ext>
            </a:extLst>
          </p:cNvPr>
          <p:cNvSpPr txBox="1">
            <a:spLocks/>
          </p:cNvSpPr>
          <p:nvPr/>
        </p:nvSpPr>
        <p:spPr>
          <a:xfrm>
            <a:off x="3159544" y="751234"/>
            <a:ext cx="2420289" cy="6762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800" b="0" i="0" u="none" strike="noStrike" kern="1200" cap="all" spc="-79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</a:lstStyle>
          <a:p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50AD7A1-6D68-60EC-7D45-C97DB7975325}"/>
              </a:ext>
            </a:extLst>
          </p:cNvPr>
          <p:cNvSpPr txBox="1">
            <a:spLocks/>
          </p:cNvSpPr>
          <p:nvPr/>
        </p:nvSpPr>
        <p:spPr>
          <a:xfrm>
            <a:off x="144849" y="1518330"/>
            <a:ext cx="8461941" cy="4091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SzPct val="45000"/>
              <a:buFont typeface="StarSymbol"/>
              <a:buNone/>
              <a:tabLst/>
              <a:defRPr lang="en-US" sz="2000" b="0" i="0" u="none" strike="noStrike" kern="1200" cap="all" spc="119" baseline="0">
                <a:ln>
                  <a:noFill/>
                </a:ln>
                <a:solidFill>
                  <a:srgbClr val="D1282E"/>
                </a:solidFill>
                <a:highlight>
                  <a:scrgbClr r="0" g="0" b="0">
                    <a:alpha val="0"/>
                  </a:scrgbClr>
                </a:highlight>
                <a:latin typeface="Arial Black" pitchFamily="18"/>
                <a:ea typeface="ＭＳ Ｐゴシック" pitchFamily="2"/>
                <a:cs typeface="FreeSans" pitchFamily="2"/>
              </a:defRPr>
            </a:lvl1pPr>
            <a:lvl2pPr marL="457200" marR="0" lvl="1" indent="-1825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Wingdings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Ha de ser por </a:t>
            </a:r>
            <a:r>
              <a:rPr lang="es-E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escrito, preciso y sin generalidades</a:t>
            </a:r>
          </a:p>
          <a:p>
            <a:pPr lvl="1" algn="just">
              <a:buFont typeface="Wingdings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Sigue un proceso </a:t>
            </a:r>
            <a:r>
              <a:rPr lang="es-E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lógico y progresivo de desarrollo </a:t>
            </a:r>
            <a:r>
              <a:rPr lang="es-E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la idea identificada a la materialización de las mismas en los planes parciales.</a:t>
            </a:r>
          </a:p>
          <a:p>
            <a:pPr lvl="1" algn="just">
              <a:buFont typeface="Wingdings" pitchFamily="2" charset="2"/>
              <a:buChar char="ü"/>
            </a:pPr>
            <a:r>
              <a:rPr lang="es-E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Realista y coherente</a:t>
            </a:r>
            <a:r>
              <a:rPr lang="es-E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 decir, debe partir de la realidad empresarial existente, mostrando un análisis veraz y objetivo, en el que todas las partes sean coherentes entre sí mostrando la globalidad de la empresa</a:t>
            </a:r>
          </a:p>
          <a:p>
            <a:pPr lvl="1" algn="just">
              <a:buFont typeface="Wingdings" pitchFamily="2" charset="2"/>
              <a:buChar char="ü"/>
            </a:pPr>
            <a:r>
              <a:rPr lang="es-E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 a la acción</a:t>
            </a:r>
            <a:r>
              <a:rPr lang="es-E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 decir, todos sus elementos deben tener un propósito práctico de las estrategias que llevará  la empresa en su desarrollo durante los primeros años de vida.</a:t>
            </a:r>
          </a:p>
          <a:p>
            <a:pPr lvl="1" algn="just">
              <a:buFont typeface="Wingdings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que tener una </a:t>
            </a:r>
            <a:r>
              <a:rPr lang="es-E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  <a:r>
              <a:rPr lang="es-E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similar a cualquier trabajo escrito (portada, índice, cuerpo, </a:t>
            </a:r>
            <a:r>
              <a:rPr lang="es-ES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s-E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…).</a:t>
            </a:r>
          </a:p>
          <a:p>
            <a:pPr lvl="1" algn="just">
              <a:buFont typeface="Wingdings" pitchFamily="2" charset="2"/>
              <a:buChar char="ü"/>
            </a:pPr>
            <a:r>
              <a:rPr lang="es-E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Describir claramente la idea de negocio y mostrar su atractivo.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34E0F7-C4CD-B0C5-EFE5-10449BFB1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89" y="6474039"/>
            <a:ext cx="5047926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704"/>
      </p:ext>
    </p:extLst>
  </p:cSld>
  <p:clrMapOvr>
    <a:masterClrMapping/>
  </p:clrMapOvr>
</p:sld>
</file>

<file path=ppt/theme/theme1.xml><?xml version="1.0" encoding="utf-8"?>
<a:theme xmlns:a="http://schemas.openxmlformats.org/drawingml/2006/main" name="Esen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uevoDiseñ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Felix Titling"/>
        <a:ea typeface=""/>
        <a:cs typeface=""/>
      </a:majorFont>
      <a:minorFont>
        <a:latin typeface="Footlight MT Light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../Downloads/presentaciones/Ofilibre-presentacion.odp/Esencial</Template>
  <TotalTime>2421</TotalTime>
  <Words>3859</Words>
  <Application>Microsoft Office PowerPoint</Application>
  <PresentationFormat>Presentación en pantalla (4:3)</PresentationFormat>
  <Paragraphs>604</Paragraphs>
  <Slides>48</Slides>
  <Notes>47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66" baseType="lpstr">
      <vt:lpstr>Arial</vt:lpstr>
      <vt:lpstr>Arial Black</vt:lpstr>
      <vt:lpstr>Bookman Old Style</vt:lpstr>
      <vt:lpstr>Calibri</vt:lpstr>
      <vt:lpstr>Courier New</vt:lpstr>
      <vt:lpstr>Felix Titling</vt:lpstr>
      <vt:lpstr>Footlight MT Light</vt:lpstr>
      <vt:lpstr>Garamond</vt:lpstr>
      <vt:lpstr>Gill Sans</vt:lpstr>
      <vt:lpstr>Liberation Sans</vt:lpstr>
      <vt:lpstr>Liberation Serif</vt:lpstr>
      <vt:lpstr>Monotype Sorts</vt:lpstr>
      <vt:lpstr>SFMono-Regular</vt:lpstr>
      <vt:lpstr>StarSymbol</vt:lpstr>
      <vt:lpstr>Wingdings</vt:lpstr>
      <vt:lpstr>Esencial</vt:lpstr>
      <vt:lpstr>Default 1</vt:lpstr>
      <vt:lpstr>NuevoDiseño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Estructura del plan de Empresa (I)</vt:lpstr>
      <vt:lpstr>Estructura del plan de Empresa (II)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Obras Libres: uso y disfrute</dc:title>
  <dc:creator>Luisa Eugenia Reyes Recio</dc:creator>
  <cp:lastModifiedBy>Luisa Eugenia Reyes Recio</cp:lastModifiedBy>
  <cp:revision>121</cp:revision>
  <dcterms:created xsi:type="dcterms:W3CDTF">2019-01-21T12:01:12Z</dcterms:created>
  <dcterms:modified xsi:type="dcterms:W3CDTF">2023-03-27T08:19:31Z</dcterms:modified>
</cp:coreProperties>
</file>