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9731" y="452704"/>
            <a:ext cx="9892537" cy="1590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8957" y="1760601"/>
            <a:ext cx="10888980" cy="3231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hyperlink" Target="https://creativecommons.org/licenses/by-sa/4.0/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jpg"/><Relationship Id="rId9" Type="http://schemas.openxmlformats.org/officeDocument/2006/relationships/image" Target="../media/image30.jpg"/><Relationship Id="rId10" Type="http://schemas.openxmlformats.org/officeDocument/2006/relationships/image" Target="../media/image31.png"/><Relationship Id="rId11" Type="http://schemas.openxmlformats.org/officeDocument/2006/relationships/image" Target="../media/image32.jpg"/><Relationship Id="rId12" Type="http://schemas.openxmlformats.org/officeDocument/2006/relationships/image" Target="../media/image3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30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8.png"/><Relationship Id="rId9" Type="http://schemas.openxmlformats.org/officeDocument/2006/relationships/image" Target="../media/image3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uan.delcoso@urjc.es" TargetMode="External"/><Relationship Id="rId3" Type="http://schemas.openxmlformats.org/officeDocument/2006/relationships/image" Target="../media/image4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6045" rIns="0" bIns="0" rtlCol="0" vert="horz">
            <a:spAutoFit/>
          </a:bodyPr>
          <a:lstStyle/>
          <a:p>
            <a:pPr marL="5494655" marR="5080" indent="17780">
              <a:lnSpc>
                <a:spcPts val="5830"/>
              </a:lnSpc>
              <a:spcBef>
                <a:spcPts val="835"/>
              </a:spcBef>
            </a:pPr>
            <a:r>
              <a:rPr dirty="0" spc="-45"/>
              <a:t>Valoración </a:t>
            </a:r>
            <a:r>
              <a:rPr dirty="0"/>
              <a:t>de </a:t>
            </a:r>
            <a:r>
              <a:rPr dirty="0" spc="-10"/>
              <a:t>la </a:t>
            </a:r>
            <a:r>
              <a:rPr dirty="0" spc="-1210"/>
              <a:t> </a:t>
            </a:r>
            <a:r>
              <a:rPr dirty="0" spc="-5"/>
              <a:t>Condición</a:t>
            </a:r>
            <a:r>
              <a:rPr dirty="0" spc="-105"/>
              <a:t> </a:t>
            </a:r>
            <a:r>
              <a:rPr dirty="0" spc="-15"/>
              <a:t>Física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6172200" cy="6858000"/>
            <a:chOff x="0" y="0"/>
            <a:chExt cx="617220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172200" cy="6858000"/>
            </a:xfrm>
            <a:custGeom>
              <a:avLst/>
              <a:gdLst/>
              <a:ahLst/>
              <a:cxnLst/>
              <a:rect l="l" t="t" r="r" b="b"/>
              <a:pathLst>
                <a:path w="6172200" h="6858000">
                  <a:moveTo>
                    <a:pt x="6103112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764536" y="6857999"/>
                  </a:lnTo>
                  <a:lnTo>
                    <a:pt x="2896362" y="6782205"/>
                  </a:lnTo>
                  <a:lnTo>
                    <a:pt x="2937183" y="6757202"/>
                  </a:lnTo>
                  <a:lnTo>
                    <a:pt x="2977813" y="6731921"/>
                  </a:lnTo>
                  <a:lnTo>
                    <a:pt x="3018252" y="6706364"/>
                  </a:lnTo>
                  <a:lnTo>
                    <a:pt x="3058499" y="6680530"/>
                  </a:lnTo>
                  <a:lnTo>
                    <a:pt x="3098552" y="6654423"/>
                  </a:lnTo>
                  <a:lnTo>
                    <a:pt x="3138409" y="6628042"/>
                  </a:lnTo>
                  <a:lnTo>
                    <a:pt x="3178070" y="6601390"/>
                  </a:lnTo>
                  <a:lnTo>
                    <a:pt x="3217533" y="6574467"/>
                  </a:lnTo>
                  <a:lnTo>
                    <a:pt x="3256796" y="6547275"/>
                  </a:lnTo>
                  <a:lnTo>
                    <a:pt x="3295859" y="6519816"/>
                  </a:lnTo>
                  <a:lnTo>
                    <a:pt x="3334720" y="6492090"/>
                  </a:lnTo>
                  <a:lnTo>
                    <a:pt x="3373378" y="6464099"/>
                  </a:lnTo>
                  <a:lnTo>
                    <a:pt x="3411832" y="6435845"/>
                  </a:lnTo>
                  <a:lnTo>
                    <a:pt x="3450079" y="6407328"/>
                  </a:lnTo>
                  <a:lnTo>
                    <a:pt x="3488119" y="6378550"/>
                  </a:lnTo>
                  <a:lnTo>
                    <a:pt x="3525951" y="6349513"/>
                  </a:lnTo>
                  <a:lnTo>
                    <a:pt x="3563572" y="6320216"/>
                  </a:lnTo>
                  <a:lnTo>
                    <a:pt x="3600983" y="6290663"/>
                  </a:lnTo>
                  <a:lnTo>
                    <a:pt x="3638181" y="6260854"/>
                  </a:lnTo>
                  <a:lnTo>
                    <a:pt x="3675165" y="6230791"/>
                  </a:lnTo>
                  <a:lnTo>
                    <a:pt x="3711934" y="6200475"/>
                  </a:lnTo>
                  <a:lnTo>
                    <a:pt x="3748486" y="6169907"/>
                  </a:lnTo>
                  <a:lnTo>
                    <a:pt x="3784821" y="6139088"/>
                  </a:lnTo>
                  <a:lnTo>
                    <a:pt x="3820936" y="6108020"/>
                  </a:lnTo>
                  <a:lnTo>
                    <a:pt x="3856831" y="6076705"/>
                  </a:lnTo>
                  <a:lnTo>
                    <a:pt x="3892504" y="6045143"/>
                  </a:lnTo>
                  <a:lnTo>
                    <a:pt x="3927954" y="6013336"/>
                  </a:lnTo>
                  <a:lnTo>
                    <a:pt x="3963179" y="5981285"/>
                  </a:lnTo>
                  <a:lnTo>
                    <a:pt x="3998179" y="5948991"/>
                  </a:lnTo>
                  <a:lnTo>
                    <a:pt x="4032952" y="5916457"/>
                  </a:lnTo>
                  <a:lnTo>
                    <a:pt x="4067496" y="5883682"/>
                  </a:lnTo>
                  <a:lnTo>
                    <a:pt x="4101810" y="5850669"/>
                  </a:lnTo>
                  <a:lnTo>
                    <a:pt x="4135894" y="5817419"/>
                  </a:lnTo>
                  <a:lnTo>
                    <a:pt x="4169745" y="5783933"/>
                  </a:lnTo>
                  <a:lnTo>
                    <a:pt x="4203362" y="5750212"/>
                  </a:lnTo>
                  <a:lnTo>
                    <a:pt x="4236744" y="5716259"/>
                  </a:lnTo>
                  <a:lnTo>
                    <a:pt x="4269889" y="5682073"/>
                  </a:lnTo>
                  <a:lnTo>
                    <a:pt x="4302797" y="5647657"/>
                  </a:lnTo>
                  <a:lnTo>
                    <a:pt x="4335466" y="5613011"/>
                  </a:lnTo>
                  <a:lnTo>
                    <a:pt x="4367895" y="5578138"/>
                  </a:lnTo>
                  <a:lnTo>
                    <a:pt x="4400081" y="5543038"/>
                  </a:lnTo>
                  <a:lnTo>
                    <a:pt x="4432025" y="5507713"/>
                  </a:lnTo>
                  <a:lnTo>
                    <a:pt x="4463725" y="5472164"/>
                  </a:lnTo>
                  <a:lnTo>
                    <a:pt x="4495178" y="5436392"/>
                  </a:lnTo>
                  <a:lnTo>
                    <a:pt x="4526385" y="5400399"/>
                  </a:lnTo>
                  <a:lnTo>
                    <a:pt x="4557344" y="5364186"/>
                  </a:lnTo>
                  <a:lnTo>
                    <a:pt x="4588052" y="5327755"/>
                  </a:lnTo>
                  <a:lnTo>
                    <a:pt x="4618510" y="5291106"/>
                  </a:lnTo>
                  <a:lnTo>
                    <a:pt x="4648716" y="5254241"/>
                  </a:lnTo>
                  <a:lnTo>
                    <a:pt x="4678667" y="5217162"/>
                  </a:lnTo>
                  <a:lnTo>
                    <a:pt x="4708364" y="5179869"/>
                  </a:lnTo>
                  <a:lnTo>
                    <a:pt x="4737805" y="5142364"/>
                  </a:lnTo>
                  <a:lnTo>
                    <a:pt x="4766988" y="5104649"/>
                  </a:lnTo>
                  <a:lnTo>
                    <a:pt x="4795912" y="5066724"/>
                  </a:lnTo>
                  <a:lnTo>
                    <a:pt x="4824576" y="5028591"/>
                  </a:lnTo>
                  <a:lnTo>
                    <a:pt x="4852978" y="4990252"/>
                  </a:lnTo>
                  <a:lnTo>
                    <a:pt x="4881117" y="4951707"/>
                  </a:lnTo>
                  <a:lnTo>
                    <a:pt x="4908992" y="4912958"/>
                  </a:lnTo>
                  <a:lnTo>
                    <a:pt x="4936601" y="4874007"/>
                  </a:lnTo>
                  <a:lnTo>
                    <a:pt x="4963944" y="4834854"/>
                  </a:lnTo>
                  <a:lnTo>
                    <a:pt x="4991018" y="4795501"/>
                  </a:lnTo>
                  <a:lnTo>
                    <a:pt x="5017823" y="4755949"/>
                  </a:lnTo>
                  <a:lnTo>
                    <a:pt x="5044357" y="4716200"/>
                  </a:lnTo>
                  <a:lnTo>
                    <a:pt x="5070619" y="4676255"/>
                  </a:lnTo>
                  <a:lnTo>
                    <a:pt x="5096607" y="4636115"/>
                  </a:lnTo>
                  <a:lnTo>
                    <a:pt x="5122320" y="4595782"/>
                  </a:lnTo>
                  <a:lnTo>
                    <a:pt x="5147757" y="4555256"/>
                  </a:lnTo>
                  <a:lnTo>
                    <a:pt x="5172917" y="4514540"/>
                  </a:lnTo>
                  <a:lnTo>
                    <a:pt x="5197798" y="4473634"/>
                  </a:lnTo>
                  <a:lnTo>
                    <a:pt x="5222398" y="4432540"/>
                  </a:lnTo>
                  <a:lnTo>
                    <a:pt x="5246718" y="4391260"/>
                  </a:lnTo>
                  <a:lnTo>
                    <a:pt x="5270754" y="4349794"/>
                  </a:lnTo>
                  <a:lnTo>
                    <a:pt x="5294506" y="4308144"/>
                  </a:lnTo>
                  <a:lnTo>
                    <a:pt x="5317973" y="4266311"/>
                  </a:lnTo>
                  <a:lnTo>
                    <a:pt x="5341153" y="4224296"/>
                  </a:lnTo>
                  <a:lnTo>
                    <a:pt x="5364045" y="4182101"/>
                  </a:lnTo>
                  <a:lnTo>
                    <a:pt x="5386647" y="4139728"/>
                  </a:lnTo>
                  <a:lnTo>
                    <a:pt x="5408959" y="4097177"/>
                  </a:lnTo>
                  <a:lnTo>
                    <a:pt x="5430978" y="4054450"/>
                  </a:lnTo>
                  <a:lnTo>
                    <a:pt x="5452705" y="4011547"/>
                  </a:lnTo>
                  <a:lnTo>
                    <a:pt x="5474136" y="3968472"/>
                  </a:lnTo>
                  <a:lnTo>
                    <a:pt x="5495271" y="3925224"/>
                  </a:lnTo>
                  <a:lnTo>
                    <a:pt x="5516109" y="3881805"/>
                  </a:lnTo>
                  <a:lnTo>
                    <a:pt x="5536649" y="3838217"/>
                  </a:lnTo>
                  <a:lnTo>
                    <a:pt x="5556888" y="3794461"/>
                  </a:lnTo>
                  <a:lnTo>
                    <a:pt x="5576826" y="3750537"/>
                  </a:lnTo>
                  <a:lnTo>
                    <a:pt x="5596461" y="3706448"/>
                  </a:lnTo>
                  <a:lnTo>
                    <a:pt x="5615792" y="3662195"/>
                  </a:lnTo>
                  <a:lnTo>
                    <a:pt x="5634818" y="3617779"/>
                  </a:lnTo>
                  <a:lnTo>
                    <a:pt x="5653537" y="3573201"/>
                  </a:lnTo>
                  <a:lnTo>
                    <a:pt x="5671948" y="3528463"/>
                  </a:lnTo>
                  <a:lnTo>
                    <a:pt x="5690050" y="3483566"/>
                  </a:lnTo>
                  <a:lnTo>
                    <a:pt x="5707841" y="3438512"/>
                  </a:lnTo>
                  <a:lnTo>
                    <a:pt x="5725320" y="3393301"/>
                  </a:lnTo>
                  <a:lnTo>
                    <a:pt x="5742486" y="3347935"/>
                  </a:lnTo>
                  <a:lnTo>
                    <a:pt x="5759337" y="3302415"/>
                  </a:lnTo>
                  <a:lnTo>
                    <a:pt x="5775872" y="3256743"/>
                  </a:lnTo>
                  <a:lnTo>
                    <a:pt x="5792090" y="3210921"/>
                  </a:lnTo>
                  <a:lnTo>
                    <a:pt x="5807990" y="3164948"/>
                  </a:lnTo>
                  <a:lnTo>
                    <a:pt x="5823569" y="3118827"/>
                  </a:lnTo>
                  <a:lnTo>
                    <a:pt x="5838827" y="3072560"/>
                  </a:lnTo>
                  <a:lnTo>
                    <a:pt x="5853763" y="3026146"/>
                  </a:lnTo>
                  <a:lnTo>
                    <a:pt x="5868374" y="2979588"/>
                  </a:lnTo>
                  <a:lnTo>
                    <a:pt x="5882661" y="2932887"/>
                  </a:lnTo>
                  <a:lnTo>
                    <a:pt x="5896621" y="2886045"/>
                  </a:lnTo>
                  <a:lnTo>
                    <a:pt x="5910253" y="2839062"/>
                  </a:lnTo>
                  <a:lnTo>
                    <a:pt x="5923555" y="2791940"/>
                  </a:lnTo>
                  <a:lnTo>
                    <a:pt x="5936528" y="2744680"/>
                  </a:lnTo>
                  <a:lnTo>
                    <a:pt x="5949168" y="2697284"/>
                  </a:lnTo>
                  <a:lnTo>
                    <a:pt x="5961475" y="2649752"/>
                  </a:lnTo>
                  <a:lnTo>
                    <a:pt x="5973448" y="2602087"/>
                  </a:lnTo>
                  <a:lnTo>
                    <a:pt x="5985084" y="2554290"/>
                  </a:lnTo>
                  <a:lnTo>
                    <a:pt x="5996384" y="2506361"/>
                  </a:lnTo>
                  <a:lnTo>
                    <a:pt x="6007345" y="2458303"/>
                  </a:lnTo>
                  <a:lnTo>
                    <a:pt x="6017966" y="2410116"/>
                  </a:lnTo>
                  <a:lnTo>
                    <a:pt x="6028247" y="2361802"/>
                  </a:lnTo>
                  <a:lnTo>
                    <a:pt x="6038184" y="2313363"/>
                  </a:lnTo>
                  <a:lnTo>
                    <a:pt x="6047778" y="2264799"/>
                  </a:lnTo>
                  <a:lnTo>
                    <a:pt x="6057027" y="2216111"/>
                  </a:lnTo>
                  <a:lnTo>
                    <a:pt x="6065929" y="2167302"/>
                  </a:lnTo>
                  <a:lnTo>
                    <a:pt x="6074484" y="2118373"/>
                  </a:lnTo>
                  <a:lnTo>
                    <a:pt x="6082689" y="2069324"/>
                  </a:lnTo>
                  <a:lnTo>
                    <a:pt x="6090544" y="2020157"/>
                  </a:lnTo>
                  <a:lnTo>
                    <a:pt x="6098047" y="1970874"/>
                  </a:lnTo>
                  <a:lnTo>
                    <a:pt x="6105197" y="1921476"/>
                  </a:lnTo>
                  <a:lnTo>
                    <a:pt x="6111993" y="1871964"/>
                  </a:lnTo>
                  <a:lnTo>
                    <a:pt x="6118433" y="1822339"/>
                  </a:lnTo>
                  <a:lnTo>
                    <a:pt x="6124516" y="1772603"/>
                  </a:lnTo>
                  <a:lnTo>
                    <a:pt x="6130240" y="1722757"/>
                  </a:lnTo>
                  <a:lnTo>
                    <a:pt x="6135605" y="1672803"/>
                  </a:lnTo>
                  <a:lnTo>
                    <a:pt x="6140609" y="1622741"/>
                  </a:lnTo>
                  <a:lnTo>
                    <a:pt x="6145250" y="1572574"/>
                  </a:lnTo>
                  <a:lnTo>
                    <a:pt x="6149528" y="1522302"/>
                  </a:lnTo>
                  <a:lnTo>
                    <a:pt x="6153441" y="1471927"/>
                  </a:lnTo>
                  <a:lnTo>
                    <a:pt x="6156987" y="1421449"/>
                  </a:lnTo>
                  <a:lnTo>
                    <a:pt x="6160166" y="1370872"/>
                  </a:lnTo>
                  <a:lnTo>
                    <a:pt x="6162975" y="1320194"/>
                  </a:lnTo>
                  <a:lnTo>
                    <a:pt x="6165415" y="1269419"/>
                  </a:lnTo>
                  <a:lnTo>
                    <a:pt x="6167482" y="1218548"/>
                  </a:lnTo>
                  <a:lnTo>
                    <a:pt x="6169177" y="1167581"/>
                  </a:lnTo>
                  <a:lnTo>
                    <a:pt x="6170498" y="1116520"/>
                  </a:lnTo>
                  <a:lnTo>
                    <a:pt x="6171442" y="1065366"/>
                  </a:lnTo>
                  <a:lnTo>
                    <a:pt x="6172010" y="1014121"/>
                  </a:lnTo>
                  <a:lnTo>
                    <a:pt x="6172200" y="962787"/>
                  </a:lnTo>
                  <a:lnTo>
                    <a:pt x="6172017" y="912510"/>
                  </a:lnTo>
                  <a:lnTo>
                    <a:pt x="6171471" y="862320"/>
                  </a:lnTo>
                  <a:lnTo>
                    <a:pt x="6170562" y="812217"/>
                  </a:lnTo>
                  <a:lnTo>
                    <a:pt x="6169291" y="762203"/>
                  </a:lnTo>
                  <a:lnTo>
                    <a:pt x="6167661" y="712277"/>
                  </a:lnTo>
                  <a:lnTo>
                    <a:pt x="6165672" y="662441"/>
                  </a:lnTo>
                  <a:lnTo>
                    <a:pt x="6163326" y="612695"/>
                  </a:lnTo>
                  <a:lnTo>
                    <a:pt x="6160624" y="563041"/>
                  </a:lnTo>
                  <a:lnTo>
                    <a:pt x="6157568" y="513479"/>
                  </a:lnTo>
                  <a:lnTo>
                    <a:pt x="6154159" y="464010"/>
                  </a:lnTo>
                  <a:lnTo>
                    <a:pt x="6150398" y="414635"/>
                  </a:lnTo>
                  <a:lnTo>
                    <a:pt x="6146287" y="365354"/>
                  </a:lnTo>
                  <a:lnTo>
                    <a:pt x="6141828" y="316169"/>
                  </a:lnTo>
                  <a:lnTo>
                    <a:pt x="6137021" y="267080"/>
                  </a:lnTo>
                  <a:lnTo>
                    <a:pt x="610311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6024880" cy="6858000"/>
            </a:xfrm>
            <a:custGeom>
              <a:avLst/>
              <a:gdLst/>
              <a:ahLst/>
              <a:cxnLst/>
              <a:rect l="l" t="t" r="r" b="b"/>
              <a:pathLst>
                <a:path w="6024880" h="6858000">
                  <a:moveTo>
                    <a:pt x="5954014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437130" y="6857999"/>
                  </a:lnTo>
                  <a:lnTo>
                    <a:pt x="2550033" y="6800151"/>
                  </a:lnTo>
                  <a:lnTo>
                    <a:pt x="2592174" y="6777061"/>
                  </a:lnTo>
                  <a:lnTo>
                    <a:pt x="2634130" y="6753675"/>
                  </a:lnTo>
                  <a:lnTo>
                    <a:pt x="2675898" y="6729996"/>
                  </a:lnTo>
                  <a:lnTo>
                    <a:pt x="2717477" y="6706024"/>
                  </a:lnTo>
                  <a:lnTo>
                    <a:pt x="2758867" y="6681761"/>
                  </a:lnTo>
                  <a:lnTo>
                    <a:pt x="2800064" y="6657209"/>
                  </a:lnTo>
                  <a:lnTo>
                    <a:pt x="2841069" y="6632368"/>
                  </a:lnTo>
                  <a:lnTo>
                    <a:pt x="2881880" y="6607241"/>
                  </a:lnTo>
                  <a:lnTo>
                    <a:pt x="2922495" y="6581828"/>
                  </a:lnTo>
                  <a:lnTo>
                    <a:pt x="2962913" y="6556131"/>
                  </a:lnTo>
                  <a:lnTo>
                    <a:pt x="3003132" y="6530151"/>
                  </a:lnTo>
                  <a:lnTo>
                    <a:pt x="3043151" y="6503890"/>
                  </a:lnTo>
                  <a:lnTo>
                    <a:pt x="3082969" y="6477349"/>
                  </a:lnTo>
                  <a:lnTo>
                    <a:pt x="3122585" y="6450530"/>
                  </a:lnTo>
                  <a:lnTo>
                    <a:pt x="3161996" y="6423433"/>
                  </a:lnTo>
                  <a:lnTo>
                    <a:pt x="3201202" y="6396061"/>
                  </a:lnTo>
                  <a:lnTo>
                    <a:pt x="3240200" y="6368415"/>
                  </a:lnTo>
                  <a:lnTo>
                    <a:pt x="3278991" y="6340496"/>
                  </a:lnTo>
                  <a:lnTo>
                    <a:pt x="3317572" y="6312305"/>
                  </a:lnTo>
                  <a:lnTo>
                    <a:pt x="3355941" y="6283844"/>
                  </a:lnTo>
                  <a:lnTo>
                    <a:pt x="3394099" y="6255115"/>
                  </a:lnTo>
                  <a:lnTo>
                    <a:pt x="3432042" y="6226118"/>
                  </a:lnTo>
                  <a:lnTo>
                    <a:pt x="3469770" y="6196856"/>
                  </a:lnTo>
                  <a:lnTo>
                    <a:pt x="3507281" y="6167329"/>
                  </a:lnTo>
                  <a:lnTo>
                    <a:pt x="3544574" y="6137539"/>
                  </a:lnTo>
                  <a:lnTo>
                    <a:pt x="3581648" y="6107487"/>
                  </a:lnTo>
                  <a:lnTo>
                    <a:pt x="3618501" y="6077175"/>
                  </a:lnTo>
                  <a:lnTo>
                    <a:pt x="3655132" y="6046604"/>
                  </a:lnTo>
                  <a:lnTo>
                    <a:pt x="3691539" y="6015775"/>
                  </a:lnTo>
                  <a:lnTo>
                    <a:pt x="3727720" y="5984691"/>
                  </a:lnTo>
                  <a:lnTo>
                    <a:pt x="3763676" y="5953352"/>
                  </a:lnTo>
                  <a:lnTo>
                    <a:pt x="3799403" y="5921759"/>
                  </a:lnTo>
                  <a:lnTo>
                    <a:pt x="3834901" y="5889915"/>
                  </a:lnTo>
                  <a:lnTo>
                    <a:pt x="3870169" y="5857820"/>
                  </a:lnTo>
                  <a:lnTo>
                    <a:pt x="3905204" y="5825475"/>
                  </a:lnTo>
                  <a:lnTo>
                    <a:pt x="3940006" y="5792884"/>
                  </a:lnTo>
                  <a:lnTo>
                    <a:pt x="3974573" y="5760046"/>
                  </a:lnTo>
                  <a:lnTo>
                    <a:pt x="4008904" y="5726963"/>
                  </a:lnTo>
                  <a:lnTo>
                    <a:pt x="4042997" y="5693636"/>
                  </a:lnTo>
                  <a:lnTo>
                    <a:pt x="4076851" y="5660068"/>
                  </a:lnTo>
                  <a:lnTo>
                    <a:pt x="4110465" y="5626258"/>
                  </a:lnTo>
                  <a:lnTo>
                    <a:pt x="4143837" y="5592210"/>
                  </a:lnTo>
                  <a:lnTo>
                    <a:pt x="4176965" y="5557923"/>
                  </a:lnTo>
                  <a:lnTo>
                    <a:pt x="4209849" y="5523400"/>
                  </a:lnTo>
                  <a:lnTo>
                    <a:pt x="4242487" y="5488642"/>
                  </a:lnTo>
                  <a:lnTo>
                    <a:pt x="4274877" y="5453650"/>
                  </a:lnTo>
                  <a:lnTo>
                    <a:pt x="4307018" y="5418426"/>
                  </a:lnTo>
                  <a:lnTo>
                    <a:pt x="4338910" y="5382970"/>
                  </a:lnTo>
                  <a:lnTo>
                    <a:pt x="4370549" y="5347286"/>
                  </a:lnTo>
                  <a:lnTo>
                    <a:pt x="4401936" y="5311373"/>
                  </a:lnTo>
                  <a:lnTo>
                    <a:pt x="4433068" y="5275233"/>
                  </a:lnTo>
                  <a:lnTo>
                    <a:pt x="4463944" y="5238868"/>
                  </a:lnTo>
                  <a:lnTo>
                    <a:pt x="4494563" y="5202279"/>
                  </a:lnTo>
                  <a:lnTo>
                    <a:pt x="4524923" y="5165468"/>
                  </a:lnTo>
                  <a:lnTo>
                    <a:pt x="4555024" y="5128435"/>
                  </a:lnTo>
                  <a:lnTo>
                    <a:pt x="4584863" y="5091183"/>
                  </a:lnTo>
                  <a:lnTo>
                    <a:pt x="4614439" y="5053712"/>
                  </a:lnTo>
                  <a:lnTo>
                    <a:pt x="4643750" y="5016025"/>
                  </a:lnTo>
                  <a:lnTo>
                    <a:pt x="4672797" y="4978122"/>
                  </a:lnTo>
                  <a:lnTo>
                    <a:pt x="4701576" y="4940004"/>
                  </a:lnTo>
                  <a:lnTo>
                    <a:pt x="4730086" y="4901674"/>
                  </a:lnTo>
                  <a:lnTo>
                    <a:pt x="4758327" y="4863133"/>
                  </a:lnTo>
                  <a:lnTo>
                    <a:pt x="4786297" y="4824382"/>
                  </a:lnTo>
                  <a:lnTo>
                    <a:pt x="4813994" y="4785422"/>
                  </a:lnTo>
                  <a:lnTo>
                    <a:pt x="4841417" y="4746254"/>
                  </a:lnTo>
                  <a:lnTo>
                    <a:pt x="4868565" y="4706882"/>
                  </a:lnTo>
                  <a:lnTo>
                    <a:pt x="4895435" y="4667304"/>
                  </a:lnTo>
                  <a:lnTo>
                    <a:pt x="4922028" y="4627524"/>
                  </a:lnTo>
                  <a:lnTo>
                    <a:pt x="4948341" y="4587542"/>
                  </a:lnTo>
                  <a:lnTo>
                    <a:pt x="4974373" y="4547361"/>
                  </a:lnTo>
                  <a:lnTo>
                    <a:pt x="5000122" y="4506980"/>
                  </a:lnTo>
                  <a:lnTo>
                    <a:pt x="5025588" y="4466402"/>
                  </a:lnTo>
                  <a:lnTo>
                    <a:pt x="5050769" y="4425628"/>
                  </a:lnTo>
                  <a:lnTo>
                    <a:pt x="5075662" y="4384659"/>
                  </a:lnTo>
                  <a:lnTo>
                    <a:pt x="5100268" y="4343497"/>
                  </a:lnTo>
                  <a:lnTo>
                    <a:pt x="5124585" y="4302144"/>
                  </a:lnTo>
                  <a:lnTo>
                    <a:pt x="5148610" y="4260600"/>
                  </a:lnTo>
                  <a:lnTo>
                    <a:pt x="5172344" y="4218867"/>
                  </a:lnTo>
                  <a:lnTo>
                    <a:pt x="5195784" y="4176946"/>
                  </a:lnTo>
                  <a:lnTo>
                    <a:pt x="5218929" y="4134839"/>
                  </a:lnTo>
                  <a:lnTo>
                    <a:pt x="5241777" y="4092548"/>
                  </a:lnTo>
                  <a:lnTo>
                    <a:pt x="5264328" y="4050073"/>
                  </a:lnTo>
                  <a:lnTo>
                    <a:pt x="5286579" y="4007416"/>
                  </a:lnTo>
                  <a:lnTo>
                    <a:pt x="5308530" y="3964578"/>
                  </a:lnTo>
                  <a:lnTo>
                    <a:pt x="5330179" y="3921561"/>
                  </a:lnTo>
                  <a:lnTo>
                    <a:pt x="5351525" y="3878367"/>
                  </a:lnTo>
                  <a:lnTo>
                    <a:pt x="5372565" y="3834996"/>
                  </a:lnTo>
                  <a:lnTo>
                    <a:pt x="5393300" y="3791450"/>
                  </a:lnTo>
                  <a:lnTo>
                    <a:pt x="5413727" y="3747730"/>
                  </a:lnTo>
                  <a:lnTo>
                    <a:pt x="5433845" y="3703838"/>
                  </a:lnTo>
                  <a:lnTo>
                    <a:pt x="5453653" y="3659776"/>
                  </a:lnTo>
                  <a:lnTo>
                    <a:pt x="5473149" y="3615544"/>
                  </a:lnTo>
                  <a:lnTo>
                    <a:pt x="5492331" y="3571144"/>
                  </a:lnTo>
                  <a:lnTo>
                    <a:pt x="5511199" y="3526577"/>
                  </a:lnTo>
                  <a:lnTo>
                    <a:pt x="5529751" y="3481845"/>
                  </a:lnTo>
                  <a:lnTo>
                    <a:pt x="5547986" y="3436949"/>
                  </a:lnTo>
                  <a:lnTo>
                    <a:pt x="5565902" y="3391891"/>
                  </a:lnTo>
                  <a:lnTo>
                    <a:pt x="5583498" y="3346672"/>
                  </a:lnTo>
                  <a:lnTo>
                    <a:pt x="5600772" y="3301293"/>
                  </a:lnTo>
                  <a:lnTo>
                    <a:pt x="5617724" y="3255756"/>
                  </a:lnTo>
                  <a:lnTo>
                    <a:pt x="5634351" y="3210062"/>
                  </a:lnTo>
                  <a:lnTo>
                    <a:pt x="5650652" y="3164213"/>
                  </a:lnTo>
                  <a:lnTo>
                    <a:pt x="5666626" y="3118210"/>
                  </a:lnTo>
                  <a:lnTo>
                    <a:pt x="5682271" y="3072054"/>
                  </a:lnTo>
                  <a:lnTo>
                    <a:pt x="5697587" y="3025746"/>
                  </a:lnTo>
                  <a:lnTo>
                    <a:pt x="5712571" y="2979289"/>
                  </a:lnTo>
                  <a:lnTo>
                    <a:pt x="5727222" y="2932684"/>
                  </a:lnTo>
                  <a:lnTo>
                    <a:pt x="5741540" y="2885931"/>
                  </a:lnTo>
                  <a:lnTo>
                    <a:pt x="5755521" y="2839033"/>
                  </a:lnTo>
                  <a:lnTo>
                    <a:pt x="5769166" y="2791990"/>
                  </a:lnTo>
                  <a:lnTo>
                    <a:pt x="5782473" y="2744805"/>
                  </a:lnTo>
                  <a:lnTo>
                    <a:pt x="5795439" y="2697478"/>
                  </a:lnTo>
                  <a:lnTo>
                    <a:pt x="5808065" y="2650012"/>
                  </a:lnTo>
                  <a:lnTo>
                    <a:pt x="5820348" y="2602406"/>
                  </a:lnTo>
                  <a:lnTo>
                    <a:pt x="5832287" y="2554663"/>
                  </a:lnTo>
                  <a:lnTo>
                    <a:pt x="5843881" y="2506785"/>
                  </a:lnTo>
                  <a:lnTo>
                    <a:pt x="5855128" y="2458772"/>
                  </a:lnTo>
                  <a:lnTo>
                    <a:pt x="5866027" y="2410625"/>
                  </a:lnTo>
                  <a:lnTo>
                    <a:pt x="5876576" y="2362348"/>
                  </a:lnTo>
                  <a:lnTo>
                    <a:pt x="5886774" y="2313939"/>
                  </a:lnTo>
                  <a:lnTo>
                    <a:pt x="5896620" y="2265403"/>
                  </a:lnTo>
                  <a:lnTo>
                    <a:pt x="5906113" y="2216738"/>
                  </a:lnTo>
                  <a:lnTo>
                    <a:pt x="5915250" y="2167948"/>
                  </a:lnTo>
                  <a:lnTo>
                    <a:pt x="5924031" y="2119032"/>
                  </a:lnTo>
                  <a:lnTo>
                    <a:pt x="5932454" y="2069994"/>
                  </a:lnTo>
                  <a:lnTo>
                    <a:pt x="5940517" y="2020833"/>
                  </a:lnTo>
                  <a:lnTo>
                    <a:pt x="5948220" y="1971553"/>
                  </a:lnTo>
                  <a:lnTo>
                    <a:pt x="5955560" y="1922153"/>
                  </a:lnTo>
                  <a:lnTo>
                    <a:pt x="5962538" y="1872635"/>
                  </a:lnTo>
                  <a:lnTo>
                    <a:pt x="5969150" y="1823001"/>
                  </a:lnTo>
                  <a:lnTo>
                    <a:pt x="5975396" y="1773252"/>
                  </a:lnTo>
                  <a:lnTo>
                    <a:pt x="5981274" y="1723390"/>
                  </a:lnTo>
                  <a:lnTo>
                    <a:pt x="5986783" y="1673416"/>
                  </a:lnTo>
                  <a:lnTo>
                    <a:pt x="5991922" y="1623330"/>
                  </a:lnTo>
                  <a:lnTo>
                    <a:pt x="5996688" y="1573136"/>
                  </a:lnTo>
                  <a:lnTo>
                    <a:pt x="6001082" y="1522834"/>
                  </a:lnTo>
                  <a:lnTo>
                    <a:pt x="6005101" y="1472425"/>
                  </a:lnTo>
                  <a:lnTo>
                    <a:pt x="6008743" y="1421911"/>
                  </a:lnTo>
                  <a:lnTo>
                    <a:pt x="6012008" y="1371293"/>
                  </a:lnTo>
                  <a:lnTo>
                    <a:pt x="6014894" y="1320573"/>
                  </a:lnTo>
                  <a:lnTo>
                    <a:pt x="6017400" y="1269753"/>
                  </a:lnTo>
                  <a:lnTo>
                    <a:pt x="6019525" y="1218832"/>
                  </a:lnTo>
                  <a:lnTo>
                    <a:pt x="6021266" y="1167814"/>
                  </a:lnTo>
                  <a:lnTo>
                    <a:pt x="6022622" y="1116698"/>
                  </a:lnTo>
                  <a:lnTo>
                    <a:pt x="6023593" y="1065488"/>
                  </a:lnTo>
                  <a:lnTo>
                    <a:pt x="6024177" y="1014183"/>
                  </a:lnTo>
                  <a:lnTo>
                    <a:pt x="6024372" y="962787"/>
                  </a:lnTo>
                  <a:lnTo>
                    <a:pt x="6024167" y="909963"/>
                  </a:lnTo>
                  <a:lnTo>
                    <a:pt x="6023552" y="857236"/>
                  </a:lnTo>
                  <a:lnTo>
                    <a:pt x="6022530" y="804607"/>
                  </a:lnTo>
                  <a:lnTo>
                    <a:pt x="6021100" y="752078"/>
                  </a:lnTo>
                  <a:lnTo>
                    <a:pt x="6019264" y="699651"/>
                  </a:lnTo>
                  <a:lnTo>
                    <a:pt x="6017023" y="647327"/>
                  </a:lnTo>
                  <a:lnTo>
                    <a:pt x="6014378" y="595108"/>
                  </a:lnTo>
                  <a:lnTo>
                    <a:pt x="6011330" y="542996"/>
                  </a:lnTo>
                  <a:lnTo>
                    <a:pt x="6007880" y="490992"/>
                  </a:lnTo>
                  <a:lnTo>
                    <a:pt x="6004030" y="439099"/>
                  </a:lnTo>
                  <a:lnTo>
                    <a:pt x="5999779" y="387318"/>
                  </a:lnTo>
                  <a:lnTo>
                    <a:pt x="5995129" y="335650"/>
                  </a:lnTo>
                  <a:lnTo>
                    <a:pt x="5990082" y="284099"/>
                  </a:lnTo>
                  <a:lnTo>
                    <a:pt x="59540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099" y="1606296"/>
              <a:ext cx="4047744" cy="22768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6471" y="6348984"/>
              <a:ext cx="838200" cy="2956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909561" y="3429711"/>
            <a:ext cx="4281805" cy="2609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" b="0">
                <a:solidFill>
                  <a:srgbClr val="FFFFFF"/>
                </a:solidFill>
                <a:latin typeface="Calibri Light"/>
                <a:cs typeface="Calibri Light"/>
              </a:rPr>
              <a:t>Guía</a:t>
            </a:r>
            <a:r>
              <a:rPr dirty="0" sz="4800" spc="-3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4800" b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dirty="0" sz="4800" spc="-1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4800" spc="-10" b="0">
                <a:solidFill>
                  <a:srgbClr val="FFFFFF"/>
                </a:solidFill>
                <a:latin typeface="Calibri Light"/>
                <a:cs typeface="Calibri Light"/>
              </a:rPr>
              <a:t>Estudio</a:t>
            </a:r>
            <a:endParaRPr sz="4800">
              <a:latin typeface="Calibri Light"/>
              <a:cs typeface="Calibri Light"/>
            </a:endParaRPr>
          </a:p>
          <a:p>
            <a:pPr marL="1546860" marR="5080" indent="-1496695">
              <a:lnSpc>
                <a:spcPts val="2160"/>
              </a:lnSpc>
              <a:spcBef>
                <a:spcPts val="3600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Grado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en Ciencias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Actividad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Física</a:t>
            </a:r>
            <a:r>
              <a:rPr dirty="0" sz="2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2000" spc="-4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Deporte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algn="ctr" marR="55880">
              <a:lnSpc>
                <a:spcPts val="2280"/>
              </a:lnSpc>
            </a:pP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Profesor: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Juan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Coso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Sergio</a:t>
            </a:r>
            <a:endParaRPr sz="2000">
              <a:latin typeface="Calibri"/>
              <a:cs typeface="Calibri"/>
            </a:endParaRPr>
          </a:p>
          <a:p>
            <a:pPr algn="ctr" marR="59055">
              <a:lnSpc>
                <a:spcPts val="2280"/>
              </a:lnSpc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Jiménez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Saiz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61991" y="6402730"/>
            <a:ext cx="650938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Gill Sans MT"/>
                <a:cs typeface="Gill Sans MT"/>
              </a:rPr>
              <a:t>Esta</a:t>
            </a:r>
            <a:r>
              <a:rPr dirty="0" sz="1200" spc="1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>
                <a:solidFill>
                  <a:srgbClr val="FFFFFF"/>
                </a:solidFill>
                <a:latin typeface="Gill Sans MT"/>
                <a:cs typeface="Gill Sans MT"/>
              </a:rPr>
              <a:t>obra</a:t>
            </a:r>
            <a:r>
              <a:rPr dirty="0" sz="1200" spc="-5">
                <a:solidFill>
                  <a:srgbClr val="FFFFFF"/>
                </a:solidFill>
                <a:latin typeface="Gill Sans MT"/>
                <a:cs typeface="Gill Sans MT"/>
              </a:rPr>
              <a:t> está</a:t>
            </a:r>
            <a:r>
              <a:rPr dirty="0" sz="1200" spc="1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>
                <a:solidFill>
                  <a:srgbClr val="FFFFFF"/>
                </a:solidFill>
                <a:latin typeface="Gill Sans MT"/>
                <a:cs typeface="Gill Sans MT"/>
              </a:rPr>
              <a:t>bajo</a:t>
            </a:r>
            <a:r>
              <a:rPr dirty="0" sz="1200" spc="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>
                <a:solidFill>
                  <a:srgbClr val="FFFFFF"/>
                </a:solidFill>
                <a:latin typeface="Gill Sans MT"/>
                <a:cs typeface="Gill Sans MT"/>
              </a:rPr>
              <a:t>una</a:t>
            </a:r>
            <a:r>
              <a:rPr dirty="0" sz="1200" spc="1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ill Sans MT"/>
                <a:cs typeface="Gill Sans MT"/>
                <a:hlinkClick r:id="rId4"/>
              </a:rPr>
              <a:t>licencia </a:t>
            </a:r>
            <a:r>
              <a:rPr dirty="0" u="sng" sz="12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ill Sans MT"/>
                <a:cs typeface="Gill Sans MT"/>
                <a:hlinkClick r:id="rId4"/>
              </a:rPr>
              <a:t>de </a:t>
            </a:r>
            <a:r>
              <a:rPr dirty="0" u="sng" sz="12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ill Sans MT"/>
                <a:cs typeface="Gill Sans MT"/>
                <a:hlinkClick r:id="rId4"/>
              </a:rPr>
              <a:t>Creative</a:t>
            </a:r>
            <a:r>
              <a:rPr dirty="0" u="sng" sz="1200" spc="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ill Sans MT"/>
                <a:cs typeface="Gill Sans MT"/>
                <a:hlinkClick r:id="rId4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ill Sans MT"/>
                <a:cs typeface="Gill Sans MT"/>
                <a:hlinkClick r:id="rId4"/>
              </a:rPr>
              <a:t>Commons</a:t>
            </a:r>
            <a:r>
              <a:rPr dirty="0" u="sng" sz="1200" spc="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ill Sans MT"/>
                <a:cs typeface="Gill Sans MT"/>
                <a:hlinkClick r:id="rId4"/>
              </a:rPr>
              <a:t> </a:t>
            </a:r>
            <a:r>
              <a:rPr dirty="0" u="sng" sz="12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ill Sans MT"/>
                <a:cs typeface="Gill Sans MT"/>
                <a:hlinkClick r:id="rId4"/>
              </a:rPr>
              <a:t>Reconocimiento-CompartirIgual</a:t>
            </a:r>
            <a:r>
              <a:rPr dirty="0" u="sng" sz="1200" spc="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ill Sans MT"/>
                <a:cs typeface="Gill Sans MT"/>
                <a:hlinkClick r:id="rId4"/>
              </a:rPr>
              <a:t> </a:t>
            </a:r>
            <a:r>
              <a:rPr dirty="0" u="sng" sz="12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ill Sans MT"/>
                <a:cs typeface="Gill Sans MT"/>
                <a:hlinkClick r:id="rId4"/>
              </a:rPr>
              <a:t>4.0 Internacional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9852" y="1305814"/>
            <a:ext cx="9784715" cy="5238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asignatura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desarrolla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total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30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sesiones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(15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sesiones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teóricas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15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sesiones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prácticas).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Las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sesiones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teóricas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imparten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aula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del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Aulario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II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del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Campus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Alcorcón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(Aula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107</a:t>
            </a:r>
            <a:r>
              <a:rPr dirty="0" sz="1800" spc="-15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Calibri"/>
              <a:cs typeface="Calibri"/>
            </a:endParaRPr>
          </a:p>
          <a:p>
            <a:pPr marL="12700" marR="172085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Las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sesiones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prácticas </a:t>
            </a:r>
            <a:r>
              <a:rPr dirty="0" sz="1800">
                <a:latin typeface="Calibri"/>
                <a:cs typeface="Calibri"/>
              </a:rPr>
              <a:t>se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imparten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base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Laboratorio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Entrenamiento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Deportivo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del </a:t>
            </a:r>
            <a:r>
              <a:rPr dirty="0" sz="1800" spc="-10" b="1">
                <a:latin typeface="Calibri"/>
                <a:cs typeface="Calibri"/>
              </a:rPr>
              <a:t>Centro</a:t>
            </a:r>
            <a:r>
              <a:rPr dirty="0" sz="1800" b="1">
                <a:latin typeface="Calibri"/>
                <a:cs typeface="Calibri"/>
              </a:rPr>
              <a:t> de </a:t>
            </a:r>
            <a:r>
              <a:rPr dirty="0" sz="1800" spc="-39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Estudios </a:t>
            </a:r>
            <a:r>
              <a:rPr dirty="0" sz="1800" b="1">
                <a:latin typeface="Calibri"/>
                <a:cs typeface="Calibri"/>
              </a:rPr>
              <a:t>del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Deporte </a:t>
            </a:r>
            <a:r>
              <a:rPr dirty="0" sz="1800" b="1">
                <a:latin typeface="Calibri"/>
                <a:cs typeface="Calibri"/>
              </a:rPr>
              <a:t>(CED)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que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encuentra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en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el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campus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Fuenlabrada</a:t>
            </a:r>
            <a:r>
              <a:rPr dirty="0" sz="1800" spc="-5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Calibri"/>
                <a:cs typeface="Calibri"/>
              </a:rPr>
              <a:t>Cada sesión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tiene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duración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120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minutos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tanto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teórica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práctica.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203835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En</a:t>
            </a:r>
            <a:r>
              <a:rPr dirty="0" sz="1800">
                <a:latin typeface="Calibri"/>
                <a:cs typeface="Calibri"/>
              </a:rPr>
              <a:t> las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sesiones</a:t>
            </a:r>
            <a:r>
              <a:rPr dirty="0" sz="1800" spc="-10" b="1">
                <a:latin typeface="Calibri"/>
                <a:cs typeface="Calibri"/>
              </a:rPr>
              <a:t> teóricas,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el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profesor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utilizará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diapositivas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para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impartir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contenido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asignatura.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Estas </a:t>
            </a:r>
            <a:r>
              <a:rPr dirty="0" sz="1800" spc="-5" b="1">
                <a:latin typeface="Calibri"/>
                <a:cs typeface="Calibri"/>
              </a:rPr>
              <a:t>diapositivas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estará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disposición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del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alumno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en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el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Aula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Virtual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desde</a:t>
            </a:r>
            <a:r>
              <a:rPr dirty="0" sz="1800">
                <a:latin typeface="Calibri"/>
                <a:cs typeface="Calibri"/>
              </a:rPr>
              <a:t> el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inicio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curso,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para</a:t>
            </a:r>
            <a:r>
              <a:rPr dirty="0" sz="1800" spc="-5">
                <a:latin typeface="Calibri"/>
                <a:cs typeface="Calibri"/>
              </a:rPr>
              <a:t> que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cada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alumno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desarrolle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propios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apuntes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clases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información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que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profesor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transmite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manera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verbal,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los </a:t>
            </a:r>
            <a:r>
              <a:rPr dirty="0" sz="1800">
                <a:latin typeface="Calibri"/>
                <a:cs typeface="Calibri"/>
              </a:rPr>
              <a:t>ejemplos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que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incluyan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clase,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respuesta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preguntas</a:t>
            </a:r>
            <a:r>
              <a:rPr dirty="0" sz="1800">
                <a:latin typeface="Calibri"/>
                <a:cs typeface="Calibri"/>
              </a:rPr>
              <a:t> 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alumnos,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Respecto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contenido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práctico,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los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alumnos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acuden</a:t>
            </a:r>
            <a:r>
              <a:rPr dirty="0" sz="1800" spc="-5" b="1">
                <a:latin typeface="Calibri"/>
                <a:cs typeface="Calibri"/>
              </a:rPr>
              <a:t> cada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semana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al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Laboratorio</a:t>
            </a:r>
            <a:r>
              <a:rPr dirty="0" sz="1800" spc="20" b="1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Entrenamiento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Deportivo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CED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(campus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Fuenlabrada)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para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recibir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contenido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práctico.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Posteriormente,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los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alumnos deben </a:t>
            </a:r>
            <a:r>
              <a:rPr dirty="0" sz="1800" spc="-5" b="1">
                <a:latin typeface="Calibri"/>
                <a:cs typeface="Calibri"/>
              </a:rPr>
              <a:t>completar </a:t>
            </a:r>
            <a:r>
              <a:rPr dirty="0" sz="1800" b="1">
                <a:latin typeface="Calibri"/>
                <a:cs typeface="Calibri"/>
              </a:rPr>
              <a:t>una </a:t>
            </a:r>
            <a:r>
              <a:rPr dirty="0" sz="1800" spc="-10" b="1">
                <a:latin typeface="Calibri"/>
                <a:cs typeface="Calibri"/>
              </a:rPr>
              <a:t>práctica </a:t>
            </a:r>
            <a:r>
              <a:rPr dirty="0" sz="1800" b="1">
                <a:latin typeface="Calibri"/>
                <a:cs typeface="Calibri"/>
              </a:rPr>
              <a:t>que tiene 10 </a:t>
            </a:r>
            <a:r>
              <a:rPr dirty="0" sz="1800" spc="-10" b="1">
                <a:latin typeface="Calibri"/>
                <a:cs typeface="Calibri"/>
              </a:rPr>
              <a:t>preguntas </a:t>
            </a:r>
            <a:r>
              <a:rPr dirty="0" sz="1800" b="1">
                <a:latin typeface="Calibri"/>
                <a:cs typeface="Calibri"/>
              </a:rPr>
              <a:t>en base a los </a:t>
            </a:r>
            <a:r>
              <a:rPr dirty="0" sz="1800" spc="-5" b="1">
                <a:latin typeface="Calibri"/>
                <a:cs typeface="Calibri"/>
              </a:rPr>
              <a:t>datos </a:t>
            </a:r>
            <a:r>
              <a:rPr dirty="0" sz="1800" b="1">
                <a:latin typeface="Calibri"/>
                <a:cs typeface="Calibri"/>
              </a:rPr>
              <a:t>de </a:t>
            </a:r>
            <a:r>
              <a:rPr dirty="0" sz="1800" spc="-10" b="1">
                <a:latin typeface="Calibri"/>
                <a:cs typeface="Calibri"/>
              </a:rPr>
              <a:t>valoración </a:t>
            </a:r>
            <a:r>
              <a:rPr dirty="0" sz="1800" b="1">
                <a:latin typeface="Calibri"/>
                <a:cs typeface="Calibri"/>
              </a:rPr>
              <a:t>de una </a:t>
            </a:r>
            <a:r>
              <a:rPr dirty="0" sz="1800" spc="-39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cualidad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(o </a:t>
            </a:r>
            <a:r>
              <a:rPr dirty="0" sz="1800" spc="-5" b="1">
                <a:latin typeface="Calibri"/>
                <a:cs typeface="Calibri"/>
              </a:rPr>
              <a:t>varias)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recogidos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en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clase.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919" y="387857"/>
            <a:ext cx="49199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Funcionamiento</a:t>
            </a:r>
            <a:r>
              <a:rPr dirty="0" sz="3200" spc="-6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3200" spc="-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las</a:t>
            </a:r>
            <a:r>
              <a:rPr dirty="0" sz="3200" spc="-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clases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919" y="387857"/>
            <a:ext cx="38779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Actividades</a:t>
            </a:r>
            <a:r>
              <a:rPr dirty="0" sz="3200" spc="-7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5" b="1">
                <a:solidFill>
                  <a:srgbClr val="000000"/>
                </a:solidFill>
                <a:latin typeface="Calibri"/>
                <a:cs typeface="Calibri"/>
              </a:rPr>
              <a:t>formativas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5811" y="1624583"/>
            <a:ext cx="7265034" cy="672465"/>
          </a:xfrm>
          <a:custGeom>
            <a:avLst/>
            <a:gdLst/>
            <a:ahLst/>
            <a:cxnLst/>
            <a:rect l="l" t="t" r="r" b="b"/>
            <a:pathLst>
              <a:path w="7265034" h="672464">
                <a:moveTo>
                  <a:pt x="7152894" y="0"/>
                </a:moveTo>
                <a:lnTo>
                  <a:pt x="112013" y="0"/>
                </a:lnTo>
                <a:lnTo>
                  <a:pt x="68419" y="8804"/>
                </a:lnTo>
                <a:lnTo>
                  <a:pt x="32813" y="32813"/>
                </a:lnTo>
                <a:lnTo>
                  <a:pt x="8804" y="68419"/>
                </a:lnTo>
                <a:lnTo>
                  <a:pt x="0" y="112013"/>
                </a:lnTo>
                <a:lnTo>
                  <a:pt x="0" y="560069"/>
                </a:lnTo>
                <a:lnTo>
                  <a:pt x="8804" y="603664"/>
                </a:lnTo>
                <a:lnTo>
                  <a:pt x="32813" y="639270"/>
                </a:lnTo>
                <a:lnTo>
                  <a:pt x="68419" y="663279"/>
                </a:lnTo>
                <a:lnTo>
                  <a:pt x="112013" y="672083"/>
                </a:lnTo>
                <a:lnTo>
                  <a:pt x="7152894" y="672083"/>
                </a:lnTo>
                <a:lnTo>
                  <a:pt x="7196488" y="663279"/>
                </a:lnTo>
                <a:lnTo>
                  <a:pt x="7232094" y="639270"/>
                </a:lnTo>
                <a:lnTo>
                  <a:pt x="7256103" y="603664"/>
                </a:lnTo>
                <a:lnTo>
                  <a:pt x="7264908" y="560069"/>
                </a:lnTo>
                <a:lnTo>
                  <a:pt x="7264908" y="112013"/>
                </a:lnTo>
                <a:lnTo>
                  <a:pt x="7256103" y="68419"/>
                </a:lnTo>
                <a:lnTo>
                  <a:pt x="7232094" y="32813"/>
                </a:lnTo>
                <a:lnTo>
                  <a:pt x="7196488" y="8804"/>
                </a:lnTo>
                <a:lnTo>
                  <a:pt x="715289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05811" y="2759964"/>
            <a:ext cx="7265034" cy="672465"/>
          </a:xfrm>
          <a:custGeom>
            <a:avLst/>
            <a:gdLst/>
            <a:ahLst/>
            <a:cxnLst/>
            <a:rect l="l" t="t" r="r" b="b"/>
            <a:pathLst>
              <a:path w="7265034" h="672464">
                <a:moveTo>
                  <a:pt x="7152894" y="0"/>
                </a:moveTo>
                <a:lnTo>
                  <a:pt x="112013" y="0"/>
                </a:lnTo>
                <a:lnTo>
                  <a:pt x="68419" y="8804"/>
                </a:lnTo>
                <a:lnTo>
                  <a:pt x="32813" y="32813"/>
                </a:lnTo>
                <a:lnTo>
                  <a:pt x="8804" y="68419"/>
                </a:lnTo>
                <a:lnTo>
                  <a:pt x="0" y="112013"/>
                </a:lnTo>
                <a:lnTo>
                  <a:pt x="0" y="560070"/>
                </a:lnTo>
                <a:lnTo>
                  <a:pt x="8804" y="603664"/>
                </a:lnTo>
                <a:lnTo>
                  <a:pt x="32813" y="639270"/>
                </a:lnTo>
                <a:lnTo>
                  <a:pt x="68419" y="663279"/>
                </a:lnTo>
                <a:lnTo>
                  <a:pt x="112013" y="672084"/>
                </a:lnTo>
                <a:lnTo>
                  <a:pt x="7152894" y="672084"/>
                </a:lnTo>
                <a:lnTo>
                  <a:pt x="7196488" y="663279"/>
                </a:lnTo>
                <a:lnTo>
                  <a:pt x="7232094" y="639270"/>
                </a:lnTo>
                <a:lnTo>
                  <a:pt x="7256103" y="603664"/>
                </a:lnTo>
                <a:lnTo>
                  <a:pt x="7264908" y="560070"/>
                </a:lnTo>
                <a:lnTo>
                  <a:pt x="7264908" y="112013"/>
                </a:lnTo>
                <a:lnTo>
                  <a:pt x="7256103" y="68419"/>
                </a:lnTo>
                <a:lnTo>
                  <a:pt x="7232094" y="32813"/>
                </a:lnTo>
                <a:lnTo>
                  <a:pt x="7196488" y="8804"/>
                </a:lnTo>
                <a:lnTo>
                  <a:pt x="715289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05811" y="3895344"/>
            <a:ext cx="7265034" cy="672465"/>
          </a:xfrm>
          <a:custGeom>
            <a:avLst/>
            <a:gdLst/>
            <a:ahLst/>
            <a:cxnLst/>
            <a:rect l="l" t="t" r="r" b="b"/>
            <a:pathLst>
              <a:path w="7265034" h="672464">
                <a:moveTo>
                  <a:pt x="7152894" y="0"/>
                </a:moveTo>
                <a:lnTo>
                  <a:pt x="112013" y="0"/>
                </a:lnTo>
                <a:lnTo>
                  <a:pt x="68419" y="8804"/>
                </a:lnTo>
                <a:lnTo>
                  <a:pt x="32813" y="32813"/>
                </a:lnTo>
                <a:lnTo>
                  <a:pt x="8804" y="68419"/>
                </a:lnTo>
                <a:lnTo>
                  <a:pt x="0" y="112013"/>
                </a:lnTo>
                <a:lnTo>
                  <a:pt x="0" y="560069"/>
                </a:lnTo>
                <a:lnTo>
                  <a:pt x="8804" y="603664"/>
                </a:lnTo>
                <a:lnTo>
                  <a:pt x="32813" y="639270"/>
                </a:lnTo>
                <a:lnTo>
                  <a:pt x="68419" y="663279"/>
                </a:lnTo>
                <a:lnTo>
                  <a:pt x="112013" y="672083"/>
                </a:lnTo>
                <a:lnTo>
                  <a:pt x="7152894" y="672083"/>
                </a:lnTo>
                <a:lnTo>
                  <a:pt x="7196488" y="663279"/>
                </a:lnTo>
                <a:lnTo>
                  <a:pt x="7232094" y="639270"/>
                </a:lnTo>
                <a:lnTo>
                  <a:pt x="7256103" y="603664"/>
                </a:lnTo>
                <a:lnTo>
                  <a:pt x="7264908" y="560069"/>
                </a:lnTo>
                <a:lnTo>
                  <a:pt x="7264908" y="112013"/>
                </a:lnTo>
                <a:lnTo>
                  <a:pt x="7256103" y="68419"/>
                </a:lnTo>
                <a:lnTo>
                  <a:pt x="7232094" y="32813"/>
                </a:lnTo>
                <a:lnTo>
                  <a:pt x="7196488" y="8804"/>
                </a:lnTo>
                <a:lnTo>
                  <a:pt x="715289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05811" y="4648200"/>
            <a:ext cx="7265034" cy="670560"/>
          </a:xfrm>
          <a:custGeom>
            <a:avLst/>
            <a:gdLst/>
            <a:ahLst/>
            <a:cxnLst/>
            <a:rect l="l" t="t" r="r" b="b"/>
            <a:pathLst>
              <a:path w="7265034" h="670560">
                <a:moveTo>
                  <a:pt x="7153148" y="0"/>
                </a:moveTo>
                <a:lnTo>
                  <a:pt x="111760" y="0"/>
                </a:lnTo>
                <a:lnTo>
                  <a:pt x="68258" y="8782"/>
                </a:lnTo>
                <a:lnTo>
                  <a:pt x="32734" y="32734"/>
                </a:lnTo>
                <a:lnTo>
                  <a:pt x="8782" y="68258"/>
                </a:lnTo>
                <a:lnTo>
                  <a:pt x="0" y="111760"/>
                </a:lnTo>
                <a:lnTo>
                  <a:pt x="0" y="558800"/>
                </a:lnTo>
                <a:lnTo>
                  <a:pt x="8782" y="602301"/>
                </a:lnTo>
                <a:lnTo>
                  <a:pt x="32734" y="637825"/>
                </a:lnTo>
                <a:lnTo>
                  <a:pt x="68258" y="661777"/>
                </a:lnTo>
                <a:lnTo>
                  <a:pt x="111760" y="670560"/>
                </a:lnTo>
                <a:lnTo>
                  <a:pt x="7153148" y="670560"/>
                </a:lnTo>
                <a:lnTo>
                  <a:pt x="7196649" y="661777"/>
                </a:lnTo>
                <a:lnTo>
                  <a:pt x="7232173" y="637825"/>
                </a:lnTo>
                <a:lnTo>
                  <a:pt x="7256125" y="602301"/>
                </a:lnTo>
                <a:lnTo>
                  <a:pt x="7264908" y="558800"/>
                </a:lnTo>
                <a:lnTo>
                  <a:pt x="7264908" y="111760"/>
                </a:lnTo>
                <a:lnTo>
                  <a:pt x="7256125" y="68258"/>
                </a:lnTo>
                <a:lnTo>
                  <a:pt x="7232173" y="32734"/>
                </a:lnTo>
                <a:lnTo>
                  <a:pt x="7196649" y="8782"/>
                </a:lnTo>
                <a:lnTo>
                  <a:pt x="71531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05811" y="5399532"/>
            <a:ext cx="7265034" cy="672465"/>
          </a:xfrm>
          <a:custGeom>
            <a:avLst/>
            <a:gdLst/>
            <a:ahLst/>
            <a:cxnLst/>
            <a:rect l="l" t="t" r="r" b="b"/>
            <a:pathLst>
              <a:path w="7265034" h="672464">
                <a:moveTo>
                  <a:pt x="7152894" y="0"/>
                </a:moveTo>
                <a:lnTo>
                  <a:pt x="112013" y="0"/>
                </a:lnTo>
                <a:lnTo>
                  <a:pt x="68419" y="8804"/>
                </a:lnTo>
                <a:lnTo>
                  <a:pt x="32813" y="32813"/>
                </a:lnTo>
                <a:lnTo>
                  <a:pt x="8804" y="68419"/>
                </a:lnTo>
                <a:lnTo>
                  <a:pt x="0" y="112014"/>
                </a:lnTo>
                <a:lnTo>
                  <a:pt x="0" y="560070"/>
                </a:lnTo>
                <a:lnTo>
                  <a:pt x="8804" y="603670"/>
                </a:lnTo>
                <a:lnTo>
                  <a:pt x="32813" y="639275"/>
                </a:lnTo>
                <a:lnTo>
                  <a:pt x="68419" y="663281"/>
                </a:lnTo>
                <a:lnTo>
                  <a:pt x="112013" y="672084"/>
                </a:lnTo>
                <a:lnTo>
                  <a:pt x="7152894" y="672084"/>
                </a:lnTo>
                <a:lnTo>
                  <a:pt x="7196488" y="663281"/>
                </a:lnTo>
                <a:lnTo>
                  <a:pt x="7232094" y="639275"/>
                </a:lnTo>
                <a:lnTo>
                  <a:pt x="7256103" y="603670"/>
                </a:lnTo>
                <a:lnTo>
                  <a:pt x="7264908" y="560070"/>
                </a:lnTo>
                <a:lnTo>
                  <a:pt x="7264908" y="112014"/>
                </a:lnTo>
                <a:lnTo>
                  <a:pt x="7256103" y="68419"/>
                </a:lnTo>
                <a:lnTo>
                  <a:pt x="7232094" y="32813"/>
                </a:lnTo>
                <a:lnTo>
                  <a:pt x="7196488" y="8804"/>
                </a:lnTo>
                <a:lnTo>
                  <a:pt x="715289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433320" y="1498729"/>
            <a:ext cx="3642360" cy="4422775"/>
          </a:xfrm>
          <a:prstGeom prst="rect">
            <a:avLst/>
          </a:prstGeom>
        </p:spPr>
        <p:txBody>
          <a:bodyPr wrap="square" lIns="0" tIns="2070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Lección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Magistral</a:t>
            </a:r>
            <a:endParaRPr sz="2800">
              <a:latin typeface="Calibri"/>
              <a:cs typeface="Calibri"/>
            </a:endParaRPr>
          </a:p>
          <a:p>
            <a:pPr marL="332740" indent="-229235">
              <a:lnSpc>
                <a:spcPct val="100000"/>
              </a:lnSpc>
              <a:spcBef>
                <a:spcPts val="1200"/>
              </a:spcBef>
              <a:buChar char="•"/>
              <a:tabLst>
                <a:tab pos="332740" algn="l"/>
              </a:tabLst>
            </a:pPr>
            <a:r>
              <a:rPr dirty="0" sz="2200" spc="-5">
                <a:latin typeface="Calibri"/>
                <a:cs typeface="Calibri"/>
              </a:rPr>
              <a:t>Sesión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teórica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Laboratorio</a:t>
            </a:r>
            <a:endParaRPr sz="2800">
              <a:latin typeface="Calibri"/>
              <a:cs typeface="Calibri"/>
            </a:endParaRPr>
          </a:p>
          <a:p>
            <a:pPr marL="332740" indent="-229235">
              <a:lnSpc>
                <a:spcPct val="100000"/>
              </a:lnSpc>
              <a:spcBef>
                <a:spcPts val="1200"/>
              </a:spcBef>
              <a:buChar char="•"/>
              <a:tabLst>
                <a:tab pos="332740" algn="l"/>
              </a:tabLst>
            </a:pPr>
            <a:r>
              <a:rPr dirty="0" sz="2200" spc="-5">
                <a:latin typeface="Calibri"/>
                <a:cs typeface="Calibri"/>
              </a:rPr>
              <a:t>Sesión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práctica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Resolución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problemas</a:t>
            </a:r>
            <a:endParaRPr sz="2800">
              <a:latin typeface="Calibri"/>
              <a:cs typeface="Calibri"/>
            </a:endParaRPr>
          </a:p>
          <a:p>
            <a:pPr marL="12700" marR="128905">
              <a:lnSpc>
                <a:spcPct val="176300"/>
              </a:lnSpc>
              <a:spcBef>
                <a:spcPts val="5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Elaboración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informes </a:t>
            </a:r>
            <a:r>
              <a:rPr dirty="0" sz="2800" spc="-6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Trabajo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presencial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5231" y="0"/>
            <a:ext cx="2634996" cy="17449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5254" y="1209802"/>
          <a:ext cx="10909935" cy="5231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1770"/>
                <a:gridCol w="4213859"/>
                <a:gridCol w="3649979"/>
                <a:gridCol w="1565275"/>
              </a:tblGrid>
              <a:tr h="36639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200" spc="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Temas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profesor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EBD9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800" spc="1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Sesiones</a:t>
                      </a:r>
                      <a:r>
                        <a:rPr dirty="0" sz="180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teóricas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81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EBD9B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800" spc="1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Sesiones</a:t>
                      </a:r>
                      <a:r>
                        <a:rPr dirty="0" sz="1800" spc="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prácticas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81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EBD9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800" spc="1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Semana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81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EBD9B"/>
                    </a:solidFill>
                  </a:tcPr>
                </a:tc>
              </a:tr>
              <a:tr h="113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dirty="0" sz="1400" spc="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Tema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82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400" spc="2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JDC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EBD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dirty="0" sz="1800" spc="35">
                          <a:latin typeface="Calibri"/>
                          <a:cs typeface="Calibri"/>
                        </a:rPr>
                        <a:t>(1) </a:t>
                      </a:r>
                      <a:r>
                        <a:rPr dirty="0" sz="1800" spc="80">
                          <a:latin typeface="Calibri"/>
                          <a:cs typeface="Calibri"/>
                        </a:rPr>
                        <a:t>Presentación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30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90">
                          <a:latin typeface="Calibri"/>
                          <a:cs typeface="Calibri"/>
                        </a:rPr>
                        <a:t>Investigación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dirty="0" sz="1800" spc="16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80">
                          <a:latin typeface="Calibri"/>
                          <a:cs typeface="Calibri"/>
                        </a:rPr>
                        <a:t>laboratorio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80">
                          <a:latin typeface="Calibri"/>
                          <a:cs typeface="Calibri"/>
                        </a:rPr>
                        <a:t>vs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45">
                          <a:latin typeface="Calibri"/>
                          <a:cs typeface="Calibri"/>
                        </a:rPr>
                        <a:t>campo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800" spc="35">
                          <a:latin typeface="Calibri"/>
                          <a:cs typeface="Calibri"/>
                        </a:rPr>
                        <a:t>(1)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10">
                          <a:latin typeface="Calibri"/>
                          <a:cs typeface="Calibri"/>
                        </a:rPr>
                        <a:t>Reproducibilidad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DE"/>
                    </a:solidFill>
                  </a:tcPr>
                </a:tc>
              </a:tr>
              <a:tr h="1459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8270" marR="709930">
                        <a:lnSpc>
                          <a:spcPct val="100699"/>
                        </a:lnSpc>
                        <a:spcBef>
                          <a:spcPts val="1205"/>
                        </a:spcBef>
                      </a:pPr>
                      <a:r>
                        <a:rPr dirty="0" sz="1400" spc="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Tema</a:t>
                      </a:r>
                      <a:r>
                        <a:rPr dirty="0" sz="1400" spc="-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 </a:t>
                      </a:r>
                      <a:r>
                        <a:rPr dirty="0" sz="1400" spc="-3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JDC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EBD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395605" indent="-327660">
                        <a:lnSpc>
                          <a:spcPct val="100000"/>
                        </a:lnSpc>
                        <a:buAutoNum type="arabicParenBoth" startAt="2"/>
                        <a:tabLst>
                          <a:tab pos="396240" algn="l"/>
                        </a:tabLst>
                      </a:pPr>
                      <a:r>
                        <a:rPr dirty="0" sz="1800" spc="95">
                          <a:latin typeface="Calibri"/>
                          <a:cs typeface="Calibri"/>
                        </a:rPr>
                        <a:t>Metabolismo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10">
                          <a:latin typeface="Calibri"/>
                          <a:cs typeface="Calibri"/>
                        </a:rPr>
                        <a:t>aeróbico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96240" indent="-328295">
                        <a:lnSpc>
                          <a:spcPts val="2150"/>
                        </a:lnSpc>
                        <a:spcBef>
                          <a:spcPts val="5"/>
                        </a:spcBef>
                        <a:buAutoNum type="arabicParenBoth" startAt="2"/>
                        <a:tabLst>
                          <a:tab pos="396875" algn="l"/>
                        </a:tabLst>
                      </a:pPr>
                      <a:r>
                        <a:rPr dirty="0" sz="1800" spc="95">
                          <a:latin typeface="Calibri"/>
                          <a:cs typeface="Calibri"/>
                        </a:rPr>
                        <a:t>Umbral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05">
                          <a:latin typeface="Calibri"/>
                          <a:cs typeface="Calibri"/>
                        </a:rPr>
                        <a:t>anaeróbico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95605" indent="-327660">
                        <a:lnSpc>
                          <a:spcPts val="2150"/>
                        </a:lnSpc>
                        <a:buAutoNum type="arabicParenBoth" startAt="2"/>
                        <a:tabLst>
                          <a:tab pos="396240" algn="l"/>
                        </a:tabLst>
                      </a:pPr>
                      <a:r>
                        <a:rPr dirty="0" sz="1800" spc="130">
                          <a:latin typeface="Calibri"/>
                          <a:cs typeface="Calibri"/>
                        </a:rPr>
                        <a:t>Oxidación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6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10">
                          <a:latin typeface="Calibri"/>
                          <a:cs typeface="Calibri"/>
                        </a:rPr>
                        <a:t>grasa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EE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323850">
                        <a:lnSpc>
                          <a:spcPct val="100000"/>
                        </a:lnSpc>
                        <a:spcBef>
                          <a:spcPts val="2060"/>
                        </a:spcBef>
                        <a:buAutoNum type="arabicParenBoth" startAt="2"/>
                        <a:tabLst>
                          <a:tab pos="390525" algn="l"/>
                        </a:tabLst>
                      </a:pPr>
                      <a:r>
                        <a:rPr dirty="0" sz="1800" spc="114">
                          <a:latin typeface="Calibri"/>
                          <a:cs typeface="Calibri"/>
                        </a:rPr>
                        <a:t>VO</a:t>
                      </a:r>
                      <a:r>
                        <a:rPr dirty="0" baseline="-23148" sz="1800" spc="172">
                          <a:latin typeface="Calibri"/>
                          <a:cs typeface="Calibri"/>
                        </a:rPr>
                        <a:t>2max</a:t>
                      </a:r>
                      <a:endParaRPr baseline="-23148" sz="1800">
                        <a:latin typeface="Calibri"/>
                        <a:cs typeface="Calibri"/>
                      </a:endParaRPr>
                    </a:p>
                    <a:p>
                      <a:pPr marL="394335" indent="-32829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arenBoth" startAt="2"/>
                        <a:tabLst>
                          <a:tab pos="394970" algn="l"/>
                        </a:tabLst>
                      </a:pPr>
                      <a:r>
                        <a:rPr dirty="0" sz="1800" spc="95">
                          <a:latin typeface="Calibri"/>
                          <a:cs typeface="Calibri"/>
                        </a:rPr>
                        <a:t>Umbral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20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lactato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94335" indent="-328295">
                        <a:lnSpc>
                          <a:spcPct val="100000"/>
                        </a:lnSpc>
                        <a:buAutoNum type="arabicParenBoth" startAt="2"/>
                        <a:tabLst>
                          <a:tab pos="394970" algn="l"/>
                        </a:tabLst>
                      </a:pPr>
                      <a:r>
                        <a:rPr dirty="0" sz="1800" spc="80">
                          <a:latin typeface="Calibri"/>
                          <a:cs typeface="Calibri"/>
                        </a:rPr>
                        <a:t>Fatmax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61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800" spc="90">
                          <a:latin typeface="Calibri"/>
                          <a:cs typeface="Calibri"/>
                        </a:rPr>
                        <a:t>2-4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EE"/>
                    </a:solidFill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8270" marR="709930">
                        <a:lnSpc>
                          <a:spcPct val="100699"/>
                        </a:lnSpc>
                      </a:pPr>
                      <a:r>
                        <a:rPr dirty="0" sz="1400" spc="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Tema</a:t>
                      </a:r>
                      <a:r>
                        <a:rPr dirty="0" sz="1400" spc="-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dirty="0" sz="1400" spc="-3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JDC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EBD9B"/>
                    </a:solidFill>
                  </a:tcPr>
                </a:tc>
                <a:tc>
                  <a:txBody>
                    <a:bodyPr/>
                    <a:lstStyle/>
                    <a:p>
                      <a:pPr marL="396240" indent="-328295">
                        <a:lnSpc>
                          <a:spcPct val="100000"/>
                        </a:lnSpc>
                        <a:spcBef>
                          <a:spcPts val="1155"/>
                        </a:spcBef>
                        <a:buAutoNum type="arabicParenBoth" startAt="5"/>
                        <a:tabLst>
                          <a:tab pos="396875" algn="l"/>
                        </a:tabLst>
                      </a:pPr>
                      <a:r>
                        <a:rPr dirty="0" sz="1800" spc="80">
                          <a:latin typeface="Calibri"/>
                          <a:cs typeface="Calibri"/>
                        </a:rPr>
                        <a:t>Manifestaciones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6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fuerza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96240" indent="-32829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arenBoth" startAt="5"/>
                        <a:tabLst>
                          <a:tab pos="396875" algn="l"/>
                        </a:tabLst>
                      </a:pPr>
                      <a:r>
                        <a:rPr dirty="0" sz="1800" spc="80">
                          <a:latin typeface="Calibri"/>
                          <a:cs typeface="Calibri"/>
                        </a:rPr>
                        <a:t>Resistencia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85">
                          <a:latin typeface="Calibri"/>
                          <a:cs typeface="Calibri"/>
                        </a:rPr>
                        <a:t>muscular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96240" indent="-328295">
                        <a:lnSpc>
                          <a:spcPct val="100000"/>
                        </a:lnSpc>
                        <a:buAutoNum type="arabicParenBoth" startAt="5"/>
                        <a:tabLst>
                          <a:tab pos="396875" algn="l"/>
                        </a:tabLst>
                      </a:pPr>
                      <a:r>
                        <a:rPr dirty="0" sz="1800" spc="75">
                          <a:latin typeface="Calibri"/>
                          <a:cs typeface="Calibri"/>
                        </a:rPr>
                        <a:t>Potencia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85">
                          <a:latin typeface="Calibri"/>
                          <a:cs typeface="Calibri"/>
                        </a:rPr>
                        <a:t>muscular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 marL="394335" indent="-328295">
                        <a:lnSpc>
                          <a:spcPct val="100000"/>
                        </a:lnSpc>
                        <a:spcBef>
                          <a:spcPts val="1155"/>
                        </a:spcBef>
                        <a:buAutoNum type="arabicParenBoth" startAt="5"/>
                        <a:tabLst>
                          <a:tab pos="394970" algn="l"/>
                        </a:tabLst>
                      </a:pPr>
                      <a:r>
                        <a:rPr dirty="0" sz="1800" spc="13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70">
                          <a:latin typeface="Calibri"/>
                          <a:cs typeface="Calibri"/>
                        </a:rPr>
                        <a:t>RM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95605" indent="-32956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arenBoth" startAt="5"/>
                        <a:tabLst>
                          <a:tab pos="396240" algn="l"/>
                        </a:tabLst>
                      </a:pPr>
                      <a:r>
                        <a:rPr dirty="0" sz="1800" spc="100">
                          <a:latin typeface="Calibri"/>
                          <a:cs typeface="Calibri"/>
                        </a:rPr>
                        <a:t>Repeticiones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hasta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75">
                          <a:latin typeface="Calibri"/>
                          <a:cs typeface="Calibri"/>
                        </a:rPr>
                        <a:t>fatiga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88620" indent="-322580">
                        <a:lnSpc>
                          <a:spcPct val="100000"/>
                        </a:lnSpc>
                        <a:buAutoNum type="arabicParenBoth" startAt="5"/>
                        <a:tabLst>
                          <a:tab pos="389255" algn="l"/>
                        </a:tabLst>
                      </a:pPr>
                      <a:r>
                        <a:rPr dirty="0" sz="1800" spc="55">
                          <a:latin typeface="Calibri"/>
                          <a:cs typeface="Calibri"/>
                        </a:rPr>
                        <a:t>Tests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6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75">
                          <a:latin typeface="Calibri"/>
                          <a:cs typeface="Calibri"/>
                        </a:rPr>
                        <a:t>saltos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800" spc="90">
                          <a:latin typeface="Calibri"/>
                          <a:cs typeface="Calibri"/>
                        </a:rPr>
                        <a:t>5-7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DE"/>
                    </a:solidFill>
                  </a:tcPr>
                </a:tc>
              </a:tr>
              <a:tr h="1138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28270" marR="709930">
                        <a:lnSpc>
                          <a:spcPct val="100699"/>
                        </a:lnSpc>
                        <a:spcBef>
                          <a:spcPts val="5"/>
                        </a:spcBef>
                      </a:pPr>
                      <a:r>
                        <a:rPr dirty="0" sz="1400" spc="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Tema</a:t>
                      </a:r>
                      <a:r>
                        <a:rPr dirty="0" sz="1400" spc="-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 </a:t>
                      </a:r>
                      <a:r>
                        <a:rPr dirty="0" sz="1400" spc="-3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JDC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EBD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91795" indent="-323850">
                        <a:lnSpc>
                          <a:spcPct val="100000"/>
                        </a:lnSpc>
                        <a:buAutoNum type="arabicParenBoth" startAt="8"/>
                        <a:tabLst>
                          <a:tab pos="392430" algn="l"/>
                        </a:tabLst>
                      </a:pPr>
                      <a:r>
                        <a:rPr dirty="0" sz="1800" spc="110">
                          <a:latin typeface="Calibri"/>
                          <a:cs typeface="Calibri"/>
                        </a:rPr>
                        <a:t>Velocidad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90">
                          <a:latin typeface="Calibri"/>
                          <a:cs typeface="Calibri"/>
                        </a:rPr>
                        <a:t>reacción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00">
                          <a:latin typeface="Calibri"/>
                          <a:cs typeface="Calibri"/>
                        </a:rPr>
                        <a:t>gestual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91795" indent="-32385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arenBoth" startAt="8"/>
                        <a:tabLst>
                          <a:tab pos="392430" algn="l"/>
                        </a:tabLst>
                      </a:pPr>
                      <a:r>
                        <a:rPr dirty="0" sz="1800" spc="100">
                          <a:latin typeface="Calibri"/>
                          <a:cs typeface="Calibri"/>
                        </a:rPr>
                        <a:t>Velocidad,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85">
                          <a:latin typeface="Calibri"/>
                          <a:cs typeface="Calibri"/>
                        </a:rPr>
                        <a:t>aceleración,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20">
                          <a:latin typeface="Calibri"/>
                          <a:cs typeface="Calibri"/>
                        </a:rPr>
                        <a:t>agilidad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95605" indent="-329565">
                        <a:lnSpc>
                          <a:spcPct val="100000"/>
                        </a:lnSpc>
                        <a:buAutoNum type="arabicParenBoth" startAt="8"/>
                        <a:tabLst>
                          <a:tab pos="396240" algn="l"/>
                        </a:tabLst>
                      </a:pPr>
                      <a:r>
                        <a:rPr dirty="0" sz="1800" spc="120">
                          <a:latin typeface="Calibri"/>
                          <a:cs typeface="Calibri"/>
                        </a:rPr>
                        <a:t>E-</a:t>
                      </a:r>
                      <a:r>
                        <a:rPr dirty="0" sz="1800" spc="120" i="1">
                          <a:latin typeface="Calibri"/>
                          <a:cs typeface="Calibri"/>
                        </a:rPr>
                        <a:t>games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94335" indent="-32829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arenBoth" startAt="8"/>
                        <a:tabLst>
                          <a:tab pos="394970" algn="l"/>
                        </a:tabLst>
                      </a:pPr>
                      <a:r>
                        <a:rPr dirty="0" sz="1800" spc="225">
                          <a:latin typeface="Calibri"/>
                          <a:cs typeface="Calibri"/>
                        </a:rPr>
                        <a:t>SAQ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800" spc="90">
                          <a:latin typeface="Calibri"/>
                          <a:cs typeface="Calibri"/>
                        </a:rPr>
                        <a:t>8-9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EE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919" y="387857"/>
            <a:ext cx="32175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 b="1">
                <a:solidFill>
                  <a:srgbClr val="000000"/>
                </a:solidFill>
                <a:latin typeface="Calibri"/>
                <a:cs typeface="Calibri"/>
              </a:rPr>
              <a:t>Temporalización</a:t>
            </a:r>
            <a:r>
              <a:rPr dirty="0" sz="3200" spc="-1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(I)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919" y="387857"/>
            <a:ext cx="332486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 b="1">
                <a:solidFill>
                  <a:srgbClr val="000000"/>
                </a:solidFill>
                <a:latin typeface="Calibri"/>
                <a:cs typeface="Calibri"/>
              </a:rPr>
              <a:t>Temporalización</a:t>
            </a:r>
            <a:r>
              <a:rPr dirty="0" sz="3200" spc="-12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(II)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35254" y="1298194"/>
          <a:ext cx="10909935" cy="5158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1770"/>
                <a:gridCol w="4204970"/>
                <a:gridCol w="3668395"/>
                <a:gridCol w="1556384"/>
              </a:tblGrid>
              <a:tr h="366395">
                <a:tc>
                  <a:txBody>
                    <a:bodyPr/>
                    <a:lstStyle/>
                    <a:p>
                      <a:pPr marL="67945">
                        <a:lnSpc>
                          <a:spcPts val="1395"/>
                        </a:lnSpc>
                      </a:pPr>
                      <a:r>
                        <a:rPr dirty="0" sz="1200" spc="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Temas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profesor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EBD9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50"/>
                        </a:lnSpc>
                        <a:spcBef>
                          <a:spcPts val="630"/>
                        </a:spcBef>
                      </a:pPr>
                      <a:r>
                        <a:rPr dirty="0" sz="1800" spc="1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Sesiones</a:t>
                      </a:r>
                      <a:r>
                        <a:rPr dirty="0" sz="180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teóricas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EBD9B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2150"/>
                        </a:lnSpc>
                        <a:spcBef>
                          <a:spcPts val="630"/>
                        </a:spcBef>
                      </a:pPr>
                      <a:r>
                        <a:rPr dirty="0" sz="1800" spc="1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Sesiones</a:t>
                      </a:r>
                      <a:r>
                        <a:rPr dirty="0" sz="1800" spc="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prácticas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EBD9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150"/>
                        </a:lnSpc>
                        <a:spcBef>
                          <a:spcPts val="630"/>
                        </a:spcBef>
                      </a:pPr>
                      <a:r>
                        <a:rPr dirty="0" sz="1800" spc="1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Semana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EBD9B"/>
                    </a:solidFill>
                  </a:tcPr>
                </a:tc>
              </a:tr>
              <a:tr h="1372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8270" marR="709930">
                        <a:lnSpc>
                          <a:spcPct val="100699"/>
                        </a:lnSpc>
                      </a:pPr>
                      <a:r>
                        <a:rPr dirty="0" sz="1400" spc="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Tema</a:t>
                      </a:r>
                      <a:r>
                        <a:rPr dirty="0" sz="1400" spc="-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 </a:t>
                      </a:r>
                      <a:r>
                        <a:rPr dirty="0" sz="1400" spc="-3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JDC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EBD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528955" indent="-461009">
                        <a:lnSpc>
                          <a:spcPts val="2090"/>
                        </a:lnSpc>
                        <a:buAutoNum type="arabicParenBoth" startAt="10"/>
                        <a:tabLst>
                          <a:tab pos="529590" algn="l"/>
                        </a:tabLst>
                      </a:pPr>
                      <a:r>
                        <a:rPr dirty="0" sz="1800" spc="75">
                          <a:latin typeface="Calibri"/>
                          <a:cs typeface="Calibri"/>
                        </a:rPr>
                        <a:t>Potencia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30">
                          <a:latin typeface="Calibri"/>
                          <a:cs typeface="Calibri"/>
                        </a:rPr>
                        <a:t>capacidad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75">
                          <a:latin typeface="Calibri"/>
                          <a:cs typeface="Calibri"/>
                        </a:rPr>
                        <a:t>láctica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28955" indent="-461009">
                        <a:lnSpc>
                          <a:spcPts val="2090"/>
                        </a:lnSpc>
                        <a:buAutoNum type="arabicParenBoth" startAt="10"/>
                        <a:tabLst>
                          <a:tab pos="529590" algn="l"/>
                        </a:tabLst>
                      </a:pPr>
                      <a:r>
                        <a:rPr dirty="0" sz="1800" spc="75">
                          <a:latin typeface="Calibri"/>
                          <a:cs typeface="Calibri"/>
                        </a:rPr>
                        <a:t>Potencia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30">
                          <a:latin typeface="Calibri"/>
                          <a:cs typeface="Calibri"/>
                        </a:rPr>
                        <a:t>capacidad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75">
                          <a:latin typeface="Calibri"/>
                          <a:cs typeface="Calibri"/>
                        </a:rPr>
                        <a:t>aláctica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520700" indent="-454659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arenBoth" startAt="10"/>
                        <a:tabLst>
                          <a:tab pos="521334" algn="l"/>
                        </a:tabLst>
                      </a:pPr>
                      <a:r>
                        <a:rPr dirty="0" sz="1800" spc="40">
                          <a:latin typeface="Calibri"/>
                          <a:cs typeface="Calibri"/>
                        </a:rPr>
                        <a:t>Test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6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05">
                          <a:latin typeface="Calibri"/>
                          <a:cs typeface="Calibri"/>
                        </a:rPr>
                        <a:t>Wingate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27050" indent="-460375">
                        <a:lnSpc>
                          <a:spcPct val="100000"/>
                        </a:lnSpc>
                        <a:buAutoNum type="arabicParenBoth" startAt="10"/>
                        <a:tabLst>
                          <a:tab pos="527050" algn="l"/>
                        </a:tabLst>
                      </a:pPr>
                      <a:r>
                        <a:rPr dirty="0" sz="1800" spc="80">
                          <a:latin typeface="Calibri"/>
                          <a:cs typeface="Calibri"/>
                        </a:rPr>
                        <a:t>Resistencia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9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7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14">
                          <a:latin typeface="Calibri"/>
                          <a:cs typeface="Calibri"/>
                        </a:rPr>
                        <a:t>velocidad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dirty="0" sz="1800" spc="105">
                          <a:latin typeface="Calibri"/>
                          <a:cs typeface="Calibri"/>
                        </a:rPr>
                        <a:t>10-11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DE"/>
                    </a:solidFill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37795" marR="700405">
                        <a:lnSpc>
                          <a:spcPct val="100699"/>
                        </a:lnSpc>
                      </a:pPr>
                      <a:r>
                        <a:rPr dirty="0" sz="1400" spc="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Tema</a:t>
                      </a:r>
                      <a:r>
                        <a:rPr dirty="0" sz="1400" spc="-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 </a:t>
                      </a:r>
                      <a:r>
                        <a:rPr dirty="0" sz="1400" spc="-3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SJS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EBD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z="1800" spc="60">
                          <a:latin typeface="Calibri"/>
                          <a:cs typeface="Calibri"/>
                        </a:rPr>
                        <a:t>(12)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05">
                          <a:latin typeface="Calibri"/>
                          <a:cs typeface="Calibri"/>
                        </a:rPr>
                        <a:t>Flexibilidad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65">
                          <a:latin typeface="Calibri"/>
                          <a:cs typeface="Calibri"/>
                        </a:rPr>
                        <a:t>ROM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dirty="0" sz="1800" spc="60">
                          <a:latin typeface="Calibri"/>
                          <a:cs typeface="Calibri"/>
                        </a:rPr>
                        <a:t>(12)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40">
                          <a:latin typeface="Calibri"/>
                          <a:cs typeface="Calibri"/>
                        </a:rPr>
                        <a:t>FSMT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05">
                          <a:latin typeface="Calibri"/>
                          <a:cs typeface="Calibri"/>
                        </a:rPr>
                        <a:t>goniometría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algn="ctr" marL="19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125"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EE"/>
                    </a:solidFill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dirty="0" sz="1400" spc="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Tema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400" spc="20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SJS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EBD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z="1800" spc="60">
                          <a:latin typeface="Calibri"/>
                          <a:cs typeface="Calibri"/>
                        </a:rPr>
                        <a:t>(13)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80">
                          <a:latin typeface="Calibri"/>
                          <a:cs typeface="Calibri"/>
                        </a:rPr>
                        <a:t>Planificación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6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85">
                          <a:latin typeface="Calibri"/>
                          <a:cs typeface="Calibri"/>
                        </a:rPr>
                        <a:t>valoración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dirty="0" sz="1800" spc="60">
                          <a:latin typeface="Calibri"/>
                          <a:cs typeface="Calibri"/>
                        </a:rPr>
                        <a:t>(13)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25">
                          <a:latin typeface="Calibri"/>
                          <a:cs typeface="Calibri"/>
                        </a:rPr>
                        <a:t>Diseño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6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95">
                          <a:latin typeface="Calibri"/>
                          <a:cs typeface="Calibri"/>
                        </a:rPr>
                        <a:t>una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85">
                          <a:latin typeface="Calibri"/>
                          <a:cs typeface="Calibri"/>
                        </a:rPr>
                        <a:t>valoración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algn="ctr" marL="19685">
                        <a:lnSpc>
                          <a:spcPct val="100000"/>
                        </a:lnSpc>
                      </a:pPr>
                      <a:r>
                        <a:rPr dirty="0" sz="1800" spc="125">
                          <a:latin typeface="Calibri"/>
                          <a:cs typeface="Calibri"/>
                        </a:rPr>
                        <a:t>13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DE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37795" marR="466725">
                        <a:lnSpc>
                          <a:spcPct val="100699"/>
                        </a:lnSpc>
                      </a:pPr>
                      <a:r>
                        <a:rPr dirty="0" sz="1400" spc="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Tema </a:t>
                      </a:r>
                      <a:r>
                        <a:rPr dirty="0" sz="1400" spc="1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 </a:t>
                      </a:r>
                      <a:r>
                        <a:rPr dirty="0" sz="1400" spc="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JDC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SJS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EBD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538480" indent="-461009">
                        <a:lnSpc>
                          <a:spcPct val="100000"/>
                        </a:lnSpc>
                        <a:buAutoNum type="arabicParenBoth" startAt="14"/>
                        <a:tabLst>
                          <a:tab pos="539115" algn="l"/>
                        </a:tabLst>
                      </a:pPr>
                      <a:r>
                        <a:rPr dirty="0" sz="1800" spc="135">
                          <a:latin typeface="Calibri"/>
                          <a:cs typeface="Calibri"/>
                        </a:rPr>
                        <a:t>Composición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95">
                          <a:latin typeface="Calibri"/>
                          <a:cs typeface="Calibri"/>
                        </a:rPr>
                        <a:t>corporal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38480" indent="-461009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arenBoth" startAt="14"/>
                        <a:tabLst>
                          <a:tab pos="539115" algn="l"/>
                        </a:tabLst>
                      </a:pPr>
                      <a:r>
                        <a:rPr dirty="0" sz="1800" spc="125">
                          <a:latin typeface="Calibri"/>
                          <a:cs typeface="Calibri"/>
                        </a:rPr>
                        <a:t>Competición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95">
                          <a:latin typeface="Calibri"/>
                          <a:cs typeface="Calibri"/>
                        </a:rPr>
                        <a:t>simulada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536575" indent="-461009">
                        <a:lnSpc>
                          <a:spcPct val="100000"/>
                        </a:lnSpc>
                        <a:buAutoNum type="arabicParenBoth" startAt="14"/>
                        <a:tabLst>
                          <a:tab pos="537210" algn="l"/>
                        </a:tabLst>
                      </a:pPr>
                      <a:r>
                        <a:rPr dirty="0" sz="1800" spc="95">
                          <a:latin typeface="Calibri"/>
                          <a:cs typeface="Calibri"/>
                        </a:rPr>
                        <a:t>Cineantropometría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36575" indent="-461009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arenBoth" startAt="14"/>
                        <a:tabLst>
                          <a:tab pos="537210" algn="l"/>
                        </a:tabLst>
                      </a:pPr>
                      <a:r>
                        <a:rPr dirty="0" sz="1800" spc="100">
                          <a:latin typeface="Calibri"/>
                          <a:cs typeface="Calibri"/>
                        </a:rPr>
                        <a:t>Deshidratación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algn="ctr" marL="17780">
                        <a:lnSpc>
                          <a:spcPct val="100000"/>
                        </a:lnSpc>
                      </a:pPr>
                      <a:r>
                        <a:rPr dirty="0" sz="1800" spc="105">
                          <a:latin typeface="Calibri"/>
                          <a:cs typeface="Calibri"/>
                        </a:rPr>
                        <a:t>14-15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919" y="387857"/>
            <a:ext cx="13017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Ho</a:t>
            </a:r>
            <a:r>
              <a:rPr dirty="0" sz="3200" spc="-70" b="1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ario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53847" y="1230275"/>
            <a:ext cx="9330690" cy="5623560"/>
            <a:chOff x="1253847" y="1230275"/>
            <a:chExt cx="9330690" cy="5623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3847" y="1230275"/>
              <a:ext cx="9330247" cy="52607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2079" y="5177027"/>
              <a:ext cx="1676400" cy="16763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3747" y="2250948"/>
              <a:ext cx="1284731" cy="12847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3747" y="1354836"/>
              <a:ext cx="1284731" cy="12862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59552" y="3223260"/>
              <a:ext cx="1371600" cy="1371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6142" y="327406"/>
            <a:ext cx="466153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Sesión</a:t>
            </a:r>
            <a:r>
              <a:rPr dirty="0" sz="3200" spc="-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teórica</a:t>
            </a:r>
            <a:r>
              <a:rPr dirty="0" sz="3200" spc="-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semanal</a:t>
            </a:r>
            <a:r>
              <a:rPr dirty="0" sz="3200" spc="-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(2h)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19" y="1269491"/>
            <a:ext cx="10652760" cy="51907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716" y="1124711"/>
            <a:ext cx="9951720" cy="51511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6142" y="327406"/>
            <a:ext cx="660717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Ejemplo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 de </a:t>
            </a: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cómo</a:t>
            </a:r>
            <a:r>
              <a:rPr dirty="0" sz="3200" spc="-2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aparecen</a:t>
            </a:r>
            <a:r>
              <a:rPr dirty="0" sz="3200" spc="-4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los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 apuntes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6142" y="327406"/>
            <a:ext cx="655891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Sesión</a:t>
            </a:r>
            <a:r>
              <a:rPr dirty="0" sz="3200" spc="-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práctica</a:t>
            </a:r>
            <a:r>
              <a:rPr dirty="0" sz="3200" spc="-4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semanal</a:t>
            </a:r>
            <a:r>
              <a:rPr dirty="0" sz="3200" spc="-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(2</a:t>
            </a: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h;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espacios)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8995" y="1647444"/>
            <a:ext cx="3518915" cy="35631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9891" y="1647444"/>
            <a:ext cx="3515867" cy="35629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5967" y="1647444"/>
            <a:ext cx="3518915" cy="356298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74191" y="5418835"/>
            <a:ext cx="248793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58495" marR="5080" indent="-646430">
              <a:lnSpc>
                <a:spcPct val="100000"/>
              </a:lnSpc>
              <a:spcBef>
                <a:spcPts val="95"/>
              </a:spcBef>
            </a:pPr>
            <a:r>
              <a:rPr dirty="0" sz="1600" spc="-10" b="0">
                <a:latin typeface="Calibri Light"/>
                <a:cs typeface="Calibri Light"/>
              </a:rPr>
              <a:t>Laboratorio </a:t>
            </a:r>
            <a:r>
              <a:rPr dirty="0" sz="1600" spc="-5" b="0">
                <a:latin typeface="Calibri Light"/>
                <a:cs typeface="Calibri Light"/>
              </a:rPr>
              <a:t>de </a:t>
            </a:r>
            <a:r>
              <a:rPr dirty="0" sz="1600" spc="-10" b="0">
                <a:latin typeface="Calibri Light"/>
                <a:cs typeface="Calibri Light"/>
              </a:rPr>
              <a:t>entrenamiento </a:t>
            </a:r>
            <a:r>
              <a:rPr dirty="0" sz="1600" spc="-35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deportivo</a:t>
            </a:r>
            <a:r>
              <a:rPr dirty="0" sz="1600" spc="5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CED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6705" y="5418835"/>
            <a:ext cx="23806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24255" marR="5080" indent="-1012190">
              <a:lnSpc>
                <a:spcPct val="100000"/>
              </a:lnSpc>
              <a:spcBef>
                <a:spcPts val="95"/>
              </a:spcBef>
            </a:pPr>
            <a:r>
              <a:rPr dirty="0" sz="1600" spc="-5" b="0">
                <a:latin typeface="Calibri Light"/>
                <a:cs typeface="Calibri Light"/>
              </a:rPr>
              <a:t>Sala</a:t>
            </a:r>
            <a:r>
              <a:rPr dirty="0" sz="1600" spc="-1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de </a:t>
            </a:r>
            <a:r>
              <a:rPr dirty="0" sz="1600" spc="-10" b="0">
                <a:latin typeface="Calibri Light"/>
                <a:cs typeface="Calibri Light"/>
              </a:rPr>
              <a:t>preparación</a:t>
            </a:r>
            <a:r>
              <a:rPr dirty="0" sz="1600" spc="5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física </a:t>
            </a:r>
            <a:r>
              <a:rPr dirty="0" sz="1600" spc="-5" b="0">
                <a:latin typeface="Calibri Light"/>
                <a:cs typeface="Calibri Light"/>
              </a:rPr>
              <a:t>del </a:t>
            </a:r>
            <a:r>
              <a:rPr dirty="0" sz="1600" spc="-345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CED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61272" y="5418835"/>
            <a:ext cx="228536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96265" marR="5080" indent="-584200">
              <a:lnSpc>
                <a:spcPct val="100000"/>
              </a:lnSpc>
              <a:spcBef>
                <a:spcPts val="95"/>
              </a:spcBef>
            </a:pPr>
            <a:r>
              <a:rPr dirty="0" sz="1600" spc="-10" b="0">
                <a:latin typeface="Calibri Light"/>
                <a:cs typeface="Calibri Light"/>
              </a:rPr>
              <a:t>Instalaciones</a:t>
            </a:r>
            <a:r>
              <a:rPr dirty="0" sz="1600" spc="1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deportivas</a:t>
            </a:r>
            <a:r>
              <a:rPr dirty="0" sz="1600" spc="5" b="0">
                <a:latin typeface="Calibri Light"/>
                <a:cs typeface="Calibri Light"/>
              </a:rPr>
              <a:t> </a:t>
            </a:r>
            <a:r>
              <a:rPr dirty="0" sz="1600" b="0">
                <a:latin typeface="Calibri Light"/>
                <a:cs typeface="Calibri Light"/>
              </a:rPr>
              <a:t>del </a:t>
            </a:r>
            <a:r>
              <a:rPr dirty="0" sz="1600" spc="-345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campus</a:t>
            </a:r>
            <a:r>
              <a:rPr dirty="0" sz="160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URJC</a:t>
            </a:r>
            <a:endParaRPr sz="1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6142" y="327406"/>
            <a:ext cx="487045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Sesión</a:t>
            </a:r>
            <a:r>
              <a:rPr dirty="0" sz="3200" spc="-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práctica</a:t>
            </a:r>
            <a:r>
              <a:rPr dirty="0" sz="3200" spc="-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(materiales</a:t>
            </a:r>
            <a:r>
              <a:rPr dirty="0" sz="3200" spc="-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I)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46341" y="1222628"/>
          <a:ext cx="10441305" cy="5237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2190"/>
                <a:gridCol w="3140710"/>
                <a:gridCol w="4998720"/>
              </a:tblGrid>
              <a:tr h="368935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8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Sesiones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prácticas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Materiales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1134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dirty="0" sz="1400" spc="-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(1)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Reproducibilidad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66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dirty="0" sz="1400" spc="-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74650" indent="-308610">
                        <a:lnSpc>
                          <a:spcPct val="100000"/>
                        </a:lnSpc>
                        <a:buAutoNum type="arabicParenBoth" startAt="2"/>
                        <a:tabLst>
                          <a:tab pos="375285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VO</a:t>
                      </a:r>
                      <a:r>
                        <a:rPr dirty="0" baseline="-20833" sz="1800" spc="-15">
                          <a:latin typeface="Calibri"/>
                          <a:cs typeface="Calibri"/>
                        </a:rPr>
                        <a:t>2max</a:t>
                      </a:r>
                      <a:endParaRPr baseline="-20833" sz="1800">
                        <a:latin typeface="Calibri"/>
                        <a:cs typeface="Calibri"/>
                      </a:endParaRPr>
                    </a:p>
                    <a:p>
                      <a:pPr marL="374015" indent="-30797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arenBoth" startAt="2"/>
                        <a:tabLst>
                          <a:tab pos="37465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Umbral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del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lactato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4015" indent="-307975">
                        <a:lnSpc>
                          <a:spcPct val="100000"/>
                        </a:lnSpc>
                        <a:buAutoNum type="arabicParenBoth" startAt="2"/>
                        <a:tabLst>
                          <a:tab pos="374650" algn="l"/>
                        </a:tabLst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Fatmax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34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dirty="0" sz="1400" spc="-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74015" indent="-307975">
                        <a:lnSpc>
                          <a:spcPct val="100000"/>
                        </a:lnSpc>
                        <a:spcBef>
                          <a:spcPts val="1115"/>
                        </a:spcBef>
                        <a:buAutoNum type="arabicParenBoth" startAt="5"/>
                        <a:tabLst>
                          <a:tab pos="374650" algn="l"/>
                        </a:tabLst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RM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4650" indent="-307975">
                        <a:lnSpc>
                          <a:spcPct val="100000"/>
                        </a:lnSpc>
                        <a:buAutoNum type="arabicParenBoth" startAt="5"/>
                        <a:tabLst>
                          <a:tab pos="37465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Repeticiones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hasta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fatiga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4015" indent="-307975">
                        <a:lnSpc>
                          <a:spcPct val="100000"/>
                        </a:lnSpc>
                        <a:buAutoNum type="arabicParenBoth" startAt="5"/>
                        <a:tabLst>
                          <a:tab pos="374650" algn="l"/>
                        </a:tabLst>
                      </a:pPr>
                      <a:r>
                        <a:rPr dirty="0" sz="1800" spc="-40">
                          <a:latin typeface="Calibri"/>
                          <a:cs typeface="Calibri"/>
                        </a:rPr>
                        <a:t>Tests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saltos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16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34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74650" indent="-307975">
                        <a:lnSpc>
                          <a:spcPct val="100000"/>
                        </a:lnSpc>
                        <a:buAutoNum type="arabicParenBoth" startAt="8"/>
                        <a:tabLst>
                          <a:tab pos="374650" algn="l"/>
                        </a:tabLst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E-</a:t>
                      </a:r>
                      <a:r>
                        <a:rPr dirty="0" sz="1800" spc="-5" i="1">
                          <a:latin typeface="Calibri"/>
                          <a:cs typeface="Calibri"/>
                        </a:rPr>
                        <a:t>games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4015" indent="-307975">
                        <a:lnSpc>
                          <a:spcPct val="100000"/>
                        </a:lnSpc>
                        <a:buAutoNum type="arabicParenBoth" startAt="8"/>
                        <a:tabLst>
                          <a:tab pos="374650" algn="l"/>
                        </a:tabLst>
                      </a:pPr>
                      <a:r>
                        <a:rPr dirty="0" sz="1800" spc="-15">
                          <a:latin typeface="Calibri"/>
                          <a:cs typeface="Calibri"/>
                        </a:rPr>
                        <a:t>SAQ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8879" y="3065026"/>
            <a:ext cx="1010412" cy="7570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38259" y="2923032"/>
            <a:ext cx="498348" cy="10119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22101" y="2923032"/>
            <a:ext cx="586324" cy="10119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5448" y="4284019"/>
            <a:ext cx="956995" cy="9707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29371" y="4328159"/>
            <a:ext cx="1008887" cy="100736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58528" y="4101084"/>
            <a:ext cx="1400555" cy="139903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64068" y="5548884"/>
            <a:ext cx="1286255" cy="69799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97795" y="5471159"/>
            <a:ext cx="812292" cy="81229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07761" y="1705355"/>
            <a:ext cx="757083" cy="85343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27436" y="2956560"/>
            <a:ext cx="1096060" cy="93118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00800" y="5472684"/>
            <a:ext cx="1453896" cy="8503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6142" y="327406"/>
            <a:ext cx="497903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Sesión</a:t>
            </a:r>
            <a:r>
              <a:rPr dirty="0" sz="3200" spc="-2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práctica</a:t>
            </a:r>
            <a:r>
              <a:rPr dirty="0" sz="3200" spc="-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(materiales</a:t>
            </a:r>
            <a:r>
              <a:rPr dirty="0" sz="3200" spc="-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II)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46341" y="1222628"/>
          <a:ext cx="10441305" cy="5193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2190"/>
                <a:gridCol w="3354070"/>
                <a:gridCol w="4785360"/>
              </a:tblGrid>
              <a:tr h="368935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8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Sesiones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prácticas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Materiales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1134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dirty="0" sz="1400" spc="-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90220" indent="-424180">
                        <a:lnSpc>
                          <a:spcPct val="100000"/>
                        </a:lnSpc>
                        <a:buAutoNum type="arabicParenBoth" startAt="10"/>
                        <a:tabLst>
                          <a:tab pos="490855" algn="l"/>
                        </a:tabLst>
                      </a:pPr>
                      <a:r>
                        <a:rPr dirty="0" sz="1800" spc="-45">
                          <a:latin typeface="Calibri"/>
                          <a:cs typeface="Calibri"/>
                        </a:rPr>
                        <a:t>Test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Wingate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90220" indent="-424180">
                        <a:lnSpc>
                          <a:spcPct val="100000"/>
                        </a:lnSpc>
                        <a:buAutoNum type="arabicParenBoth" startAt="10"/>
                        <a:tabLst>
                          <a:tab pos="490855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Resistencia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a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velocidad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21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dirty="0" sz="1400" spc="-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(12)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FSMT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34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dirty="0" sz="1400" spc="-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(13)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Diseño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una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valoración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34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dirty="0" sz="1400" spc="-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90220" indent="-424180">
                        <a:lnSpc>
                          <a:spcPct val="100000"/>
                        </a:lnSpc>
                        <a:buAutoNum type="arabicParenBoth" startAt="14"/>
                        <a:tabLst>
                          <a:tab pos="490855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Cineantropometría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90220" indent="-424180">
                        <a:lnSpc>
                          <a:spcPct val="100000"/>
                        </a:lnSpc>
                        <a:buAutoNum type="arabicParenBoth" startAt="14"/>
                        <a:tabLst>
                          <a:tab pos="490855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Deshidratación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7247" y="1795534"/>
            <a:ext cx="1008888" cy="7570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53143" y="1743455"/>
            <a:ext cx="812292" cy="8107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8305" y="3012460"/>
            <a:ext cx="1597895" cy="91610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29795" y="5379661"/>
            <a:ext cx="1043909" cy="90127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777156" y="5370576"/>
            <a:ext cx="3174365" cy="1024255"/>
            <a:chOff x="7777156" y="5370576"/>
            <a:chExt cx="3174365" cy="10242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7156" y="5370576"/>
              <a:ext cx="1063372" cy="10119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40132" y="5370576"/>
              <a:ext cx="1211113" cy="10119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23960" y="5370576"/>
              <a:ext cx="1024127" cy="1024128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72983" y="4248911"/>
            <a:ext cx="1685544" cy="98602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47459" y="2951988"/>
            <a:ext cx="1063372" cy="10104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919" y="387857"/>
            <a:ext cx="55308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Dónde</a:t>
            </a:r>
            <a:r>
              <a:rPr dirty="0" sz="3200" spc="-2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5" b="1">
                <a:solidFill>
                  <a:srgbClr val="000000"/>
                </a:solidFill>
                <a:latin typeface="Calibri"/>
                <a:cs typeface="Calibri"/>
              </a:rPr>
              <a:t>encontrar</a:t>
            </a:r>
            <a:r>
              <a:rPr dirty="0" sz="3200" spc="-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3200" spc="-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guía</a:t>
            </a:r>
            <a:r>
              <a:rPr dirty="0" sz="3200" spc="-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docente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4131" y="1400555"/>
            <a:ext cx="10750550" cy="4810125"/>
            <a:chOff x="294131" y="1400555"/>
            <a:chExt cx="10750550" cy="4810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131" y="1400555"/>
              <a:ext cx="10750296" cy="48036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17748" y="5721096"/>
              <a:ext cx="975360" cy="483234"/>
            </a:xfrm>
            <a:custGeom>
              <a:avLst/>
              <a:gdLst/>
              <a:ahLst/>
              <a:cxnLst/>
              <a:rect l="l" t="t" r="r" b="b"/>
              <a:pathLst>
                <a:path w="975360" h="483235">
                  <a:moveTo>
                    <a:pt x="241553" y="0"/>
                  </a:moveTo>
                  <a:lnTo>
                    <a:pt x="0" y="241553"/>
                  </a:lnTo>
                  <a:lnTo>
                    <a:pt x="241553" y="483107"/>
                  </a:lnTo>
                  <a:lnTo>
                    <a:pt x="241553" y="362330"/>
                  </a:lnTo>
                  <a:lnTo>
                    <a:pt x="975360" y="362330"/>
                  </a:lnTo>
                  <a:lnTo>
                    <a:pt x="975360" y="120776"/>
                  </a:lnTo>
                  <a:lnTo>
                    <a:pt x="241553" y="120776"/>
                  </a:lnTo>
                  <a:lnTo>
                    <a:pt x="24155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317748" y="5721096"/>
              <a:ext cx="975360" cy="483234"/>
            </a:xfrm>
            <a:custGeom>
              <a:avLst/>
              <a:gdLst/>
              <a:ahLst/>
              <a:cxnLst/>
              <a:rect l="l" t="t" r="r" b="b"/>
              <a:pathLst>
                <a:path w="975360" h="483235">
                  <a:moveTo>
                    <a:pt x="0" y="241553"/>
                  </a:moveTo>
                  <a:lnTo>
                    <a:pt x="241553" y="0"/>
                  </a:lnTo>
                  <a:lnTo>
                    <a:pt x="241553" y="120776"/>
                  </a:lnTo>
                  <a:lnTo>
                    <a:pt x="975360" y="120776"/>
                  </a:lnTo>
                  <a:lnTo>
                    <a:pt x="975360" y="362330"/>
                  </a:lnTo>
                  <a:lnTo>
                    <a:pt x="241553" y="362330"/>
                  </a:lnTo>
                  <a:lnTo>
                    <a:pt x="241553" y="483107"/>
                  </a:lnTo>
                  <a:lnTo>
                    <a:pt x="0" y="24155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411467" y="1908047"/>
              <a:ext cx="975360" cy="483234"/>
            </a:xfrm>
            <a:custGeom>
              <a:avLst/>
              <a:gdLst/>
              <a:ahLst/>
              <a:cxnLst/>
              <a:rect l="l" t="t" r="r" b="b"/>
              <a:pathLst>
                <a:path w="975359" h="483235">
                  <a:moveTo>
                    <a:pt x="241554" y="0"/>
                  </a:moveTo>
                  <a:lnTo>
                    <a:pt x="0" y="241553"/>
                  </a:lnTo>
                  <a:lnTo>
                    <a:pt x="241554" y="483107"/>
                  </a:lnTo>
                  <a:lnTo>
                    <a:pt x="241554" y="362330"/>
                  </a:lnTo>
                  <a:lnTo>
                    <a:pt x="975360" y="362330"/>
                  </a:lnTo>
                  <a:lnTo>
                    <a:pt x="975360" y="120776"/>
                  </a:lnTo>
                  <a:lnTo>
                    <a:pt x="241554" y="120776"/>
                  </a:lnTo>
                  <a:lnTo>
                    <a:pt x="24155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411467" y="1908047"/>
              <a:ext cx="975360" cy="483234"/>
            </a:xfrm>
            <a:custGeom>
              <a:avLst/>
              <a:gdLst/>
              <a:ahLst/>
              <a:cxnLst/>
              <a:rect l="l" t="t" r="r" b="b"/>
              <a:pathLst>
                <a:path w="975359" h="483235">
                  <a:moveTo>
                    <a:pt x="0" y="241553"/>
                  </a:moveTo>
                  <a:lnTo>
                    <a:pt x="241554" y="0"/>
                  </a:lnTo>
                  <a:lnTo>
                    <a:pt x="241554" y="120776"/>
                  </a:lnTo>
                  <a:lnTo>
                    <a:pt x="975360" y="120776"/>
                  </a:lnTo>
                  <a:lnTo>
                    <a:pt x="975360" y="362330"/>
                  </a:lnTo>
                  <a:lnTo>
                    <a:pt x="241554" y="362330"/>
                  </a:lnTo>
                  <a:lnTo>
                    <a:pt x="241554" y="483107"/>
                  </a:lnTo>
                  <a:lnTo>
                    <a:pt x="0" y="24155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6644" y="1434083"/>
            <a:ext cx="6458711" cy="48447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6142" y="327406"/>
            <a:ext cx="598360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Recogida</a:t>
            </a:r>
            <a:r>
              <a:rPr dirty="0" sz="3200" spc="-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5" b="1">
                <a:solidFill>
                  <a:srgbClr val="000000"/>
                </a:solidFill>
                <a:latin typeface="Calibri"/>
                <a:cs typeface="Calibri"/>
              </a:rPr>
              <a:t>datos</a:t>
            </a:r>
            <a:r>
              <a:rPr dirty="0" sz="3200" spc="-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z="3200" spc="-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 laboratorio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39" y="1263396"/>
            <a:ext cx="10332719" cy="51069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6142" y="327406"/>
            <a:ext cx="285496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Análisis</a:t>
            </a:r>
            <a:r>
              <a:rPr dirty="0" sz="3200" spc="-7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3200" spc="-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5" b="1">
                <a:solidFill>
                  <a:srgbClr val="000000"/>
                </a:solidFill>
                <a:latin typeface="Calibri"/>
                <a:cs typeface="Calibri"/>
              </a:rPr>
              <a:t>datos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352" y="1482852"/>
            <a:ext cx="10369295" cy="473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6142" y="327406"/>
            <a:ext cx="745617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Cada</a:t>
            </a:r>
            <a:r>
              <a:rPr dirty="0" sz="3200" spc="-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laboratorio </a:t>
            </a:r>
            <a:r>
              <a:rPr dirty="0" sz="3200" spc="-15" b="1">
                <a:solidFill>
                  <a:srgbClr val="000000"/>
                </a:solidFill>
                <a:latin typeface="Calibri"/>
                <a:cs typeface="Calibri"/>
              </a:rPr>
              <a:t>lleva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asociado</a:t>
            </a:r>
            <a:r>
              <a:rPr dirty="0" sz="3200" spc="-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una</a:t>
            </a:r>
            <a:r>
              <a:rPr dirty="0" sz="3200" spc="-2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práctica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591" y="1388363"/>
            <a:ext cx="10338816" cy="47365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6142" y="327406"/>
            <a:ext cx="776922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Ejemplo 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práctica</a:t>
            </a:r>
            <a:r>
              <a:rPr dirty="0" sz="3200" spc="-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5" b="1">
                <a:solidFill>
                  <a:srgbClr val="000000"/>
                </a:solidFill>
                <a:latin typeface="Calibri"/>
                <a:cs typeface="Calibri"/>
              </a:rPr>
              <a:t>evaluativa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z="3200" spc="-4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Aula</a:t>
            </a:r>
            <a:r>
              <a:rPr dirty="0" sz="3200" spc="-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Virtual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9852" y="1305814"/>
            <a:ext cx="9867900" cy="4964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Ordinaria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(25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Mayo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2023,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aula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por</a:t>
            </a:r>
            <a:r>
              <a:rPr dirty="0" sz="1800" spc="-10" b="1">
                <a:latin typeface="Calibri"/>
                <a:cs typeface="Calibri"/>
              </a:rPr>
              <a:t> determinar)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Corresponderá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suma</a:t>
            </a:r>
            <a:r>
              <a:rPr dirty="0" sz="1800" spc="-10">
                <a:latin typeface="Calibri"/>
                <a:cs typeface="Calibri"/>
              </a:rPr>
              <a:t> ponderada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 evaluación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realizada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cada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semana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los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Laboratorios+Prácticas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(40%)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junto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Examen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Final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(60%).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examen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final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será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presencial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desarrollará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Aula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Virtual.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Si un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alumno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supera</a:t>
            </a:r>
            <a:r>
              <a:rPr dirty="0" sz="1800">
                <a:latin typeface="Calibri"/>
                <a:cs typeface="Calibri"/>
              </a:rPr>
              <a:t> la </a:t>
            </a:r>
            <a:r>
              <a:rPr dirty="0" sz="1800" spc="-10">
                <a:latin typeface="Calibri"/>
                <a:cs typeface="Calibri"/>
              </a:rPr>
              <a:t>nota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 en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 </a:t>
            </a:r>
            <a:r>
              <a:rPr dirty="0" sz="1800" spc="-10">
                <a:latin typeface="Calibri"/>
                <a:cs typeface="Calibri"/>
              </a:rPr>
              <a:t>ponderación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todas</a:t>
            </a:r>
            <a:r>
              <a:rPr dirty="0" sz="1800" spc="-5">
                <a:latin typeface="Calibri"/>
                <a:cs typeface="Calibri"/>
              </a:rPr>
              <a:t> las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evaluaciones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convocatoria </a:t>
            </a:r>
            <a:r>
              <a:rPr dirty="0" sz="1800" spc="-10">
                <a:latin typeface="Calibri"/>
                <a:cs typeface="Calibri"/>
              </a:rPr>
              <a:t> ordinaria,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alumno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será calificado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“No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Apto/Suspenso”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incluso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caso de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tener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nota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&gt;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 el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 </a:t>
            </a:r>
            <a:r>
              <a:rPr dirty="0" sz="1800" spc="-10">
                <a:latin typeface="Calibri"/>
                <a:cs typeface="Calibri"/>
              </a:rPr>
              <a:t>Examen</a:t>
            </a:r>
            <a:r>
              <a:rPr dirty="0" sz="1800" spc="-5">
                <a:latin typeface="Calibri"/>
                <a:cs typeface="Calibri"/>
              </a:rPr>
              <a:t> Final.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En </a:t>
            </a:r>
            <a:r>
              <a:rPr dirty="0" sz="1800" spc="-15">
                <a:latin typeface="Calibri"/>
                <a:cs typeface="Calibri"/>
              </a:rPr>
              <a:t>este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caso,</a:t>
            </a:r>
            <a:r>
              <a:rPr dirty="0" sz="1800">
                <a:latin typeface="Calibri"/>
                <a:cs typeface="Calibri"/>
              </a:rPr>
              <a:t> la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nota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obtenida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las </a:t>
            </a:r>
            <a:r>
              <a:rPr dirty="0" sz="1800" spc="-10">
                <a:latin typeface="Calibri"/>
                <a:cs typeface="Calibri"/>
              </a:rPr>
              <a:t>prácticas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 </a:t>
            </a:r>
            <a:r>
              <a:rPr dirty="0" sz="1800" spc="-10">
                <a:latin typeface="Calibri"/>
                <a:cs typeface="Calibri"/>
              </a:rPr>
              <a:t>laboratorio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mantendrá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para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ser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aplicada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evaluación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extraordinaria,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tal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manera</a:t>
            </a:r>
            <a:r>
              <a:rPr dirty="0" sz="1800" spc="-5">
                <a:latin typeface="Calibri"/>
                <a:cs typeface="Calibri"/>
              </a:rPr>
              <a:t> que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solo se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examinará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del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Examen</a:t>
            </a:r>
            <a:r>
              <a:rPr dirty="0" sz="1800" spc="-5">
                <a:latin typeface="Calibri"/>
                <a:cs typeface="Calibri"/>
              </a:rPr>
              <a:t> Final.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asistencia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clase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obligatoria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representa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ningún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contenido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para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evaluación.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Extraordinaria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(29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Junio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2023,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aula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por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determinar)</a:t>
            </a:r>
            <a:endParaRPr sz="1800">
              <a:latin typeface="Calibri"/>
              <a:cs typeface="Calibri"/>
            </a:endParaRPr>
          </a:p>
          <a:p>
            <a:pPr marL="12700" marR="106045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En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relación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evaluación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extraordinaria,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los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alumnos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que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consigan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superar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evaluación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ordinaria,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 </a:t>
            </a:r>
            <a:r>
              <a:rPr dirty="0" sz="1800" spc="-15">
                <a:latin typeface="Calibri"/>
                <a:cs typeface="Calibri"/>
              </a:rPr>
              <a:t>hayan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presentado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 </a:t>
            </a:r>
            <a:r>
              <a:rPr dirty="0" sz="1800" spc="-10">
                <a:latin typeface="Calibri"/>
                <a:cs typeface="Calibri"/>
              </a:rPr>
              <a:t>Examen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Final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convocatoria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ordinaria,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serán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objeto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realización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una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evaluación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extraordinaria.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esta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evaluación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extraordinaria,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los</a:t>
            </a:r>
            <a:r>
              <a:rPr dirty="0" sz="1800">
                <a:latin typeface="Calibri"/>
                <a:cs typeface="Calibri"/>
              </a:rPr>
              <a:t> alumnos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solo</a:t>
            </a:r>
            <a:r>
              <a:rPr dirty="0" sz="1800" spc="-10">
                <a:latin typeface="Calibri"/>
                <a:cs typeface="Calibri"/>
              </a:rPr>
              <a:t> realizarán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prueba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presencial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(Examen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Final),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nota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final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obtendrá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ponderación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los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Laboratorios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+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Prácticas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realizadas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convocatoria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ordinaria.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convocatoria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extraordinaria,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podrán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realizar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prácticas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laboratorios.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Si un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alumno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 </a:t>
            </a:r>
            <a:r>
              <a:rPr dirty="0" sz="1800" spc="-10">
                <a:latin typeface="Calibri"/>
                <a:cs typeface="Calibri"/>
              </a:rPr>
              <a:t>supera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nota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>
                <a:latin typeface="Calibri"/>
                <a:cs typeface="Calibri"/>
              </a:rPr>
              <a:t> 5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ponderación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todas</a:t>
            </a:r>
            <a:r>
              <a:rPr dirty="0" sz="1800" spc="-5">
                <a:latin typeface="Calibri"/>
                <a:cs typeface="Calibri"/>
              </a:rPr>
              <a:t> las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evaluaciones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convocatoria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extraordinaria,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 alumno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será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calificado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“No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Apto/Suspenso”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incluso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caso de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tener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nota</a:t>
            </a:r>
            <a:r>
              <a:rPr dirty="0" sz="1800">
                <a:latin typeface="Calibri"/>
                <a:cs typeface="Calibri"/>
              </a:rPr>
              <a:t> el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 </a:t>
            </a:r>
            <a:r>
              <a:rPr dirty="0" sz="1800" spc="-10">
                <a:latin typeface="Calibri"/>
                <a:cs typeface="Calibri"/>
              </a:rPr>
              <a:t>Examen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Final.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2672" y="358216"/>
            <a:ext cx="182880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5" b="1">
                <a:solidFill>
                  <a:srgbClr val="000000"/>
                </a:solidFill>
                <a:latin typeface="Calibri"/>
                <a:cs typeface="Calibri"/>
              </a:rPr>
              <a:t>Evaluación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5716" y="982979"/>
            <a:ext cx="4831080" cy="3395979"/>
          </a:xfrm>
          <a:custGeom>
            <a:avLst/>
            <a:gdLst/>
            <a:ahLst/>
            <a:cxnLst/>
            <a:rect l="l" t="t" r="r" b="b"/>
            <a:pathLst>
              <a:path w="4831080" h="3395979">
                <a:moveTo>
                  <a:pt x="4831080" y="1524"/>
                </a:moveTo>
                <a:lnTo>
                  <a:pt x="3912108" y="1524"/>
                </a:lnTo>
                <a:lnTo>
                  <a:pt x="3912108" y="0"/>
                </a:lnTo>
                <a:lnTo>
                  <a:pt x="0" y="0"/>
                </a:lnTo>
                <a:lnTo>
                  <a:pt x="0" y="3395472"/>
                </a:lnTo>
                <a:lnTo>
                  <a:pt x="3912108" y="3395472"/>
                </a:lnTo>
                <a:lnTo>
                  <a:pt x="4831080" y="3395472"/>
                </a:lnTo>
                <a:lnTo>
                  <a:pt x="4831080" y="1524"/>
                </a:lnTo>
                <a:close/>
              </a:path>
            </a:pathLst>
          </a:custGeom>
          <a:solidFill>
            <a:srgbClr val="E7F4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97823" y="976883"/>
            <a:ext cx="0" cy="3401695"/>
          </a:xfrm>
          <a:custGeom>
            <a:avLst/>
            <a:gdLst/>
            <a:ahLst/>
            <a:cxnLst/>
            <a:rect l="l" t="t" r="r" b="b"/>
            <a:pathLst>
              <a:path w="0" h="3401695">
                <a:moveTo>
                  <a:pt x="0" y="0"/>
                </a:moveTo>
                <a:lnTo>
                  <a:pt x="0" y="3401567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91473" y="658444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410445" y="658444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2624073" y="973074"/>
            <a:ext cx="6805295" cy="3409315"/>
            <a:chOff x="2624073" y="973074"/>
            <a:chExt cx="6805295" cy="3409315"/>
          </a:xfrm>
        </p:grpSpPr>
        <p:sp>
          <p:nvSpPr>
            <p:cNvPr id="7" name="object 7"/>
            <p:cNvSpPr/>
            <p:nvPr/>
          </p:nvSpPr>
          <p:spPr>
            <a:xfrm>
              <a:off x="9416795" y="976884"/>
              <a:ext cx="0" cy="3401695"/>
            </a:xfrm>
            <a:custGeom>
              <a:avLst/>
              <a:gdLst/>
              <a:ahLst/>
              <a:cxnLst/>
              <a:rect l="l" t="t" r="r" b="b"/>
              <a:pathLst>
                <a:path w="0" h="3401695">
                  <a:moveTo>
                    <a:pt x="0" y="0"/>
                  </a:moveTo>
                  <a:lnTo>
                    <a:pt x="0" y="3401567"/>
                  </a:lnTo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630423" y="984504"/>
              <a:ext cx="6792595" cy="0"/>
            </a:xfrm>
            <a:custGeom>
              <a:avLst/>
              <a:gdLst/>
              <a:ahLst/>
              <a:cxnLst/>
              <a:rect l="l" t="t" r="r" b="b"/>
              <a:pathLst>
                <a:path w="6792595" h="0">
                  <a:moveTo>
                    <a:pt x="0" y="0"/>
                  </a:moveTo>
                  <a:lnTo>
                    <a:pt x="6792468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636520" y="984503"/>
            <a:ext cx="1949450" cy="3394075"/>
          </a:xfrm>
          <a:prstGeom prst="rect">
            <a:avLst/>
          </a:prstGeom>
          <a:solidFill>
            <a:srgbClr val="E7F4EE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algn="ctr" marL="2540">
              <a:lnSpc>
                <a:spcPct val="100000"/>
              </a:lnSpc>
            </a:pPr>
            <a:r>
              <a:rPr dirty="0" sz="1400" spc="70">
                <a:latin typeface="Calibri"/>
                <a:cs typeface="Calibri"/>
              </a:rPr>
              <a:t>Laboratorios</a:t>
            </a:r>
            <a:endParaRPr sz="140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  <a:spcBef>
                <a:spcPts val="855"/>
              </a:spcBef>
            </a:pPr>
            <a:r>
              <a:rPr dirty="0" sz="1400" spc="235">
                <a:latin typeface="Calibri"/>
                <a:cs typeface="Calibri"/>
              </a:rPr>
              <a:t>+</a:t>
            </a:r>
            <a:endParaRPr sz="1400">
              <a:latin typeface="Calibri"/>
              <a:cs typeface="Calibri"/>
            </a:endParaRPr>
          </a:p>
          <a:p>
            <a:pPr algn="ctr" marL="1905">
              <a:lnSpc>
                <a:spcPct val="100000"/>
              </a:lnSpc>
              <a:spcBef>
                <a:spcPts val="825"/>
              </a:spcBef>
            </a:pPr>
            <a:r>
              <a:rPr dirty="0" sz="1400" spc="50">
                <a:latin typeface="Calibri"/>
                <a:cs typeface="Calibri"/>
              </a:rPr>
              <a:t>Prácticas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1633" y="2355850"/>
            <a:ext cx="9118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79400">
              <a:lnSpc>
                <a:spcPct val="100000"/>
              </a:lnSpc>
              <a:spcBef>
                <a:spcPts val="105"/>
              </a:spcBef>
            </a:pPr>
            <a:r>
              <a:rPr dirty="0" sz="1400" spc="125">
                <a:latin typeface="Calibri"/>
                <a:cs typeface="Calibri"/>
              </a:rPr>
              <a:t>40%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633217" y="1263396"/>
            <a:ext cx="6805295" cy="5323840"/>
            <a:chOff x="2633217" y="1263396"/>
            <a:chExt cx="6805295" cy="532384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5923" y="1263396"/>
              <a:ext cx="1301496" cy="16215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7420" y="3162300"/>
              <a:ext cx="2238755" cy="10424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602729" y="2410206"/>
              <a:ext cx="248285" cy="647700"/>
            </a:xfrm>
            <a:custGeom>
              <a:avLst/>
              <a:gdLst/>
              <a:ahLst/>
              <a:cxnLst/>
              <a:rect l="l" t="t" r="r" b="b"/>
              <a:pathLst>
                <a:path w="248284" h="647700">
                  <a:moveTo>
                    <a:pt x="120269" y="0"/>
                  </a:moveTo>
                  <a:lnTo>
                    <a:pt x="139797" y="41058"/>
                  </a:lnTo>
                  <a:lnTo>
                    <a:pt x="153948" y="84231"/>
                  </a:lnTo>
                  <a:lnTo>
                    <a:pt x="162777" y="129113"/>
                  </a:lnTo>
                  <a:lnTo>
                    <a:pt x="166341" y="175300"/>
                  </a:lnTo>
                  <a:lnTo>
                    <a:pt x="164698" y="222387"/>
                  </a:lnTo>
                  <a:lnTo>
                    <a:pt x="157902" y="269969"/>
                  </a:lnTo>
                  <a:lnTo>
                    <a:pt x="146013" y="317642"/>
                  </a:lnTo>
                  <a:lnTo>
                    <a:pt x="129085" y="365000"/>
                  </a:lnTo>
                  <a:lnTo>
                    <a:pt x="107176" y="411639"/>
                  </a:lnTo>
                  <a:lnTo>
                    <a:pt x="80342" y="457155"/>
                  </a:lnTo>
                  <a:lnTo>
                    <a:pt x="48641" y="501142"/>
                  </a:lnTo>
                  <a:lnTo>
                    <a:pt x="7874" y="452247"/>
                  </a:lnTo>
                  <a:lnTo>
                    <a:pt x="0" y="641604"/>
                  </a:lnTo>
                  <a:lnTo>
                    <a:pt x="171196" y="647700"/>
                  </a:lnTo>
                  <a:lnTo>
                    <a:pt x="130428" y="598932"/>
                  </a:lnTo>
                  <a:lnTo>
                    <a:pt x="162329" y="554602"/>
                  </a:lnTo>
                  <a:lnTo>
                    <a:pt x="189182" y="508958"/>
                  </a:lnTo>
                  <a:lnTo>
                    <a:pt x="210995" y="462387"/>
                  </a:lnTo>
                  <a:lnTo>
                    <a:pt x="227774" y="415278"/>
                  </a:lnTo>
                  <a:lnTo>
                    <a:pt x="239527" y="368020"/>
                  </a:lnTo>
                  <a:lnTo>
                    <a:pt x="246261" y="320999"/>
                  </a:lnTo>
                  <a:lnTo>
                    <a:pt x="247983" y="274605"/>
                  </a:lnTo>
                  <a:lnTo>
                    <a:pt x="244699" y="229226"/>
                  </a:lnTo>
                  <a:lnTo>
                    <a:pt x="236416" y="185250"/>
                  </a:lnTo>
                  <a:lnTo>
                    <a:pt x="223142" y="143064"/>
                  </a:lnTo>
                  <a:lnTo>
                    <a:pt x="204883" y="103059"/>
                  </a:lnTo>
                  <a:lnTo>
                    <a:pt x="181647" y="65620"/>
                  </a:lnTo>
                  <a:lnTo>
                    <a:pt x="153440" y="31138"/>
                  </a:lnTo>
                  <a:lnTo>
                    <a:pt x="120269" y="0"/>
                  </a:lnTo>
                  <a:close/>
                </a:path>
              </a:pathLst>
            </a:custGeom>
            <a:solidFill>
              <a:srgbClr val="1EBD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602729" y="2410206"/>
              <a:ext cx="248285" cy="647700"/>
            </a:xfrm>
            <a:custGeom>
              <a:avLst/>
              <a:gdLst/>
              <a:ahLst/>
              <a:cxnLst/>
              <a:rect l="l" t="t" r="r" b="b"/>
              <a:pathLst>
                <a:path w="248284" h="647700">
                  <a:moveTo>
                    <a:pt x="0" y="641604"/>
                  </a:moveTo>
                  <a:lnTo>
                    <a:pt x="171196" y="647700"/>
                  </a:lnTo>
                  <a:lnTo>
                    <a:pt x="130428" y="598932"/>
                  </a:lnTo>
                  <a:lnTo>
                    <a:pt x="162329" y="554602"/>
                  </a:lnTo>
                  <a:lnTo>
                    <a:pt x="189182" y="508958"/>
                  </a:lnTo>
                  <a:lnTo>
                    <a:pt x="210995" y="462387"/>
                  </a:lnTo>
                  <a:lnTo>
                    <a:pt x="227774" y="415278"/>
                  </a:lnTo>
                  <a:lnTo>
                    <a:pt x="239527" y="368020"/>
                  </a:lnTo>
                  <a:lnTo>
                    <a:pt x="246261" y="320999"/>
                  </a:lnTo>
                  <a:lnTo>
                    <a:pt x="247983" y="274605"/>
                  </a:lnTo>
                  <a:lnTo>
                    <a:pt x="244699" y="229226"/>
                  </a:lnTo>
                  <a:lnTo>
                    <a:pt x="236416" y="185250"/>
                  </a:lnTo>
                  <a:lnTo>
                    <a:pt x="223142" y="143064"/>
                  </a:lnTo>
                  <a:lnTo>
                    <a:pt x="204883" y="103059"/>
                  </a:lnTo>
                  <a:lnTo>
                    <a:pt x="181647" y="65620"/>
                  </a:lnTo>
                  <a:lnTo>
                    <a:pt x="153440" y="31138"/>
                  </a:lnTo>
                  <a:lnTo>
                    <a:pt x="120269" y="0"/>
                  </a:lnTo>
                  <a:lnTo>
                    <a:pt x="139797" y="41058"/>
                  </a:lnTo>
                  <a:lnTo>
                    <a:pt x="153948" y="84231"/>
                  </a:lnTo>
                  <a:lnTo>
                    <a:pt x="162777" y="129113"/>
                  </a:lnTo>
                  <a:lnTo>
                    <a:pt x="166341" y="175300"/>
                  </a:lnTo>
                  <a:lnTo>
                    <a:pt x="164698" y="222387"/>
                  </a:lnTo>
                  <a:lnTo>
                    <a:pt x="157902" y="269969"/>
                  </a:lnTo>
                  <a:lnTo>
                    <a:pt x="146013" y="317642"/>
                  </a:lnTo>
                  <a:lnTo>
                    <a:pt x="129085" y="365000"/>
                  </a:lnTo>
                  <a:lnTo>
                    <a:pt x="107176" y="411639"/>
                  </a:lnTo>
                  <a:lnTo>
                    <a:pt x="80342" y="457155"/>
                  </a:lnTo>
                  <a:lnTo>
                    <a:pt x="48641" y="501142"/>
                  </a:lnTo>
                  <a:lnTo>
                    <a:pt x="7874" y="452247"/>
                  </a:lnTo>
                  <a:lnTo>
                    <a:pt x="0" y="6416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028182" y="2226040"/>
              <a:ext cx="739140" cy="234950"/>
            </a:xfrm>
            <a:custGeom>
              <a:avLst/>
              <a:gdLst/>
              <a:ahLst/>
              <a:cxnLst/>
              <a:rect l="l" t="t" r="r" b="b"/>
              <a:pathLst>
                <a:path w="739140" h="234950">
                  <a:moveTo>
                    <a:pt x="354663" y="0"/>
                  </a:moveTo>
                  <a:lnTo>
                    <a:pt x="309695" y="2522"/>
                  </a:lnTo>
                  <a:lnTo>
                    <a:pt x="264249" y="9220"/>
                  </a:lnTo>
                  <a:lnTo>
                    <a:pt x="218655" y="20090"/>
                  </a:lnTo>
                  <a:lnTo>
                    <a:pt x="173241" y="35129"/>
                  </a:lnTo>
                  <a:lnTo>
                    <a:pt x="128339" y="54334"/>
                  </a:lnTo>
                  <a:lnTo>
                    <a:pt x="84279" y="77703"/>
                  </a:lnTo>
                  <a:lnTo>
                    <a:pt x="41389" y="105233"/>
                  </a:lnTo>
                  <a:lnTo>
                    <a:pt x="0" y="136921"/>
                  </a:lnTo>
                  <a:lnTo>
                    <a:pt x="81533" y="234457"/>
                  </a:lnTo>
                  <a:lnTo>
                    <a:pt x="122902" y="202793"/>
                  </a:lnTo>
                  <a:lnTo>
                    <a:pt x="165776" y="175287"/>
                  </a:lnTo>
                  <a:lnTo>
                    <a:pt x="209826" y="151941"/>
                  </a:lnTo>
                  <a:lnTo>
                    <a:pt x="254722" y="132758"/>
                  </a:lnTo>
                  <a:lnTo>
                    <a:pt x="300132" y="117741"/>
                  </a:lnTo>
                  <a:lnTo>
                    <a:pt x="345727" y="106892"/>
                  </a:lnTo>
                  <a:lnTo>
                    <a:pt x="391176" y="100214"/>
                  </a:lnTo>
                  <a:lnTo>
                    <a:pt x="436149" y="97710"/>
                  </a:lnTo>
                  <a:lnTo>
                    <a:pt x="480315" y="99382"/>
                  </a:lnTo>
                  <a:lnTo>
                    <a:pt x="523345" y="105232"/>
                  </a:lnTo>
                  <a:lnTo>
                    <a:pt x="564906" y="115264"/>
                  </a:lnTo>
                  <a:lnTo>
                    <a:pt x="604670" y="129480"/>
                  </a:lnTo>
                  <a:lnTo>
                    <a:pt x="642306" y="147882"/>
                  </a:lnTo>
                  <a:lnTo>
                    <a:pt x="677483" y="170474"/>
                  </a:lnTo>
                  <a:lnTo>
                    <a:pt x="709871" y="197257"/>
                  </a:lnTo>
                  <a:lnTo>
                    <a:pt x="739139" y="228234"/>
                  </a:lnTo>
                  <a:lnTo>
                    <a:pt x="657606" y="130444"/>
                  </a:lnTo>
                  <a:lnTo>
                    <a:pt x="628338" y="99468"/>
                  </a:lnTo>
                  <a:lnTo>
                    <a:pt x="595954" y="72689"/>
                  </a:lnTo>
                  <a:lnTo>
                    <a:pt x="560783" y="50105"/>
                  </a:lnTo>
                  <a:lnTo>
                    <a:pt x="523154" y="31712"/>
                  </a:lnTo>
                  <a:lnTo>
                    <a:pt x="483398" y="17508"/>
                  </a:lnTo>
                  <a:lnTo>
                    <a:pt x="441844" y="7489"/>
                  </a:lnTo>
                  <a:lnTo>
                    <a:pt x="398823" y="1654"/>
                  </a:lnTo>
                  <a:lnTo>
                    <a:pt x="354663" y="0"/>
                  </a:lnTo>
                  <a:close/>
                </a:path>
              </a:pathLst>
            </a:custGeom>
            <a:solidFill>
              <a:srgbClr val="1799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028182" y="2226040"/>
              <a:ext cx="739140" cy="234950"/>
            </a:xfrm>
            <a:custGeom>
              <a:avLst/>
              <a:gdLst/>
              <a:ahLst/>
              <a:cxnLst/>
              <a:rect l="l" t="t" r="r" b="b"/>
              <a:pathLst>
                <a:path w="739140" h="234950">
                  <a:moveTo>
                    <a:pt x="657606" y="130444"/>
                  </a:moveTo>
                  <a:lnTo>
                    <a:pt x="628338" y="99468"/>
                  </a:lnTo>
                  <a:lnTo>
                    <a:pt x="595954" y="72689"/>
                  </a:lnTo>
                  <a:lnTo>
                    <a:pt x="560783" y="50105"/>
                  </a:lnTo>
                  <a:lnTo>
                    <a:pt x="523154" y="31712"/>
                  </a:lnTo>
                  <a:lnTo>
                    <a:pt x="483398" y="17508"/>
                  </a:lnTo>
                  <a:lnTo>
                    <a:pt x="441844" y="7489"/>
                  </a:lnTo>
                  <a:lnTo>
                    <a:pt x="398823" y="1654"/>
                  </a:lnTo>
                  <a:lnTo>
                    <a:pt x="354663" y="0"/>
                  </a:lnTo>
                  <a:lnTo>
                    <a:pt x="309695" y="2522"/>
                  </a:lnTo>
                  <a:lnTo>
                    <a:pt x="264249" y="9220"/>
                  </a:lnTo>
                  <a:lnTo>
                    <a:pt x="218655" y="20090"/>
                  </a:lnTo>
                  <a:lnTo>
                    <a:pt x="173241" y="35129"/>
                  </a:lnTo>
                  <a:lnTo>
                    <a:pt x="128339" y="54334"/>
                  </a:lnTo>
                  <a:lnTo>
                    <a:pt x="84279" y="77703"/>
                  </a:lnTo>
                  <a:lnTo>
                    <a:pt x="41389" y="105233"/>
                  </a:lnTo>
                  <a:lnTo>
                    <a:pt x="0" y="136921"/>
                  </a:lnTo>
                  <a:lnTo>
                    <a:pt x="81533" y="234457"/>
                  </a:lnTo>
                  <a:lnTo>
                    <a:pt x="122902" y="202793"/>
                  </a:lnTo>
                  <a:lnTo>
                    <a:pt x="165776" y="175287"/>
                  </a:lnTo>
                  <a:lnTo>
                    <a:pt x="209826" y="151941"/>
                  </a:lnTo>
                  <a:lnTo>
                    <a:pt x="254722" y="132758"/>
                  </a:lnTo>
                  <a:lnTo>
                    <a:pt x="300132" y="117741"/>
                  </a:lnTo>
                  <a:lnTo>
                    <a:pt x="345727" y="106892"/>
                  </a:lnTo>
                  <a:lnTo>
                    <a:pt x="391176" y="100214"/>
                  </a:lnTo>
                  <a:lnTo>
                    <a:pt x="436149" y="97710"/>
                  </a:lnTo>
                  <a:lnTo>
                    <a:pt x="480315" y="99382"/>
                  </a:lnTo>
                  <a:lnTo>
                    <a:pt x="523345" y="105232"/>
                  </a:lnTo>
                  <a:lnTo>
                    <a:pt x="564906" y="115264"/>
                  </a:lnTo>
                  <a:lnTo>
                    <a:pt x="604670" y="129480"/>
                  </a:lnTo>
                  <a:lnTo>
                    <a:pt x="642306" y="147882"/>
                  </a:lnTo>
                  <a:lnTo>
                    <a:pt x="677483" y="170474"/>
                  </a:lnTo>
                  <a:lnTo>
                    <a:pt x="709871" y="197257"/>
                  </a:lnTo>
                  <a:lnTo>
                    <a:pt x="739139" y="228234"/>
                  </a:lnTo>
                  <a:lnTo>
                    <a:pt x="657606" y="1304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027420" y="2225389"/>
              <a:ext cx="821690" cy="831850"/>
            </a:xfrm>
            <a:custGeom>
              <a:avLst/>
              <a:gdLst/>
              <a:ahLst/>
              <a:cxnLst/>
              <a:rect l="l" t="t" r="r" b="b"/>
              <a:pathLst>
                <a:path w="821690" h="831850">
                  <a:moveTo>
                    <a:pt x="694181" y="183292"/>
                  </a:moveTo>
                  <a:lnTo>
                    <a:pt x="713650" y="224417"/>
                  </a:lnTo>
                  <a:lnTo>
                    <a:pt x="727758" y="267651"/>
                  </a:lnTo>
                  <a:lnTo>
                    <a:pt x="736562" y="312590"/>
                  </a:lnTo>
                  <a:lnTo>
                    <a:pt x="740116" y="358832"/>
                  </a:lnTo>
                  <a:lnTo>
                    <a:pt x="738476" y="405971"/>
                  </a:lnTo>
                  <a:lnTo>
                    <a:pt x="731699" y="453605"/>
                  </a:lnTo>
                  <a:lnTo>
                    <a:pt x="719838" y="501330"/>
                  </a:lnTo>
                  <a:lnTo>
                    <a:pt x="702951" y="548743"/>
                  </a:lnTo>
                  <a:lnTo>
                    <a:pt x="681092" y="595440"/>
                  </a:lnTo>
                  <a:lnTo>
                    <a:pt x="654316" y="641016"/>
                  </a:lnTo>
                  <a:lnTo>
                    <a:pt x="622680" y="685069"/>
                  </a:lnTo>
                  <a:lnTo>
                    <a:pt x="581913" y="636047"/>
                  </a:lnTo>
                  <a:lnTo>
                    <a:pt x="574166" y="825658"/>
                  </a:lnTo>
                  <a:lnTo>
                    <a:pt x="744981" y="831754"/>
                  </a:lnTo>
                  <a:lnTo>
                    <a:pt x="704214" y="782986"/>
                  </a:lnTo>
                  <a:lnTo>
                    <a:pt x="734795" y="740527"/>
                  </a:lnTo>
                  <a:lnTo>
                    <a:pt x="760812" y="696735"/>
                  </a:lnTo>
                  <a:lnTo>
                    <a:pt x="782244" y="651966"/>
                  </a:lnTo>
                  <a:lnTo>
                    <a:pt x="799070" y="606575"/>
                  </a:lnTo>
                  <a:lnTo>
                    <a:pt x="811266" y="560914"/>
                  </a:lnTo>
                  <a:lnTo>
                    <a:pt x="818811" y="515340"/>
                  </a:lnTo>
                  <a:lnTo>
                    <a:pt x="821682" y="470206"/>
                  </a:lnTo>
                  <a:lnTo>
                    <a:pt x="819858" y="425868"/>
                  </a:lnTo>
                  <a:lnTo>
                    <a:pt x="813315" y="382678"/>
                  </a:lnTo>
                  <a:lnTo>
                    <a:pt x="802032" y="340993"/>
                  </a:lnTo>
                  <a:lnTo>
                    <a:pt x="785987" y="301166"/>
                  </a:lnTo>
                  <a:lnTo>
                    <a:pt x="765157" y="263551"/>
                  </a:lnTo>
                  <a:lnTo>
                    <a:pt x="739521" y="228504"/>
                  </a:lnTo>
                  <a:lnTo>
                    <a:pt x="657986" y="130587"/>
                  </a:lnTo>
                  <a:lnTo>
                    <a:pt x="628694" y="99568"/>
                  </a:lnTo>
                  <a:lnTo>
                    <a:pt x="596282" y="72754"/>
                  </a:lnTo>
                  <a:lnTo>
                    <a:pt x="561082" y="50142"/>
                  </a:lnTo>
                  <a:lnTo>
                    <a:pt x="523422" y="31730"/>
                  </a:lnTo>
                  <a:lnTo>
                    <a:pt x="483634" y="17512"/>
                  </a:lnTo>
                  <a:lnTo>
                    <a:pt x="442049" y="7487"/>
                  </a:lnTo>
                  <a:lnTo>
                    <a:pt x="398996" y="1651"/>
                  </a:lnTo>
                  <a:lnTo>
                    <a:pt x="354806" y="0"/>
                  </a:lnTo>
                  <a:lnTo>
                    <a:pt x="309809" y="2531"/>
                  </a:lnTo>
                  <a:lnTo>
                    <a:pt x="264336" y="9240"/>
                  </a:lnTo>
                  <a:lnTo>
                    <a:pt x="218717" y="20125"/>
                  </a:lnTo>
                  <a:lnTo>
                    <a:pt x="173283" y="35182"/>
                  </a:lnTo>
                  <a:lnTo>
                    <a:pt x="128364" y="54408"/>
                  </a:lnTo>
                  <a:lnTo>
                    <a:pt x="84290" y="77799"/>
                  </a:lnTo>
                  <a:lnTo>
                    <a:pt x="41392" y="105353"/>
                  </a:lnTo>
                  <a:lnTo>
                    <a:pt x="0" y="137064"/>
                  </a:lnTo>
                  <a:lnTo>
                    <a:pt x="81533" y="234727"/>
                  </a:lnTo>
                  <a:lnTo>
                    <a:pt x="122926" y="203018"/>
                  </a:lnTo>
                  <a:lnTo>
                    <a:pt x="165824" y="175473"/>
                  </a:lnTo>
                  <a:lnTo>
                    <a:pt x="209898" y="152095"/>
                  </a:lnTo>
                  <a:lnTo>
                    <a:pt x="254817" y="132885"/>
                  </a:lnTo>
                  <a:lnTo>
                    <a:pt x="300251" y="117847"/>
                  </a:lnTo>
                  <a:lnTo>
                    <a:pt x="345870" y="106984"/>
                  </a:lnTo>
                  <a:lnTo>
                    <a:pt x="391343" y="100297"/>
                  </a:lnTo>
                  <a:lnTo>
                    <a:pt x="436340" y="97790"/>
                  </a:lnTo>
                  <a:lnTo>
                    <a:pt x="480530" y="99464"/>
                  </a:lnTo>
                  <a:lnTo>
                    <a:pt x="523583" y="105324"/>
                  </a:lnTo>
                  <a:lnTo>
                    <a:pt x="565168" y="115370"/>
                  </a:lnTo>
                  <a:lnTo>
                    <a:pt x="604956" y="129607"/>
                  </a:lnTo>
                  <a:lnTo>
                    <a:pt x="642616" y="148036"/>
                  </a:lnTo>
                  <a:lnTo>
                    <a:pt x="677816" y="170660"/>
                  </a:lnTo>
                  <a:lnTo>
                    <a:pt x="710228" y="197482"/>
                  </a:lnTo>
                  <a:lnTo>
                    <a:pt x="739521" y="228504"/>
                  </a:lnTo>
                </a:path>
              </a:pathLst>
            </a:custGeom>
            <a:ln w="12700">
              <a:solidFill>
                <a:srgbClr val="128A7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594860" y="4378451"/>
              <a:ext cx="4831080" cy="2202180"/>
            </a:xfrm>
            <a:custGeom>
              <a:avLst/>
              <a:gdLst/>
              <a:ahLst/>
              <a:cxnLst/>
              <a:rect l="l" t="t" r="r" b="b"/>
              <a:pathLst>
                <a:path w="4831080" h="2202179">
                  <a:moveTo>
                    <a:pt x="4831080" y="0"/>
                  </a:moveTo>
                  <a:lnTo>
                    <a:pt x="3912108" y="0"/>
                  </a:lnTo>
                  <a:lnTo>
                    <a:pt x="0" y="0"/>
                  </a:lnTo>
                  <a:lnTo>
                    <a:pt x="0" y="2202180"/>
                  </a:lnTo>
                  <a:lnTo>
                    <a:pt x="3912108" y="2202180"/>
                  </a:lnTo>
                  <a:lnTo>
                    <a:pt x="4831080" y="2202180"/>
                  </a:lnTo>
                  <a:lnTo>
                    <a:pt x="4831080" y="0"/>
                  </a:lnTo>
                  <a:close/>
                </a:path>
              </a:pathLst>
            </a:custGeom>
            <a:solidFill>
              <a:srgbClr val="E7F4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639567" y="4378452"/>
              <a:ext cx="6792595" cy="2202180"/>
            </a:xfrm>
            <a:custGeom>
              <a:avLst/>
              <a:gdLst/>
              <a:ahLst/>
              <a:cxnLst/>
              <a:rect l="l" t="t" r="r" b="b"/>
              <a:pathLst>
                <a:path w="6792595" h="2202179">
                  <a:moveTo>
                    <a:pt x="0" y="0"/>
                  </a:moveTo>
                  <a:lnTo>
                    <a:pt x="6792467" y="0"/>
                  </a:lnTo>
                </a:path>
                <a:path w="6792595" h="2202179">
                  <a:moveTo>
                    <a:pt x="0" y="2202180"/>
                  </a:moveTo>
                  <a:lnTo>
                    <a:pt x="6792467" y="220218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636520" y="4378452"/>
            <a:ext cx="1949450" cy="2202180"/>
          </a:xfrm>
          <a:prstGeom prst="rect">
            <a:avLst/>
          </a:prstGeom>
          <a:solidFill>
            <a:srgbClr val="E7F4EE"/>
          </a:solidFill>
          <a:ln w="1270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660400">
              <a:lnSpc>
                <a:spcPct val="100000"/>
              </a:lnSpc>
            </a:pPr>
            <a:r>
              <a:rPr dirty="0" sz="1400" spc="100">
                <a:latin typeface="Calibri"/>
                <a:cs typeface="Calibri"/>
              </a:rPr>
              <a:t>Examen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90685" y="5392039"/>
            <a:ext cx="3689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125">
                <a:latin typeface="Calibri"/>
                <a:cs typeface="Calibri"/>
              </a:rPr>
              <a:t>60%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735067" y="156971"/>
            <a:ext cx="7213600" cy="6182995"/>
            <a:chOff x="4735067" y="156971"/>
            <a:chExt cx="7213600" cy="6182995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5067" y="4657343"/>
              <a:ext cx="3613403" cy="168249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0144" y="156971"/>
              <a:ext cx="3938015" cy="1478279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02919" y="387857"/>
            <a:ext cx="18288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5" b="1">
                <a:solidFill>
                  <a:srgbClr val="000000"/>
                </a:solidFill>
                <a:latin typeface="Calibri"/>
                <a:cs typeface="Calibri"/>
              </a:rPr>
              <a:t>Evaluación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568" y="1481339"/>
            <a:ext cx="3083560" cy="372745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40">
                <a:latin typeface="Calibri"/>
                <a:cs typeface="Calibri"/>
              </a:rPr>
              <a:t>T</a:t>
            </a:r>
            <a:r>
              <a:rPr dirty="0" sz="1900" spc="-40">
                <a:latin typeface="Calibri"/>
                <a:cs typeface="Calibri"/>
              </a:rPr>
              <a:t>endrá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40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preguntas</a:t>
            </a:r>
            <a:endParaRPr sz="1900">
              <a:latin typeface="Calibri"/>
              <a:cs typeface="Calibri"/>
            </a:endParaRPr>
          </a:p>
          <a:p>
            <a:pPr marL="241300" marR="126364" indent="-228600">
              <a:lnSpc>
                <a:spcPts val="1820"/>
              </a:lnSpc>
              <a:spcBef>
                <a:spcPts val="5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10">
                <a:latin typeface="Calibri"/>
                <a:cs typeface="Calibri"/>
              </a:rPr>
              <a:t>Preguntas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tipo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test,</a:t>
            </a:r>
            <a:r>
              <a:rPr dirty="0" sz="1900" spc="-10">
                <a:latin typeface="Calibri"/>
                <a:cs typeface="Calibri"/>
              </a:rPr>
              <a:t> de 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respuesta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corta, 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verdadero/falso, </a:t>
            </a:r>
            <a:r>
              <a:rPr dirty="0" sz="1900" spc="-5">
                <a:latin typeface="Calibri"/>
                <a:cs typeface="Calibri"/>
              </a:rPr>
              <a:t>de </a:t>
            </a:r>
            <a:r>
              <a:rPr dirty="0" sz="1900" spc="-10">
                <a:latin typeface="Calibri"/>
                <a:cs typeface="Calibri"/>
              </a:rPr>
              <a:t>cálculo,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etc</a:t>
            </a:r>
            <a:endParaRPr sz="1900">
              <a:latin typeface="Calibri"/>
              <a:cs typeface="Calibri"/>
            </a:endParaRPr>
          </a:p>
          <a:p>
            <a:pPr marL="241300" marR="459105" indent="-228600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10">
                <a:latin typeface="Calibri"/>
                <a:cs typeface="Calibri"/>
              </a:rPr>
              <a:t>Cada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tres </a:t>
            </a:r>
            <a:r>
              <a:rPr dirty="0" sz="1900" spc="-15">
                <a:latin typeface="Calibri"/>
                <a:cs typeface="Calibri"/>
              </a:rPr>
              <a:t>preguntas </a:t>
            </a:r>
            <a:r>
              <a:rPr dirty="0" sz="1900" spc="-10">
                <a:latin typeface="Calibri"/>
                <a:cs typeface="Calibri"/>
              </a:rPr>
              <a:t> incorrectas, </a:t>
            </a:r>
            <a:r>
              <a:rPr dirty="0" sz="1900" spc="-5">
                <a:latin typeface="Calibri"/>
                <a:cs typeface="Calibri"/>
              </a:rPr>
              <a:t>se </a:t>
            </a:r>
            <a:r>
              <a:rPr dirty="0" sz="1900" spc="-20">
                <a:latin typeface="Calibri"/>
                <a:cs typeface="Calibri"/>
              </a:rPr>
              <a:t>resta </a:t>
            </a:r>
            <a:r>
              <a:rPr dirty="0" sz="1900" spc="-10">
                <a:latin typeface="Calibri"/>
                <a:cs typeface="Calibri"/>
              </a:rPr>
              <a:t>una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pregunta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correcta</a:t>
            </a:r>
            <a:endParaRPr sz="1900">
              <a:latin typeface="Calibri"/>
              <a:cs typeface="Calibri"/>
            </a:endParaRPr>
          </a:p>
          <a:p>
            <a:pPr marL="241300" marR="232410" indent="-228600">
              <a:lnSpc>
                <a:spcPts val="1820"/>
              </a:lnSpc>
              <a:spcBef>
                <a:spcPts val="5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40">
                <a:latin typeface="Calibri"/>
                <a:cs typeface="Calibri"/>
              </a:rPr>
              <a:t>Tendrá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una duración</a:t>
            </a:r>
            <a:r>
              <a:rPr dirty="0" sz="1900" spc="-5">
                <a:latin typeface="Calibri"/>
                <a:cs typeface="Calibri"/>
              </a:rPr>
              <a:t> de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40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minutos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ts val="2050"/>
              </a:lnSpc>
              <a:spcBef>
                <a:spcPts val="1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20">
                <a:latin typeface="Calibri"/>
                <a:cs typeface="Calibri"/>
              </a:rPr>
              <a:t>Estará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basado </a:t>
            </a:r>
            <a:r>
              <a:rPr dirty="0" sz="1900" spc="-5">
                <a:latin typeface="Calibri"/>
                <a:cs typeface="Calibri"/>
              </a:rPr>
              <a:t>en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los </a:t>
            </a:r>
            <a:r>
              <a:rPr dirty="0" sz="1900" spc="-10">
                <a:latin typeface="Calibri"/>
                <a:cs typeface="Calibri"/>
              </a:rPr>
              <a:t>apuntes</a:t>
            </a:r>
            <a:endParaRPr sz="1900">
              <a:latin typeface="Calibri"/>
              <a:cs typeface="Calibri"/>
            </a:endParaRPr>
          </a:p>
          <a:p>
            <a:pPr marL="241300">
              <a:lnSpc>
                <a:spcPts val="2050"/>
              </a:lnSpc>
            </a:pPr>
            <a:r>
              <a:rPr dirty="0" sz="1900" spc="-5">
                <a:latin typeface="Calibri"/>
                <a:cs typeface="Calibri"/>
              </a:rPr>
              <a:t>de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clase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y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las </a:t>
            </a:r>
            <a:r>
              <a:rPr dirty="0" sz="1900" spc="-10">
                <a:latin typeface="Calibri"/>
                <a:cs typeface="Calibri"/>
              </a:rPr>
              <a:t>prácticas</a:t>
            </a:r>
            <a:endParaRPr sz="1900">
              <a:latin typeface="Calibri"/>
              <a:cs typeface="Calibri"/>
            </a:endParaRPr>
          </a:p>
          <a:p>
            <a:pPr marL="241300" marR="380365" indent="-2286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5">
                <a:latin typeface="Calibri"/>
                <a:cs typeface="Calibri"/>
              </a:rPr>
              <a:t>Se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desarrollará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en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el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aula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virtual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2396" y="1161288"/>
            <a:ext cx="7499604" cy="378561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919" y="387857"/>
            <a:ext cx="13614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Examen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568" y="1221486"/>
            <a:ext cx="3176270" cy="527939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241300" marR="372110" indent="-228600">
              <a:lnSpc>
                <a:spcPts val="2050"/>
              </a:lnSpc>
              <a:spcBef>
                <a:spcPts val="3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5">
                <a:latin typeface="Calibri"/>
                <a:cs typeface="Calibri"/>
              </a:rPr>
              <a:t>1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laboratorio+práctica</a:t>
            </a:r>
            <a:r>
              <a:rPr dirty="0" sz="1900" spc="3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por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semana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ts val="2165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5">
                <a:latin typeface="Calibri"/>
                <a:cs typeface="Calibri"/>
              </a:rPr>
              <a:t>Relacionadas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con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la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temática</a:t>
            </a:r>
            <a:endParaRPr sz="1900">
              <a:latin typeface="Calibri"/>
              <a:cs typeface="Calibri"/>
            </a:endParaRPr>
          </a:p>
          <a:p>
            <a:pPr marL="241300">
              <a:lnSpc>
                <a:spcPts val="2165"/>
              </a:lnSpc>
            </a:pPr>
            <a:r>
              <a:rPr dirty="0" sz="1900" spc="-5">
                <a:latin typeface="Calibri"/>
                <a:cs typeface="Calibri"/>
              </a:rPr>
              <a:t>de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la clase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teórica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5">
                <a:latin typeface="Calibri"/>
                <a:cs typeface="Calibri"/>
              </a:rPr>
              <a:t>La</a:t>
            </a:r>
            <a:r>
              <a:rPr dirty="0" sz="1900" spc="-15">
                <a:latin typeface="Calibri"/>
                <a:cs typeface="Calibri"/>
              </a:rPr>
              <a:t> entrega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no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es</a:t>
            </a:r>
            <a:r>
              <a:rPr dirty="0" sz="1900" spc="-15">
                <a:latin typeface="Calibri"/>
                <a:cs typeface="Calibri"/>
              </a:rPr>
              <a:t> obligatoria</a:t>
            </a:r>
            <a:endParaRPr sz="1900">
              <a:latin typeface="Calibri"/>
              <a:cs typeface="Calibri"/>
            </a:endParaRPr>
          </a:p>
          <a:p>
            <a:pPr marL="241300" marR="835660" indent="-228600">
              <a:lnSpc>
                <a:spcPts val="2050"/>
              </a:lnSpc>
              <a:spcBef>
                <a:spcPts val="6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5">
                <a:latin typeface="Calibri"/>
                <a:cs typeface="Calibri"/>
              </a:rPr>
              <a:t>Se </a:t>
            </a:r>
            <a:r>
              <a:rPr dirty="0" sz="1900" spc="-15">
                <a:latin typeface="Calibri"/>
                <a:cs typeface="Calibri"/>
              </a:rPr>
              <a:t>realizarán 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aproximadamente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14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prácticas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ts val="2165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5">
                <a:latin typeface="Calibri"/>
                <a:cs typeface="Calibri"/>
              </a:rPr>
              <a:t>La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práctica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estará </a:t>
            </a:r>
            <a:r>
              <a:rPr dirty="0" sz="1900" spc="-10">
                <a:latin typeface="Calibri"/>
                <a:cs typeface="Calibri"/>
              </a:rPr>
              <a:t>disponible</a:t>
            </a:r>
            <a:endParaRPr sz="1900">
              <a:latin typeface="Calibri"/>
              <a:cs typeface="Calibri"/>
            </a:endParaRPr>
          </a:p>
          <a:p>
            <a:pPr marL="241300">
              <a:lnSpc>
                <a:spcPts val="2165"/>
              </a:lnSpc>
            </a:pPr>
            <a:r>
              <a:rPr dirty="0" sz="1900" spc="-5">
                <a:latin typeface="Calibri"/>
                <a:cs typeface="Calibri"/>
              </a:rPr>
              <a:t>el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viernes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de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cada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semana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15">
                <a:latin typeface="Calibri"/>
                <a:cs typeface="Calibri"/>
              </a:rPr>
              <a:t>Habrá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7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días </a:t>
            </a:r>
            <a:r>
              <a:rPr dirty="0" sz="1900" spc="-15">
                <a:latin typeface="Calibri"/>
                <a:cs typeface="Calibri"/>
              </a:rPr>
              <a:t>para</a:t>
            </a:r>
            <a:r>
              <a:rPr dirty="0" sz="1900" spc="-10">
                <a:latin typeface="Calibri"/>
                <a:cs typeface="Calibri"/>
              </a:rPr>
              <a:t> completarla</a:t>
            </a:r>
            <a:endParaRPr sz="1900">
              <a:latin typeface="Calibri"/>
              <a:cs typeface="Calibri"/>
            </a:endParaRPr>
          </a:p>
          <a:p>
            <a:pPr marL="241300" marR="288290" indent="-228600">
              <a:lnSpc>
                <a:spcPct val="9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5">
                <a:latin typeface="Calibri"/>
                <a:cs typeface="Calibri"/>
              </a:rPr>
              <a:t>Se </a:t>
            </a:r>
            <a:r>
              <a:rPr dirty="0" sz="1900" spc="-10">
                <a:latin typeface="Calibri"/>
                <a:cs typeface="Calibri"/>
              </a:rPr>
              <a:t>asignará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la misma 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proporción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de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nota </a:t>
            </a:r>
            <a:r>
              <a:rPr dirty="0" sz="1900" spc="-5">
                <a:latin typeface="Calibri"/>
                <a:cs typeface="Calibri"/>
              </a:rPr>
              <a:t>a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cada 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práctica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hasta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completar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el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40%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de la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nota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final</a:t>
            </a:r>
            <a:endParaRPr sz="1900">
              <a:latin typeface="Calibri"/>
              <a:cs typeface="Calibri"/>
            </a:endParaRPr>
          </a:p>
          <a:p>
            <a:pPr marL="241300" marR="78740" indent="-228600">
              <a:lnSpc>
                <a:spcPts val="2050"/>
              </a:lnSpc>
              <a:spcBef>
                <a:spcPts val="6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10">
                <a:latin typeface="Calibri"/>
                <a:cs typeface="Calibri"/>
              </a:rPr>
              <a:t>Las prácticas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se</a:t>
            </a:r>
            <a:r>
              <a:rPr dirty="0" sz="1900" spc="-15">
                <a:latin typeface="Calibri"/>
                <a:cs typeface="Calibri"/>
              </a:rPr>
              <a:t> realizan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en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el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aula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virtual,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través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de los 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datos</a:t>
            </a:r>
            <a:r>
              <a:rPr dirty="0" sz="1900" spc="-10">
                <a:latin typeface="Calibri"/>
                <a:cs typeface="Calibri"/>
              </a:rPr>
              <a:t> recogidos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en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clase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5444" y="1335024"/>
            <a:ext cx="7325868" cy="41208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919" y="387857"/>
            <a:ext cx="352488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5" b="1">
                <a:solidFill>
                  <a:srgbClr val="000000"/>
                </a:solidFill>
                <a:latin typeface="Calibri"/>
                <a:cs typeface="Calibri"/>
              </a:rPr>
              <a:t>Laboratorio+Práctica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48957" y="1760601"/>
          <a:ext cx="10888980" cy="3231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5890"/>
                <a:gridCol w="2512694"/>
                <a:gridCol w="1871979"/>
              </a:tblGrid>
              <a:tr h="32766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Descripción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914"/>
                        </a:lnSpc>
                        <a:spcBef>
                          <a:spcPts val="565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Competencias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914"/>
                        </a:lnSpc>
                        <a:spcBef>
                          <a:spcPts val="565"/>
                        </a:spcBef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Actividad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51879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Tiene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un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conocimiento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básico</a:t>
                      </a:r>
                      <a:r>
                        <a:rPr dirty="0" sz="12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determinar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las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cualidades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físicas</a:t>
                      </a:r>
                      <a:r>
                        <a:rPr dirty="0" sz="12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básicas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evaluar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según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contexto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4450">
                        <a:lnSpc>
                          <a:spcPts val="1405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las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Ciencias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de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Actividad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Física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Deporte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CG1,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CG3,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CG9,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CE3, CE7, CE17, CE19,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5085">
                        <a:lnSpc>
                          <a:spcPts val="1405"/>
                        </a:lnSpc>
                        <a:spcBef>
                          <a:spcPts val="7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CT3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Examen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Final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51943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Tiene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un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conocimiento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básico</a:t>
                      </a:r>
                      <a:r>
                        <a:rPr dirty="0" sz="12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determinar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tests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deben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emplearse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para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evaluar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las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capacidades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4450">
                        <a:lnSpc>
                          <a:spcPts val="1405"/>
                        </a:lnSpc>
                        <a:spcBef>
                          <a:spcPts val="7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físicas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función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del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contexto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las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Ciencias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de la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Actividad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Física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del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Deporte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CG1,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CG3, CG9,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CG10,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CE13, CE16,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5085">
                        <a:lnSpc>
                          <a:spcPts val="1405"/>
                        </a:lnSpc>
                        <a:spcBef>
                          <a:spcPts val="7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CE17,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CE19,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CT3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Examen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Final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44450">
                        <a:lnSpc>
                          <a:spcPts val="1405"/>
                        </a:lnSpc>
                        <a:spcBef>
                          <a:spcPts val="42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Sabe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recoger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datos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través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tests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de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forma válida,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fiable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reproducible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405"/>
                        </a:lnSpc>
                        <a:spcBef>
                          <a:spcPts val="42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CG1,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CG3, CG9,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CG10,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CE19, CT3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405"/>
                        </a:lnSpc>
                        <a:spcBef>
                          <a:spcPts val="42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Laboratorios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Prácticas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51943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Sabe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interpretar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datos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en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relación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a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un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test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de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valoración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 la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condición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física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emitir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una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4450">
                        <a:lnSpc>
                          <a:spcPts val="1400"/>
                        </a:lnSpc>
                        <a:spcBef>
                          <a:spcPts val="7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evaluación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función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contexto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 las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Ciencias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 la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Actividad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Física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del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Deporte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CG1,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CG3, CG9,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CG10,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CE19,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CT3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Examen Final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Laboratorios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5085">
                        <a:lnSpc>
                          <a:spcPts val="14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Prácticas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44450">
                        <a:lnSpc>
                          <a:spcPts val="1400"/>
                        </a:lnSpc>
                        <a:spcBef>
                          <a:spcPts val="42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Sabe aplicar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la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tecnología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desarrollo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tests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de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valoración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 la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condición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física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400"/>
                        </a:lnSpc>
                        <a:spcBef>
                          <a:spcPts val="42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CG1,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CG3, CG9,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CG10,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CE13, CE16,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CT3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400"/>
                        </a:lnSpc>
                        <a:spcBef>
                          <a:spcPts val="42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Laboratorios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Prácticas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51943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Elabora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documentos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informes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presentación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resultados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través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de los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datos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adquiridos,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4450">
                        <a:lnSpc>
                          <a:spcPts val="1400"/>
                        </a:lnSpc>
                        <a:spcBef>
                          <a:spcPts val="7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manera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organizada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lógica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CG1,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CG3, CG9,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CG10,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CE13, CE16,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CT3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Laboratorios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Prácticas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Representa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autonomía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autocrítica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desempeño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sus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funciones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como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futuro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profesional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CG3,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CG9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Laboratorios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Prácticas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919" y="387857"/>
            <a:ext cx="3875404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Criterios</a:t>
            </a:r>
            <a:r>
              <a:rPr dirty="0" sz="3200" spc="-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3200" spc="-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evaluación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8347" y="1093470"/>
            <a:ext cx="5259705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98525">
              <a:lnSpc>
                <a:spcPct val="1501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Tutorías</a:t>
            </a:r>
            <a:r>
              <a:rPr dirty="0" sz="1800" spc="-5">
                <a:latin typeface="Calibri"/>
                <a:cs typeface="Calibri"/>
              </a:rPr>
              <a:t> disponibles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para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aclarar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dudas, </a:t>
            </a:r>
            <a:r>
              <a:rPr dirty="0" sz="1800" spc="-10">
                <a:latin typeface="Calibri"/>
                <a:cs typeface="Calibri"/>
              </a:rPr>
              <a:t>revisar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bibliografía,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  <a:p>
            <a:pPr marL="12700" marR="267970">
              <a:lnSpc>
                <a:spcPct val="150000"/>
              </a:lnSpc>
            </a:pPr>
            <a:r>
              <a:rPr dirty="0" sz="1800" spc="-5">
                <a:latin typeface="Calibri"/>
                <a:cs typeface="Calibri"/>
              </a:rPr>
              <a:t>Se</a:t>
            </a:r>
            <a:r>
              <a:rPr dirty="0" sz="1800" spc="-10">
                <a:latin typeface="Calibri"/>
                <a:cs typeface="Calibri"/>
              </a:rPr>
              <a:t> deberá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realizar</a:t>
            </a:r>
            <a:r>
              <a:rPr dirty="0" sz="1800" spc="-5">
                <a:latin typeface="Calibri"/>
                <a:cs typeface="Calibri"/>
              </a:rPr>
              <a:t> una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petición: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u="sng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juan.delcoso@urjc.es </a:t>
            </a:r>
            <a:r>
              <a:rPr dirty="0" sz="1800" spc="-39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recomienda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contactar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profesor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utilizando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latin typeface="Calibri"/>
                <a:cs typeface="Calibri"/>
              </a:rPr>
              <a:t>Aula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Virtual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dirty="0" sz="1800" spc="-25">
                <a:latin typeface="Calibri"/>
                <a:cs typeface="Calibri"/>
              </a:rPr>
              <a:t>También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recomienda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utilizar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Foro</a:t>
            </a:r>
            <a:r>
              <a:rPr dirty="0" sz="1800" spc="-5">
                <a:latin typeface="Calibri"/>
                <a:cs typeface="Calibri"/>
              </a:rPr>
              <a:t> 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asignatura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para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preguntar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dudas, del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tal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manera</a:t>
            </a:r>
            <a:r>
              <a:rPr dirty="0" sz="1800" spc="-5">
                <a:latin typeface="Calibri"/>
                <a:cs typeface="Calibri"/>
              </a:rPr>
              <a:t> que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otros</a:t>
            </a:r>
            <a:r>
              <a:rPr dirty="0" sz="1800" spc="-5">
                <a:latin typeface="Calibri"/>
                <a:cs typeface="Calibri"/>
              </a:rPr>
              <a:t> alumnos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pueden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ver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respuesta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profesor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9171" y="2692907"/>
            <a:ext cx="5370576" cy="37185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919" y="387857"/>
            <a:ext cx="13887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75" b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dirty="0" sz="3200" spc="-35" b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3200" spc="5" b="0">
                <a:solidFill>
                  <a:srgbClr val="000000"/>
                </a:solidFill>
                <a:latin typeface="Calibri"/>
                <a:cs typeface="Calibri"/>
              </a:rPr>
              <a:t>í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919" y="387857"/>
            <a:ext cx="458089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5" b="1">
                <a:solidFill>
                  <a:srgbClr val="000000"/>
                </a:solidFill>
                <a:latin typeface="Calibri"/>
                <a:cs typeface="Calibri"/>
              </a:rPr>
              <a:t>Profesores</a:t>
            </a:r>
            <a:r>
              <a:rPr dirty="0" sz="3200" spc="-4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3200" spc="-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3200" spc="-2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asignatura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4611" y="1645920"/>
            <a:ext cx="10445750" cy="4575175"/>
            <a:chOff x="324611" y="1645920"/>
            <a:chExt cx="10445750" cy="45751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611" y="1645920"/>
              <a:ext cx="10445495" cy="45750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8371" y="3429000"/>
              <a:ext cx="1188720" cy="11887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8371" y="4824984"/>
              <a:ext cx="1188720" cy="11887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919" y="387857"/>
            <a:ext cx="19494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Bibliografía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184" y="1641348"/>
            <a:ext cx="10269882" cy="3575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919" y="1461896"/>
            <a:ext cx="10285730" cy="441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8384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El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enfoque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asignatura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Valoración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Condición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Física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está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orientado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 la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adquisición, </a:t>
            </a:r>
            <a:r>
              <a:rPr dirty="0" sz="1800" spc="-10" b="1">
                <a:latin typeface="Calibri"/>
                <a:cs typeface="Calibri"/>
              </a:rPr>
              <a:t>comprensión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y </a:t>
            </a:r>
            <a:r>
              <a:rPr dirty="0" sz="1800" spc="-39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puesta </a:t>
            </a:r>
            <a:r>
              <a:rPr dirty="0" sz="1800" b="1">
                <a:latin typeface="Calibri"/>
                <a:cs typeface="Calibri"/>
              </a:rPr>
              <a:t>en </a:t>
            </a:r>
            <a:r>
              <a:rPr dirty="0" sz="1800" spc="-10" b="1">
                <a:latin typeface="Calibri"/>
                <a:cs typeface="Calibri"/>
              </a:rPr>
              <a:t>práctica </a:t>
            </a:r>
            <a:r>
              <a:rPr dirty="0" sz="1800" b="1">
                <a:latin typeface="Calibri"/>
                <a:cs typeface="Calibri"/>
              </a:rPr>
              <a:t>de las bases, </a:t>
            </a:r>
            <a:r>
              <a:rPr dirty="0" sz="1800" spc="-5" b="1">
                <a:latin typeface="Calibri"/>
                <a:cs typeface="Calibri"/>
              </a:rPr>
              <a:t>métodos </a:t>
            </a:r>
            <a:r>
              <a:rPr dirty="0" sz="1800" b="1">
                <a:latin typeface="Calibri"/>
                <a:cs typeface="Calibri"/>
              </a:rPr>
              <a:t>e </a:t>
            </a:r>
            <a:r>
              <a:rPr dirty="0" sz="1800" spc="-5" b="1">
                <a:latin typeface="Calibri"/>
                <a:cs typeface="Calibri"/>
              </a:rPr>
              <a:t>instrumentos </a:t>
            </a:r>
            <a:r>
              <a:rPr dirty="0" sz="1800" spc="-10" b="1">
                <a:latin typeface="Calibri"/>
                <a:cs typeface="Calibri"/>
              </a:rPr>
              <a:t>para </a:t>
            </a:r>
            <a:r>
              <a:rPr dirty="0" sz="1800" b="1">
                <a:latin typeface="Calibri"/>
                <a:cs typeface="Calibri"/>
              </a:rPr>
              <a:t>la </a:t>
            </a:r>
            <a:r>
              <a:rPr dirty="0" sz="1800" spc="-10" b="1">
                <a:latin typeface="Calibri"/>
                <a:cs typeface="Calibri"/>
              </a:rPr>
              <a:t>valoración </a:t>
            </a:r>
            <a:r>
              <a:rPr dirty="0" sz="1800" b="1">
                <a:latin typeface="Calibri"/>
                <a:cs typeface="Calibri"/>
              </a:rPr>
              <a:t>de las </a:t>
            </a:r>
            <a:r>
              <a:rPr dirty="0" sz="1800" spc="-15" b="1">
                <a:latin typeface="Calibri"/>
                <a:cs typeface="Calibri"/>
              </a:rPr>
              <a:t>diferentes </a:t>
            </a:r>
            <a:r>
              <a:rPr dirty="0" sz="1800" spc="-5" b="1">
                <a:latin typeface="Calibri"/>
                <a:cs typeface="Calibri"/>
              </a:rPr>
              <a:t>cualidades 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físicas</a:t>
            </a:r>
            <a:r>
              <a:rPr dirty="0" sz="1800" spc="-5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4318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asignatura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está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diseñada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para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fomentar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aplicación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 </a:t>
            </a:r>
            <a:r>
              <a:rPr dirty="0" sz="1800" spc="-5" b="1">
                <a:latin typeface="Calibri"/>
                <a:cs typeface="Calibri"/>
              </a:rPr>
              <a:t>contenidos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la </a:t>
            </a:r>
            <a:r>
              <a:rPr dirty="0" sz="1800" spc="-10" b="1">
                <a:latin typeface="Calibri"/>
                <a:cs typeface="Calibri"/>
              </a:rPr>
              <a:t>valoración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física</a:t>
            </a:r>
            <a:r>
              <a:rPr dirty="0" sz="1800" b="1">
                <a:latin typeface="Calibri"/>
                <a:cs typeface="Calibri"/>
              </a:rPr>
              <a:t> del 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deportista/alumno, tanto </a:t>
            </a:r>
            <a:r>
              <a:rPr dirty="0" sz="1800" b="1">
                <a:latin typeface="Calibri"/>
                <a:cs typeface="Calibri"/>
              </a:rPr>
              <a:t>si la </a:t>
            </a:r>
            <a:r>
              <a:rPr dirty="0" sz="1800" spc="-10" b="1">
                <a:latin typeface="Calibri"/>
                <a:cs typeface="Calibri"/>
              </a:rPr>
              <a:t>valoración </a:t>
            </a:r>
            <a:r>
              <a:rPr dirty="0" sz="1800" b="1">
                <a:latin typeface="Calibri"/>
                <a:cs typeface="Calibri"/>
              </a:rPr>
              <a:t>es </a:t>
            </a:r>
            <a:r>
              <a:rPr dirty="0" sz="1800" spc="-5" b="1">
                <a:latin typeface="Calibri"/>
                <a:cs typeface="Calibri"/>
              </a:rPr>
              <a:t>con </a:t>
            </a:r>
            <a:r>
              <a:rPr dirty="0" sz="1800" b="1">
                <a:latin typeface="Calibri"/>
                <a:cs typeface="Calibri"/>
              </a:rPr>
              <a:t>un </a:t>
            </a:r>
            <a:r>
              <a:rPr dirty="0" sz="1800" spc="-5" b="1">
                <a:latin typeface="Calibri"/>
                <a:cs typeface="Calibri"/>
              </a:rPr>
              <a:t>fin </a:t>
            </a:r>
            <a:r>
              <a:rPr dirty="0" sz="1800" spc="-10" b="1">
                <a:latin typeface="Calibri"/>
                <a:cs typeface="Calibri"/>
              </a:rPr>
              <a:t>orientado </a:t>
            </a:r>
            <a:r>
              <a:rPr dirty="0" sz="1800" b="1">
                <a:latin typeface="Calibri"/>
                <a:cs typeface="Calibri"/>
              </a:rPr>
              <a:t>a la salud, a la </a:t>
            </a:r>
            <a:r>
              <a:rPr dirty="0" sz="1800" spc="-5" b="1">
                <a:latin typeface="Calibri"/>
                <a:cs typeface="Calibri"/>
              </a:rPr>
              <a:t>educación física </a:t>
            </a:r>
            <a:r>
              <a:rPr dirty="0" sz="1800" b="1">
                <a:latin typeface="Calibri"/>
                <a:cs typeface="Calibri"/>
              </a:rPr>
              <a:t>o al </a:t>
            </a:r>
            <a:r>
              <a:rPr dirty="0" sz="1800" spc="-5" b="1">
                <a:latin typeface="Calibri"/>
                <a:cs typeface="Calibri"/>
              </a:rPr>
              <a:t>alto </a:t>
            </a:r>
            <a:r>
              <a:rPr dirty="0" sz="1800" spc="-39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rendimiento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deportivo</a:t>
            </a:r>
            <a:r>
              <a:rPr dirty="0" sz="1800" spc="-1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asignatura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está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orientada,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primero</a:t>
            </a:r>
            <a:r>
              <a:rPr dirty="0" sz="1800">
                <a:latin typeface="Calibri"/>
                <a:cs typeface="Calibri"/>
              </a:rPr>
              <a:t> al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repaso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del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conocimiento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las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diferentes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capacidades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físicas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sus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bases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anatómicas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fisiológicas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para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poder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afrontar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enseñanza</a:t>
            </a:r>
            <a:r>
              <a:rPr dirty="0" sz="1800">
                <a:latin typeface="Calibri"/>
                <a:cs typeface="Calibri"/>
              </a:rPr>
              <a:t> de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tests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y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baterías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evaluación </a:t>
            </a:r>
            <a:r>
              <a:rPr dirty="0" sz="1800" spc="-10" b="1">
                <a:latin typeface="Calibri"/>
                <a:cs typeface="Calibri"/>
              </a:rPr>
              <a:t>con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un </a:t>
            </a:r>
            <a:r>
              <a:rPr dirty="0" sz="1800" spc="-10" b="1">
                <a:latin typeface="Calibri"/>
                <a:cs typeface="Calibri"/>
              </a:rPr>
              <a:t>foco </a:t>
            </a:r>
            <a:r>
              <a:rPr dirty="0" sz="1800" spc="-39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en </a:t>
            </a:r>
            <a:r>
              <a:rPr dirty="0" sz="1800" b="1">
                <a:latin typeface="Calibri"/>
                <a:cs typeface="Calibri"/>
              </a:rPr>
              <a:t>su </a:t>
            </a:r>
            <a:r>
              <a:rPr dirty="0" sz="1800" spc="-5" b="1">
                <a:latin typeface="Calibri"/>
                <a:cs typeface="Calibri"/>
              </a:rPr>
              <a:t>desarrollo </a:t>
            </a:r>
            <a:r>
              <a:rPr dirty="0" sz="1800" b="1">
                <a:latin typeface="Calibri"/>
                <a:cs typeface="Calibri"/>
              </a:rPr>
              <a:t>y </a:t>
            </a:r>
            <a:r>
              <a:rPr dirty="0" sz="1800" spc="-5" b="1">
                <a:latin typeface="Calibri"/>
                <a:cs typeface="Calibri"/>
              </a:rPr>
              <a:t>en </a:t>
            </a:r>
            <a:r>
              <a:rPr dirty="0" sz="1800" b="1">
                <a:latin typeface="Calibri"/>
                <a:cs typeface="Calibri"/>
              </a:rPr>
              <a:t>la </a:t>
            </a:r>
            <a:r>
              <a:rPr dirty="0" sz="1800" spc="-5" b="1">
                <a:latin typeface="Calibri"/>
                <a:cs typeface="Calibri"/>
              </a:rPr>
              <a:t>utilización </a:t>
            </a:r>
            <a:r>
              <a:rPr dirty="0" sz="1800" b="1">
                <a:latin typeface="Calibri"/>
                <a:cs typeface="Calibri"/>
              </a:rPr>
              <a:t>de </a:t>
            </a:r>
            <a:r>
              <a:rPr dirty="0" sz="1800" spc="-10" b="1">
                <a:latin typeface="Calibri"/>
                <a:cs typeface="Calibri"/>
              </a:rPr>
              <a:t>parámetros </a:t>
            </a:r>
            <a:r>
              <a:rPr dirty="0" sz="1800" b="1">
                <a:latin typeface="Calibri"/>
                <a:cs typeface="Calibri"/>
              </a:rPr>
              <a:t>que </a:t>
            </a:r>
            <a:r>
              <a:rPr dirty="0" sz="1800" spc="-5" b="1">
                <a:latin typeface="Calibri"/>
                <a:cs typeface="Calibri"/>
              </a:rPr>
              <a:t>permitan </a:t>
            </a:r>
            <a:r>
              <a:rPr dirty="0" sz="1800" b="1">
                <a:latin typeface="Calibri"/>
                <a:cs typeface="Calibri"/>
              </a:rPr>
              <a:t>una </a:t>
            </a:r>
            <a:r>
              <a:rPr dirty="0" sz="1800" spc="-5" b="1">
                <a:latin typeface="Calibri"/>
                <a:cs typeface="Calibri"/>
              </a:rPr>
              <a:t>evaluación objetiva, válida </a:t>
            </a:r>
            <a:r>
              <a:rPr dirty="0" sz="1800" b="1">
                <a:latin typeface="Calibri"/>
                <a:cs typeface="Calibri"/>
              </a:rPr>
              <a:t>y 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reproducible</a:t>
            </a:r>
            <a:r>
              <a:rPr dirty="0" sz="1800" spc="-1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302895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Inicialmente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 </a:t>
            </a:r>
            <a:r>
              <a:rPr dirty="0" sz="1800" spc="-15">
                <a:latin typeface="Calibri"/>
                <a:cs typeface="Calibri"/>
              </a:rPr>
              <a:t>hará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hincapié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generalidades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pruebas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valoración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condición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física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(estandarización,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calentamiento,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instrumentos</a:t>
            </a:r>
            <a:r>
              <a:rPr dirty="0" sz="1800">
                <a:latin typeface="Calibri"/>
                <a:cs typeface="Calibri"/>
              </a:rPr>
              <a:t> 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medidas,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etc.)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para</a:t>
            </a:r>
            <a:r>
              <a:rPr dirty="0" sz="1800">
                <a:latin typeface="Calibri"/>
                <a:cs typeface="Calibri"/>
              </a:rPr>
              <a:t> ir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luego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 las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particularidades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cada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cualidad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física,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que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 </a:t>
            </a:r>
            <a:r>
              <a:rPr dirty="0" sz="1800" spc="-10">
                <a:latin typeface="Calibri"/>
                <a:cs typeface="Calibri"/>
              </a:rPr>
              <a:t>verán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manera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parcelada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temas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(ver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temporalización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asignatura).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919" y="387857"/>
            <a:ext cx="22148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Presentación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7296" y="1416723"/>
            <a:ext cx="5844253" cy="49018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919" y="387857"/>
            <a:ext cx="85769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Competencias</a:t>
            </a:r>
            <a:r>
              <a:rPr dirty="0" sz="3200" spc="-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específicas</a:t>
            </a:r>
            <a:r>
              <a:rPr dirty="0" sz="3200" spc="-2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orientadas</a:t>
            </a:r>
            <a:r>
              <a:rPr dirty="0" sz="3200" spc="-2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3200" spc="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la </a:t>
            </a:r>
            <a:r>
              <a:rPr dirty="0" sz="3200" spc="-15" b="1">
                <a:solidFill>
                  <a:srgbClr val="000000"/>
                </a:solidFill>
                <a:latin typeface="Calibri"/>
                <a:cs typeface="Calibri"/>
              </a:rPr>
              <a:t>profesión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0119" y="4216908"/>
            <a:ext cx="2481072" cy="18196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872" y="4306823"/>
            <a:ext cx="2726436" cy="18211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0891" y="4134611"/>
            <a:ext cx="2481071" cy="19933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39444" y="6209182"/>
            <a:ext cx="127762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latin typeface="Calibri"/>
                <a:cs typeface="Calibri"/>
              </a:rPr>
              <a:t>Yo-Yo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test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IR1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8290" y="6209182"/>
            <a:ext cx="13950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">
                <a:latin typeface="Calibri"/>
                <a:cs typeface="Calibri"/>
              </a:rPr>
              <a:t>Test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milla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59114" y="6209182"/>
            <a:ext cx="21748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">
                <a:latin typeface="Calibri"/>
                <a:cs typeface="Calibri"/>
              </a:rPr>
              <a:t>Test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-15">
                <a:latin typeface="Calibri"/>
                <a:cs typeface="Calibri"/>
              </a:rPr>
              <a:t> Course-Navette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94532" y="1383791"/>
            <a:ext cx="5244465" cy="4603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marL="177165">
              <a:lnSpc>
                <a:spcPct val="100000"/>
              </a:lnSpc>
              <a:spcBef>
                <a:spcPts val="200"/>
              </a:spcBef>
            </a:pPr>
            <a:r>
              <a:rPr dirty="0" sz="2400" spc="-25" b="1">
                <a:latin typeface="Calibri"/>
                <a:cs typeface="Calibri"/>
              </a:rPr>
              <a:t>VALORACIÓN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DE</a:t>
            </a:r>
            <a:r>
              <a:rPr dirty="0" sz="2400" b="1">
                <a:latin typeface="Calibri"/>
                <a:cs typeface="Calibri"/>
              </a:rPr>
              <a:t> LA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CONDICIÓN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FÍSICA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872" y="2482595"/>
            <a:ext cx="2994660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marL="908050">
              <a:lnSpc>
                <a:spcPct val="100000"/>
              </a:lnSpc>
              <a:spcBef>
                <a:spcPts val="204"/>
              </a:spcBef>
            </a:pPr>
            <a:r>
              <a:rPr dirty="0" sz="2400" spc="-10" b="1">
                <a:latin typeface="Calibri"/>
                <a:cs typeface="Calibri"/>
              </a:rPr>
              <a:t>DEPORTE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96439" y="1837817"/>
            <a:ext cx="4120515" cy="669925"/>
          </a:xfrm>
          <a:custGeom>
            <a:avLst/>
            <a:gdLst/>
            <a:ahLst/>
            <a:cxnLst/>
            <a:rect l="l" t="t" r="r" b="b"/>
            <a:pathLst>
              <a:path w="4120515" h="669925">
                <a:moveTo>
                  <a:pt x="69468" y="594487"/>
                </a:moveTo>
                <a:lnTo>
                  <a:pt x="0" y="643763"/>
                </a:lnTo>
                <a:lnTo>
                  <a:pt x="81153" y="669798"/>
                </a:lnTo>
                <a:lnTo>
                  <a:pt x="76581" y="640334"/>
                </a:lnTo>
                <a:lnTo>
                  <a:pt x="63754" y="640334"/>
                </a:lnTo>
                <a:lnTo>
                  <a:pt x="61722" y="627761"/>
                </a:lnTo>
                <a:lnTo>
                  <a:pt x="74328" y="625810"/>
                </a:lnTo>
                <a:lnTo>
                  <a:pt x="69468" y="594487"/>
                </a:lnTo>
                <a:close/>
              </a:path>
              <a:path w="4120515" h="669925">
                <a:moveTo>
                  <a:pt x="74328" y="625810"/>
                </a:moveTo>
                <a:lnTo>
                  <a:pt x="61722" y="627761"/>
                </a:lnTo>
                <a:lnTo>
                  <a:pt x="63754" y="640334"/>
                </a:lnTo>
                <a:lnTo>
                  <a:pt x="76281" y="638395"/>
                </a:lnTo>
                <a:lnTo>
                  <a:pt x="74328" y="625810"/>
                </a:lnTo>
                <a:close/>
              </a:path>
              <a:path w="4120515" h="669925">
                <a:moveTo>
                  <a:pt x="76281" y="638395"/>
                </a:moveTo>
                <a:lnTo>
                  <a:pt x="63754" y="640334"/>
                </a:lnTo>
                <a:lnTo>
                  <a:pt x="76581" y="640334"/>
                </a:lnTo>
                <a:lnTo>
                  <a:pt x="76281" y="638395"/>
                </a:lnTo>
                <a:close/>
              </a:path>
              <a:path w="4120515" h="669925">
                <a:moveTo>
                  <a:pt x="4118483" y="0"/>
                </a:moveTo>
                <a:lnTo>
                  <a:pt x="74328" y="625810"/>
                </a:lnTo>
                <a:lnTo>
                  <a:pt x="76281" y="638395"/>
                </a:lnTo>
                <a:lnTo>
                  <a:pt x="4120388" y="12446"/>
                </a:lnTo>
                <a:lnTo>
                  <a:pt x="41184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614671" y="2482595"/>
            <a:ext cx="2994660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dirty="0" sz="2400" spc="-20" b="1">
                <a:latin typeface="Calibri"/>
                <a:cs typeface="Calibri"/>
              </a:rPr>
              <a:t>SALUD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73647" y="1844039"/>
            <a:ext cx="76200" cy="637540"/>
          </a:xfrm>
          <a:custGeom>
            <a:avLst/>
            <a:gdLst/>
            <a:ahLst/>
            <a:cxnLst/>
            <a:rect l="l" t="t" r="r" b="b"/>
            <a:pathLst>
              <a:path w="76200" h="637539">
                <a:moveTo>
                  <a:pt x="0" y="561086"/>
                </a:moveTo>
                <a:lnTo>
                  <a:pt x="37591" y="637539"/>
                </a:lnTo>
                <a:lnTo>
                  <a:pt x="69808" y="574167"/>
                </a:lnTo>
                <a:lnTo>
                  <a:pt x="44450" y="574167"/>
                </a:lnTo>
                <a:lnTo>
                  <a:pt x="31750" y="574039"/>
                </a:lnTo>
                <a:lnTo>
                  <a:pt x="31843" y="561298"/>
                </a:lnTo>
                <a:lnTo>
                  <a:pt x="0" y="561086"/>
                </a:lnTo>
                <a:close/>
              </a:path>
              <a:path w="76200" h="637539">
                <a:moveTo>
                  <a:pt x="31843" y="561298"/>
                </a:moveTo>
                <a:lnTo>
                  <a:pt x="31750" y="574039"/>
                </a:lnTo>
                <a:lnTo>
                  <a:pt x="44450" y="574167"/>
                </a:lnTo>
                <a:lnTo>
                  <a:pt x="44543" y="561382"/>
                </a:lnTo>
                <a:lnTo>
                  <a:pt x="31843" y="561298"/>
                </a:lnTo>
                <a:close/>
              </a:path>
              <a:path w="76200" h="637539">
                <a:moveTo>
                  <a:pt x="44543" y="561382"/>
                </a:moveTo>
                <a:lnTo>
                  <a:pt x="44450" y="574167"/>
                </a:lnTo>
                <a:lnTo>
                  <a:pt x="69808" y="574167"/>
                </a:lnTo>
                <a:lnTo>
                  <a:pt x="76200" y="561594"/>
                </a:lnTo>
                <a:lnTo>
                  <a:pt x="44543" y="561382"/>
                </a:lnTo>
                <a:close/>
              </a:path>
              <a:path w="76200" h="637539">
                <a:moveTo>
                  <a:pt x="48640" y="0"/>
                </a:moveTo>
                <a:lnTo>
                  <a:pt x="35940" y="0"/>
                </a:lnTo>
                <a:lnTo>
                  <a:pt x="31843" y="561298"/>
                </a:lnTo>
                <a:lnTo>
                  <a:pt x="44543" y="561382"/>
                </a:lnTo>
                <a:lnTo>
                  <a:pt x="48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444483" y="2482595"/>
            <a:ext cx="2994660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marL="730885">
              <a:lnSpc>
                <a:spcPct val="100000"/>
              </a:lnSpc>
              <a:spcBef>
                <a:spcPts val="204"/>
              </a:spcBef>
            </a:pPr>
            <a:r>
              <a:rPr dirty="0" sz="2400" spc="-5" b="1">
                <a:latin typeface="Calibri"/>
                <a:cs typeface="Calibri"/>
              </a:rPr>
              <a:t>EDUCACIÓN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14796" y="1837817"/>
            <a:ext cx="3826510" cy="669290"/>
          </a:xfrm>
          <a:custGeom>
            <a:avLst/>
            <a:gdLst/>
            <a:ahLst/>
            <a:cxnLst/>
            <a:rect l="l" t="t" r="r" b="b"/>
            <a:pathLst>
              <a:path w="3826509" h="669289">
                <a:moveTo>
                  <a:pt x="3750346" y="637482"/>
                </a:moveTo>
                <a:lnTo>
                  <a:pt x="3745103" y="668782"/>
                </a:lnTo>
                <a:lnTo>
                  <a:pt x="3826509" y="643763"/>
                </a:lnTo>
                <a:lnTo>
                  <a:pt x="3820744" y="639572"/>
                </a:lnTo>
                <a:lnTo>
                  <a:pt x="3762882" y="639572"/>
                </a:lnTo>
                <a:lnTo>
                  <a:pt x="3750346" y="637482"/>
                </a:lnTo>
                <a:close/>
              </a:path>
              <a:path w="3826509" h="669289">
                <a:moveTo>
                  <a:pt x="3752432" y="625024"/>
                </a:moveTo>
                <a:lnTo>
                  <a:pt x="3750346" y="637482"/>
                </a:lnTo>
                <a:lnTo>
                  <a:pt x="3762882" y="639572"/>
                </a:lnTo>
                <a:lnTo>
                  <a:pt x="3765042" y="627126"/>
                </a:lnTo>
                <a:lnTo>
                  <a:pt x="3752432" y="625024"/>
                </a:lnTo>
                <a:close/>
              </a:path>
              <a:path w="3826509" h="669289">
                <a:moveTo>
                  <a:pt x="3757676" y="593725"/>
                </a:moveTo>
                <a:lnTo>
                  <a:pt x="3752432" y="625024"/>
                </a:lnTo>
                <a:lnTo>
                  <a:pt x="3765042" y="627126"/>
                </a:lnTo>
                <a:lnTo>
                  <a:pt x="3762882" y="639572"/>
                </a:lnTo>
                <a:lnTo>
                  <a:pt x="3820744" y="639572"/>
                </a:lnTo>
                <a:lnTo>
                  <a:pt x="3757676" y="593725"/>
                </a:lnTo>
                <a:close/>
              </a:path>
              <a:path w="3826509" h="669289">
                <a:moveTo>
                  <a:pt x="2031" y="0"/>
                </a:moveTo>
                <a:lnTo>
                  <a:pt x="0" y="12446"/>
                </a:lnTo>
                <a:lnTo>
                  <a:pt x="3750346" y="637482"/>
                </a:lnTo>
                <a:lnTo>
                  <a:pt x="3752432" y="625024"/>
                </a:lnTo>
                <a:lnTo>
                  <a:pt x="20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02919" y="387857"/>
            <a:ext cx="72580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5" b="1">
                <a:solidFill>
                  <a:srgbClr val="000000"/>
                </a:solidFill>
                <a:latin typeface="Calibri"/>
                <a:cs typeface="Calibri"/>
              </a:rPr>
              <a:t>Asignatura</a:t>
            </a:r>
            <a:r>
              <a:rPr dirty="0" sz="3200" spc="-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con</a:t>
            </a:r>
            <a:r>
              <a:rPr dirty="0" sz="3200" spc="-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orientación</a:t>
            </a:r>
            <a:r>
              <a:rPr dirty="0" sz="3200" spc="-4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multidisciplinar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3532" y="1905741"/>
            <a:ext cx="7219639" cy="40324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919" y="387857"/>
            <a:ext cx="974026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Relación</a:t>
            </a:r>
            <a:r>
              <a:rPr dirty="0" sz="3200" spc="-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de la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5" b="1">
                <a:solidFill>
                  <a:srgbClr val="000000"/>
                </a:solidFill>
                <a:latin typeface="Calibri"/>
                <a:cs typeface="Calibri"/>
              </a:rPr>
              <a:t>asignatura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con</a:t>
            </a:r>
            <a:r>
              <a:rPr dirty="0" sz="3200" spc="-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3200" spc="-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materia</a:t>
            </a:r>
            <a:r>
              <a:rPr dirty="0" sz="3200" spc="-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en el </a:t>
            </a:r>
            <a:r>
              <a:rPr dirty="0" sz="3200" spc="-15" b="1">
                <a:solidFill>
                  <a:srgbClr val="000000"/>
                </a:solidFill>
                <a:latin typeface="Calibri"/>
                <a:cs typeface="Calibri"/>
              </a:rPr>
              <a:t>Grado </a:t>
            </a:r>
            <a:r>
              <a:rPr dirty="0" sz="3200" spc="-5" b="1">
                <a:solidFill>
                  <a:srgbClr val="000000"/>
                </a:solidFill>
                <a:latin typeface="Calibri"/>
                <a:cs typeface="Calibri"/>
              </a:rPr>
              <a:t>CAFD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919" y="387857"/>
            <a:ext cx="683450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Selección</a:t>
            </a:r>
            <a:r>
              <a:rPr dirty="0" sz="3200" spc="-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3200" spc="-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contenidos</a:t>
            </a:r>
            <a:r>
              <a:rPr dirty="0" sz="3200" spc="-2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3200" spc="-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 asignatura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053" y="1024585"/>
            <a:ext cx="484759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libri"/>
                <a:cs typeface="Calibri"/>
              </a:rPr>
              <a:t>¿Está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asociado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valoración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condición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física?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1408" y="1420367"/>
            <a:ext cx="539750" cy="3708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245"/>
              </a:spcBef>
            </a:pPr>
            <a:r>
              <a:rPr dirty="0" sz="1800" spc="-5">
                <a:latin typeface="Calibri"/>
                <a:cs typeface="Calibri"/>
              </a:rPr>
              <a:t>Sí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3023" y="1418844"/>
            <a:ext cx="539750" cy="37084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134620">
              <a:lnSpc>
                <a:spcPct val="100000"/>
              </a:lnSpc>
              <a:spcBef>
                <a:spcPts val="245"/>
              </a:spcBef>
            </a:pPr>
            <a:r>
              <a:rPr dirty="0" sz="1800">
                <a:latin typeface="Calibri"/>
                <a:cs typeface="Calibri"/>
              </a:rPr>
              <a:t>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5904" y="4191952"/>
            <a:ext cx="567055" cy="582295"/>
          </a:xfrm>
          <a:custGeom>
            <a:avLst/>
            <a:gdLst/>
            <a:ahLst/>
            <a:cxnLst/>
            <a:rect l="l" t="t" r="r" b="b"/>
            <a:pathLst>
              <a:path w="567055" h="582295">
                <a:moveTo>
                  <a:pt x="191465" y="448754"/>
                </a:moveTo>
                <a:lnTo>
                  <a:pt x="180784" y="229882"/>
                </a:lnTo>
                <a:lnTo>
                  <a:pt x="176530" y="226034"/>
                </a:lnTo>
                <a:lnTo>
                  <a:pt x="166535" y="226529"/>
                </a:lnTo>
                <a:lnTo>
                  <a:pt x="162687" y="230784"/>
                </a:lnTo>
                <a:lnTo>
                  <a:pt x="174167" y="466051"/>
                </a:lnTo>
                <a:lnTo>
                  <a:pt x="191465" y="448754"/>
                </a:lnTo>
                <a:close/>
              </a:path>
              <a:path w="567055" h="582295">
                <a:moveTo>
                  <a:pt x="307759" y="230327"/>
                </a:moveTo>
                <a:lnTo>
                  <a:pt x="303707" y="226275"/>
                </a:lnTo>
                <a:lnTo>
                  <a:pt x="293712" y="226275"/>
                </a:lnTo>
                <a:lnTo>
                  <a:pt x="289648" y="230327"/>
                </a:lnTo>
                <a:lnTo>
                  <a:pt x="289648" y="350570"/>
                </a:lnTo>
                <a:lnTo>
                  <a:pt x="307759" y="332460"/>
                </a:lnTo>
                <a:lnTo>
                  <a:pt x="307759" y="230327"/>
                </a:lnTo>
                <a:close/>
              </a:path>
              <a:path w="567055" h="582295">
                <a:moveTo>
                  <a:pt x="566712" y="73520"/>
                </a:moveTo>
                <a:lnTo>
                  <a:pt x="561200" y="72390"/>
                </a:lnTo>
                <a:lnTo>
                  <a:pt x="398272" y="72390"/>
                </a:lnTo>
                <a:lnTo>
                  <a:pt x="398272" y="45237"/>
                </a:lnTo>
                <a:lnTo>
                  <a:pt x="394703" y="27609"/>
                </a:lnTo>
                <a:lnTo>
                  <a:pt x="388289" y="18110"/>
                </a:lnTo>
                <a:lnTo>
                  <a:pt x="385000" y="13233"/>
                </a:lnTo>
                <a:lnTo>
                  <a:pt x="380174" y="9994"/>
                </a:lnTo>
                <a:lnTo>
                  <a:pt x="380174" y="45237"/>
                </a:lnTo>
                <a:lnTo>
                  <a:pt x="380174" y="72390"/>
                </a:lnTo>
                <a:lnTo>
                  <a:pt x="217246" y="72390"/>
                </a:lnTo>
                <a:lnTo>
                  <a:pt x="217246" y="45237"/>
                </a:lnTo>
                <a:lnTo>
                  <a:pt x="219379" y="34671"/>
                </a:lnTo>
                <a:lnTo>
                  <a:pt x="225196" y="26047"/>
                </a:lnTo>
                <a:lnTo>
                  <a:pt x="233832" y="20243"/>
                </a:lnTo>
                <a:lnTo>
                  <a:pt x="244398" y="18110"/>
                </a:lnTo>
                <a:lnTo>
                  <a:pt x="353009" y="18110"/>
                </a:lnTo>
                <a:lnTo>
                  <a:pt x="363588" y="20243"/>
                </a:lnTo>
                <a:lnTo>
                  <a:pt x="372224" y="26047"/>
                </a:lnTo>
                <a:lnTo>
                  <a:pt x="378040" y="34671"/>
                </a:lnTo>
                <a:lnTo>
                  <a:pt x="380174" y="45237"/>
                </a:lnTo>
                <a:lnTo>
                  <a:pt x="380174" y="9994"/>
                </a:lnTo>
                <a:lnTo>
                  <a:pt x="370624" y="3556"/>
                </a:lnTo>
                <a:lnTo>
                  <a:pt x="353009" y="0"/>
                </a:lnTo>
                <a:lnTo>
                  <a:pt x="244398" y="0"/>
                </a:lnTo>
                <a:lnTo>
                  <a:pt x="226783" y="3556"/>
                </a:lnTo>
                <a:lnTo>
                  <a:pt x="212407" y="13233"/>
                </a:lnTo>
                <a:lnTo>
                  <a:pt x="202704" y="27609"/>
                </a:lnTo>
                <a:lnTo>
                  <a:pt x="199136" y="45237"/>
                </a:lnTo>
                <a:lnTo>
                  <a:pt x="199136" y="72390"/>
                </a:lnTo>
                <a:lnTo>
                  <a:pt x="36207" y="72390"/>
                </a:lnTo>
                <a:lnTo>
                  <a:pt x="22136" y="75260"/>
                </a:lnTo>
                <a:lnTo>
                  <a:pt x="10642" y="83032"/>
                </a:lnTo>
                <a:lnTo>
                  <a:pt x="2882" y="94526"/>
                </a:lnTo>
                <a:lnTo>
                  <a:pt x="0" y="108597"/>
                </a:lnTo>
                <a:lnTo>
                  <a:pt x="0" y="162902"/>
                </a:lnTo>
                <a:lnTo>
                  <a:pt x="36652" y="162902"/>
                </a:lnTo>
                <a:lnTo>
                  <a:pt x="57988" y="582231"/>
                </a:lnTo>
                <a:lnTo>
                  <a:pt x="75184" y="565023"/>
                </a:lnTo>
                <a:lnTo>
                  <a:pt x="54787" y="162902"/>
                </a:lnTo>
                <a:lnTo>
                  <a:pt x="477316" y="162902"/>
                </a:lnTo>
                <a:lnTo>
                  <a:pt x="495427" y="144805"/>
                </a:lnTo>
                <a:lnTo>
                  <a:pt x="18110" y="144805"/>
                </a:lnTo>
                <a:lnTo>
                  <a:pt x="18110" y="108597"/>
                </a:lnTo>
                <a:lnTo>
                  <a:pt x="19532" y="101549"/>
                </a:lnTo>
                <a:lnTo>
                  <a:pt x="23406" y="95796"/>
                </a:lnTo>
                <a:lnTo>
                  <a:pt x="29159" y="91922"/>
                </a:lnTo>
                <a:lnTo>
                  <a:pt x="36207" y="90487"/>
                </a:lnTo>
                <a:lnTo>
                  <a:pt x="549744" y="90487"/>
                </a:lnTo>
                <a:lnTo>
                  <a:pt x="566712" y="73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34539" y="1789176"/>
            <a:ext cx="2623820" cy="2306955"/>
          </a:xfrm>
          <a:custGeom>
            <a:avLst/>
            <a:gdLst/>
            <a:ahLst/>
            <a:cxnLst/>
            <a:rect l="l" t="t" r="r" b="b"/>
            <a:pathLst>
              <a:path w="2623820" h="2306954">
                <a:moveTo>
                  <a:pt x="31750" y="2230501"/>
                </a:moveTo>
                <a:lnTo>
                  <a:pt x="0" y="2230501"/>
                </a:lnTo>
                <a:lnTo>
                  <a:pt x="38100" y="2306701"/>
                </a:lnTo>
                <a:lnTo>
                  <a:pt x="69850" y="2243201"/>
                </a:lnTo>
                <a:lnTo>
                  <a:pt x="31750" y="2243201"/>
                </a:lnTo>
                <a:lnTo>
                  <a:pt x="31750" y="2230501"/>
                </a:lnTo>
                <a:close/>
              </a:path>
              <a:path w="2623820" h="2306954">
                <a:moveTo>
                  <a:pt x="2610993" y="1147064"/>
                </a:moveTo>
                <a:lnTo>
                  <a:pt x="31750" y="1147064"/>
                </a:lnTo>
                <a:lnTo>
                  <a:pt x="31750" y="2243201"/>
                </a:lnTo>
                <a:lnTo>
                  <a:pt x="44450" y="2243201"/>
                </a:lnTo>
                <a:lnTo>
                  <a:pt x="44450" y="1159764"/>
                </a:lnTo>
                <a:lnTo>
                  <a:pt x="38100" y="1159764"/>
                </a:lnTo>
                <a:lnTo>
                  <a:pt x="44450" y="1153414"/>
                </a:lnTo>
                <a:lnTo>
                  <a:pt x="2610993" y="1153414"/>
                </a:lnTo>
                <a:lnTo>
                  <a:pt x="2610993" y="1147064"/>
                </a:lnTo>
                <a:close/>
              </a:path>
              <a:path w="2623820" h="2306954">
                <a:moveTo>
                  <a:pt x="76200" y="2230501"/>
                </a:moveTo>
                <a:lnTo>
                  <a:pt x="44450" y="2230501"/>
                </a:lnTo>
                <a:lnTo>
                  <a:pt x="44450" y="2243201"/>
                </a:lnTo>
                <a:lnTo>
                  <a:pt x="69850" y="2243201"/>
                </a:lnTo>
                <a:lnTo>
                  <a:pt x="76200" y="2230501"/>
                </a:lnTo>
                <a:close/>
              </a:path>
              <a:path w="2623820" h="2306954">
                <a:moveTo>
                  <a:pt x="44450" y="1153414"/>
                </a:moveTo>
                <a:lnTo>
                  <a:pt x="38100" y="1159764"/>
                </a:lnTo>
                <a:lnTo>
                  <a:pt x="44450" y="1159764"/>
                </a:lnTo>
                <a:lnTo>
                  <a:pt x="44450" y="1153414"/>
                </a:lnTo>
                <a:close/>
              </a:path>
              <a:path w="2623820" h="2306954">
                <a:moveTo>
                  <a:pt x="2623693" y="1147064"/>
                </a:moveTo>
                <a:lnTo>
                  <a:pt x="2617343" y="1147064"/>
                </a:lnTo>
                <a:lnTo>
                  <a:pt x="2610993" y="1153414"/>
                </a:lnTo>
                <a:lnTo>
                  <a:pt x="44450" y="1153414"/>
                </a:lnTo>
                <a:lnTo>
                  <a:pt x="44450" y="1159764"/>
                </a:lnTo>
                <a:lnTo>
                  <a:pt x="2623693" y="1159764"/>
                </a:lnTo>
                <a:lnTo>
                  <a:pt x="2623693" y="1147064"/>
                </a:lnTo>
                <a:close/>
              </a:path>
              <a:path w="2623820" h="2306954">
                <a:moveTo>
                  <a:pt x="2623693" y="0"/>
                </a:moveTo>
                <a:lnTo>
                  <a:pt x="2610993" y="0"/>
                </a:lnTo>
                <a:lnTo>
                  <a:pt x="2610993" y="1153414"/>
                </a:lnTo>
                <a:lnTo>
                  <a:pt x="2617343" y="1147064"/>
                </a:lnTo>
                <a:lnTo>
                  <a:pt x="2623693" y="1147064"/>
                </a:lnTo>
                <a:lnTo>
                  <a:pt x="262369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6281673" y="1868170"/>
            <a:ext cx="179070" cy="787400"/>
            <a:chOff x="6281673" y="1868170"/>
            <a:chExt cx="179070" cy="787400"/>
          </a:xfrm>
        </p:grpSpPr>
        <p:sp>
          <p:nvSpPr>
            <p:cNvPr id="9" name="object 9"/>
            <p:cNvSpPr/>
            <p:nvPr/>
          </p:nvSpPr>
          <p:spPr>
            <a:xfrm>
              <a:off x="6288023" y="1874520"/>
              <a:ext cx="166370" cy="774700"/>
            </a:xfrm>
            <a:custGeom>
              <a:avLst/>
              <a:gdLst/>
              <a:ahLst/>
              <a:cxnLst/>
              <a:rect l="l" t="t" r="r" b="b"/>
              <a:pathLst>
                <a:path w="166370" h="774700">
                  <a:moveTo>
                    <a:pt x="124587" y="0"/>
                  </a:moveTo>
                  <a:lnTo>
                    <a:pt x="41528" y="0"/>
                  </a:lnTo>
                  <a:lnTo>
                    <a:pt x="41528" y="691133"/>
                  </a:lnTo>
                  <a:lnTo>
                    <a:pt x="0" y="691133"/>
                  </a:lnTo>
                  <a:lnTo>
                    <a:pt x="83058" y="774191"/>
                  </a:lnTo>
                  <a:lnTo>
                    <a:pt x="166115" y="691133"/>
                  </a:lnTo>
                  <a:lnTo>
                    <a:pt x="124587" y="691133"/>
                  </a:lnTo>
                  <a:lnTo>
                    <a:pt x="1245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288023" y="1874520"/>
              <a:ext cx="166370" cy="774700"/>
            </a:xfrm>
            <a:custGeom>
              <a:avLst/>
              <a:gdLst/>
              <a:ahLst/>
              <a:cxnLst/>
              <a:rect l="l" t="t" r="r" b="b"/>
              <a:pathLst>
                <a:path w="166370" h="774700">
                  <a:moveTo>
                    <a:pt x="0" y="691133"/>
                  </a:moveTo>
                  <a:lnTo>
                    <a:pt x="41528" y="691133"/>
                  </a:lnTo>
                  <a:lnTo>
                    <a:pt x="41528" y="0"/>
                  </a:lnTo>
                  <a:lnTo>
                    <a:pt x="124587" y="0"/>
                  </a:lnTo>
                  <a:lnTo>
                    <a:pt x="124587" y="691133"/>
                  </a:lnTo>
                  <a:lnTo>
                    <a:pt x="166115" y="691133"/>
                  </a:lnTo>
                  <a:lnTo>
                    <a:pt x="83058" y="774191"/>
                  </a:lnTo>
                  <a:lnTo>
                    <a:pt x="0" y="69113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731765" y="2696336"/>
            <a:ext cx="42443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¿Tiene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utilidad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profesional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para </a:t>
            </a:r>
            <a:r>
              <a:rPr dirty="0" sz="1800">
                <a:latin typeface="Calibri"/>
                <a:cs typeface="Calibri"/>
              </a:rPr>
              <a:t>el</a:t>
            </a:r>
            <a:r>
              <a:rPr dirty="0" sz="1800" spc="-5">
                <a:latin typeface="Calibri"/>
                <a:cs typeface="Calibri"/>
              </a:rPr>
              <a:t> Graduado?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71131" y="3137916"/>
            <a:ext cx="539750" cy="3689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244"/>
              </a:spcBef>
            </a:pPr>
            <a:r>
              <a:rPr dirty="0" sz="1800" spc="-5">
                <a:latin typeface="Calibri"/>
                <a:cs typeface="Calibri"/>
              </a:rPr>
              <a:t>Sí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5479" y="3137916"/>
            <a:ext cx="541020" cy="36893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135890">
              <a:lnSpc>
                <a:spcPct val="100000"/>
              </a:lnSpc>
              <a:spcBef>
                <a:spcPts val="244"/>
              </a:spcBef>
            </a:pPr>
            <a:r>
              <a:rPr dirty="0" sz="1800">
                <a:latin typeface="Calibri"/>
                <a:cs typeface="Calibri"/>
              </a:rPr>
              <a:t>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34539" y="3506723"/>
            <a:ext cx="3987800" cy="588645"/>
          </a:xfrm>
          <a:custGeom>
            <a:avLst/>
            <a:gdLst/>
            <a:ahLst/>
            <a:cxnLst/>
            <a:rect l="l" t="t" r="r" b="b"/>
            <a:pathLst>
              <a:path w="3987800" h="588645">
                <a:moveTo>
                  <a:pt x="31750" y="511937"/>
                </a:moveTo>
                <a:lnTo>
                  <a:pt x="0" y="511937"/>
                </a:lnTo>
                <a:lnTo>
                  <a:pt x="38100" y="588137"/>
                </a:lnTo>
                <a:lnTo>
                  <a:pt x="69850" y="524637"/>
                </a:lnTo>
                <a:lnTo>
                  <a:pt x="31750" y="524637"/>
                </a:lnTo>
                <a:lnTo>
                  <a:pt x="31750" y="511937"/>
                </a:lnTo>
                <a:close/>
              </a:path>
              <a:path w="3987800" h="588645">
                <a:moveTo>
                  <a:pt x="3974719" y="287781"/>
                </a:moveTo>
                <a:lnTo>
                  <a:pt x="31750" y="287781"/>
                </a:lnTo>
                <a:lnTo>
                  <a:pt x="31750" y="524637"/>
                </a:lnTo>
                <a:lnTo>
                  <a:pt x="44450" y="524637"/>
                </a:lnTo>
                <a:lnTo>
                  <a:pt x="44450" y="300481"/>
                </a:lnTo>
                <a:lnTo>
                  <a:pt x="38100" y="300481"/>
                </a:lnTo>
                <a:lnTo>
                  <a:pt x="44450" y="294131"/>
                </a:lnTo>
                <a:lnTo>
                  <a:pt x="3974719" y="294131"/>
                </a:lnTo>
                <a:lnTo>
                  <a:pt x="3974719" y="287781"/>
                </a:lnTo>
                <a:close/>
              </a:path>
              <a:path w="3987800" h="588645">
                <a:moveTo>
                  <a:pt x="76200" y="511937"/>
                </a:moveTo>
                <a:lnTo>
                  <a:pt x="44450" y="511937"/>
                </a:lnTo>
                <a:lnTo>
                  <a:pt x="44450" y="524637"/>
                </a:lnTo>
                <a:lnTo>
                  <a:pt x="69850" y="524637"/>
                </a:lnTo>
                <a:lnTo>
                  <a:pt x="76200" y="511937"/>
                </a:lnTo>
                <a:close/>
              </a:path>
              <a:path w="3987800" h="588645">
                <a:moveTo>
                  <a:pt x="44450" y="294131"/>
                </a:moveTo>
                <a:lnTo>
                  <a:pt x="38100" y="300481"/>
                </a:lnTo>
                <a:lnTo>
                  <a:pt x="44450" y="300481"/>
                </a:lnTo>
                <a:lnTo>
                  <a:pt x="44450" y="294131"/>
                </a:lnTo>
                <a:close/>
              </a:path>
              <a:path w="3987800" h="588645">
                <a:moveTo>
                  <a:pt x="3987419" y="287781"/>
                </a:moveTo>
                <a:lnTo>
                  <a:pt x="3981069" y="287781"/>
                </a:lnTo>
                <a:lnTo>
                  <a:pt x="3974719" y="294131"/>
                </a:lnTo>
                <a:lnTo>
                  <a:pt x="44450" y="294131"/>
                </a:lnTo>
                <a:lnTo>
                  <a:pt x="44450" y="300481"/>
                </a:lnTo>
                <a:lnTo>
                  <a:pt x="3987419" y="300481"/>
                </a:lnTo>
                <a:lnTo>
                  <a:pt x="3987419" y="287781"/>
                </a:lnTo>
                <a:close/>
              </a:path>
              <a:path w="3987800" h="588645">
                <a:moveTo>
                  <a:pt x="3987419" y="0"/>
                </a:moveTo>
                <a:lnTo>
                  <a:pt x="3974719" y="0"/>
                </a:lnTo>
                <a:lnTo>
                  <a:pt x="3974719" y="294131"/>
                </a:lnTo>
                <a:lnTo>
                  <a:pt x="3981069" y="287781"/>
                </a:lnTo>
                <a:lnTo>
                  <a:pt x="3987419" y="287781"/>
                </a:lnTo>
                <a:lnTo>
                  <a:pt x="398741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7034530" y="3604005"/>
            <a:ext cx="179070" cy="468630"/>
            <a:chOff x="7034530" y="3604005"/>
            <a:chExt cx="179070" cy="468630"/>
          </a:xfrm>
        </p:grpSpPr>
        <p:sp>
          <p:nvSpPr>
            <p:cNvPr id="16" name="object 16"/>
            <p:cNvSpPr/>
            <p:nvPr/>
          </p:nvSpPr>
          <p:spPr>
            <a:xfrm>
              <a:off x="7040880" y="3610355"/>
              <a:ext cx="166370" cy="455930"/>
            </a:xfrm>
            <a:custGeom>
              <a:avLst/>
              <a:gdLst/>
              <a:ahLst/>
              <a:cxnLst/>
              <a:rect l="l" t="t" r="r" b="b"/>
              <a:pathLst>
                <a:path w="166370" h="455929">
                  <a:moveTo>
                    <a:pt x="124587" y="0"/>
                  </a:moveTo>
                  <a:lnTo>
                    <a:pt x="41528" y="0"/>
                  </a:lnTo>
                  <a:lnTo>
                    <a:pt x="41528" y="372618"/>
                  </a:lnTo>
                  <a:lnTo>
                    <a:pt x="0" y="372618"/>
                  </a:lnTo>
                  <a:lnTo>
                    <a:pt x="83058" y="455676"/>
                  </a:lnTo>
                  <a:lnTo>
                    <a:pt x="166116" y="372618"/>
                  </a:lnTo>
                  <a:lnTo>
                    <a:pt x="124587" y="372618"/>
                  </a:lnTo>
                  <a:lnTo>
                    <a:pt x="1245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040880" y="3610355"/>
              <a:ext cx="166370" cy="455930"/>
            </a:xfrm>
            <a:custGeom>
              <a:avLst/>
              <a:gdLst/>
              <a:ahLst/>
              <a:cxnLst/>
              <a:rect l="l" t="t" r="r" b="b"/>
              <a:pathLst>
                <a:path w="166370" h="455929">
                  <a:moveTo>
                    <a:pt x="0" y="372618"/>
                  </a:moveTo>
                  <a:lnTo>
                    <a:pt x="41528" y="372618"/>
                  </a:lnTo>
                  <a:lnTo>
                    <a:pt x="41528" y="0"/>
                  </a:lnTo>
                  <a:lnTo>
                    <a:pt x="124587" y="0"/>
                  </a:lnTo>
                  <a:lnTo>
                    <a:pt x="124587" y="372618"/>
                  </a:lnTo>
                  <a:lnTo>
                    <a:pt x="166116" y="372618"/>
                  </a:lnTo>
                  <a:lnTo>
                    <a:pt x="83058" y="455676"/>
                  </a:lnTo>
                  <a:lnTo>
                    <a:pt x="0" y="37261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5320410" y="4175252"/>
            <a:ext cx="41554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¿Es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motivante</a:t>
            </a:r>
            <a:r>
              <a:rPr dirty="0" sz="1800">
                <a:latin typeface="Calibri"/>
                <a:cs typeface="Calibri"/>
              </a:rPr>
              <a:t> e</a:t>
            </a:r>
            <a:r>
              <a:rPr dirty="0" sz="1800" spc="-10">
                <a:latin typeface="Calibri"/>
                <a:cs typeface="Calibri"/>
              </a:rPr>
              <a:t> interesante para</a:t>
            </a:r>
            <a:r>
              <a:rPr dirty="0" sz="1800">
                <a:latin typeface="Calibri"/>
                <a:cs typeface="Calibri"/>
              </a:rPr>
              <a:t> el alumno?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13447" y="4762500"/>
            <a:ext cx="539750" cy="3689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250"/>
              </a:spcBef>
            </a:pPr>
            <a:r>
              <a:rPr dirty="0" sz="1800">
                <a:latin typeface="Calibri"/>
                <a:cs typeface="Calibri"/>
              </a:rPr>
              <a:t>Sí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27420" y="4750308"/>
            <a:ext cx="539750" cy="370840"/>
          </a:xfrm>
          <a:custGeom>
            <a:avLst/>
            <a:gdLst/>
            <a:ahLst/>
            <a:cxnLst/>
            <a:rect l="l" t="t" r="r" b="b"/>
            <a:pathLst>
              <a:path w="539750" h="370839">
                <a:moveTo>
                  <a:pt x="0" y="370332"/>
                </a:moveTo>
                <a:lnTo>
                  <a:pt x="539496" y="370332"/>
                </a:lnTo>
                <a:lnTo>
                  <a:pt x="539496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150355" y="4769866"/>
            <a:ext cx="2946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34539" y="4974335"/>
            <a:ext cx="4269105" cy="381000"/>
          </a:xfrm>
          <a:custGeom>
            <a:avLst/>
            <a:gdLst/>
            <a:ahLst/>
            <a:cxnLst/>
            <a:rect l="l" t="t" r="r" b="b"/>
            <a:pathLst>
              <a:path w="4269105" h="381000">
                <a:moveTo>
                  <a:pt x="44450" y="63500"/>
                </a:moveTo>
                <a:lnTo>
                  <a:pt x="31750" y="63500"/>
                </a:lnTo>
                <a:lnTo>
                  <a:pt x="31750" y="380872"/>
                </a:lnTo>
                <a:lnTo>
                  <a:pt x="4268724" y="380872"/>
                </a:lnTo>
                <a:lnTo>
                  <a:pt x="4268724" y="374522"/>
                </a:lnTo>
                <a:lnTo>
                  <a:pt x="44450" y="374522"/>
                </a:lnTo>
                <a:lnTo>
                  <a:pt x="38100" y="368172"/>
                </a:lnTo>
                <a:lnTo>
                  <a:pt x="44450" y="368172"/>
                </a:lnTo>
                <a:lnTo>
                  <a:pt x="44450" y="63500"/>
                </a:lnTo>
                <a:close/>
              </a:path>
              <a:path w="4269105" h="381000">
                <a:moveTo>
                  <a:pt x="44450" y="368172"/>
                </a:moveTo>
                <a:lnTo>
                  <a:pt x="38100" y="368172"/>
                </a:lnTo>
                <a:lnTo>
                  <a:pt x="44450" y="374522"/>
                </a:lnTo>
                <a:lnTo>
                  <a:pt x="44450" y="368172"/>
                </a:lnTo>
                <a:close/>
              </a:path>
              <a:path w="4269105" h="381000">
                <a:moveTo>
                  <a:pt x="4256024" y="368172"/>
                </a:moveTo>
                <a:lnTo>
                  <a:pt x="44450" y="368172"/>
                </a:lnTo>
                <a:lnTo>
                  <a:pt x="44450" y="374522"/>
                </a:lnTo>
                <a:lnTo>
                  <a:pt x="4256024" y="374522"/>
                </a:lnTo>
                <a:lnTo>
                  <a:pt x="4256024" y="368172"/>
                </a:lnTo>
                <a:close/>
              </a:path>
              <a:path w="4269105" h="381000">
                <a:moveTo>
                  <a:pt x="4268724" y="145922"/>
                </a:moveTo>
                <a:lnTo>
                  <a:pt x="4256024" y="145922"/>
                </a:lnTo>
                <a:lnTo>
                  <a:pt x="4256024" y="374522"/>
                </a:lnTo>
                <a:lnTo>
                  <a:pt x="4262374" y="368172"/>
                </a:lnTo>
                <a:lnTo>
                  <a:pt x="4268724" y="368172"/>
                </a:lnTo>
                <a:lnTo>
                  <a:pt x="4268724" y="145922"/>
                </a:lnTo>
                <a:close/>
              </a:path>
              <a:path w="4269105" h="381000">
                <a:moveTo>
                  <a:pt x="4268724" y="368172"/>
                </a:moveTo>
                <a:lnTo>
                  <a:pt x="4262374" y="368172"/>
                </a:lnTo>
                <a:lnTo>
                  <a:pt x="4256024" y="374522"/>
                </a:lnTo>
                <a:lnTo>
                  <a:pt x="4268724" y="374522"/>
                </a:lnTo>
                <a:lnTo>
                  <a:pt x="4268724" y="368172"/>
                </a:lnTo>
                <a:close/>
              </a:path>
              <a:path w="4269105" h="3810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4269105" h="3810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7369809" y="5207253"/>
            <a:ext cx="179070" cy="407670"/>
            <a:chOff x="7369809" y="5207253"/>
            <a:chExt cx="179070" cy="407670"/>
          </a:xfrm>
        </p:grpSpPr>
        <p:sp>
          <p:nvSpPr>
            <p:cNvPr id="24" name="object 24"/>
            <p:cNvSpPr/>
            <p:nvPr/>
          </p:nvSpPr>
          <p:spPr>
            <a:xfrm>
              <a:off x="7376159" y="5213603"/>
              <a:ext cx="166370" cy="394970"/>
            </a:xfrm>
            <a:custGeom>
              <a:avLst/>
              <a:gdLst/>
              <a:ahLst/>
              <a:cxnLst/>
              <a:rect l="l" t="t" r="r" b="b"/>
              <a:pathLst>
                <a:path w="166370" h="394970">
                  <a:moveTo>
                    <a:pt x="124587" y="0"/>
                  </a:moveTo>
                  <a:lnTo>
                    <a:pt x="41529" y="0"/>
                  </a:lnTo>
                  <a:lnTo>
                    <a:pt x="41529" y="311658"/>
                  </a:lnTo>
                  <a:lnTo>
                    <a:pt x="0" y="311658"/>
                  </a:lnTo>
                  <a:lnTo>
                    <a:pt x="83058" y="394716"/>
                  </a:lnTo>
                  <a:lnTo>
                    <a:pt x="166116" y="311658"/>
                  </a:lnTo>
                  <a:lnTo>
                    <a:pt x="124587" y="311658"/>
                  </a:lnTo>
                  <a:lnTo>
                    <a:pt x="1245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376159" y="5213603"/>
              <a:ext cx="166370" cy="394970"/>
            </a:xfrm>
            <a:custGeom>
              <a:avLst/>
              <a:gdLst/>
              <a:ahLst/>
              <a:cxnLst/>
              <a:rect l="l" t="t" r="r" b="b"/>
              <a:pathLst>
                <a:path w="166370" h="394970">
                  <a:moveTo>
                    <a:pt x="0" y="311658"/>
                  </a:moveTo>
                  <a:lnTo>
                    <a:pt x="41529" y="311658"/>
                  </a:lnTo>
                  <a:lnTo>
                    <a:pt x="41529" y="0"/>
                  </a:lnTo>
                  <a:lnTo>
                    <a:pt x="124587" y="0"/>
                  </a:lnTo>
                  <a:lnTo>
                    <a:pt x="124587" y="311658"/>
                  </a:lnTo>
                  <a:lnTo>
                    <a:pt x="166116" y="311658"/>
                  </a:lnTo>
                  <a:lnTo>
                    <a:pt x="83058" y="394716"/>
                  </a:lnTo>
                  <a:lnTo>
                    <a:pt x="0" y="31165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5482844" y="5660847"/>
            <a:ext cx="2698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¿Fomenta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espíritu</a:t>
            </a:r>
            <a:r>
              <a:rPr dirty="0" sz="1800" spc="-10">
                <a:latin typeface="Calibri"/>
                <a:cs typeface="Calibri"/>
              </a:rPr>
              <a:t> crítico?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62088" y="6091428"/>
            <a:ext cx="539750" cy="3689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245"/>
              </a:spcBef>
            </a:pPr>
            <a:r>
              <a:rPr dirty="0" sz="1800">
                <a:latin typeface="Calibri"/>
                <a:cs typeface="Calibri"/>
              </a:rPr>
              <a:t>Sí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55079" y="6085332"/>
            <a:ext cx="539750" cy="368935"/>
          </a:xfrm>
          <a:custGeom>
            <a:avLst/>
            <a:gdLst/>
            <a:ahLst/>
            <a:cxnLst/>
            <a:rect l="l" t="t" r="r" b="b"/>
            <a:pathLst>
              <a:path w="539750" h="368935">
                <a:moveTo>
                  <a:pt x="0" y="368808"/>
                </a:moveTo>
                <a:lnTo>
                  <a:pt x="539496" y="368808"/>
                </a:lnTo>
                <a:lnTo>
                  <a:pt x="539496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477380" y="6104026"/>
            <a:ext cx="2946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034539" y="4974335"/>
            <a:ext cx="4596130" cy="1715135"/>
          </a:xfrm>
          <a:custGeom>
            <a:avLst/>
            <a:gdLst/>
            <a:ahLst/>
            <a:cxnLst/>
            <a:rect l="l" t="t" r="r" b="b"/>
            <a:pathLst>
              <a:path w="4596130" h="1715134">
                <a:moveTo>
                  <a:pt x="44450" y="63500"/>
                </a:moveTo>
                <a:lnTo>
                  <a:pt x="31750" y="63500"/>
                </a:lnTo>
                <a:lnTo>
                  <a:pt x="31750" y="1714627"/>
                </a:lnTo>
                <a:lnTo>
                  <a:pt x="4595749" y="1714627"/>
                </a:lnTo>
                <a:lnTo>
                  <a:pt x="4595749" y="1708277"/>
                </a:lnTo>
                <a:lnTo>
                  <a:pt x="44450" y="1708277"/>
                </a:lnTo>
                <a:lnTo>
                  <a:pt x="38100" y="1701927"/>
                </a:lnTo>
                <a:lnTo>
                  <a:pt x="44450" y="1701927"/>
                </a:lnTo>
                <a:lnTo>
                  <a:pt x="44450" y="63500"/>
                </a:lnTo>
                <a:close/>
              </a:path>
              <a:path w="4596130" h="1715134">
                <a:moveTo>
                  <a:pt x="44450" y="1701927"/>
                </a:moveTo>
                <a:lnTo>
                  <a:pt x="38100" y="1701927"/>
                </a:lnTo>
                <a:lnTo>
                  <a:pt x="44450" y="1708277"/>
                </a:lnTo>
                <a:lnTo>
                  <a:pt x="44450" y="1701927"/>
                </a:lnTo>
                <a:close/>
              </a:path>
              <a:path w="4596130" h="1715134">
                <a:moveTo>
                  <a:pt x="4583049" y="1701927"/>
                </a:moveTo>
                <a:lnTo>
                  <a:pt x="44450" y="1701927"/>
                </a:lnTo>
                <a:lnTo>
                  <a:pt x="44450" y="1708277"/>
                </a:lnTo>
                <a:lnTo>
                  <a:pt x="4583049" y="1708277"/>
                </a:lnTo>
                <a:lnTo>
                  <a:pt x="4583049" y="1701927"/>
                </a:lnTo>
                <a:close/>
              </a:path>
              <a:path w="4596130" h="1715134">
                <a:moveTo>
                  <a:pt x="4595749" y="1479677"/>
                </a:moveTo>
                <a:lnTo>
                  <a:pt x="4583049" y="1479689"/>
                </a:lnTo>
                <a:lnTo>
                  <a:pt x="4583049" y="1708277"/>
                </a:lnTo>
                <a:lnTo>
                  <a:pt x="4589399" y="1701927"/>
                </a:lnTo>
                <a:lnTo>
                  <a:pt x="4595749" y="1701927"/>
                </a:lnTo>
                <a:lnTo>
                  <a:pt x="4595749" y="1479677"/>
                </a:lnTo>
                <a:close/>
              </a:path>
              <a:path w="4596130" h="1715134">
                <a:moveTo>
                  <a:pt x="4595749" y="1701927"/>
                </a:moveTo>
                <a:lnTo>
                  <a:pt x="4589399" y="1701927"/>
                </a:lnTo>
                <a:lnTo>
                  <a:pt x="4583049" y="1708277"/>
                </a:lnTo>
                <a:lnTo>
                  <a:pt x="4595749" y="1708277"/>
                </a:lnTo>
                <a:lnTo>
                  <a:pt x="4595749" y="1701927"/>
                </a:lnTo>
                <a:close/>
              </a:path>
              <a:path w="4596130" h="171513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4596130" h="171513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9712452" y="5742432"/>
            <a:ext cx="2235835" cy="75628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wrap="square" lIns="0" tIns="57785" rIns="0" bIns="0" rtlCol="0" vert="horz">
            <a:spAutoFit/>
          </a:bodyPr>
          <a:lstStyle/>
          <a:p>
            <a:pPr marL="299720">
              <a:lnSpc>
                <a:spcPct val="100000"/>
              </a:lnSpc>
              <a:spcBef>
                <a:spcPts val="455"/>
              </a:spcBef>
            </a:pP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Valoración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  <a:p>
            <a:pPr marL="29654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Condición</a:t>
            </a:r>
            <a:r>
              <a:rPr dirty="0" sz="20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Física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418321" y="5902197"/>
            <a:ext cx="1055370" cy="640715"/>
            <a:chOff x="8418321" y="5902197"/>
            <a:chExt cx="1055370" cy="640715"/>
          </a:xfrm>
        </p:grpSpPr>
        <p:sp>
          <p:nvSpPr>
            <p:cNvPr id="33" name="object 33"/>
            <p:cNvSpPr/>
            <p:nvPr/>
          </p:nvSpPr>
          <p:spPr>
            <a:xfrm>
              <a:off x="8424671" y="5908547"/>
              <a:ext cx="1042669" cy="628015"/>
            </a:xfrm>
            <a:custGeom>
              <a:avLst/>
              <a:gdLst/>
              <a:ahLst/>
              <a:cxnLst/>
              <a:rect l="l" t="t" r="r" b="b"/>
              <a:pathLst>
                <a:path w="1042670" h="628015">
                  <a:moveTo>
                    <a:pt x="19557" y="156971"/>
                  </a:moveTo>
                  <a:lnTo>
                    <a:pt x="0" y="156971"/>
                  </a:lnTo>
                  <a:lnTo>
                    <a:pt x="0" y="470915"/>
                  </a:lnTo>
                  <a:lnTo>
                    <a:pt x="19557" y="470915"/>
                  </a:lnTo>
                  <a:lnTo>
                    <a:pt x="19557" y="156971"/>
                  </a:lnTo>
                  <a:close/>
                </a:path>
                <a:path w="1042670" h="628015">
                  <a:moveTo>
                    <a:pt x="78485" y="156971"/>
                  </a:moveTo>
                  <a:lnTo>
                    <a:pt x="39243" y="156971"/>
                  </a:lnTo>
                  <a:lnTo>
                    <a:pt x="39243" y="470915"/>
                  </a:lnTo>
                  <a:lnTo>
                    <a:pt x="78485" y="470915"/>
                  </a:lnTo>
                  <a:lnTo>
                    <a:pt x="78485" y="156971"/>
                  </a:lnTo>
                  <a:close/>
                </a:path>
                <a:path w="1042670" h="628015">
                  <a:moveTo>
                    <a:pt x="728472" y="0"/>
                  </a:moveTo>
                  <a:lnTo>
                    <a:pt x="728472" y="156971"/>
                  </a:lnTo>
                  <a:lnTo>
                    <a:pt x="98044" y="156971"/>
                  </a:lnTo>
                  <a:lnTo>
                    <a:pt x="98044" y="470915"/>
                  </a:lnTo>
                  <a:lnTo>
                    <a:pt x="728472" y="470915"/>
                  </a:lnTo>
                  <a:lnTo>
                    <a:pt x="728472" y="627887"/>
                  </a:lnTo>
                  <a:lnTo>
                    <a:pt x="1042416" y="313943"/>
                  </a:lnTo>
                  <a:lnTo>
                    <a:pt x="7284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424671" y="5908547"/>
              <a:ext cx="1042669" cy="628015"/>
            </a:xfrm>
            <a:custGeom>
              <a:avLst/>
              <a:gdLst/>
              <a:ahLst/>
              <a:cxnLst/>
              <a:rect l="l" t="t" r="r" b="b"/>
              <a:pathLst>
                <a:path w="1042670" h="628015">
                  <a:moveTo>
                    <a:pt x="0" y="156971"/>
                  </a:moveTo>
                  <a:lnTo>
                    <a:pt x="19557" y="156971"/>
                  </a:lnTo>
                  <a:lnTo>
                    <a:pt x="19557" y="470915"/>
                  </a:lnTo>
                  <a:lnTo>
                    <a:pt x="0" y="470915"/>
                  </a:lnTo>
                  <a:lnTo>
                    <a:pt x="0" y="156971"/>
                  </a:lnTo>
                  <a:close/>
                </a:path>
                <a:path w="1042670" h="628015">
                  <a:moveTo>
                    <a:pt x="39243" y="156971"/>
                  </a:moveTo>
                  <a:lnTo>
                    <a:pt x="78485" y="156971"/>
                  </a:lnTo>
                  <a:lnTo>
                    <a:pt x="78485" y="470915"/>
                  </a:lnTo>
                  <a:lnTo>
                    <a:pt x="39243" y="470915"/>
                  </a:lnTo>
                  <a:lnTo>
                    <a:pt x="39243" y="156971"/>
                  </a:lnTo>
                  <a:close/>
                </a:path>
                <a:path w="1042670" h="628015">
                  <a:moveTo>
                    <a:pt x="98044" y="156971"/>
                  </a:moveTo>
                  <a:lnTo>
                    <a:pt x="728472" y="156971"/>
                  </a:lnTo>
                  <a:lnTo>
                    <a:pt x="728472" y="0"/>
                  </a:lnTo>
                  <a:lnTo>
                    <a:pt x="1042416" y="313943"/>
                  </a:lnTo>
                  <a:lnTo>
                    <a:pt x="728472" y="627887"/>
                  </a:lnTo>
                  <a:lnTo>
                    <a:pt x="728472" y="470915"/>
                  </a:lnTo>
                  <a:lnTo>
                    <a:pt x="98044" y="470915"/>
                  </a:lnTo>
                  <a:lnTo>
                    <a:pt x="98044" y="1569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919" y="387857"/>
            <a:ext cx="193357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Contenidos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0280" y="2610243"/>
            <a:ext cx="5231765" cy="179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30"/>
              </a:lnSpc>
            </a:pPr>
            <a:r>
              <a:rPr dirty="0" sz="1400" spc="70">
                <a:latin typeface="Calibri"/>
                <a:cs typeface="Calibri"/>
              </a:rPr>
              <a:t>Tema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55">
                <a:latin typeface="Calibri"/>
                <a:cs typeface="Calibri"/>
              </a:rPr>
              <a:t>1.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70">
                <a:latin typeface="Calibri"/>
                <a:cs typeface="Calibri"/>
              </a:rPr>
              <a:t>Evaluación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90">
                <a:latin typeface="Calibri"/>
                <a:cs typeface="Calibri"/>
              </a:rPr>
              <a:t>en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60">
                <a:latin typeface="Calibri"/>
                <a:cs typeface="Calibri"/>
              </a:rPr>
              <a:t>laboratorio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60">
                <a:latin typeface="Calibri"/>
                <a:cs typeface="Calibri"/>
              </a:rPr>
              <a:t>vs</a:t>
            </a:r>
            <a:r>
              <a:rPr dirty="0" sz="1400" spc="50">
                <a:latin typeface="Calibri"/>
                <a:cs typeface="Calibri"/>
              </a:rPr>
              <a:t> </a:t>
            </a:r>
            <a:r>
              <a:rPr dirty="0" sz="1400" spc="90">
                <a:latin typeface="Calibri"/>
                <a:cs typeface="Calibri"/>
              </a:rPr>
              <a:t>en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110">
                <a:latin typeface="Calibri"/>
                <a:cs typeface="Calibri"/>
              </a:rPr>
              <a:t>campo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r>
              <a:rPr dirty="0" sz="1400" spc="70">
                <a:latin typeface="Calibri"/>
                <a:cs typeface="Calibri"/>
              </a:rPr>
              <a:t>Tema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55">
                <a:latin typeface="Calibri"/>
                <a:cs typeface="Calibri"/>
              </a:rPr>
              <a:t>2.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70">
                <a:latin typeface="Calibri"/>
                <a:cs typeface="Calibri"/>
              </a:rPr>
              <a:t>Evaluación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135">
                <a:latin typeface="Calibri"/>
                <a:cs typeface="Calibri"/>
              </a:rPr>
              <a:t>de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50">
                <a:latin typeface="Calibri"/>
                <a:cs typeface="Calibri"/>
              </a:rPr>
              <a:t>la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 spc="90">
                <a:latin typeface="Calibri"/>
                <a:cs typeface="Calibri"/>
              </a:rPr>
              <a:t>condición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80">
                <a:latin typeface="Calibri"/>
                <a:cs typeface="Calibri"/>
              </a:rPr>
              <a:t>aeróbica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r>
              <a:rPr dirty="0" sz="1400" spc="70">
                <a:latin typeface="Calibri"/>
                <a:cs typeface="Calibri"/>
              </a:rPr>
              <a:t>Tema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55">
                <a:latin typeface="Calibri"/>
                <a:cs typeface="Calibri"/>
              </a:rPr>
              <a:t>3.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70">
                <a:latin typeface="Calibri"/>
                <a:cs typeface="Calibri"/>
              </a:rPr>
              <a:t>Evaluación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135">
                <a:latin typeface="Calibri"/>
                <a:cs typeface="Calibri"/>
              </a:rPr>
              <a:t>de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50">
                <a:latin typeface="Calibri"/>
                <a:cs typeface="Calibri"/>
              </a:rPr>
              <a:t>la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 spc="50">
                <a:latin typeface="Calibri"/>
                <a:cs typeface="Calibri"/>
              </a:rPr>
              <a:t>fuerza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50">
                <a:latin typeface="Calibri"/>
                <a:cs typeface="Calibri"/>
              </a:rPr>
              <a:t>y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80">
                <a:latin typeface="Calibri"/>
                <a:cs typeface="Calibri"/>
              </a:rPr>
              <a:t>potencia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70">
                <a:latin typeface="Calibri"/>
                <a:cs typeface="Calibri"/>
              </a:rPr>
              <a:t>muscular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48900"/>
              </a:lnSpc>
              <a:spcBef>
                <a:spcPts val="35"/>
              </a:spcBef>
            </a:pPr>
            <a:r>
              <a:rPr dirty="0" sz="1400" spc="70">
                <a:latin typeface="Calibri"/>
                <a:cs typeface="Calibri"/>
              </a:rPr>
              <a:t>Tema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55">
                <a:latin typeface="Calibri"/>
                <a:cs typeface="Calibri"/>
              </a:rPr>
              <a:t>4.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70">
                <a:latin typeface="Calibri"/>
                <a:cs typeface="Calibri"/>
              </a:rPr>
              <a:t>Evaluación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135">
                <a:latin typeface="Calibri"/>
                <a:cs typeface="Calibri"/>
              </a:rPr>
              <a:t>de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55">
                <a:latin typeface="Calibri"/>
                <a:cs typeface="Calibri"/>
              </a:rPr>
              <a:t>las</a:t>
            </a:r>
            <a:r>
              <a:rPr dirty="0" sz="1400" spc="50">
                <a:latin typeface="Calibri"/>
                <a:cs typeface="Calibri"/>
              </a:rPr>
              <a:t> </a:t>
            </a:r>
            <a:r>
              <a:rPr dirty="0" sz="1400" spc="60">
                <a:latin typeface="Calibri"/>
                <a:cs typeface="Calibri"/>
              </a:rPr>
              <a:t>diferentes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80">
                <a:latin typeface="Calibri"/>
                <a:cs typeface="Calibri"/>
              </a:rPr>
              <a:t>expresiones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135">
                <a:latin typeface="Calibri"/>
                <a:cs typeface="Calibri"/>
              </a:rPr>
              <a:t>de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50">
                <a:latin typeface="Calibri"/>
                <a:cs typeface="Calibri"/>
              </a:rPr>
              <a:t>la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90">
                <a:latin typeface="Calibri"/>
                <a:cs typeface="Calibri"/>
              </a:rPr>
              <a:t>velocidad </a:t>
            </a:r>
            <a:r>
              <a:rPr dirty="0" sz="1400" spc="-300">
                <a:latin typeface="Calibri"/>
                <a:cs typeface="Calibri"/>
              </a:rPr>
              <a:t> </a:t>
            </a:r>
            <a:r>
              <a:rPr dirty="0" sz="1400" spc="70">
                <a:latin typeface="Calibri"/>
                <a:cs typeface="Calibri"/>
              </a:rPr>
              <a:t>Tema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55">
                <a:latin typeface="Calibri"/>
                <a:cs typeface="Calibri"/>
              </a:rPr>
              <a:t>5.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70">
                <a:latin typeface="Calibri"/>
                <a:cs typeface="Calibri"/>
              </a:rPr>
              <a:t>Evaluación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135">
                <a:latin typeface="Calibri"/>
                <a:cs typeface="Calibri"/>
              </a:rPr>
              <a:t>de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80">
                <a:latin typeface="Calibri"/>
                <a:cs typeface="Calibri"/>
              </a:rPr>
              <a:t>potencia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50">
                <a:latin typeface="Calibri"/>
                <a:cs typeface="Calibri"/>
              </a:rPr>
              <a:t>y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100">
                <a:latin typeface="Calibri"/>
                <a:cs typeface="Calibri"/>
              </a:rPr>
              <a:t>capacidad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80">
                <a:latin typeface="Calibri"/>
                <a:cs typeface="Calibri"/>
              </a:rPr>
              <a:t>anaeróbica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r>
              <a:rPr dirty="0" sz="1400" spc="70">
                <a:latin typeface="Calibri"/>
                <a:cs typeface="Calibri"/>
              </a:rPr>
              <a:t>Tema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55">
                <a:latin typeface="Calibri"/>
                <a:cs typeface="Calibri"/>
              </a:rPr>
              <a:t>6.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70">
                <a:latin typeface="Calibri"/>
                <a:cs typeface="Calibri"/>
              </a:rPr>
              <a:t>Evaluación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135">
                <a:latin typeface="Calibri"/>
                <a:cs typeface="Calibri"/>
              </a:rPr>
              <a:t>de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50">
                <a:latin typeface="Calibri"/>
                <a:cs typeface="Calibri"/>
              </a:rPr>
              <a:t>la </a:t>
            </a:r>
            <a:r>
              <a:rPr dirty="0" sz="1400" spc="70">
                <a:latin typeface="Calibri"/>
                <a:cs typeface="Calibri"/>
              </a:rPr>
              <a:t>flexibilidad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50">
                <a:latin typeface="Calibri"/>
                <a:cs typeface="Calibri"/>
              </a:rPr>
              <a:t>y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 spc="65">
                <a:latin typeface="Calibri"/>
                <a:cs typeface="Calibri"/>
              </a:rPr>
              <a:t>el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95">
                <a:latin typeface="Calibri"/>
                <a:cs typeface="Calibri"/>
              </a:rPr>
              <a:t>rango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135">
                <a:latin typeface="Calibri"/>
                <a:cs typeface="Calibri"/>
              </a:rPr>
              <a:t>de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70">
                <a:latin typeface="Calibri"/>
                <a:cs typeface="Calibri"/>
              </a:rPr>
              <a:t>movimiento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35254" y="1721866"/>
          <a:ext cx="10909935" cy="4007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8210"/>
                <a:gridCol w="7432675"/>
              </a:tblGrid>
              <a:tr h="361315">
                <a:tc>
                  <a:txBody>
                    <a:bodyPr/>
                    <a:lstStyle/>
                    <a:p>
                      <a:pPr marL="67945">
                        <a:lnSpc>
                          <a:spcPts val="2125"/>
                        </a:lnSpc>
                        <a:spcBef>
                          <a:spcPts val="620"/>
                        </a:spcBef>
                      </a:pPr>
                      <a:r>
                        <a:rPr dirty="0" sz="1800" spc="1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Bloques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Temáticos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1EBD9B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125"/>
                        </a:lnSpc>
                        <a:spcBef>
                          <a:spcPts val="620"/>
                        </a:spcBef>
                      </a:pPr>
                      <a:r>
                        <a:rPr dirty="0" sz="18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1EBD9B"/>
                    </a:solidFill>
                  </a:tcPr>
                </a:tc>
              </a:tr>
              <a:tr h="2574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56870" marR="337820" indent="-228600">
                        <a:lnSpc>
                          <a:spcPct val="150600"/>
                        </a:lnSpc>
                      </a:pPr>
                      <a:r>
                        <a:rPr dirty="0" sz="14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UD. </a:t>
                      </a:r>
                      <a:r>
                        <a:rPr dirty="0" sz="1400" spc="1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dirty="0" sz="1400" spc="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Valoración, </a:t>
                      </a:r>
                      <a:r>
                        <a:rPr dirty="0" sz="1400" spc="1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evaluación </a:t>
                      </a:r>
                      <a:r>
                        <a:rPr dirty="0" sz="14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dirty="0" sz="1400" spc="1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interpretación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las</a:t>
                      </a:r>
                      <a:r>
                        <a:rPr dirty="0" sz="1400" spc="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cualidades </a:t>
                      </a:r>
                      <a:r>
                        <a:rPr dirty="0" sz="1400" spc="-3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físicas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básicas</a:t>
                      </a:r>
                      <a:r>
                        <a:rPr dirty="0" sz="140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través</a:t>
                      </a:r>
                      <a:r>
                        <a:rPr dirty="0" sz="14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1EBD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86690" marR="3437254">
                        <a:lnSpc>
                          <a:spcPct val="140800"/>
                        </a:lnSpc>
                        <a:spcBef>
                          <a:spcPts val="5"/>
                        </a:spcBef>
                      </a:pPr>
                      <a:r>
                        <a:rPr dirty="0" sz="1400" spc="70">
                          <a:latin typeface="Calibri"/>
                          <a:cs typeface="Calibri"/>
                        </a:rPr>
                        <a:t>Tema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1.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Evaluación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9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4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60">
                          <a:latin typeface="Calibri"/>
                          <a:cs typeface="Calibri"/>
                        </a:rPr>
                        <a:t>laboratorio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60">
                          <a:latin typeface="Calibri"/>
                          <a:cs typeface="Calibri"/>
                        </a:rPr>
                        <a:t>vs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9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10">
                          <a:latin typeface="Calibri"/>
                          <a:cs typeface="Calibri"/>
                        </a:rPr>
                        <a:t>campo </a:t>
                      </a:r>
                      <a:r>
                        <a:rPr dirty="0" sz="1400" spc="-3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Tema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2.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Evaluación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3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4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90">
                          <a:latin typeface="Calibri"/>
                          <a:cs typeface="Calibri"/>
                        </a:rPr>
                        <a:t>condición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80">
                          <a:latin typeface="Calibri"/>
                          <a:cs typeface="Calibri"/>
                        </a:rPr>
                        <a:t>aeróbica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669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400" spc="70">
                          <a:latin typeface="Calibri"/>
                          <a:cs typeface="Calibri"/>
                        </a:rPr>
                        <a:t>Tema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3.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Evaluación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3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4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fuerza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80">
                          <a:latin typeface="Calibri"/>
                          <a:cs typeface="Calibri"/>
                        </a:rPr>
                        <a:t>potencia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muscular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6690" marR="2005964">
                        <a:lnSpc>
                          <a:spcPct val="148900"/>
                        </a:lnSpc>
                        <a:spcBef>
                          <a:spcPts val="40"/>
                        </a:spcBef>
                      </a:pPr>
                      <a:r>
                        <a:rPr dirty="0" sz="1400" spc="70">
                          <a:latin typeface="Calibri"/>
                          <a:cs typeface="Calibri"/>
                        </a:rPr>
                        <a:t>Tema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4.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Evaluación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3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las </a:t>
                      </a:r>
                      <a:r>
                        <a:rPr dirty="0" sz="1400" spc="60">
                          <a:latin typeface="Calibri"/>
                          <a:cs typeface="Calibri"/>
                        </a:rPr>
                        <a:t>diferentes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80">
                          <a:latin typeface="Calibri"/>
                          <a:cs typeface="Calibri"/>
                        </a:rPr>
                        <a:t>expresiones</a:t>
                      </a:r>
                      <a:r>
                        <a:rPr dirty="0" sz="14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3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4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90">
                          <a:latin typeface="Calibri"/>
                          <a:cs typeface="Calibri"/>
                        </a:rPr>
                        <a:t>velocidad </a:t>
                      </a:r>
                      <a:r>
                        <a:rPr dirty="0" sz="1400" spc="-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Tema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5.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Evaluación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3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80">
                          <a:latin typeface="Calibri"/>
                          <a:cs typeface="Calibri"/>
                        </a:rPr>
                        <a:t>potencia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00">
                          <a:latin typeface="Calibri"/>
                          <a:cs typeface="Calibri"/>
                        </a:rPr>
                        <a:t>capacidad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80">
                          <a:latin typeface="Calibri"/>
                          <a:cs typeface="Calibri"/>
                        </a:rPr>
                        <a:t>anaeróbica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669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dirty="0" sz="1400" spc="70">
                          <a:latin typeface="Calibri"/>
                          <a:cs typeface="Calibri"/>
                        </a:rPr>
                        <a:t>Tema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6.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Evaluación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3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flexibilidad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4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65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95">
                          <a:latin typeface="Calibri"/>
                          <a:cs typeface="Calibri"/>
                        </a:rPr>
                        <a:t>rango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3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movimiento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CCE8DE"/>
                    </a:solidFill>
                  </a:tcPr>
                </a:tc>
              </a:tr>
              <a:tr h="1071880">
                <a:tc>
                  <a:txBody>
                    <a:bodyPr/>
                    <a:lstStyle/>
                    <a:p>
                      <a:pPr algn="just" marL="356870" marR="55880" indent="-228600">
                        <a:lnSpc>
                          <a:spcPct val="150000"/>
                        </a:lnSpc>
                        <a:spcBef>
                          <a:spcPts val="259"/>
                        </a:spcBef>
                      </a:pPr>
                      <a:r>
                        <a:rPr dirty="0" sz="1400" spc="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UD.</a:t>
                      </a:r>
                      <a:r>
                        <a:rPr dirty="0" sz="14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 </a:t>
                      </a:r>
                      <a:r>
                        <a:rPr dirty="0" sz="14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Uso</a:t>
                      </a:r>
                      <a:r>
                        <a:rPr dirty="0" sz="1400" spc="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1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400" spc="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valoración</a:t>
                      </a:r>
                      <a:r>
                        <a:rPr dirty="0" sz="1400" spc="1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1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sz="1400" spc="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condición</a:t>
                      </a:r>
                      <a:r>
                        <a:rPr dirty="0" sz="1400" spc="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física</a:t>
                      </a:r>
                      <a:r>
                        <a:rPr dirty="0" sz="1400" spc="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4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el </a:t>
                      </a:r>
                      <a:r>
                        <a:rPr dirty="0" sz="1400" spc="1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entrenamiento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deportivo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EBD9B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598170">
                        <a:lnSpc>
                          <a:spcPct val="172000"/>
                        </a:lnSpc>
                        <a:spcBef>
                          <a:spcPts val="675"/>
                        </a:spcBef>
                      </a:pPr>
                      <a:r>
                        <a:rPr dirty="0" sz="1400" spc="70">
                          <a:latin typeface="Calibri"/>
                          <a:cs typeface="Calibri"/>
                        </a:rPr>
                        <a:t>Tema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7.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Estructura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3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4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65">
                          <a:latin typeface="Calibri"/>
                          <a:cs typeface="Calibri"/>
                        </a:rPr>
                        <a:t>valoración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3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4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90">
                          <a:latin typeface="Calibri"/>
                          <a:cs typeface="Calibri"/>
                        </a:rPr>
                        <a:t>condición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física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dentro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3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65">
                          <a:latin typeface="Calibri"/>
                          <a:cs typeface="Calibri"/>
                        </a:rPr>
                        <a:t>planificación </a:t>
                      </a:r>
                      <a:r>
                        <a:rPr dirty="0" sz="1400" spc="-3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70">
                          <a:latin typeface="Calibri"/>
                          <a:cs typeface="Calibri"/>
                        </a:rPr>
                        <a:t>Tema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8.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95">
                          <a:latin typeface="Calibri"/>
                          <a:cs typeface="Calibri"/>
                        </a:rPr>
                        <a:t>Uso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13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65">
                          <a:latin typeface="Calibri"/>
                          <a:cs typeface="Calibri"/>
                        </a:rPr>
                        <a:t>situaciones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65">
                          <a:latin typeface="Calibri"/>
                          <a:cs typeface="Calibri"/>
                        </a:rPr>
                        <a:t>competitivas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75">
                          <a:latin typeface="Calibri"/>
                          <a:cs typeface="Calibri"/>
                        </a:rPr>
                        <a:t>simuladas</a:t>
                      </a:r>
                      <a:r>
                        <a:rPr dirty="0" sz="14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75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4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45">
                          <a:latin typeface="Calibri"/>
                          <a:cs typeface="Calibri"/>
                        </a:rPr>
                        <a:t>valorar</a:t>
                      </a:r>
                      <a:r>
                        <a:rPr dirty="0" sz="14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4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90">
                          <a:latin typeface="Calibri"/>
                          <a:cs typeface="Calibri"/>
                        </a:rPr>
                        <a:t>condición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física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Juan Del Coso Garrigos</dc:creator>
  <dc:title>Presentación</dc:title>
  <dcterms:created xsi:type="dcterms:W3CDTF">2023-01-17T07:39:29Z</dcterms:created>
  <dcterms:modified xsi:type="dcterms:W3CDTF">2023-01-17T07:39:29Z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2023-01-17T00:00:00Z</vt:filetime>
  </property>
</Properties>
</file>