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306" r:id="rId8"/>
    <p:sldId id="307" r:id="rId9"/>
    <p:sldId id="278" r:id="rId10"/>
    <p:sldId id="280" r:id="rId11"/>
    <p:sldId id="308" r:id="rId12"/>
    <p:sldId id="283" r:id="rId13"/>
    <p:sldId id="287" r:id="rId14"/>
    <p:sldId id="315" r:id="rId15"/>
    <p:sldId id="316" r:id="rId16"/>
    <p:sldId id="318" r:id="rId17"/>
    <p:sldId id="288" r:id="rId18"/>
    <p:sldId id="294" r:id="rId19"/>
    <p:sldId id="312" r:id="rId20"/>
    <p:sldId id="313" r:id="rId21"/>
    <p:sldId id="295" r:id="rId22"/>
    <p:sldId id="296" r:id="rId23"/>
    <p:sldId id="298" r:id="rId24"/>
    <p:sldId id="299" r:id="rId25"/>
    <p:sldId id="311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s" id="{214994CE-AA70-4C1B-A140-7DF41EF8F9ED}">
          <p14:sldIdLst>
            <p14:sldId id="272"/>
            <p14:sldId id="273"/>
            <p14:sldId id="274"/>
            <p14:sldId id="275"/>
            <p14:sldId id="276"/>
            <p14:sldId id="277"/>
            <p14:sldId id="306"/>
            <p14:sldId id="307"/>
            <p14:sldId id="278"/>
            <p14:sldId id="280"/>
            <p14:sldId id="308"/>
            <p14:sldId id="283"/>
            <p14:sldId id="287"/>
            <p14:sldId id="315"/>
            <p14:sldId id="316"/>
            <p14:sldId id="318"/>
            <p14:sldId id="288"/>
            <p14:sldId id="294"/>
            <p14:sldId id="312"/>
            <p14:sldId id="313"/>
            <p14:sldId id="295"/>
            <p14:sldId id="296"/>
            <p14:sldId id="298"/>
            <p14:sldId id="299"/>
            <p14:sldId id="311"/>
            <p14:sldId id="271"/>
          </p14:sldIdLst>
        </p14:section>
        <p14:section name="Cierre" id="{4849C93D-8513-408C-AEEF-740FE44DE0B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4D0BAB-CB61-41AB-A5AE-9A981BE4C481}"/>
              </a:ext>
            </a:extLst>
          </p:cNvPr>
          <p:cNvSpPr/>
          <p:nvPr userDrawn="1"/>
        </p:nvSpPr>
        <p:spPr>
          <a:xfrm>
            <a:off x="0" y="0"/>
            <a:ext cx="2466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3DD3CFC1-DCFB-4139-B6D8-AB083ACA6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5076" y="0"/>
            <a:ext cx="2066926" cy="6858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93194-EF66-43F8-90AF-7DBDE5776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0838" y="549275"/>
            <a:ext cx="4658265" cy="1141502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br>
              <a:rPr lang="en-US" dirty="0"/>
            </a:br>
            <a:r>
              <a:rPr lang="en-US" dirty="0"/>
              <a:t>2ª </a:t>
            </a:r>
            <a:r>
              <a:rPr lang="en-US" dirty="0" err="1"/>
              <a:t>línea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B0B5A-AEEB-4475-A19E-BA45FD9D2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0838" y="1859707"/>
            <a:ext cx="4658265" cy="324000"/>
          </a:xfrm>
        </p:spPr>
        <p:txBody>
          <a:bodyPr anchor="ctr"/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GB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E786B6A-5A8F-435A-8494-DC494CC86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0988" y="2155825"/>
            <a:ext cx="4657726" cy="324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s-ES" sz="1801" smtClean="0">
                <a:solidFill>
                  <a:schemeClr val="accent2"/>
                </a:solidFill>
              </a:defRPr>
            </a:lvl1pPr>
            <a:lvl2pPr>
              <a:defRPr lang="es-ES" sz="2000" smtClean="0"/>
            </a:lvl2pPr>
            <a:lvl3pPr>
              <a:defRPr lang="es-ES" sz="1801" smtClean="0"/>
            </a:lvl3pPr>
            <a:lvl4pPr>
              <a:defRPr lang="es-ES" sz="1600" smtClean="0"/>
            </a:lvl4pPr>
            <a:lvl5pPr>
              <a:defRPr lang="es-ES" sz="1600"/>
            </a:lvl5pPr>
          </a:lstStyle>
          <a:p>
            <a:pPr marL="0" lvl="0" indent="0">
              <a:buNone/>
            </a:pPr>
            <a:r>
              <a:rPr lang="es-ES" dirty="0"/>
              <a:t>Nombre profesor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0238106-741A-4343-90E6-82C2CBE98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88" y="336550"/>
            <a:ext cx="1760220" cy="666750"/>
          </a:xfrm>
          <a:prstGeom prst="rect">
            <a:avLst/>
          </a:prstGeom>
        </p:spPr>
      </p:pic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BB82789-11C4-4E51-8C7A-05F2C92603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489" y="6264994"/>
            <a:ext cx="1688400" cy="369332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207722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75DABFB-961E-4AC4-A4AA-EF6872947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950" y="0"/>
            <a:ext cx="9129600" cy="6858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vert="horz" lIns="0" tIns="45720" rIns="91440" bIns="45720" rtlCol="0" anchor="ctr">
            <a:normAutofit/>
          </a:bodyPr>
          <a:lstStyle>
            <a:lvl1pPr>
              <a:defRPr lang="es-ES"/>
            </a:lvl1pPr>
          </a:lstStyle>
          <a:p>
            <a:pPr lvl="0" algn="ctr">
              <a:buNone/>
            </a:pPr>
            <a:r>
              <a:rPr lang="es-ES"/>
              <a:t>Haga clic en el icono para agregar una imagen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2C4D666-28FE-4BF7-A81F-9E4A891D7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50" y="6130927"/>
            <a:ext cx="4570412" cy="727075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228606" indent="-50801" algn="l">
              <a:buNone/>
              <a:defRPr sz="140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Créditos foto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C4AA54E3-E23C-407C-AD81-0A9535205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849" y="561975"/>
            <a:ext cx="7867650" cy="34290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A9DE3F-31E4-4FFC-B5CD-3566F116B3B0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BA7A02B-16C3-443D-90C1-31D3A882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986"/>
          <a:stretch/>
        </p:blipFill>
        <p:spPr>
          <a:xfrm>
            <a:off x="340488" y="336550"/>
            <a:ext cx="334313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9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9104E67-FEC0-4937-86B6-EA1F36931DCA}"/>
              </a:ext>
            </a:extLst>
          </p:cNvPr>
          <p:cNvSpPr/>
          <p:nvPr userDrawn="1"/>
        </p:nvSpPr>
        <p:spPr>
          <a:xfrm>
            <a:off x="996950" y="0"/>
            <a:ext cx="912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C4AA54E3-E23C-407C-AD81-0A9535205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849" y="561975"/>
            <a:ext cx="7867650" cy="34290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A9DE3F-31E4-4FFC-B5CD-3566F116B3B0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BA7A02B-16C3-443D-90C1-31D3A882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986"/>
          <a:stretch/>
        </p:blipFill>
        <p:spPr>
          <a:xfrm>
            <a:off x="340488" y="336550"/>
            <a:ext cx="334313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texto +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BD6230F-E749-490A-971C-BD6065A62275}"/>
              </a:ext>
            </a:extLst>
          </p:cNvPr>
          <p:cNvSpPr/>
          <p:nvPr userDrawn="1"/>
        </p:nvSpPr>
        <p:spPr>
          <a:xfrm>
            <a:off x="1000034" y="0"/>
            <a:ext cx="457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173914-2BDD-459A-804C-C520E852F28E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E4100FA3-45D5-4269-909C-7B9799B98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6AB8-4B24-4136-B712-7F02DDE43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1754" y="558702"/>
            <a:ext cx="4958498" cy="51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737BA11-3ED0-471B-B4F6-26C8EF4FA5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558702"/>
            <a:ext cx="3556000" cy="511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9F02CE5-8DEA-4E93-B1A1-F45FB0BFB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1528" y="6408078"/>
            <a:ext cx="5521862" cy="184666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423769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texto +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BD6230F-E749-490A-971C-BD6065A62275}"/>
              </a:ext>
            </a:extLst>
          </p:cNvPr>
          <p:cNvSpPr/>
          <p:nvPr userDrawn="1"/>
        </p:nvSpPr>
        <p:spPr>
          <a:xfrm>
            <a:off x="1000034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173914-2BDD-459A-804C-C520E852F28E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E4100FA3-45D5-4269-909C-7B9799B98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6AB8-4B24-4136-B712-7F02DDE43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1754" y="558702"/>
            <a:ext cx="4958498" cy="51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737BA11-3ED0-471B-B4F6-26C8EF4FA5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558702"/>
            <a:ext cx="3556000" cy="5112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A5C097AF-ABF3-4DC6-8B12-1A1AE149A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1528" y="6408078"/>
            <a:ext cx="5521862" cy="184666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353931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9104E67-FEC0-4937-86B6-EA1F36931DCA}"/>
              </a:ext>
            </a:extLst>
          </p:cNvPr>
          <p:cNvSpPr/>
          <p:nvPr userDrawn="1"/>
        </p:nvSpPr>
        <p:spPr>
          <a:xfrm>
            <a:off x="996950" y="0"/>
            <a:ext cx="9531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A9DE3F-31E4-4FFC-B5CD-3566F116B3B0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BA7A02B-16C3-443D-90C1-31D3A882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986"/>
          <a:stretch/>
        </p:blipFill>
        <p:spPr>
          <a:xfrm>
            <a:off x="340488" y="336550"/>
            <a:ext cx="334313" cy="666000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C4AA54E3-E23C-407C-AD81-0A9535205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849" y="561977"/>
            <a:ext cx="7867650" cy="733425"/>
          </a:xfrm>
        </p:spPr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sp>
        <p:nvSpPr>
          <p:cNvPr id="10" name="Marcador de texto 18">
            <a:extLst>
              <a:ext uri="{FF2B5EF4-FFF2-40B4-BE49-F238E27FC236}">
                <a16:creationId xmlns:a16="http://schemas.microsoft.com/office/drawing/2014/main" id="{BC10F1D4-9B3A-4070-85AE-852D01EB87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6851" y="4398686"/>
            <a:ext cx="2916614" cy="1897341"/>
          </a:xfrm>
        </p:spPr>
        <p:txBody>
          <a:bodyPr>
            <a:normAutofit/>
          </a:bodyPr>
          <a:lstStyle>
            <a:lvl1pPr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4F520BC2-737B-4755-A863-2D0189F8C8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6651" y="4398685"/>
            <a:ext cx="2916614" cy="236816"/>
          </a:xfrm>
        </p:spPr>
        <p:txBody>
          <a:bodyPr>
            <a:normAutofit/>
          </a:bodyPr>
          <a:lstStyle>
            <a:lvl1pPr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Contacto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7F1717C6-9423-481E-97C0-34006658FD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6651" y="4754286"/>
            <a:ext cx="2916614" cy="1541741"/>
          </a:xfrm>
        </p:spPr>
        <p:txBody>
          <a:bodyPr>
            <a:normAutofit/>
          </a:bodyPr>
          <a:lstStyle>
            <a:lvl1pPr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</a:t>
            </a:r>
          </a:p>
          <a:p>
            <a:pPr lvl="0"/>
            <a:r>
              <a:rPr lang="es-ES" dirty="0"/>
              <a:t>Email</a:t>
            </a:r>
          </a:p>
          <a:p>
            <a:pPr lvl="0"/>
            <a:r>
              <a:rPr lang="es-ES" dirty="0"/>
              <a:t>Teléfono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Dirección</a:t>
            </a:r>
          </a:p>
        </p:txBody>
      </p:sp>
    </p:spTree>
    <p:extLst>
      <p:ext uri="{BB962C8B-B14F-4D97-AF65-F5344CB8AC3E}">
        <p14:creationId xmlns:p14="http://schemas.microsoft.com/office/powerpoint/2010/main" val="273182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9104E67-FEC0-4937-86B6-EA1F36931DCA}"/>
              </a:ext>
            </a:extLst>
          </p:cNvPr>
          <p:cNvSpPr/>
          <p:nvPr userDrawn="1"/>
        </p:nvSpPr>
        <p:spPr>
          <a:xfrm>
            <a:off x="996950" y="0"/>
            <a:ext cx="95313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A9DE3F-31E4-4FFC-B5CD-3566F116B3B0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C4AA54E3-E23C-407C-AD81-0A9535205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849" y="561977"/>
            <a:ext cx="7867650" cy="733425"/>
          </a:xfrm>
        </p:spPr>
        <p:txBody>
          <a:bodyPr>
            <a:norm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sp>
        <p:nvSpPr>
          <p:cNvPr id="10" name="Marcador de texto 18">
            <a:extLst>
              <a:ext uri="{FF2B5EF4-FFF2-40B4-BE49-F238E27FC236}">
                <a16:creationId xmlns:a16="http://schemas.microsoft.com/office/drawing/2014/main" id="{BC10F1D4-9B3A-4070-85AE-852D01EB87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6851" y="4398686"/>
            <a:ext cx="2916614" cy="1897341"/>
          </a:xfrm>
        </p:spPr>
        <p:txBody>
          <a:bodyPr>
            <a:normAutofit/>
          </a:bodyPr>
          <a:lstStyle>
            <a:lvl1pPr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4F520BC2-737B-4755-A863-2D0189F8C8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6651" y="4398685"/>
            <a:ext cx="2916614" cy="236816"/>
          </a:xfrm>
        </p:spPr>
        <p:txBody>
          <a:bodyPr>
            <a:normAutofit/>
          </a:bodyPr>
          <a:lstStyle>
            <a:lvl1pPr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Contacto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7F1717C6-9423-481E-97C0-34006658FD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6651" y="4754286"/>
            <a:ext cx="2916614" cy="1541741"/>
          </a:xfrm>
        </p:spPr>
        <p:txBody>
          <a:bodyPr>
            <a:normAutofit/>
          </a:bodyPr>
          <a:lstStyle>
            <a:lvl1pPr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</a:t>
            </a:r>
          </a:p>
          <a:p>
            <a:pPr lvl="0"/>
            <a:r>
              <a:rPr lang="es-ES" dirty="0"/>
              <a:t>Email</a:t>
            </a:r>
          </a:p>
          <a:p>
            <a:pPr lvl="0"/>
            <a:r>
              <a:rPr lang="es-ES" dirty="0"/>
              <a:t>Teléfono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Dirección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BFFEF0D-245B-41FC-B4E2-B9ABC88A7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032" y="330482"/>
            <a:ext cx="1134993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155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67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26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B35EEA6-763C-4C44-890C-4530FC7786E8}"/>
              </a:ext>
            </a:extLst>
          </p:cNvPr>
          <p:cNvSpPr/>
          <p:nvPr userDrawn="1"/>
        </p:nvSpPr>
        <p:spPr>
          <a:xfrm rot="5400000">
            <a:off x="5522492" y="-3055892"/>
            <a:ext cx="2762716" cy="887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54D0BAB-CB61-41AB-A5AE-9A981BE4C481}"/>
              </a:ext>
            </a:extLst>
          </p:cNvPr>
          <p:cNvSpPr/>
          <p:nvPr userDrawn="1"/>
        </p:nvSpPr>
        <p:spPr>
          <a:xfrm>
            <a:off x="0" y="0"/>
            <a:ext cx="2466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3DD3CFC1-DCFB-4139-B6D8-AB083ACA6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766415"/>
            <a:ext cx="12191999" cy="4104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93194-EF66-43F8-90AF-7DBDE5776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0838" y="549275"/>
            <a:ext cx="4658265" cy="1141502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br>
              <a:rPr lang="en-US" dirty="0"/>
            </a:br>
            <a:r>
              <a:rPr lang="en-US" dirty="0"/>
              <a:t>2ª </a:t>
            </a:r>
            <a:r>
              <a:rPr lang="en-US" dirty="0" err="1"/>
              <a:t>línea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B0B5A-AEEB-4475-A19E-BA45FD9D2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0838" y="1859707"/>
            <a:ext cx="4658265" cy="324000"/>
          </a:xfrm>
        </p:spPr>
        <p:txBody>
          <a:bodyPr anchor="ctr"/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GB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E786B6A-5A8F-435A-8494-DC494CC86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0988" y="2155825"/>
            <a:ext cx="4657726" cy="324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buNone/>
              <a:defRPr lang="es-ES" sz="1801" smtClean="0">
                <a:solidFill>
                  <a:schemeClr val="bg1"/>
                </a:solidFill>
              </a:defRPr>
            </a:lvl1pPr>
            <a:lvl2pPr>
              <a:defRPr lang="es-ES" sz="2000" smtClean="0"/>
            </a:lvl2pPr>
            <a:lvl3pPr>
              <a:defRPr lang="es-ES" sz="1801" smtClean="0"/>
            </a:lvl3pPr>
            <a:lvl4pPr>
              <a:defRPr lang="es-ES" sz="1600" smtClean="0"/>
            </a:lvl4pPr>
            <a:lvl5pPr>
              <a:defRPr lang="es-ES" sz="1600"/>
            </a:lvl5pPr>
          </a:lstStyle>
          <a:p>
            <a:pPr marL="228606" lvl="0" indent="-228606"/>
            <a:r>
              <a:rPr lang="es-ES" dirty="0"/>
              <a:t>Nombre profesor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0238106-741A-4343-90E6-82C2CBE98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88" y="336550"/>
            <a:ext cx="1760220" cy="666750"/>
          </a:xfrm>
          <a:prstGeom prst="rect">
            <a:avLst/>
          </a:prstGeom>
        </p:spPr>
      </p:pic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37F9EF86-11D1-4A0E-BC64-2CCE6CDCA0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489" y="2111961"/>
            <a:ext cx="1688400" cy="369332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20768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-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3194-EF66-43F8-90AF-7DBDE5776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0838" y="549275"/>
            <a:ext cx="4658265" cy="1141502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br>
              <a:rPr lang="en-US" dirty="0"/>
            </a:br>
            <a:r>
              <a:rPr lang="en-US" dirty="0"/>
              <a:t>2ª </a:t>
            </a:r>
            <a:r>
              <a:rPr lang="en-US" dirty="0" err="1"/>
              <a:t>línea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B0B5A-AEEB-4475-A19E-BA45FD9D2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0838" y="1859707"/>
            <a:ext cx="4658265" cy="324000"/>
          </a:xfrm>
        </p:spPr>
        <p:txBody>
          <a:bodyPr anchor="ctr"/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GB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E786B6A-5A8F-435A-8494-DC494CC86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0988" y="2155825"/>
            <a:ext cx="4657726" cy="324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buNone/>
              <a:defRPr lang="es-ES" sz="1801" smtClean="0">
                <a:solidFill>
                  <a:schemeClr val="accent2"/>
                </a:solidFill>
              </a:defRPr>
            </a:lvl1pPr>
            <a:lvl2pPr>
              <a:defRPr lang="es-ES" sz="2000" smtClean="0"/>
            </a:lvl2pPr>
            <a:lvl3pPr>
              <a:defRPr lang="es-ES" sz="1801" smtClean="0"/>
            </a:lvl3pPr>
            <a:lvl4pPr>
              <a:defRPr lang="es-ES" sz="1600" smtClean="0"/>
            </a:lvl4pPr>
            <a:lvl5pPr>
              <a:defRPr lang="es-ES" sz="1600"/>
            </a:lvl5pPr>
          </a:lstStyle>
          <a:p>
            <a:pPr marL="228606" lvl="0" indent="-228606"/>
            <a:r>
              <a:rPr lang="es-ES" dirty="0"/>
              <a:t>Nombre profesor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54D0BAB-CB61-41AB-A5AE-9A981BE4C481}"/>
              </a:ext>
            </a:extLst>
          </p:cNvPr>
          <p:cNvSpPr/>
          <p:nvPr userDrawn="1"/>
        </p:nvSpPr>
        <p:spPr>
          <a:xfrm>
            <a:off x="0" y="0"/>
            <a:ext cx="24666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4429082-4295-45FF-823F-22B51F167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89" y="336550"/>
            <a:ext cx="1758240" cy="666000"/>
          </a:xfrm>
          <a:prstGeom prst="rect">
            <a:avLst/>
          </a:prstGeom>
        </p:spPr>
      </p:pic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3DD3CFC1-DCFB-4139-B6D8-AB083ACA6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5076" y="0"/>
            <a:ext cx="2066926" cy="6858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A2BF2215-90BC-448C-8958-CA365B8855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489" y="6264994"/>
            <a:ext cx="1688400" cy="369332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28012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4D0BAB-CB61-41AB-A5AE-9A981BE4C481}"/>
              </a:ext>
            </a:extLst>
          </p:cNvPr>
          <p:cNvSpPr/>
          <p:nvPr userDrawn="1"/>
        </p:nvSpPr>
        <p:spPr>
          <a:xfrm>
            <a:off x="0" y="0"/>
            <a:ext cx="24666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35EEA6-763C-4C44-890C-4530FC7786E8}"/>
              </a:ext>
            </a:extLst>
          </p:cNvPr>
          <p:cNvSpPr/>
          <p:nvPr userDrawn="1"/>
        </p:nvSpPr>
        <p:spPr>
          <a:xfrm rot="5400000">
            <a:off x="5522492" y="-3055892"/>
            <a:ext cx="2762716" cy="887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93194-EF66-43F8-90AF-7DBDE5776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0838" y="549275"/>
            <a:ext cx="4658265" cy="114150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br>
              <a:rPr lang="en-US" dirty="0"/>
            </a:br>
            <a:r>
              <a:rPr lang="en-US" dirty="0"/>
              <a:t>2ª </a:t>
            </a:r>
            <a:r>
              <a:rPr lang="en-US" dirty="0" err="1"/>
              <a:t>línea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B0B5A-AEEB-4475-A19E-BA45FD9D2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0838" y="1859707"/>
            <a:ext cx="4658265" cy="324000"/>
          </a:xfrm>
        </p:spPr>
        <p:txBody>
          <a:bodyPr anchor="ctr"/>
          <a:lstStyle>
            <a:lvl1pPr marL="0" indent="0" algn="l">
              <a:buNone/>
              <a:defRPr sz="1801">
                <a:solidFill>
                  <a:schemeClr val="bg1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GB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E786B6A-5A8F-435A-8494-DC494CC86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0988" y="2155825"/>
            <a:ext cx="4657726" cy="324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buNone/>
              <a:defRPr lang="es-ES" sz="1801" smtClean="0">
                <a:solidFill>
                  <a:schemeClr val="accent2"/>
                </a:solidFill>
              </a:defRPr>
            </a:lvl1pPr>
            <a:lvl2pPr>
              <a:defRPr lang="es-ES" sz="2000" smtClean="0"/>
            </a:lvl2pPr>
            <a:lvl3pPr>
              <a:defRPr lang="es-ES" sz="1801" smtClean="0"/>
            </a:lvl3pPr>
            <a:lvl4pPr>
              <a:defRPr lang="es-ES" sz="1600" smtClean="0"/>
            </a:lvl4pPr>
            <a:lvl5pPr>
              <a:defRPr lang="es-ES" sz="1600"/>
            </a:lvl5pPr>
          </a:lstStyle>
          <a:p>
            <a:pPr marL="228606" lvl="0" indent="-228606"/>
            <a:r>
              <a:rPr lang="es-ES" dirty="0"/>
              <a:t>Nombre profesor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50432BD-C415-444B-87D5-15422461A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89" y="336550"/>
            <a:ext cx="1758240" cy="666000"/>
          </a:xfrm>
          <a:prstGeom prst="rect">
            <a:avLst/>
          </a:prstGeom>
        </p:spPr>
      </p:pic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2FBFA23-2989-401A-BD54-022372E1A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766415"/>
            <a:ext cx="12191999" cy="4104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1F950E50-9D14-4F20-BE79-A8443DAED3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489" y="2111961"/>
            <a:ext cx="1688400" cy="369332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344209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p + imagen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3E6B45C-1B52-4ADE-ACA8-6CF862CB8B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9212" y="0"/>
            <a:ext cx="4570412" cy="6858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vert="horz" lIns="0" tIns="45720" rIns="91440" bIns="45720" rtlCol="0" anchor="ctr">
            <a:normAutofit/>
          </a:bodyPr>
          <a:lstStyle>
            <a:lvl1pPr>
              <a:defRPr lang="es-ES"/>
            </a:lvl1pPr>
          </a:lstStyle>
          <a:p>
            <a:pPr lvl="0" algn="ctr">
              <a:buNone/>
            </a:pPr>
            <a:r>
              <a:rPr lang="es-ES"/>
              <a:t>Haga clic en el icono para agregar una imagen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91D73-7CC1-449B-8580-6365B13DF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2402" y="558801"/>
            <a:ext cx="5521865" cy="61595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Titular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6AB8-4B24-4136-B712-7F02DDE43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22400" y="2078967"/>
            <a:ext cx="5521865" cy="37007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173914-2BDD-459A-804C-C520E852F28E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EDB27E3-41D0-4C7B-B3CE-80494713751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22399" y="1176790"/>
            <a:ext cx="5521863" cy="361725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endParaRPr lang="en-GB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4AC8480-B2FD-4221-832E-B399D95EDE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9212" y="6130927"/>
            <a:ext cx="4570412" cy="727075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228606" indent="-50801" algn="l">
              <a:buNone/>
              <a:defRPr sz="14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Créditos foto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E4100FA3-45D5-4269-909C-7B9799B98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87AE1E16-2B96-4F7B-BFB0-FAE2642917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2401" y="6408078"/>
            <a:ext cx="5521862" cy="184666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17667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p + imagen iz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3E6B45C-1B52-4ADE-ACA8-6CF862CB8B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035" y="0"/>
            <a:ext cx="4570412" cy="6858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vert="horz" lIns="0" tIns="45720" rIns="91440" bIns="45720" rtlCol="0" anchor="ctr">
            <a:normAutofit/>
          </a:bodyPr>
          <a:lstStyle>
            <a:lvl1pPr>
              <a:defRPr lang="es-ES"/>
            </a:lvl1pPr>
          </a:lstStyle>
          <a:p>
            <a:pPr lvl="0" algn="ctr">
              <a:buNone/>
            </a:pPr>
            <a:r>
              <a:rPr lang="es-ES"/>
              <a:t>Haga clic en el icono para agregar una 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173914-2BDD-459A-804C-C520E852F28E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4AC8480-B2FD-4221-832E-B399D95EDE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035" y="6130927"/>
            <a:ext cx="4570412" cy="727075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228606" indent="-50801" algn="l">
              <a:buNone/>
              <a:defRPr sz="14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Créditos foto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E4100FA3-45D5-4269-909C-7B9799B98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91D73-7CC1-449B-8580-6365B13DF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1532" y="558801"/>
            <a:ext cx="5521865" cy="61595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Titular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6AB8-4B24-4136-B712-7F02DDE43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1530" y="2078967"/>
            <a:ext cx="5521865" cy="37007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EDB27E3-41D0-4C7B-B3CE-80494713751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61530" y="1176790"/>
            <a:ext cx="5521863" cy="361725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endParaRPr lang="en-GB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6C8BBA2A-CB60-444D-8617-04218B08D2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1528" y="6408078"/>
            <a:ext cx="5521862" cy="184666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277123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DF8EDC-D112-4340-ADF1-297B4863C834}"/>
              </a:ext>
            </a:extLst>
          </p:cNvPr>
          <p:cNvSpPr/>
          <p:nvPr userDrawn="1"/>
        </p:nvSpPr>
        <p:spPr>
          <a:xfrm>
            <a:off x="5570446" y="0"/>
            <a:ext cx="6621554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173914-2BDD-459A-804C-C520E852F28E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E4100FA3-45D5-4269-909C-7B9799B98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F15A514-4AC3-4D93-86FB-1047C43C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2401" y="558801"/>
            <a:ext cx="3672000" cy="61595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Titular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85D29D-CB80-4703-93AD-958366032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22400" y="2078967"/>
            <a:ext cx="3672000" cy="37007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62C542C-5EFC-4A3B-90BB-5D387EF849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22399" y="1176790"/>
            <a:ext cx="3672000" cy="361725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endParaRPr lang="en-GB" dirty="0"/>
          </a:p>
        </p:txBody>
      </p:sp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10D59848-F84C-43E4-B456-4D18DC193C9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892802" y="549275"/>
            <a:ext cx="5959474" cy="60833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s-ES"/>
              <a:t>Haga clic en el icono para agregar un gráfico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7A0171A-3056-471A-A3B3-ECD6E08F1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2401" y="6408078"/>
            <a:ext cx="5521862" cy="184666"/>
          </a:xfr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s-ES" sz="1200" smtClean="0">
                <a:solidFill>
                  <a:schemeClr val="accent2"/>
                </a:solidFill>
              </a:defRPr>
            </a:lvl1pPr>
            <a:lvl2pPr>
              <a:defRPr lang="es-ES" sz="1801" smtClean="0"/>
            </a:lvl2pPr>
            <a:lvl3pPr>
              <a:defRPr lang="es-ES" sz="1801" smtClean="0"/>
            </a:lvl3pPr>
            <a:lvl4pPr>
              <a:defRPr lang="es-ES" sz="1801" smtClean="0"/>
            </a:lvl4pPr>
            <a:lvl5pPr>
              <a:defRPr lang="es-ES" sz="1801"/>
            </a:lvl5pPr>
          </a:lstStyle>
          <a:p>
            <a:pPr lvl="0"/>
            <a:r>
              <a:rPr lang="es-ES" dirty="0"/>
              <a:t>Incluir Escuela o Facultad</a:t>
            </a:r>
          </a:p>
        </p:txBody>
      </p:sp>
    </p:spTree>
    <p:extLst>
      <p:ext uri="{BB962C8B-B14F-4D97-AF65-F5344CB8AC3E}">
        <p14:creationId xmlns:p14="http://schemas.microsoft.com/office/powerpoint/2010/main" val="7604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75DABFB-961E-4AC4-A4AA-EF6872947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950" y="0"/>
            <a:ext cx="9129600" cy="6858000"/>
          </a:xfrm>
          <a:pattFill prst="dkUpDiag">
            <a:fgClr>
              <a:schemeClr val="accent5"/>
            </a:fgClr>
            <a:bgClr>
              <a:prstClr val="white"/>
            </a:bgClr>
          </a:pattFill>
        </p:spPr>
        <p:txBody>
          <a:bodyPr vert="horz" lIns="0" tIns="45720" rIns="91440" bIns="45720" rtlCol="0" anchor="ctr">
            <a:normAutofit/>
          </a:bodyPr>
          <a:lstStyle>
            <a:lvl1pPr>
              <a:defRPr lang="es-ES"/>
            </a:lvl1pPr>
          </a:lstStyle>
          <a:p>
            <a:pPr lvl="0" algn="ctr">
              <a:buNone/>
            </a:pPr>
            <a:r>
              <a:rPr lang="es-ES"/>
              <a:t>Haga clic en el icono para agregar una 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A9DE3F-31E4-4FFC-B5CD-3566F116B3B0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2C4D666-28FE-4BF7-A81F-9E4A891D7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50" y="6130927"/>
            <a:ext cx="4570412" cy="727075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228606" indent="-50801" algn="l">
              <a:buNone/>
              <a:defRPr sz="14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Créditos foto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C4AA54E3-E23C-407C-AD81-0A9535205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849" y="561975"/>
            <a:ext cx="7867650" cy="34290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bg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A4AA260C-8AE9-4969-8E36-3073F0303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FF81AD8-4470-4B5B-884A-8B9C13BFC132}"/>
              </a:ext>
            </a:extLst>
          </p:cNvPr>
          <p:cNvSpPr/>
          <p:nvPr userDrawn="1"/>
        </p:nvSpPr>
        <p:spPr>
          <a:xfrm>
            <a:off x="996950" y="0"/>
            <a:ext cx="912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A9DE3F-31E4-4FFC-B5CD-3566F116B3B0}"/>
              </a:ext>
            </a:extLst>
          </p:cNvPr>
          <p:cNvSpPr/>
          <p:nvPr userDrawn="1"/>
        </p:nvSpPr>
        <p:spPr>
          <a:xfrm>
            <a:off x="0" y="0"/>
            <a:ext cx="990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C4AA54E3-E23C-407C-AD81-0A9535205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849" y="561975"/>
            <a:ext cx="7867650" cy="34290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  <a:lvl2pPr>
              <a:buNone/>
              <a:defRPr sz="3001">
                <a:solidFill>
                  <a:schemeClr val="bg1"/>
                </a:solidFill>
              </a:defRPr>
            </a:lvl2pPr>
            <a:lvl3pPr>
              <a:buNone/>
              <a:defRPr sz="3001">
                <a:solidFill>
                  <a:schemeClr val="bg1"/>
                </a:solidFill>
              </a:defRPr>
            </a:lvl3pPr>
            <a:lvl4pPr>
              <a:buNone/>
              <a:defRPr sz="3001">
                <a:solidFill>
                  <a:schemeClr val="bg1"/>
                </a:solidFill>
              </a:defRPr>
            </a:lvl4pPr>
            <a:lvl5pPr>
              <a:buNone/>
              <a:defRPr sz="300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Textos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A4AA260C-8AE9-4969-8E36-3073F0303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084"/>
          <a:stretch/>
        </p:blipFill>
        <p:spPr>
          <a:xfrm>
            <a:off x="340488" y="336550"/>
            <a:ext cx="368172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0F86D-5BAD-434A-A6E1-9CE1DDB7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549277"/>
            <a:ext cx="10371137" cy="11414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46842-5D23-4FC1-AE63-D70A280D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1825625"/>
            <a:ext cx="103711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5EAC-CFC0-4E7F-B8AB-2AB0CF043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6ACA-79D8-410A-A655-B2EDE9EEDEA2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07EC-8E5B-411B-8B6D-8F2E42A6E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144C8-1899-4E5E-9CEA-1FBE31A6F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BFDB-A9BD-479C-8D83-ACD3D00E0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5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69" r:id="rId6"/>
    <p:sldLayoutId id="2147483665" r:id="rId7"/>
    <p:sldLayoutId id="2147483654" r:id="rId8"/>
    <p:sldLayoutId id="2147483666" r:id="rId9"/>
    <p:sldLayoutId id="2147483667" r:id="rId10"/>
    <p:sldLayoutId id="2147483668" r:id="rId11"/>
    <p:sldLayoutId id="2147483664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914423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00000"/>
        </a:lnSpc>
        <a:spcBef>
          <a:spcPts val="601"/>
        </a:spcBef>
        <a:buFont typeface="Arial" panose="020B0604020202020204" pitchFamily="34" charset="0"/>
        <a:buNone/>
        <a:defRPr sz="14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indent="0" algn="l" defTabSz="914423" rtl="0" eaLnBrk="1" latinLnBrk="0" hangingPunct="1">
        <a:lnSpc>
          <a:spcPct val="100000"/>
        </a:lnSpc>
        <a:spcBef>
          <a:spcPts val="601"/>
        </a:spcBef>
        <a:buFont typeface="Arial" panose="020B0604020202020204" pitchFamily="34" charset="0"/>
        <a:buNone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indent="0" algn="l" defTabSz="914423" rtl="0" eaLnBrk="1" latinLnBrk="0" hangingPunct="1">
        <a:lnSpc>
          <a:spcPct val="100000"/>
        </a:lnSpc>
        <a:spcBef>
          <a:spcPts val="601"/>
        </a:spcBef>
        <a:buFont typeface="Arial" panose="020B0604020202020204" pitchFamily="34" charset="0"/>
        <a:buNone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indent="0" algn="l" defTabSz="914423" rtl="0" eaLnBrk="1" latinLnBrk="0" hangingPunct="1">
        <a:lnSpc>
          <a:spcPct val="100000"/>
        </a:lnSpc>
        <a:spcBef>
          <a:spcPts val="601"/>
        </a:spcBef>
        <a:buFont typeface="Arial" panose="020B0604020202020204" pitchFamily="34" charset="0"/>
        <a:buNone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indent="0" algn="l" defTabSz="914423" rtl="0" eaLnBrk="1" latinLnBrk="0" hangingPunct="1">
        <a:lnSpc>
          <a:spcPct val="100000"/>
        </a:lnSpc>
        <a:spcBef>
          <a:spcPts val="601"/>
        </a:spcBef>
        <a:buFont typeface="Arial" panose="020B0604020202020204" pitchFamily="34" charset="0"/>
        <a:buNone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6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24288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hyperlink" Target="https://creativecommons.org/licenses/by-sa/4.0/deed.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smanzanas.com/2012/06/la-rae-introduce-en-su-diccionario-una-segunda-acepcion-de-matrimonio-para-incluir-a-las-parejas-del-mismo-sexo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t.me/Florenciac&#160;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exels.com/es-es/foto/gente-oficina-trabajando-macbook-3182834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creativecommons.org/licenses/by-sa/4.0/deed.e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49CDC1C-FAD2-6F4E-83D0-BBB14D5356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344" r="39344"/>
          <a:stretch>
            <a:fillRect/>
          </a:stretch>
        </p:blipFill>
        <p:spPr>
          <a:solidFill>
            <a:srgbClr val="CC1417"/>
          </a:solidFill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78EE22DA-A3CD-44B1-BC0A-01B8A88DA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298" y="2677156"/>
            <a:ext cx="4658265" cy="324000"/>
          </a:xfrm>
        </p:spPr>
        <p:txBody>
          <a:bodyPr>
            <a:noAutofit/>
          </a:bodyPr>
          <a:lstStyle/>
          <a:p>
            <a:r>
              <a:rPr lang="es-ES" sz="1600" dirty="0"/>
              <a:t>Guía de la asignatura 2022-2023</a:t>
            </a:r>
          </a:p>
          <a:p>
            <a:r>
              <a:rPr lang="es-ES" sz="1600" dirty="0"/>
              <a:t>Grado semipresencial Publicidad y RRPP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E5FF894-70E1-4C1E-B554-91E52E7F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0837" y="5461734"/>
            <a:ext cx="4657726" cy="32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1401" dirty="0"/>
              <a:t>©2022 Autora Florencia </a:t>
            </a:r>
            <a:r>
              <a:rPr lang="es-ES" sz="1401" dirty="0" err="1"/>
              <a:t>Claes</a:t>
            </a:r>
            <a:endParaRPr lang="es-ES" sz="1401" dirty="0"/>
          </a:p>
          <a:p>
            <a:pPr>
              <a:spcBef>
                <a:spcPts val="0"/>
              </a:spcBef>
            </a:pPr>
            <a:r>
              <a:rPr lang="es-ES" sz="1200" dirty="0"/>
              <a:t>Algunos derechos reservados  </a:t>
            </a:r>
          </a:p>
          <a:p>
            <a:pPr>
              <a:spcBef>
                <a:spcPts val="0"/>
              </a:spcBef>
            </a:pPr>
            <a:r>
              <a:rPr lang="es-ES" sz="1200" dirty="0"/>
              <a:t>Este documento se distribuye bajo la licencia  </a:t>
            </a:r>
          </a:p>
          <a:p>
            <a:pPr>
              <a:spcBef>
                <a:spcPts val="0"/>
              </a:spcBef>
            </a:pPr>
            <a:r>
              <a:rPr lang="es-ES" sz="1200" dirty="0"/>
              <a:t>“Atribución-Compartir-Igual 4.0 Internacional” de </a:t>
            </a:r>
            <a:r>
              <a:rPr lang="es-ES" sz="1200" dirty="0" err="1"/>
              <a:t>Creative</a:t>
            </a:r>
            <a:r>
              <a:rPr lang="es-ES" sz="1200" dirty="0"/>
              <a:t> </a:t>
            </a:r>
            <a:r>
              <a:rPr lang="es-ES" sz="1200" dirty="0" err="1"/>
              <a:t>Commons</a:t>
            </a:r>
            <a:r>
              <a:rPr lang="es-ES" sz="1200" dirty="0"/>
              <a:t>.</a:t>
            </a:r>
          </a:p>
          <a:p>
            <a:pPr>
              <a:spcBef>
                <a:spcPts val="0"/>
              </a:spcBef>
            </a:pPr>
            <a:r>
              <a:rPr lang="es-ES" sz="1200" dirty="0"/>
              <a:t>Disponible en  </a:t>
            </a:r>
          </a:p>
          <a:p>
            <a:pPr>
              <a:spcBef>
                <a:spcPts val="0"/>
              </a:spcBef>
            </a:pPr>
            <a:r>
              <a:rPr lang="es-ES" sz="1200" dirty="0">
                <a:hlinkClick r:id="rId4"/>
              </a:rPr>
              <a:t>https://creativecommons.org/licenses/by-sa/4.0/deed.es</a:t>
            </a:r>
            <a:endParaRPr lang="es-ES" sz="1200" dirty="0"/>
          </a:p>
          <a:p>
            <a:pPr>
              <a:spcBef>
                <a:spcPts val="0"/>
              </a:spcBef>
            </a:pPr>
            <a:endParaRPr lang="es-ES" sz="12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93CDCF7-3510-4970-AFCB-F28A722F6F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489" y="6264994"/>
            <a:ext cx="1688400" cy="369332"/>
          </a:xfrm>
        </p:spPr>
        <p:txBody>
          <a:bodyPr/>
          <a:lstStyle/>
          <a:p>
            <a:r>
              <a:rPr lang="es-ES" dirty="0"/>
              <a:t>Comunicación Multimedia</a:t>
            </a: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A88982A0-0742-F342-99CE-9903E532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837" y="549274"/>
            <a:ext cx="7304238" cy="1812089"/>
          </a:xfrm>
        </p:spPr>
        <p:txBody>
          <a:bodyPr/>
          <a:lstStyle/>
          <a:p>
            <a:r>
              <a:rPr lang="es-ES" dirty="0"/>
              <a:t>Comunicación Multimedia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D66FF-85F1-A14B-8280-257046A84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838" y="6263527"/>
            <a:ext cx="870786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51910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6210094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98" y="1100710"/>
            <a:ext cx="235702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recursos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1" y="1890238"/>
            <a:ext cx="6961990" cy="300325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1">
              <a:spcBef>
                <a:spcPts val="430"/>
              </a:spcBef>
            </a:pPr>
            <a:r>
              <a:rPr sz="1401" spc="65" dirty="0">
                <a:solidFill>
                  <a:srgbClr val="404040"/>
                </a:solidFill>
                <a:latin typeface="+mj-lt"/>
                <a:cs typeface="Gill Sans MT"/>
              </a:rPr>
              <a:t>Los</a:t>
            </a:r>
            <a:r>
              <a:rPr sz="1401" spc="315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00" dirty="0">
                <a:solidFill>
                  <a:srgbClr val="404040"/>
                </a:solidFill>
                <a:latin typeface="+mj-lt"/>
                <a:cs typeface="Gill Sans MT"/>
              </a:rPr>
              <a:t>apuntes</a:t>
            </a:r>
            <a:r>
              <a:rPr sz="1401" spc="32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30" dirty="0">
                <a:solidFill>
                  <a:srgbClr val="404040"/>
                </a:solidFill>
                <a:latin typeface="+mj-lt"/>
                <a:cs typeface="Gill Sans MT"/>
              </a:rPr>
              <a:t>se</a:t>
            </a:r>
            <a:r>
              <a:rPr sz="1401" spc="32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14" dirty="0">
                <a:solidFill>
                  <a:srgbClr val="404040"/>
                </a:solidFill>
                <a:latin typeface="+mj-lt"/>
                <a:cs typeface="Gill Sans MT"/>
              </a:rPr>
              <a:t>suben*</a:t>
            </a:r>
            <a:r>
              <a:rPr sz="1401" spc="315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46" dirty="0">
                <a:solidFill>
                  <a:srgbClr val="404040"/>
                </a:solidFill>
                <a:latin typeface="+mj-lt"/>
                <a:cs typeface="Gill Sans MT"/>
              </a:rPr>
              <a:t>al</a:t>
            </a:r>
            <a:r>
              <a:rPr sz="1401" spc="31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10" dirty="0">
                <a:solidFill>
                  <a:srgbClr val="C00000"/>
                </a:solidFill>
                <a:latin typeface="+mj-lt"/>
                <a:cs typeface="Gill Sans MT"/>
              </a:rPr>
              <a:t>Aula</a:t>
            </a:r>
            <a:r>
              <a:rPr sz="1401" spc="320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sz="1401" spc="126" dirty="0">
                <a:solidFill>
                  <a:srgbClr val="C00000"/>
                </a:solidFill>
                <a:latin typeface="+mj-lt"/>
                <a:cs typeface="Gill Sans MT"/>
              </a:rPr>
              <a:t>Virtual</a:t>
            </a:r>
            <a:r>
              <a:rPr sz="1401" spc="32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sz="1401" dirty="0">
                <a:solidFill>
                  <a:srgbClr val="C00000"/>
                </a:solidFill>
                <a:latin typeface="+mj-lt"/>
                <a:cs typeface="Gill Sans MT"/>
              </a:rPr>
              <a:t>(</a:t>
            </a:r>
            <a:r>
              <a:rPr sz="1401" spc="-24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sz="1401" spc="130" dirty="0">
                <a:solidFill>
                  <a:srgbClr val="C00000"/>
                </a:solidFill>
                <a:latin typeface="+mj-lt"/>
                <a:cs typeface="Gill Sans MT"/>
              </a:rPr>
              <a:t>Contenidos)</a:t>
            </a:r>
            <a:r>
              <a:rPr sz="1401" spc="33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sz="1401" spc="46" dirty="0">
                <a:solidFill>
                  <a:srgbClr val="404040"/>
                </a:solidFill>
                <a:latin typeface="+mj-lt"/>
                <a:cs typeface="Gill Sans MT"/>
              </a:rPr>
              <a:t>al</a:t>
            </a:r>
            <a:r>
              <a:rPr sz="1401" spc="31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95" dirty="0">
                <a:solidFill>
                  <a:srgbClr val="404040"/>
                </a:solidFill>
                <a:latin typeface="+mj-lt"/>
                <a:cs typeface="Gill Sans MT"/>
              </a:rPr>
              <a:t>comenzar</a:t>
            </a:r>
            <a:endParaRPr sz="1401" dirty="0">
              <a:latin typeface="+mj-lt"/>
              <a:cs typeface="Gill Sans MT"/>
            </a:endParaRPr>
          </a:p>
          <a:p>
            <a:pPr marL="12701">
              <a:spcBef>
                <a:spcPts val="335"/>
              </a:spcBef>
            </a:pPr>
            <a:r>
              <a:rPr sz="1401" spc="114" dirty="0">
                <a:solidFill>
                  <a:srgbClr val="404040"/>
                </a:solidFill>
                <a:latin typeface="+mj-lt"/>
                <a:cs typeface="Gill Sans MT"/>
              </a:rPr>
              <a:t>c</a:t>
            </a:r>
            <a:r>
              <a:rPr sz="1401" spc="126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35" dirty="0">
                <a:solidFill>
                  <a:srgbClr val="404040"/>
                </a:solidFill>
                <a:latin typeface="+mj-lt"/>
                <a:cs typeface="Gill Sans MT"/>
              </a:rPr>
              <a:t>d</a:t>
            </a:r>
            <a:r>
              <a:rPr sz="1401" spc="-15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0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40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55" dirty="0">
                <a:solidFill>
                  <a:srgbClr val="404040"/>
                </a:solidFill>
                <a:latin typeface="+mj-lt"/>
                <a:cs typeface="Gill Sans MT"/>
              </a:rPr>
              <a:t>p</a:t>
            </a:r>
            <a:r>
              <a:rPr sz="1401" spc="140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-55" dirty="0">
                <a:solidFill>
                  <a:srgbClr val="404040"/>
                </a:solidFill>
                <a:latin typeface="+mj-lt"/>
                <a:cs typeface="Gill Sans MT"/>
              </a:rPr>
              <a:t>r</a:t>
            </a:r>
            <a:r>
              <a:rPr sz="1401" spc="-21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41" dirty="0">
                <a:solidFill>
                  <a:srgbClr val="404040"/>
                </a:solidFill>
                <a:latin typeface="+mj-lt"/>
                <a:cs typeface="Gill Sans MT"/>
              </a:rPr>
              <a:t>t</a:t>
            </a:r>
            <a:r>
              <a:rPr sz="1401" spc="-229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26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35" dirty="0">
                <a:solidFill>
                  <a:srgbClr val="404040"/>
                </a:solidFill>
                <a:latin typeface="+mj-lt"/>
                <a:cs typeface="Gill Sans MT"/>
              </a:rPr>
              <a:t>d</a:t>
            </a:r>
            <a:r>
              <a:rPr sz="1401" spc="110" dirty="0">
                <a:solidFill>
                  <a:srgbClr val="404040"/>
                </a:solidFill>
                <a:latin typeface="+mj-lt"/>
                <a:cs typeface="Gill Sans MT"/>
              </a:rPr>
              <a:t>o</a:t>
            </a:r>
            <a:r>
              <a:rPr sz="1401" spc="-75" dirty="0">
                <a:solidFill>
                  <a:srgbClr val="404040"/>
                </a:solidFill>
                <a:latin typeface="+mj-lt"/>
                <a:cs typeface="Gill Sans MT"/>
              </a:rPr>
              <a:t>.</a:t>
            </a:r>
            <a:endParaRPr sz="1401" dirty="0">
              <a:latin typeface="+mj-lt"/>
              <a:cs typeface="Gill Sans MT"/>
            </a:endParaRPr>
          </a:p>
          <a:p>
            <a:pPr marL="12701">
              <a:spcBef>
                <a:spcPts val="1540"/>
              </a:spcBef>
            </a:pPr>
            <a:r>
              <a:rPr sz="1401" spc="140" dirty="0">
                <a:solidFill>
                  <a:srgbClr val="404040"/>
                </a:solidFill>
                <a:latin typeface="+mj-lt"/>
                <a:cs typeface="Gill Sans MT"/>
              </a:rPr>
              <a:t>E</a:t>
            </a:r>
            <a:r>
              <a:rPr sz="1401" spc="-20" dirty="0">
                <a:solidFill>
                  <a:srgbClr val="404040"/>
                </a:solidFill>
                <a:latin typeface="+mj-lt"/>
                <a:cs typeface="Gill Sans MT"/>
              </a:rPr>
              <a:t>n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1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10" dirty="0">
                <a:solidFill>
                  <a:srgbClr val="404040"/>
                </a:solidFill>
                <a:latin typeface="+mj-lt"/>
                <a:cs typeface="Gill Sans MT"/>
              </a:rPr>
              <a:t>c</a:t>
            </a:r>
            <a:r>
              <a:rPr sz="1401" spc="126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30" dirty="0">
                <a:solidFill>
                  <a:srgbClr val="404040"/>
                </a:solidFill>
                <a:latin typeface="+mj-lt"/>
                <a:cs typeface="Gill Sans MT"/>
              </a:rPr>
              <a:t>d</a:t>
            </a:r>
            <a:r>
              <a:rPr sz="1401" spc="-15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0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45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60" dirty="0">
                <a:solidFill>
                  <a:srgbClr val="404040"/>
                </a:solidFill>
                <a:latin typeface="+mj-lt"/>
                <a:cs typeface="Gill Sans MT"/>
              </a:rPr>
              <a:t>p</a:t>
            </a:r>
            <a:r>
              <a:rPr sz="1401" spc="145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-55" dirty="0">
                <a:solidFill>
                  <a:srgbClr val="404040"/>
                </a:solidFill>
                <a:latin typeface="+mj-lt"/>
                <a:cs typeface="Gill Sans MT"/>
              </a:rPr>
              <a:t>r</a:t>
            </a:r>
            <a:r>
              <a:rPr sz="1401" spc="-204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46" dirty="0">
                <a:solidFill>
                  <a:srgbClr val="404040"/>
                </a:solidFill>
                <a:latin typeface="+mj-lt"/>
                <a:cs typeface="Gill Sans MT"/>
              </a:rPr>
              <a:t>t</a:t>
            </a:r>
            <a:r>
              <a:rPr sz="1401" spc="-229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30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35" dirty="0">
                <a:solidFill>
                  <a:srgbClr val="404040"/>
                </a:solidFill>
                <a:latin typeface="+mj-lt"/>
                <a:cs typeface="Gill Sans MT"/>
              </a:rPr>
              <a:t>d</a:t>
            </a:r>
            <a:r>
              <a:rPr sz="1401" spc="-25" dirty="0">
                <a:solidFill>
                  <a:srgbClr val="404040"/>
                </a:solidFill>
                <a:latin typeface="+mj-lt"/>
                <a:cs typeface="Gill Sans MT"/>
              </a:rPr>
              <a:t>o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3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30" dirty="0">
                <a:solidFill>
                  <a:srgbClr val="404040"/>
                </a:solidFill>
                <a:latin typeface="+mj-lt"/>
                <a:cs typeface="Gill Sans MT"/>
              </a:rPr>
              <a:t>en</a:t>
            </a:r>
            <a:r>
              <a:rPr sz="1401" spc="100" dirty="0">
                <a:solidFill>
                  <a:srgbClr val="404040"/>
                </a:solidFill>
                <a:latin typeface="+mj-lt"/>
                <a:cs typeface="Gill Sans MT"/>
              </a:rPr>
              <a:t>c</a:t>
            </a:r>
            <a:r>
              <a:rPr sz="1401" spc="121" dirty="0">
                <a:solidFill>
                  <a:srgbClr val="404040"/>
                </a:solidFill>
                <a:latin typeface="+mj-lt"/>
                <a:cs typeface="Gill Sans MT"/>
              </a:rPr>
              <a:t>on</a:t>
            </a:r>
            <a:r>
              <a:rPr sz="1401" spc="100" dirty="0">
                <a:solidFill>
                  <a:srgbClr val="404040"/>
                </a:solidFill>
                <a:latin typeface="+mj-lt"/>
                <a:cs typeface="Gill Sans MT"/>
              </a:rPr>
              <a:t>t</a:t>
            </a:r>
            <a:r>
              <a:rPr sz="1401" spc="90" dirty="0">
                <a:solidFill>
                  <a:srgbClr val="404040"/>
                </a:solidFill>
                <a:latin typeface="+mj-lt"/>
                <a:cs typeface="Gill Sans MT"/>
              </a:rPr>
              <a:t>r</a:t>
            </a:r>
            <a:r>
              <a:rPr sz="1401" spc="140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75" dirty="0">
                <a:solidFill>
                  <a:srgbClr val="404040"/>
                </a:solidFill>
                <a:latin typeface="+mj-lt"/>
                <a:cs typeface="Gill Sans MT"/>
              </a:rPr>
              <a:t>r</a:t>
            </a:r>
            <a:r>
              <a:rPr sz="1401" spc="130" dirty="0">
                <a:solidFill>
                  <a:srgbClr val="404040"/>
                </a:solidFill>
                <a:latin typeface="+mj-lt"/>
                <a:cs typeface="Gill Sans MT"/>
              </a:rPr>
              <a:t>é</a:t>
            </a:r>
            <a:r>
              <a:rPr sz="1401" spc="85" dirty="0">
                <a:solidFill>
                  <a:srgbClr val="404040"/>
                </a:solidFill>
                <a:latin typeface="+mj-lt"/>
                <a:cs typeface="Gill Sans MT"/>
              </a:rPr>
              <a:t>i</a:t>
            </a:r>
            <a:r>
              <a:rPr sz="1401" spc="105" dirty="0">
                <a:solidFill>
                  <a:srgbClr val="404040"/>
                </a:solidFill>
                <a:latin typeface="+mj-lt"/>
                <a:cs typeface="Gill Sans MT"/>
              </a:rPr>
              <a:t>s</a:t>
            </a:r>
            <a:r>
              <a:rPr sz="1401" spc="-75" dirty="0">
                <a:solidFill>
                  <a:srgbClr val="404040"/>
                </a:solidFill>
                <a:latin typeface="+mj-lt"/>
                <a:cs typeface="Gill Sans MT"/>
              </a:rPr>
              <a:t>:</a:t>
            </a:r>
            <a:endParaRPr sz="1401" dirty="0">
              <a:latin typeface="+mj-lt"/>
              <a:cs typeface="Gill Sans MT"/>
            </a:endParaRPr>
          </a:p>
          <a:p>
            <a:pPr marL="355609" indent="-342908">
              <a:spcBef>
                <a:spcPts val="1535"/>
              </a:spcBef>
              <a:buAutoNum type="arabicPeriod"/>
              <a:tabLst>
                <a:tab pos="354974" algn="l"/>
                <a:tab pos="355609" algn="l"/>
              </a:tabLst>
            </a:pPr>
            <a:r>
              <a:rPr lang="es-ES" sz="1401" spc="121" dirty="0">
                <a:solidFill>
                  <a:srgbClr val="404040"/>
                </a:solidFill>
                <a:latin typeface="+mj-lt"/>
                <a:cs typeface="Gill Sans MT"/>
              </a:rPr>
              <a:t>Número y título del módulo, temas que incluye</a:t>
            </a:r>
          </a:p>
          <a:p>
            <a:pPr marL="355609" indent="-342908">
              <a:spcBef>
                <a:spcPts val="1535"/>
              </a:spcBef>
              <a:buAutoNum type="arabicPeriod"/>
              <a:tabLst>
                <a:tab pos="354974" algn="l"/>
                <a:tab pos="355609" algn="l"/>
              </a:tabLst>
            </a:pPr>
            <a:r>
              <a:rPr lang="es-ES" sz="1401" spc="121" dirty="0">
                <a:solidFill>
                  <a:srgbClr val="404040"/>
                </a:solidFill>
                <a:latin typeface="+mj-lt"/>
                <a:cs typeface="Gill Sans MT"/>
              </a:rPr>
              <a:t>Enlace de acceso a la </a:t>
            </a:r>
            <a:r>
              <a:rPr lang="es-ES" sz="1401" spc="121" dirty="0" err="1">
                <a:solidFill>
                  <a:srgbClr val="404040"/>
                </a:solidFill>
                <a:latin typeface="+mj-lt"/>
                <a:cs typeface="Gill Sans MT"/>
              </a:rPr>
              <a:t>videoclase</a:t>
            </a:r>
            <a:endParaRPr sz="1401" dirty="0">
              <a:latin typeface="+mj-lt"/>
              <a:cs typeface="Gill Sans MT"/>
            </a:endParaRPr>
          </a:p>
          <a:p>
            <a:pPr>
              <a:spcBef>
                <a:spcPts val="30"/>
              </a:spcBef>
              <a:buClr>
                <a:srgbClr val="404040"/>
              </a:buClr>
              <a:buFont typeface="Gill Sans MT"/>
              <a:buAutoNum type="arabicPeriod"/>
            </a:pPr>
            <a:endParaRPr sz="1300" dirty="0">
              <a:latin typeface="+mj-lt"/>
              <a:cs typeface="Gill Sans MT"/>
            </a:endParaRPr>
          </a:p>
          <a:p>
            <a:pPr marL="355609" indent="-342908">
              <a:buAutoNum type="arabicPeriod"/>
              <a:tabLst>
                <a:tab pos="354974" algn="l"/>
                <a:tab pos="355609" algn="l"/>
              </a:tabLst>
            </a:pPr>
            <a:r>
              <a:rPr sz="1401" spc="130" dirty="0" err="1">
                <a:solidFill>
                  <a:srgbClr val="404040"/>
                </a:solidFill>
                <a:latin typeface="+mj-lt"/>
                <a:cs typeface="Gill Sans MT"/>
              </a:rPr>
              <a:t>D</a:t>
            </a:r>
            <a:r>
              <a:rPr sz="1401" spc="95" dirty="0" err="1">
                <a:solidFill>
                  <a:srgbClr val="404040"/>
                </a:solidFill>
                <a:latin typeface="+mj-lt"/>
                <a:cs typeface="Gill Sans MT"/>
              </a:rPr>
              <a:t>i</a:t>
            </a:r>
            <a:r>
              <a:rPr sz="1401" spc="140" dirty="0" err="1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55" dirty="0" err="1">
                <a:solidFill>
                  <a:srgbClr val="404040"/>
                </a:solidFill>
                <a:latin typeface="+mj-lt"/>
                <a:cs typeface="Gill Sans MT"/>
              </a:rPr>
              <a:t>p</a:t>
            </a:r>
            <a:r>
              <a:rPr sz="1401" spc="121" dirty="0" err="1">
                <a:solidFill>
                  <a:srgbClr val="404040"/>
                </a:solidFill>
                <a:latin typeface="+mj-lt"/>
                <a:cs typeface="Gill Sans MT"/>
              </a:rPr>
              <a:t>o</a:t>
            </a:r>
            <a:r>
              <a:rPr sz="1401" spc="105" dirty="0" err="1">
                <a:solidFill>
                  <a:srgbClr val="404040"/>
                </a:solidFill>
                <a:latin typeface="+mj-lt"/>
                <a:cs typeface="Gill Sans MT"/>
              </a:rPr>
              <a:t>s</a:t>
            </a:r>
            <a:r>
              <a:rPr sz="1401" spc="85" dirty="0" err="1">
                <a:solidFill>
                  <a:srgbClr val="404040"/>
                </a:solidFill>
                <a:latin typeface="+mj-lt"/>
                <a:cs typeface="Gill Sans MT"/>
              </a:rPr>
              <a:t>i</a:t>
            </a:r>
            <a:r>
              <a:rPr sz="1401" spc="105" dirty="0" err="1">
                <a:solidFill>
                  <a:srgbClr val="404040"/>
                </a:solidFill>
                <a:latin typeface="+mj-lt"/>
                <a:cs typeface="Gill Sans MT"/>
              </a:rPr>
              <a:t>t</a:t>
            </a:r>
            <a:r>
              <a:rPr sz="1401" spc="85" dirty="0" err="1">
                <a:solidFill>
                  <a:srgbClr val="404040"/>
                </a:solidFill>
                <a:latin typeface="+mj-lt"/>
                <a:cs typeface="Gill Sans MT"/>
              </a:rPr>
              <a:t>i</a:t>
            </a:r>
            <a:r>
              <a:rPr sz="1401" spc="110" dirty="0" err="1">
                <a:solidFill>
                  <a:srgbClr val="404040"/>
                </a:solidFill>
                <a:latin typeface="+mj-lt"/>
                <a:cs typeface="Gill Sans MT"/>
              </a:rPr>
              <a:t>v</a:t>
            </a:r>
            <a:r>
              <a:rPr sz="1401" spc="126" dirty="0" err="1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-46" dirty="0" err="1">
                <a:solidFill>
                  <a:srgbClr val="404040"/>
                </a:solidFill>
                <a:latin typeface="+mj-lt"/>
                <a:cs typeface="Gill Sans MT"/>
              </a:rPr>
              <a:t>s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14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05" dirty="0">
                <a:solidFill>
                  <a:srgbClr val="404040"/>
                </a:solidFill>
                <a:latin typeface="+mj-lt"/>
                <a:cs typeface="Gill Sans MT"/>
              </a:rPr>
              <a:t>c</a:t>
            </a:r>
            <a:r>
              <a:rPr sz="1401" spc="121" dirty="0">
                <a:solidFill>
                  <a:srgbClr val="404040"/>
                </a:solidFill>
                <a:latin typeface="+mj-lt"/>
                <a:cs typeface="Gill Sans MT"/>
              </a:rPr>
              <a:t>o</a:t>
            </a:r>
            <a:r>
              <a:rPr sz="1401" spc="-15" dirty="0">
                <a:solidFill>
                  <a:srgbClr val="404040"/>
                </a:solidFill>
                <a:latin typeface="+mj-lt"/>
                <a:cs typeface="Gill Sans MT"/>
              </a:rPr>
              <a:t>n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95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95" dirty="0">
                <a:solidFill>
                  <a:srgbClr val="404040"/>
                </a:solidFill>
                <a:latin typeface="+mj-lt"/>
                <a:cs typeface="Gill Sans MT"/>
              </a:rPr>
              <a:t>l</a:t>
            </a:r>
            <a:r>
              <a:rPr sz="1401" spc="121" dirty="0">
                <a:solidFill>
                  <a:srgbClr val="404040"/>
                </a:solidFill>
                <a:latin typeface="+mj-lt"/>
                <a:cs typeface="Gill Sans MT"/>
              </a:rPr>
              <a:t>o</a:t>
            </a:r>
            <a:r>
              <a:rPr sz="1401" spc="-46" dirty="0">
                <a:solidFill>
                  <a:srgbClr val="404040"/>
                </a:solidFill>
                <a:latin typeface="+mj-lt"/>
                <a:cs typeface="Gill Sans MT"/>
              </a:rPr>
              <a:t>s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05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40" dirty="0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55" dirty="0">
                <a:solidFill>
                  <a:srgbClr val="404040"/>
                </a:solidFill>
                <a:latin typeface="+mj-lt"/>
                <a:cs typeface="Gill Sans MT"/>
              </a:rPr>
              <a:t>p</a:t>
            </a:r>
            <a:r>
              <a:rPr sz="1401" spc="135" dirty="0">
                <a:solidFill>
                  <a:srgbClr val="404040"/>
                </a:solidFill>
                <a:latin typeface="+mj-lt"/>
                <a:cs typeface="Gill Sans MT"/>
              </a:rPr>
              <a:t>u</a:t>
            </a:r>
            <a:r>
              <a:rPr sz="1401" spc="126" dirty="0">
                <a:solidFill>
                  <a:srgbClr val="404040"/>
                </a:solidFill>
                <a:latin typeface="+mj-lt"/>
                <a:cs typeface="Gill Sans MT"/>
              </a:rPr>
              <a:t>n</a:t>
            </a:r>
            <a:r>
              <a:rPr sz="1401" spc="95" dirty="0">
                <a:solidFill>
                  <a:srgbClr val="404040"/>
                </a:solidFill>
                <a:latin typeface="+mj-lt"/>
                <a:cs typeface="Gill Sans MT"/>
              </a:rPr>
              <a:t>t</a:t>
            </a:r>
            <a:r>
              <a:rPr sz="1401" spc="130" dirty="0">
                <a:solidFill>
                  <a:srgbClr val="404040"/>
                </a:solidFill>
                <a:latin typeface="+mj-lt"/>
                <a:cs typeface="Gill Sans MT"/>
              </a:rPr>
              <a:t>e</a:t>
            </a:r>
            <a:r>
              <a:rPr sz="1401" spc="-46" dirty="0">
                <a:solidFill>
                  <a:srgbClr val="404040"/>
                </a:solidFill>
                <a:latin typeface="+mj-lt"/>
                <a:cs typeface="Gill Sans MT"/>
              </a:rPr>
              <a:t>s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10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30" dirty="0">
                <a:solidFill>
                  <a:srgbClr val="404040"/>
                </a:solidFill>
                <a:latin typeface="+mj-lt"/>
                <a:cs typeface="Gill Sans MT"/>
              </a:rPr>
              <a:t>d</a:t>
            </a:r>
            <a:r>
              <a:rPr sz="1401" spc="-20" dirty="0">
                <a:solidFill>
                  <a:srgbClr val="404040"/>
                </a:solidFill>
                <a:latin typeface="+mj-lt"/>
                <a:cs typeface="Gill Sans MT"/>
              </a:rPr>
              <a:t>e</a:t>
            </a:r>
            <a:r>
              <a:rPr sz="1401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95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34" dirty="0">
                <a:solidFill>
                  <a:srgbClr val="404040"/>
                </a:solidFill>
                <a:latin typeface="+mj-lt"/>
                <a:cs typeface="Gill Sans MT"/>
              </a:rPr>
              <a:t>c</a:t>
            </a:r>
            <a:r>
              <a:rPr sz="1401" spc="-235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-55" dirty="0">
                <a:solidFill>
                  <a:srgbClr val="404040"/>
                </a:solidFill>
                <a:latin typeface="+mj-lt"/>
                <a:cs typeface="Gill Sans MT"/>
              </a:rPr>
              <a:t>l</a:t>
            </a:r>
            <a:r>
              <a:rPr sz="1401" spc="-240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40" dirty="0" err="1">
                <a:solidFill>
                  <a:srgbClr val="404040"/>
                </a:solidFill>
                <a:latin typeface="+mj-lt"/>
                <a:cs typeface="Gill Sans MT"/>
              </a:rPr>
              <a:t>a</a:t>
            </a:r>
            <a:r>
              <a:rPr sz="1401" spc="105" dirty="0" err="1">
                <a:solidFill>
                  <a:srgbClr val="404040"/>
                </a:solidFill>
                <a:latin typeface="+mj-lt"/>
                <a:cs typeface="Gill Sans MT"/>
              </a:rPr>
              <a:t>s</a:t>
            </a:r>
            <a:r>
              <a:rPr sz="1401" spc="-25" dirty="0" err="1">
                <a:solidFill>
                  <a:srgbClr val="404040"/>
                </a:solidFill>
                <a:latin typeface="+mj-lt"/>
                <a:cs typeface="Gill Sans MT"/>
              </a:rPr>
              <a:t>e</a:t>
            </a:r>
            <a:endParaRPr lang="es-ES" sz="1401" spc="-25" dirty="0">
              <a:solidFill>
                <a:srgbClr val="404040"/>
              </a:solidFill>
              <a:latin typeface="+mj-lt"/>
              <a:cs typeface="Gill Sans MT"/>
            </a:endParaRPr>
          </a:p>
          <a:p>
            <a:pPr marL="355609" indent="-342908">
              <a:buAutoNum type="arabicPeriod"/>
              <a:tabLst>
                <a:tab pos="354974" algn="l"/>
                <a:tab pos="355609" algn="l"/>
              </a:tabLst>
            </a:pPr>
            <a:endParaRPr lang="es-ES" sz="1401" spc="-25" dirty="0">
              <a:solidFill>
                <a:srgbClr val="404040"/>
              </a:solidFill>
              <a:latin typeface="+mj-lt"/>
              <a:cs typeface="Gill Sans MT"/>
            </a:endParaRPr>
          </a:p>
          <a:p>
            <a:pPr marL="355609" indent="-342908">
              <a:buAutoNum type="arabicPeriod"/>
              <a:tabLst>
                <a:tab pos="354974" algn="l"/>
                <a:tab pos="355609" algn="l"/>
              </a:tabLst>
            </a:pPr>
            <a:r>
              <a:rPr lang="es-ES" sz="1401" spc="-25" dirty="0">
                <a:solidFill>
                  <a:srgbClr val="404040"/>
                </a:solidFill>
                <a:latin typeface="+mj-lt"/>
                <a:cs typeface="Gill Sans MT"/>
              </a:rPr>
              <a:t>Cuadernillo del tema</a:t>
            </a:r>
            <a:endParaRPr sz="1401" dirty="0">
              <a:latin typeface="+mj-lt"/>
              <a:cs typeface="Gill Sans MT"/>
            </a:endParaRPr>
          </a:p>
          <a:p>
            <a:pPr marL="355609" indent="-342908">
              <a:spcBef>
                <a:spcPts val="1540"/>
              </a:spcBef>
              <a:buAutoNum type="arabicPeriod"/>
              <a:tabLst>
                <a:tab pos="354974" algn="l"/>
                <a:tab pos="355609" algn="l"/>
              </a:tabLst>
            </a:pPr>
            <a:r>
              <a:rPr sz="1401" spc="90" dirty="0">
                <a:solidFill>
                  <a:srgbClr val="404040"/>
                </a:solidFill>
                <a:latin typeface="+mj-lt"/>
                <a:cs typeface="Gill Sans MT"/>
              </a:rPr>
              <a:t>Recursos</a:t>
            </a:r>
            <a:r>
              <a:rPr sz="1401" spc="229" dirty="0">
                <a:solidFill>
                  <a:srgbClr val="404040"/>
                </a:solidFill>
                <a:latin typeface="+mj-lt"/>
                <a:cs typeface="Gill Sans MT"/>
              </a:rPr>
              <a:t> </a:t>
            </a:r>
            <a:r>
              <a:rPr sz="1401" spc="100" dirty="0">
                <a:solidFill>
                  <a:srgbClr val="404040"/>
                </a:solidFill>
                <a:latin typeface="+mj-lt"/>
                <a:cs typeface="Gill Sans MT"/>
              </a:rPr>
              <a:t>adicionales</a:t>
            </a:r>
            <a:endParaRPr sz="1401" dirty="0">
              <a:latin typeface="+mj-l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067" y="1831094"/>
            <a:ext cx="4038973" cy="367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44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43597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6095862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98" y="1100710"/>
            <a:ext cx="23136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recursos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2" y="1921001"/>
            <a:ext cx="6862021" cy="19622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lang="es-ES" sz="1401" spc="130" dirty="0">
                <a:solidFill>
                  <a:srgbClr val="404040"/>
                </a:solidFill>
                <a:latin typeface="+mj-lt"/>
                <a:cs typeface="Gill Sans MT"/>
              </a:rPr>
              <a:t>Evaluación</a:t>
            </a:r>
            <a:endParaRPr sz="1401" dirty="0">
              <a:latin typeface="+mj-lt"/>
              <a:cs typeface="Gill Sans MT"/>
            </a:endParaRPr>
          </a:p>
          <a:p>
            <a:pPr marL="299093" marR="26035" indent="-287027" algn="just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tabLst>
                <a:tab pos="299728" algn="l"/>
              </a:tabLst>
            </a:pP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A lo largo del curso deberéis </a:t>
            </a:r>
            <a:r>
              <a:rPr lang="es-ES" sz="1401" spc="135" dirty="0">
                <a:solidFill>
                  <a:srgbClr val="FF0000"/>
                </a:solidFill>
                <a:latin typeface="+mj-lt"/>
                <a:cs typeface="Gill Sans MT"/>
              </a:rPr>
              <a:t>entregar trabajos</a:t>
            </a: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. Un CV interactivo, un dossier con ejemplos de formatos (tema 4) y un trabajo grupal que también llevará presentación.</a:t>
            </a:r>
          </a:p>
          <a:p>
            <a:pPr marL="299093" marR="26035" indent="-287027" algn="just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tabLst>
                <a:tab pos="299728" algn="l"/>
              </a:tabLst>
            </a:pP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Por último, tendréis un examen final individual.</a:t>
            </a:r>
          </a:p>
          <a:p>
            <a:pPr marL="12066" marR="26035" algn="just">
              <a:lnSpc>
                <a:spcPct val="120000"/>
              </a:lnSpc>
              <a:spcBef>
                <a:spcPts val="1200"/>
              </a:spcBef>
              <a:tabLst>
                <a:tab pos="299728" algn="l"/>
              </a:tabLst>
            </a:pP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.</a:t>
            </a:r>
            <a:endParaRPr sz="1401" dirty="0">
              <a:latin typeface="+mj-l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6800" y="1921001"/>
            <a:ext cx="4536131" cy="306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95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29347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900034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98" y="1100710"/>
            <a:ext cx="22393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recursos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2" y="1921002"/>
            <a:ext cx="6641581" cy="13957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lang="es-ES" sz="1401" spc="130" dirty="0">
                <a:solidFill>
                  <a:srgbClr val="404040"/>
                </a:solidFill>
                <a:latin typeface="+mj-lt"/>
                <a:cs typeface="Gill Sans MT"/>
              </a:rPr>
              <a:t>Otros recursos</a:t>
            </a:r>
            <a:endParaRPr sz="1401" dirty="0">
              <a:latin typeface="+mj-lt"/>
              <a:cs typeface="Gill Sans MT"/>
            </a:endParaRPr>
          </a:p>
          <a:p>
            <a:pPr marL="299093" marR="26035" indent="-287027" algn="just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tabLst>
                <a:tab pos="299728" algn="l"/>
              </a:tabLst>
            </a:pP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En la pestaña de </a:t>
            </a:r>
            <a:r>
              <a:rPr lang="es-ES" sz="1401" spc="135" dirty="0">
                <a:solidFill>
                  <a:srgbClr val="FF0000"/>
                </a:solidFill>
                <a:latin typeface="+mj-lt"/>
                <a:cs typeface="Gill Sans MT"/>
              </a:rPr>
              <a:t>Otros recursos </a:t>
            </a: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encontraréis acceso a recursos bibliográficos y un </a:t>
            </a:r>
            <a:r>
              <a:rPr lang="es-ES" sz="1401" spc="135" dirty="0" err="1">
                <a:solidFill>
                  <a:srgbClr val="404040"/>
                </a:solidFill>
                <a:latin typeface="+mj-lt"/>
                <a:cs typeface="Gill Sans MT"/>
              </a:rPr>
              <a:t>Padlet</a:t>
            </a:r>
            <a:r>
              <a:rPr lang="es-ES" sz="1401" spc="135" dirty="0">
                <a:solidFill>
                  <a:srgbClr val="404040"/>
                </a:solidFill>
                <a:latin typeface="+mj-lt"/>
                <a:cs typeface="Gill Sans MT"/>
              </a:rPr>
              <a:t>, una herramienta online con la que, de forma colaborativa, podremos incluir accesos a diferentes herramientas.</a:t>
            </a:r>
            <a:endParaRPr sz="1401" dirty="0">
              <a:latin typeface="+mj-l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963" y="3316769"/>
            <a:ext cx="6807949" cy="277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40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376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138819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Programación</a:t>
            </a:r>
            <a:endParaRPr sz="1600">
              <a:latin typeface="+mj-lt"/>
              <a:cs typeface="Calibri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8DA6752-87A6-4448-8843-D99942CAC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53788"/>
              </p:ext>
            </p:extLst>
          </p:nvPr>
        </p:nvGraphicFramePr>
        <p:xfrm>
          <a:off x="1947553" y="1045463"/>
          <a:ext cx="8490856" cy="5408672"/>
        </p:xfrm>
        <a:graphic>
          <a:graphicData uri="http://schemas.openxmlformats.org/drawingml/2006/table">
            <a:tbl>
              <a:tblPr/>
              <a:tblGrid>
                <a:gridCol w="531699">
                  <a:extLst>
                    <a:ext uri="{9D8B030D-6E8A-4147-A177-3AD203B41FA5}">
                      <a16:colId xmlns:a16="http://schemas.microsoft.com/office/drawing/2014/main" val="4145929475"/>
                    </a:ext>
                  </a:extLst>
                </a:gridCol>
                <a:gridCol w="596995">
                  <a:extLst>
                    <a:ext uri="{9D8B030D-6E8A-4147-A177-3AD203B41FA5}">
                      <a16:colId xmlns:a16="http://schemas.microsoft.com/office/drawing/2014/main" val="2233504041"/>
                    </a:ext>
                  </a:extLst>
                </a:gridCol>
                <a:gridCol w="664624">
                  <a:extLst>
                    <a:ext uri="{9D8B030D-6E8A-4147-A177-3AD203B41FA5}">
                      <a16:colId xmlns:a16="http://schemas.microsoft.com/office/drawing/2014/main" val="582392331"/>
                    </a:ext>
                  </a:extLst>
                </a:gridCol>
                <a:gridCol w="643635">
                  <a:extLst>
                    <a:ext uri="{9D8B030D-6E8A-4147-A177-3AD203B41FA5}">
                      <a16:colId xmlns:a16="http://schemas.microsoft.com/office/drawing/2014/main" val="1272489035"/>
                    </a:ext>
                  </a:extLst>
                </a:gridCol>
                <a:gridCol w="1196322">
                  <a:extLst>
                    <a:ext uri="{9D8B030D-6E8A-4147-A177-3AD203B41FA5}">
                      <a16:colId xmlns:a16="http://schemas.microsoft.com/office/drawing/2014/main" val="2029185984"/>
                    </a:ext>
                  </a:extLst>
                </a:gridCol>
                <a:gridCol w="1196322">
                  <a:extLst>
                    <a:ext uri="{9D8B030D-6E8A-4147-A177-3AD203B41FA5}">
                      <a16:colId xmlns:a16="http://schemas.microsoft.com/office/drawing/2014/main" val="4037028717"/>
                    </a:ext>
                  </a:extLst>
                </a:gridCol>
                <a:gridCol w="1196322">
                  <a:extLst>
                    <a:ext uri="{9D8B030D-6E8A-4147-A177-3AD203B41FA5}">
                      <a16:colId xmlns:a16="http://schemas.microsoft.com/office/drawing/2014/main" val="3528167277"/>
                    </a:ext>
                  </a:extLst>
                </a:gridCol>
                <a:gridCol w="1268615">
                  <a:extLst>
                    <a:ext uri="{9D8B030D-6E8A-4147-A177-3AD203B41FA5}">
                      <a16:colId xmlns:a16="http://schemas.microsoft.com/office/drawing/2014/main" val="2538433454"/>
                    </a:ext>
                  </a:extLst>
                </a:gridCol>
                <a:gridCol w="1196322">
                  <a:extLst>
                    <a:ext uri="{9D8B030D-6E8A-4147-A177-3AD203B41FA5}">
                      <a16:colId xmlns:a16="http://schemas.microsoft.com/office/drawing/2014/main" val="173167567"/>
                    </a:ext>
                  </a:extLst>
                </a:gridCol>
              </a:tblGrid>
              <a:tr h="3815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semana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Tema vigente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Videoclase 19hs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Temática de la videoclase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Lecturas obligatorias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Vídeos para ver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¿Qué tengo que entregar?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límite de la entrega 19hs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94672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a 29/1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24-ene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general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guía docente, exploración aula virtual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la asignatura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Presentarte en el foro general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01743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 al 5/2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y 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31-ene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1 y 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Buscar grupo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95375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 a 12/2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y 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Apuntarse a Grupo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90866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13/2 a 19/2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y 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3 y 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II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Archive.org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entrega grupal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30413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 a 26/2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y 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21-abr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Tema 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y Textos recomendados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repositorios de imágenes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67859"/>
                  </a:ext>
                </a:extLst>
              </a:tr>
              <a:tr h="48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27/2 a 5/3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I (temas 1 a 4)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herramientas líneas de tiempo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Tema 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49730"/>
                  </a:ext>
                </a:extLst>
              </a:tr>
              <a:tr h="48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 a 12/3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I (temas 1 a 4)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III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 mapas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entrega grupal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57844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13/3 a 19/3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 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5 y 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Apuntes Bloque III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Vídeos tema 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1216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20/3 a 26/3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 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Licencias de uso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06651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27/3 a 2/4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 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CV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wordpress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Tercera entrega grupal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85974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 a 9/4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semana santa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25467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 a 16/4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y 8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IV y V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canva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CV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11-abr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83361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17/4 a 23/4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y 8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18-abr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7, 8 y 9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Apuntes Bloque IV y V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de buscadores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Cuarta entrega grupal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18-abr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57505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24/4 a 30/4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de búsqueda inversa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21734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1/5 a 7/5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cierre/dudas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3-may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Cierre de asignatura, balance y dudas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 final grupal con Calificación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84045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8/5 a 14/5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exposición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 9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Exposición del trabajo grupal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oral del trabajo grupal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 9 de mayo</a:t>
                      </a:r>
                    </a:p>
                  </a:txBody>
                  <a:tcPr marL="5756" marR="5756" marT="5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96544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final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6" marR="5756" marT="5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6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51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47160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6144818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229869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 err="1">
                <a:solidFill>
                  <a:srgbClr val="D1282D"/>
                </a:solidFill>
                <a:latin typeface="Calibri"/>
                <a:cs typeface="Calibri"/>
              </a:rPr>
              <a:t>Programación</a:t>
            </a:r>
            <a:r>
              <a:rPr lang="es-ES" sz="1600" spc="-5" dirty="0">
                <a:solidFill>
                  <a:srgbClr val="D1282D"/>
                </a:solidFill>
                <a:latin typeface="Calibri"/>
                <a:cs typeface="Calibri"/>
              </a:rPr>
              <a:t> Febrero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2EDC218-12C1-6B44-AA3E-73F190A2C269}"/>
              </a:ext>
            </a:extLst>
          </p:cNvPr>
          <p:cNvGraphicFramePr>
            <a:graphicFrameLocks noGrp="1"/>
          </p:cNvGraphicFramePr>
          <p:nvPr/>
        </p:nvGraphicFramePr>
        <p:xfrm>
          <a:off x="982663" y="2706328"/>
          <a:ext cx="10371137" cy="2589932"/>
        </p:xfrm>
        <a:graphic>
          <a:graphicData uri="http://schemas.openxmlformats.org/drawingml/2006/table">
            <a:tbl>
              <a:tblPr/>
              <a:tblGrid>
                <a:gridCol w="649442">
                  <a:extLst>
                    <a:ext uri="{9D8B030D-6E8A-4147-A177-3AD203B41FA5}">
                      <a16:colId xmlns:a16="http://schemas.microsoft.com/office/drawing/2014/main" val="2968972726"/>
                    </a:ext>
                  </a:extLst>
                </a:gridCol>
                <a:gridCol w="729199">
                  <a:extLst>
                    <a:ext uri="{9D8B030D-6E8A-4147-A177-3AD203B41FA5}">
                      <a16:colId xmlns:a16="http://schemas.microsoft.com/office/drawing/2014/main" val="1695455172"/>
                    </a:ext>
                  </a:extLst>
                </a:gridCol>
                <a:gridCol w="811803">
                  <a:extLst>
                    <a:ext uri="{9D8B030D-6E8A-4147-A177-3AD203B41FA5}">
                      <a16:colId xmlns:a16="http://schemas.microsoft.com/office/drawing/2014/main" val="1867701049"/>
                    </a:ext>
                  </a:extLst>
                </a:gridCol>
                <a:gridCol w="786167">
                  <a:extLst>
                    <a:ext uri="{9D8B030D-6E8A-4147-A177-3AD203B41FA5}">
                      <a16:colId xmlns:a16="http://schemas.microsoft.com/office/drawing/2014/main" val="2557886653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3759225070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2005823417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936207297"/>
                    </a:ext>
                  </a:extLst>
                </a:gridCol>
                <a:gridCol w="1549546">
                  <a:extLst>
                    <a:ext uri="{9D8B030D-6E8A-4147-A177-3AD203B41FA5}">
                      <a16:colId xmlns:a16="http://schemas.microsoft.com/office/drawing/2014/main" val="1880394426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468650146"/>
                    </a:ext>
                  </a:extLst>
                </a:gridCol>
              </a:tblGrid>
              <a:tr h="4563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semana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Tema vigente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Videoclase 19hs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Temática de la videoclase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Lecturas obligatorias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Vídeos para ver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¿Qué tengo que entregar?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límite de la entrega 19hs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04299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a 29/1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24-ene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general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guía docente, exploración aula virtual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la asignatura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Presentarte en el foro general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33210"/>
                  </a:ext>
                </a:extLst>
              </a:tr>
              <a:tr h="1939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 al 5/2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y 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31-ene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1 y 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Buscar grupo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70152"/>
                  </a:ext>
                </a:extLst>
              </a:tr>
              <a:tr h="1939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 a 12/2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y 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Apuntarse a Grupo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6502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13/2 a 19/2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y 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3 y 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II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Archive.org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entrega grupal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87273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 a 26/2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y 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21-abr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Tema 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y Textos recomendados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repositorios de imágenes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69508"/>
                  </a:ext>
                </a:extLst>
              </a:tr>
              <a:tr h="5818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27/2 a 5/3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I (temas 1 a 4)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herramientas líneas de tiempo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Tema 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3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7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35285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269724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 err="1">
                <a:solidFill>
                  <a:srgbClr val="D1282D"/>
                </a:solidFill>
                <a:latin typeface="+mj-lt"/>
                <a:cs typeface="Calibri"/>
              </a:rPr>
              <a:t>Programación</a:t>
            </a:r>
            <a:r>
              <a:rPr lang="es-ES" sz="1600" spc="-5" dirty="0">
                <a:solidFill>
                  <a:srgbClr val="D1282D"/>
                </a:solidFill>
                <a:latin typeface="+mj-lt"/>
                <a:cs typeface="Calibri"/>
              </a:rPr>
              <a:t> Marzo</a:t>
            </a:r>
            <a:endParaRPr sz="1600" dirty="0">
              <a:latin typeface="+mj-lt"/>
              <a:cs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B80A858-FB08-FB40-9FAA-C0D19B11E5DD}"/>
              </a:ext>
            </a:extLst>
          </p:cNvPr>
          <p:cNvGraphicFramePr>
            <a:graphicFrameLocks noGrp="1"/>
          </p:cNvGraphicFramePr>
          <p:nvPr/>
        </p:nvGraphicFramePr>
        <p:xfrm>
          <a:off x="982663" y="2900287"/>
          <a:ext cx="10371137" cy="2202013"/>
        </p:xfrm>
        <a:graphic>
          <a:graphicData uri="http://schemas.openxmlformats.org/drawingml/2006/table">
            <a:tbl>
              <a:tblPr/>
              <a:tblGrid>
                <a:gridCol w="649442">
                  <a:extLst>
                    <a:ext uri="{9D8B030D-6E8A-4147-A177-3AD203B41FA5}">
                      <a16:colId xmlns:a16="http://schemas.microsoft.com/office/drawing/2014/main" val="180470466"/>
                    </a:ext>
                  </a:extLst>
                </a:gridCol>
                <a:gridCol w="729199">
                  <a:extLst>
                    <a:ext uri="{9D8B030D-6E8A-4147-A177-3AD203B41FA5}">
                      <a16:colId xmlns:a16="http://schemas.microsoft.com/office/drawing/2014/main" val="1308224207"/>
                    </a:ext>
                  </a:extLst>
                </a:gridCol>
                <a:gridCol w="811803">
                  <a:extLst>
                    <a:ext uri="{9D8B030D-6E8A-4147-A177-3AD203B41FA5}">
                      <a16:colId xmlns:a16="http://schemas.microsoft.com/office/drawing/2014/main" val="324634522"/>
                    </a:ext>
                  </a:extLst>
                </a:gridCol>
                <a:gridCol w="786167">
                  <a:extLst>
                    <a:ext uri="{9D8B030D-6E8A-4147-A177-3AD203B41FA5}">
                      <a16:colId xmlns:a16="http://schemas.microsoft.com/office/drawing/2014/main" val="3298223197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534292827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2215158562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1785796107"/>
                    </a:ext>
                  </a:extLst>
                </a:gridCol>
                <a:gridCol w="1549546">
                  <a:extLst>
                    <a:ext uri="{9D8B030D-6E8A-4147-A177-3AD203B41FA5}">
                      <a16:colId xmlns:a16="http://schemas.microsoft.com/office/drawing/2014/main" val="2183659628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198931268"/>
                    </a:ext>
                  </a:extLst>
                </a:gridCol>
              </a:tblGrid>
              <a:tr h="4563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semana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Tema vigente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Videoclase 19hs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Temática de la videoclase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Lecturas obligatorias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Vídeos para ver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¿Qué tengo que entregar?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límite de la entrega 19hs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087"/>
                  </a:ext>
                </a:extLst>
              </a:tr>
              <a:tr h="5818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 a 12/3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I (temas 1 a 4)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III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 mapas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entrega grupal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63894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13/3 a 19/3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 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5 y 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Apuntes Bloque III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Vídeos tema 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54959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20/3 a 26/3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 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Licencias de uso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70934"/>
                  </a:ext>
                </a:extLst>
              </a:tr>
              <a:tr h="1939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27/3 a 2/4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 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CV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wordpress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Tercera entrega grupal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02184"/>
                  </a:ext>
                </a:extLst>
              </a:tr>
              <a:tr h="1939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 a 9/4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semana santa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2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0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53097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28076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D1282D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Programación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D1282D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Abril y mayo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1C8DA06-46B7-394A-A70B-F163D18743E9}"/>
              </a:ext>
            </a:extLst>
          </p:cNvPr>
          <p:cNvGraphicFramePr>
            <a:graphicFrameLocks noGrp="1"/>
          </p:cNvGraphicFramePr>
          <p:nvPr/>
        </p:nvGraphicFramePr>
        <p:xfrm>
          <a:off x="982663" y="2706328"/>
          <a:ext cx="10371137" cy="2589931"/>
        </p:xfrm>
        <a:graphic>
          <a:graphicData uri="http://schemas.openxmlformats.org/drawingml/2006/table">
            <a:tbl>
              <a:tblPr/>
              <a:tblGrid>
                <a:gridCol w="649442">
                  <a:extLst>
                    <a:ext uri="{9D8B030D-6E8A-4147-A177-3AD203B41FA5}">
                      <a16:colId xmlns:a16="http://schemas.microsoft.com/office/drawing/2014/main" val="4132925352"/>
                    </a:ext>
                  </a:extLst>
                </a:gridCol>
                <a:gridCol w="729199">
                  <a:extLst>
                    <a:ext uri="{9D8B030D-6E8A-4147-A177-3AD203B41FA5}">
                      <a16:colId xmlns:a16="http://schemas.microsoft.com/office/drawing/2014/main" val="362962514"/>
                    </a:ext>
                  </a:extLst>
                </a:gridCol>
                <a:gridCol w="811803">
                  <a:extLst>
                    <a:ext uri="{9D8B030D-6E8A-4147-A177-3AD203B41FA5}">
                      <a16:colId xmlns:a16="http://schemas.microsoft.com/office/drawing/2014/main" val="4080072536"/>
                    </a:ext>
                  </a:extLst>
                </a:gridCol>
                <a:gridCol w="786167">
                  <a:extLst>
                    <a:ext uri="{9D8B030D-6E8A-4147-A177-3AD203B41FA5}">
                      <a16:colId xmlns:a16="http://schemas.microsoft.com/office/drawing/2014/main" val="70317198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1620951873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3288527348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704447861"/>
                    </a:ext>
                  </a:extLst>
                </a:gridCol>
                <a:gridCol w="1549546">
                  <a:extLst>
                    <a:ext uri="{9D8B030D-6E8A-4147-A177-3AD203B41FA5}">
                      <a16:colId xmlns:a16="http://schemas.microsoft.com/office/drawing/2014/main" val="226723366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355811327"/>
                    </a:ext>
                  </a:extLst>
                </a:gridCol>
              </a:tblGrid>
              <a:tr h="4563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semana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Tema vigente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Videoclase 19hs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Temática de la videoclase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Lecturas obligatorias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Vídeos para ver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¿Qué tengo que entregar?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límite de la entrega 19hs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756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 a 16/4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y 8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Presentaciones Bloque IV y V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canva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 CV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11-abr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17927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17/4 a 23/4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y 8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18-abr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Temas 7, 8 y 9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Apuntes Bloque IV y V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de buscadores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Cuarta entrega grupal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18-abr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16549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24/4 a 30/4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de búsqueda inversa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7114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1/5 a 7/5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cierre/dudas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3-may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Cierre de asignatura, balance y dudas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 final grupal con Calificación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2847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8/5 a 14/5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exposición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 9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Exposición del trabajo grupal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oral del trabajo grupal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 9 de mayo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03218"/>
                  </a:ext>
                </a:extLst>
              </a:tr>
              <a:tr h="1939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final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4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1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49535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110267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Evaluación</a:t>
            </a:r>
            <a:endParaRPr sz="1600">
              <a:latin typeface="+mj-lt"/>
              <a:cs typeface="Calibri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C10FB66-B540-0F48-9702-ED84A4D89A82}"/>
              </a:ext>
            </a:extLst>
          </p:cNvPr>
          <p:cNvGraphicFramePr>
            <a:graphicFrameLocks noGrp="1"/>
          </p:cNvGraphicFramePr>
          <p:nvPr/>
        </p:nvGraphicFramePr>
        <p:xfrm>
          <a:off x="2434431" y="2464594"/>
          <a:ext cx="7467600" cy="307340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22292226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14346014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90107601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29612749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73846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552854558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Trabajo individual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Trabajo grupal escrito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Trabajo grupal exposición 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Examen 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9386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Tema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CV interactivo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721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2262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mínima para aprobar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mínima: 5 /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mínima: 5 /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mínima: no tiene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mínima: no tiene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mínima: 5 /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1339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¿Reevaluable?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Revaluable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Revaluable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reevaluable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reevaluable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Revaluable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84019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Entrega/examen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11-abr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 9 de 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15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8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2" y="1894380"/>
            <a:ext cx="127317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1" y="1927353"/>
            <a:ext cx="1244601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2">
              <a:spcBef>
                <a:spcPts val="100"/>
              </a:spcBef>
            </a:pPr>
            <a:r>
              <a:rPr lang="es-ES" sz="1801" spc="-65" dirty="0">
                <a:latin typeface="Gill Sans MT"/>
                <a:cs typeface="Gill Sans MT"/>
              </a:rPr>
              <a:t>11 de abril</a:t>
            </a:r>
            <a:endParaRPr sz="1801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376" y="2675381"/>
            <a:ext cx="8560434" cy="2293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Gill Sans MT"/>
                <a:cs typeface="Gill Sans MT"/>
              </a:rPr>
              <a:t>Este trabajo se realiza con la ayuda de un cuadernillo (Aula Virtual-Evaluación-Trabajo individual CV)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Gill Sans MT"/>
                <a:cs typeface="Gill Sans MT"/>
              </a:rPr>
              <a:t>El objetivo es reflexionar sobre tu futuro profesional y realizar un CV interactivo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Gill Sans MT"/>
                <a:cs typeface="Gill Sans MT"/>
              </a:rPr>
              <a:t>Dispones de un foro de consultas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Gill Sans MT"/>
                <a:cs typeface="Gill Sans MT"/>
              </a:rPr>
              <a:t>El 28 de marzo a las 19hs tendremos una clase de refuerzo para resolver dudas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Gill Sans MT"/>
                <a:cs typeface="Gill Sans MT"/>
              </a:rPr>
              <a:t>La entrega finaliza el 11 de abril a las 19hs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Gill Sans MT"/>
                <a:cs typeface="Gill Sans MT"/>
              </a:rPr>
              <a:t>Este trabajo representa el 30% de la asignatura y es </a:t>
            </a:r>
            <a:r>
              <a:rPr lang="es-ES" sz="1801" spc="-70" dirty="0" err="1">
                <a:latin typeface="Gill Sans MT"/>
                <a:cs typeface="Gill Sans MT"/>
              </a:rPr>
              <a:t>reevaluable</a:t>
            </a:r>
            <a:r>
              <a:rPr lang="es-ES" sz="1801" spc="-70" dirty="0">
                <a:latin typeface="Gill Sans MT"/>
                <a:cs typeface="Gill Sans MT"/>
              </a:rPr>
              <a:t> en extraordinaria en caso de No presentado o Suspenso.</a:t>
            </a:r>
            <a:endParaRPr sz="1801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81598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0"/>
          <p:cNvSpPr txBox="1"/>
          <p:nvPr/>
        </p:nvSpPr>
        <p:spPr>
          <a:xfrm>
            <a:off x="444500" y="1100710"/>
            <a:ext cx="30150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 err="1">
                <a:solidFill>
                  <a:srgbClr val="D1282D"/>
                </a:solidFill>
                <a:latin typeface="+mj-lt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individual</a:t>
            </a:r>
            <a:r>
              <a:rPr lang="es-ES" sz="1600" spc="-5" dirty="0">
                <a:solidFill>
                  <a:srgbClr val="D1282D"/>
                </a:solidFill>
                <a:latin typeface="+mj-lt"/>
                <a:cs typeface="Calibri"/>
              </a:rPr>
              <a:t> CV</a:t>
            </a:r>
            <a:endParaRPr sz="16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82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2" y="1894380"/>
            <a:ext cx="127317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1" y="1927353"/>
            <a:ext cx="1244601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2">
              <a:spcBef>
                <a:spcPts val="100"/>
              </a:spcBef>
            </a:pPr>
            <a:r>
              <a:rPr lang="es-ES" sz="1801" spc="-65" dirty="0">
                <a:latin typeface="Gill Sans MT"/>
                <a:cs typeface="Gill Sans MT"/>
              </a:rPr>
              <a:t>28 de febrero</a:t>
            </a:r>
            <a:endParaRPr sz="1801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376" y="2675381"/>
            <a:ext cx="9962426" cy="228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Este trabajo se realiza con la ayuda de un cuadernillo (Aula Virtual-Evaluación-Trabajo individual Tema 4)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El objetivo es demostrar que conoces los formatos y eres capaz de reconocerlos y encontrarlos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El 21 de febrero a las 19hs tendremos una clase de refuerzo para resolver dudas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La entrega finaliza el 28 de febrero a las 19hs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Este trabajo representa el 10% de la asignatura y es </a:t>
            </a:r>
            <a:r>
              <a:rPr lang="es-ES" sz="1801" spc="-70" dirty="0" err="1">
                <a:latin typeface="+mj-lt"/>
                <a:cs typeface="Gill Sans MT"/>
              </a:rPr>
              <a:t>reevaluable</a:t>
            </a:r>
            <a:r>
              <a:rPr lang="es-ES" sz="1801" spc="-70" dirty="0">
                <a:latin typeface="+mj-lt"/>
                <a:cs typeface="Gill Sans MT"/>
              </a:rPr>
              <a:t> en extraordinaria en caso de No presentado o Suspenso.</a:t>
            </a:r>
            <a:endParaRPr sz="1801" dirty="0">
              <a:latin typeface="+mj-l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31722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0"/>
          <p:cNvSpPr txBox="1"/>
          <p:nvPr/>
        </p:nvSpPr>
        <p:spPr>
          <a:xfrm>
            <a:off x="444500" y="1100710"/>
            <a:ext cx="27028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 err="1">
                <a:solidFill>
                  <a:srgbClr val="D1282D"/>
                </a:solidFill>
                <a:latin typeface="+mj-lt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individual</a:t>
            </a:r>
            <a:r>
              <a:rPr lang="es-ES" sz="1600" spc="-5" dirty="0">
                <a:solidFill>
                  <a:srgbClr val="D1282D"/>
                </a:solidFill>
                <a:latin typeface="+mj-lt"/>
                <a:cs typeface="Calibri"/>
              </a:rPr>
              <a:t> TEMA 4</a:t>
            </a:r>
            <a:endParaRPr sz="16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70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82016"/>
            <a:ext cx="46767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  <a:cs typeface="Gill Sans M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  <a:cs typeface="Gill Sans M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  <a:cs typeface="Gill Sans M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  <a:cs typeface="Gill Sans MT"/>
              </a:rPr>
              <a:t>asignatura</a:t>
            </a:r>
            <a:endParaRPr sz="3600" dirty="0">
              <a:latin typeface="+mj-l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500" y="1100710"/>
            <a:ext cx="141695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Guía</a:t>
            </a:r>
            <a:r>
              <a:rPr sz="1600" spc="-55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docente</a:t>
            </a:r>
            <a:endParaRPr sz="1600">
              <a:latin typeface="+mj-lt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51599" y="1887729"/>
            <a:ext cx="7572491" cy="4385156"/>
            <a:chOff x="1350390" y="1867632"/>
            <a:chExt cx="7572491" cy="4385156"/>
          </a:xfrm>
        </p:grpSpPr>
        <p:sp>
          <p:nvSpPr>
            <p:cNvPr id="7" name="object 7"/>
            <p:cNvSpPr/>
            <p:nvPr/>
          </p:nvSpPr>
          <p:spPr>
            <a:xfrm>
              <a:off x="1350390" y="4060210"/>
              <a:ext cx="368935" cy="302260"/>
            </a:xfrm>
            <a:custGeom>
              <a:avLst/>
              <a:gdLst/>
              <a:ahLst/>
              <a:cxnLst/>
              <a:rect l="l" t="t" r="r" b="b"/>
              <a:pathLst>
                <a:path w="368934" h="302260">
                  <a:moveTo>
                    <a:pt x="217931" y="0"/>
                  </a:moveTo>
                  <a:lnTo>
                    <a:pt x="217931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217931" y="226314"/>
                  </a:lnTo>
                  <a:lnTo>
                    <a:pt x="217931" y="301752"/>
                  </a:lnTo>
                  <a:lnTo>
                    <a:pt x="368807" y="150876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8" name="object 8"/>
            <p:cNvSpPr/>
            <p:nvPr/>
          </p:nvSpPr>
          <p:spPr>
            <a:xfrm>
              <a:off x="1350390" y="4060210"/>
              <a:ext cx="368935" cy="302260"/>
            </a:xfrm>
            <a:custGeom>
              <a:avLst/>
              <a:gdLst/>
              <a:ahLst/>
              <a:cxnLst/>
              <a:rect l="l" t="t" r="r" b="b"/>
              <a:pathLst>
                <a:path w="368934" h="302260">
                  <a:moveTo>
                    <a:pt x="0" y="75438"/>
                  </a:moveTo>
                  <a:lnTo>
                    <a:pt x="217931" y="75438"/>
                  </a:lnTo>
                  <a:lnTo>
                    <a:pt x="217931" y="0"/>
                  </a:lnTo>
                  <a:lnTo>
                    <a:pt x="368807" y="150876"/>
                  </a:lnTo>
                  <a:lnTo>
                    <a:pt x="217931" y="301752"/>
                  </a:lnTo>
                  <a:lnTo>
                    <a:pt x="217931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127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7CC0D61F-4436-1648-83E2-6F5846F6AEB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8704" y="1867632"/>
              <a:ext cx="7114177" cy="4385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10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2" y="1894380"/>
            <a:ext cx="1493917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01">
                <a:latin typeface="+mj-lt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1" y="1927353"/>
            <a:ext cx="1460389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2">
              <a:spcBef>
                <a:spcPts val="100"/>
              </a:spcBef>
            </a:pPr>
            <a:r>
              <a:rPr lang="es-ES" sz="1801" spc="-65" dirty="0">
                <a:latin typeface="+mj-lt"/>
                <a:cs typeface="Gill Sans MT"/>
              </a:rPr>
              <a:t>4 de mayo</a:t>
            </a:r>
            <a:endParaRPr sz="1801" dirty="0">
              <a:latin typeface="+mj-l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376" y="2675381"/>
            <a:ext cx="10044636" cy="3743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Este trabajo se realiza con la ayuda de un cuadernillo (Aula Virtual-Evaluación-Trabajo grupal)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El objetivo es llevar adelante un trabajo profesional de comunicación digital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Se trabajará en grupos de máximo 7 personas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Se realizarán entregas parciales cada 3 semanas, completando así 4 entregas que recibirán </a:t>
            </a:r>
            <a:r>
              <a:rPr lang="es-ES" sz="1801" spc="-70" dirty="0" err="1">
                <a:latin typeface="+mj-lt"/>
                <a:cs typeface="Gill Sans MT"/>
              </a:rPr>
              <a:t>feedback</a:t>
            </a:r>
            <a:r>
              <a:rPr lang="es-ES" sz="1801" spc="-70" dirty="0">
                <a:latin typeface="+mj-lt"/>
                <a:cs typeface="Gill Sans MT"/>
              </a:rPr>
              <a:t> por parte de la profesora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La entrega final será la única que se puntúe (las intermedias no se puntúan)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La entrega finaliza el 4 de mayo a las 19hs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Este trabajo representa el 30% de la asignatura y NO es </a:t>
            </a:r>
            <a:r>
              <a:rPr lang="es-ES" sz="1801" spc="-70" dirty="0" err="1">
                <a:latin typeface="+mj-lt"/>
                <a:cs typeface="Gill Sans MT"/>
              </a:rPr>
              <a:t>reevaluable</a:t>
            </a:r>
            <a:endParaRPr lang="es-ES" sz="1801" spc="-70" dirty="0">
              <a:latin typeface="+mj-lt"/>
              <a:cs typeface="Gill Sans MT"/>
            </a:endParaRP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endParaRPr lang="es-ES" sz="1801" spc="-70" dirty="0">
              <a:latin typeface="+mj-lt"/>
              <a:cs typeface="Gill Sans MT"/>
            </a:endParaRP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Exposición y defensa del trabajo será el 8 y 9 de mayo en horario a determinar </a:t>
            </a:r>
          </a:p>
          <a:p>
            <a:pPr marL="1762170" indent="-287027">
              <a:spcBef>
                <a:spcPts val="100"/>
              </a:spcBef>
              <a:buFont typeface="Arial"/>
              <a:buChar char="•"/>
              <a:tabLst>
                <a:tab pos="1762170" algn="l"/>
                <a:tab pos="1762805" algn="l"/>
              </a:tabLst>
            </a:pPr>
            <a:r>
              <a:rPr lang="es-ES" sz="1801" spc="-70" dirty="0">
                <a:latin typeface="+mj-lt"/>
                <a:cs typeface="Gill Sans MT"/>
              </a:rPr>
              <a:t>Esta exposición representa el 10% de la asignatura y NO es </a:t>
            </a:r>
            <a:r>
              <a:rPr lang="es-ES" sz="1801" spc="-70" dirty="0" err="1">
                <a:latin typeface="+mj-lt"/>
                <a:cs typeface="Gill Sans MT"/>
              </a:rPr>
              <a:t>reevaluable</a:t>
            </a:r>
            <a:endParaRPr lang="es-ES" sz="1801" spc="-70" dirty="0">
              <a:latin typeface="+mj-lt"/>
              <a:cs typeface="Gill Sans MT"/>
            </a:endParaRPr>
          </a:p>
          <a:p>
            <a:pPr marL="1475143">
              <a:spcBef>
                <a:spcPts val="100"/>
              </a:spcBef>
              <a:tabLst>
                <a:tab pos="1762170" algn="l"/>
                <a:tab pos="1762805" algn="l"/>
              </a:tabLst>
            </a:pPr>
            <a:endParaRPr sz="1801" dirty="0">
              <a:latin typeface="+mj-l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35285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45463"/>
            <a:ext cx="598163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100710"/>
            <a:ext cx="27251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 err="1">
                <a:solidFill>
                  <a:srgbClr val="D1282D"/>
                </a:solidFill>
                <a:latin typeface="+mj-lt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+mj-lt"/>
                <a:cs typeface="Calibri"/>
              </a:rPr>
              <a:t> </a:t>
            </a:r>
            <a:r>
              <a:rPr lang="es-ES" sz="1600" spc="-5" dirty="0">
                <a:solidFill>
                  <a:srgbClr val="D1282D"/>
                </a:solidFill>
                <a:latin typeface="+mj-lt"/>
                <a:cs typeface="Calibri"/>
              </a:rPr>
              <a:t>grupal</a:t>
            </a:r>
            <a:endParaRPr sz="1600" dirty="0">
              <a:latin typeface="+mj-lt"/>
              <a:cs typeface="Calibri"/>
            </a:endParaRPr>
          </a:p>
        </p:txBody>
      </p:sp>
      <p:grpSp>
        <p:nvGrpSpPr>
          <p:cNvPr id="12" name="object 2">
            <a:extLst>
              <a:ext uri="{FF2B5EF4-FFF2-40B4-BE49-F238E27FC236}">
                <a16:creationId xmlns:a16="http://schemas.microsoft.com/office/drawing/2014/main" id="{C911B09C-C12C-6947-91F8-5746FD75F4D2}"/>
              </a:ext>
            </a:extLst>
          </p:cNvPr>
          <p:cNvGrpSpPr/>
          <p:nvPr/>
        </p:nvGrpSpPr>
        <p:grpSpPr>
          <a:xfrm>
            <a:off x="1194289" y="5203303"/>
            <a:ext cx="1493917" cy="398145"/>
            <a:chOff x="1315021" y="1894379"/>
            <a:chExt cx="1273175" cy="398145"/>
          </a:xfrm>
        </p:grpSpPr>
        <p:pic>
          <p:nvPicPr>
            <p:cNvPr id="13" name="object 3">
              <a:extLst>
                <a:ext uri="{FF2B5EF4-FFF2-40B4-BE49-F238E27FC236}">
                  <a16:creationId xmlns:a16="http://schemas.microsoft.com/office/drawing/2014/main" id="{4171FC2B-0539-0746-9D5D-02B57CB32F5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2C459E08-79D3-B64C-8277-27B06F0DDD52}"/>
                </a:ext>
              </a:extLst>
            </p:cNvPr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01">
                <a:latin typeface="+mj-lt"/>
              </a:endParaRPr>
            </a:p>
          </p:txBody>
        </p:sp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444DB94F-0B78-5E4E-8707-A5082C46F01A}"/>
              </a:ext>
            </a:extLst>
          </p:cNvPr>
          <p:cNvSpPr txBox="1"/>
          <p:nvPr/>
        </p:nvSpPr>
        <p:spPr>
          <a:xfrm>
            <a:off x="1207568" y="5236276"/>
            <a:ext cx="1614162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2">
              <a:spcBef>
                <a:spcPts val="100"/>
              </a:spcBef>
            </a:pPr>
            <a:r>
              <a:rPr lang="es-ES" sz="1801" spc="-65" dirty="0">
                <a:latin typeface="+mj-lt"/>
                <a:cs typeface="Gill Sans MT"/>
              </a:rPr>
              <a:t>8 y 9 de mayo</a:t>
            </a:r>
            <a:endParaRPr sz="1801" dirty="0">
              <a:latin typeface="+mj-l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2777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2" y="1894380"/>
            <a:ext cx="144908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01">
                <a:latin typeface="+mj-lt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1" y="1927353"/>
            <a:ext cx="1416563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2">
              <a:spcBef>
                <a:spcPts val="100"/>
              </a:spcBef>
            </a:pPr>
            <a:r>
              <a:rPr lang="es-ES" sz="1801" spc="-65" dirty="0">
                <a:latin typeface="+mj-lt"/>
                <a:cs typeface="Gill Sans MT"/>
              </a:rPr>
              <a:t>16 de mayo</a:t>
            </a:r>
            <a:endParaRPr sz="1801" dirty="0">
              <a:latin typeface="+mj-l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576" y="1927352"/>
            <a:ext cx="6446802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1">
              <a:spcBef>
                <a:spcPts val="100"/>
              </a:spcBef>
            </a:pPr>
            <a:r>
              <a:rPr lang="es-ES" sz="1801" dirty="0">
                <a:latin typeface="+mj-lt"/>
                <a:cs typeface="Gill Sans MT"/>
              </a:rPr>
              <a:t>Examen final de la asignatura</a:t>
            </a:r>
            <a:endParaRPr sz="1801" dirty="0">
              <a:latin typeface="+mj-l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374" y="3304795"/>
            <a:ext cx="10770929" cy="1675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1">
              <a:spcBef>
                <a:spcPts val="100"/>
              </a:spcBef>
            </a:pPr>
            <a:r>
              <a:rPr lang="es-ES" sz="1801" spc="-34" dirty="0">
                <a:latin typeface="+mj-lt"/>
                <a:cs typeface="Gill Sans MT"/>
              </a:rPr>
              <a:t>El examen será </a:t>
            </a:r>
            <a:r>
              <a:rPr lang="es-ES" sz="1801" b="1" spc="-34" dirty="0">
                <a:latin typeface="+mj-lt"/>
                <a:cs typeface="Gill Sans MT"/>
              </a:rPr>
              <a:t>presencial</a:t>
            </a:r>
            <a:r>
              <a:rPr lang="es-ES" sz="1801" spc="-34" dirty="0">
                <a:latin typeface="+mj-lt"/>
                <a:cs typeface="Gill Sans MT"/>
              </a:rPr>
              <a:t> y en la fecha indicada por la universidad: </a:t>
            </a:r>
            <a:r>
              <a:rPr lang="es-ES" sz="1801" spc="-34" dirty="0">
                <a:solidFill>
                  <a:srgbClr val="FF0000"/>
                </a:solidFill>
                <a:latin typeface="+mj-lt"/>
                <a:cs typeface="Gill Sans MT"/>
              </a:rPr>
              <a:t>martes 16 de mayo a las 15hs </a:t>
            </a:r>
            <a:r>
              <a:rPr lang="es-ES" sz="1801" spc="-34" dirty="0">
                <a:latin typeface="+mj-lt"/>
                <a:cs typeface="Gill Sans MT"/>
              </a:rPr>
              <a:t>en Fuenlabrada. Será un examen de preguntas cortas: algunas de opción múltiple, otras de verdadero falso, y algunas de desarrollo muy corto. Será escrito a mano y no con ordenador. Para poder acceder al examen, hay que llevar el DNI, Tarjeta de residente o Pasaporte. No podrán entrar al examen las personas que no traigan documentación oficial. Entran los </a:t>
            </a:r>
            <a:r>
              <a:rPr lang="es-ES" sz="1801" spc="-34" dirty="0">
                <a:solidFill>
                  <a:srgbClr val="FF0000"/>
                </a:solidFill>
                <a:latin typeface="+mj-lt"/>
                <a:cs typeface="Gill Sans MT"/>
              </a:rPr>
              <a:t>Temas 2, 7, 8 y Materiales de terceros y licenciamiento </a:t>
            </a:r>
            <a:r>
              <a:rPr lang="es-ES" sz="1801" spc="-34" dirty="0">
                <a:latin typeface="+mj-lt"/>
                <a:cs typeface="Gill Sans MT"/>
              </a:rPr>
              <a:t>(licencias </a:t>
            </a:r>
            <a:r>
              <a:rPr lang="es-ES" sz="1801" spc="-34" dirty="0" err="1">
                <a:latin typeface="+mj-lt"/>
                <a:cs typeface="Gill Sans MT"/>
              </a:rPr>
              <a:t>Creative</a:t>
            </a:r>
            <a:r>
              <a:rPr lang="es-ES" sz="1801" spc="-34" dirty="0">
                <a:latin typeface="+mj-lt"/>
                <a:cs typeface="Gill Sans MT"/>
              </a:rPr>
              <a:t> </a:t>
            </a:r>
            <a:r>
              <a:rPr lang="es-ES" sz="1801" spc="-34" dirty="0" err="1">
                <a:latin typeface="+mj-lt"/>
                <a:cs typeface="Gill Sans MT"/>
              </a:rPr>
              <a:t>commons</a:t>
            </a:r>
            <a:r>
              <a:rPr lang="es-ES" sz="1801" spc="-34" dirty="0">
                <a:latin typeface="+mj-lt"/>
                <a:cs typeface="Gill Sans MT"/>
              </a:rPr>
              <a:t>).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22222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1045463"/>
            <a:ext cx="5802121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1" y="1100710"/>
            <a:ext cx="17078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lang="es-ES" sz="1600" spc="-10" dirty="0">
                <a:solidFill>
                  <a:srgbClr val="D1282D"/>
                </a:solidFill>
                <a:latin typeface="+mj-lt"/>
                <a:cs typeface="Calibri"/>
              </a:rPr>
              <a:t>Evaluación escrita</a:t>
            </a:r>
            <a:endParaRPr sz="16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34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7343" y="2212651"/>
            <a:ext cx="5715376" cy="1282403"/>
          </a:xfrm>
          <a:prstGeom prst="rect">
            <a:avLst/>
          </a:prstGeom>
        </p:spPr>
        <p:txBody>
          <a:bodyPr vert="horz" wrap="square" lIns="0" tIns="167641" rIns="0" bIns="0" rtlCol="0">
            <a:spAutoFit/>
          </a:bodyPr>
          <a:lstStyle/>
          <a:p>
            <a:pPr marL="1118898">
              <a:spcBef>
                <a:spcPts val="1321"/>
              </a:spcBef>
            </a:pPr>
            <a:r>
              <a:rPr sz="2400" dirty="0" err="1">
                <a:solidFill>
                  <a:srgbClr val="D1282D"/>
                </a:solidFill>
                <a:latin typeface="+mj-lt"/>
                <a:cs typeface="Gill Sans MT"/>
              </a:rPr>
              <a:t>Ortografía</a:t>
            </a:r>
            <a:r>
              <a:rPr sz="2400" spc="-34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endParaRPr sz="2400" dirty="0">
              <a:latin typeface="+mj-lt"/>
              <a:cs typeface="Gill Sans MT"/>
            </a:endParaRPr>
          </a:p>
          <a:p>
            <a:pPr marL="355609" marR="5081" indent="-342908">
              <a:spcBef>
                <a:spcPts val="1025"/>
              </a:spcBef>
              <a:buClr>
                <a:srgbClr val="D1282D"/>
              </a:buClr>
              <a:buFont typeface="Arial"/>
              <a:buChar char="•"/>
              <a:tabLst>
                <a:tab pos="354974" algn="l"/>
                <a:tab pos="355609" algn="l"/>
              </a:tabLst>
            </a:pPr>
            <a:r>
              <a:rPr sz="2000" spc="-30" dirty="0">
                <a:latin typeface="+mj-lt"/>
                <a:cs typeface="Gill Sans MT"/>
              </a:rPr>
              <a:t>En</a:t>
            </a:r>
            <a:r>
              <a:rPr sz="2000" spc="-15" dirty="0">
                <a:latin typeface="+mj-lt"/>
                <a:cs typeface="Gill Sans MT"/>
              </a:rPr>
              <a:t> </a:t>
            </a:r>
            <a:r>
              <a:rPr sz="2000" spc="-46" dirty="0">
                <a:latin typeface="+mj-lt"/>
                <a:cs typeface="Gill Sans MT"/>
              </a:rPr>
              <a:t>todas</a:t>
            </a:r>
            <a:r>
              <a:rPr sz="2000" spc="-10" dirty="0">
                <a:latin typeface="+mj-lt"/>
                <a:cs typeface="Gill Sans MT"/>
              </a:rPr>
              <a:t> </a:t>
            </a:r>
            <a:r>
              <a:rPr sz="2000" spc="-60" dirty="0">
                <a:latin typeface="+mj-lt"/>
                <a:cs typeface="Gill Sans MT"/>
              </a:rPr>
              <a:t>las</a:t>
            </a:r>
            <a:r>
              <a:rPr sz="2000" spc="-5" dirty="0">
                <a:latin typeface="+mj-lt"/>
                <a:cs typeface="Gill Sans MT"/>
              </a:rPr>
              <a:t> </a:t>
            </a:r>
            <a:r>
              <a:rPr lang="es-ES" sz="2000" spc="-30" dirty="0">
                <a:latin typeface="+mj-lt"/>
                <a:cs typeface="Gill Sans MT"/>
              </a:rPr>
              <a:t>entregas</a:t>
            </a:r>
            <a:r>
              <a:rPr sz="2000" spc="10" dirty="0">
                <a:latin typeface="+mj-lt"/>
                <a:cs typeface="Gill Sans MT"/>
              </a:rPr>
              <a:t> </a:t>
            </a:r>
            <a:r>
              <a:rPr sz="2000" spc="-60" dirty="0">
                <a:latin typeface="+mj-lt"/>
                <a:cs typeface="Gill Sans MT"/>
              </a:rPr>
              <a:t>escritas</a:t>
            </a:r>
            <a:r>
              <a:rPr sz="2000" spc="-15" dirty="0">
                <a:latin typeface="+mj-lt"/>
                <a:cs typeface="Gill Sans MT"/>
              </a:rPr>
              <a:t> </a:t>
            </a:r>
            <a:r>
              <a:rPr sz="2000" spc="-55" dirty="0">
                <a:latin typeface="+mj-lt"/>
                <a:cs typeface="Gill Sans MT"/>
              </a:rPr>
              <a:t>se</a:t>
            </a:r>
            <a:r>
              <a:rPr sz="2000" spc="5" dirty="0">
                <a:latin typeface="+mj-lt"/>
                <a:cs typeface="Gill Sans MT"/>
              </a:rPr>
              <a:t> </a:t>
            </a:r>
            <a:r>
              <a:rPr sz="2000" spc="-50" dirty="0" err="1">
                <a:latin typeface="+mj-lt"/>
                <a:cs typeface="Gill Sans MT"/>
              </a:rPr>
              <a:t>descontará</a:t>
            </a:r>
            <a:r>
              <a:rPr sz="2000" spc="-10" dirty="0">
                <a:latin typeface="+mj-lt"/>
                <a:cs typeface="Gill Sans MT"/>
              </a:rPr>
              <a:t> </a:t>
            </a:r>
            <a:r>
              <a:rPr sz="2000" spc="-34" dirty="0">
                <a:latin typeface="+mj-lt"/>
                <a:cs typeface="Gill Sans MT"/>
              </a:rPr>
              <a:t>0,</a:t>
            </a:r>
            <a:r>
              <a:rPr lang="es-ES" sz="2000" spc="-34" dirty="0">
                <a:latin typeface="+mj-lt"/>
                <a:cs typeface="Gill Sans MT"/>
              </a:rPr>
              <a:t>2</a:t>
            </a:r>
            <a:r>
              <a:rPr sz="2000" spc="-34" dirty="0">
                <a:latin typeface="+mj-lt"/>
                <a:cs typeface="Gill Sans MT"/>
              </a:rPr>
              <a:t>5 </a:t>
            </a:r>
            <a:r>
              <a:rPr sz="2000" spc="-540" dirty="0">
                <a:latin typeface="+mj-lt"/>
                <a:cs typeface="Gill Sans MT"/>
              </a:rPr>
              <a:t> </a:t>
            </a:r>
            <a:r>
              <a:rPr sz="2000" spc="-34" dirty="0">
                <a:latin typeface="+mj-lt"/>
                <a:cs typeface="Gill Sans MT"/>
              </a:rPr>
              <a:t>por</a:t>
            </a:r>
            <a:r>
              <a:rPr sz="2000" spc="-20" dirty="0">
                <a:latin typeface="+mj-lt"/>
                <a:cs typeface="Gill Sans MT"/>
              </a:rPr>
              <a:t> </a:t>
            </a:r>
            <a:r>
              <a:rPr sz="2000" spc="-75" dirty="0">
                <a:latin typeface="+mj-lt"/>
                <a:cs typeface="Gill Sans MT"/>
              </a:rPr>
              <a:t>error</a:t>
            </a:r>
            <a:r>
              <a:rPr sz="2000" dirty="0">
                <a:latin typeface="+mj-lt"/>
                <a:cs typeface="Gill Sans MT"/>
              </a:rPr>
              <a:t> </a:t>
            </a:r>
            <a:r>
              <a:rPr sz="2000" spc="-55" dirty="0" err="1">
                <a:latin typeface="+mj-lt"/>
                <a:cs typeface="Gill Sans MT"/>
              </a:rPr>
              <a:t>ortográfico</a:t>
            </a:r>
            <a:r>
              <a:rPr sz="2000" spc="-55" dirty="0">
                <a:latin typeface="+mj-lt"/>
                <a:cs typeface="Gill Sans MT"/>
              </a:rPr>
              <a:t>.</a:t>
            </a:r>
            <a:endParaRPr sz="2000" dirty="0">
              <a:latin typeface="+mj-l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141450" y="2107693"/>
            <a:ext cx="2174527" cy="2750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269722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45463"/>
            <a:ext cx="5867396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100710"/>
            <a:ext cx="10473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Evaluación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5E6674-E7CA-C94A-AAE9-D4CD9AE29AE0}"/>
              </a:ext>
            </a:extLst>
          </p:cNvPr>
          <p:cNvSpPr txBox="1"/>
          <p:nvPr/>
        </p:nvSpPr>
        <p:spPr>
          <a:xfrm>
            <a:off x="2141450" y="4858511"/>
            <a:ext cx="217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latin typeface="+mj-lt"/>
                <a:hlinkClick r:id="rId3" tooltip="https://www.dosmanzanas.com/2012/06/la-rae-introduce-en-su-diccionario-una-segunda-acepcion-de-matrimonio-para-incluir-a-las-parejas-del-mismo-sexo.html"/>
              </a:rPr>
              <a:t>Esta foto</a:t>
            </a:r>
            <a:r>
              <a:rPr lang="es-ES" sz="900">
                <a:latin typeface="+mj-lt"/>
              </a:rPr>
              <a:t> de Autor desconocido está bajo licencia </a:t>
            </a:r>
            <a:r>
              <a:rPr lang="es-ES" sz="900">
                <a:latin typeface="+mj-lt"/>
                <a:hlinkClick r:id="rId4" tooltip="https://creativecommons.org/licenses/by-nc-sa/3.0/"/>
              </a:rPr>
              <a:t>CC BY-SA-NC</a:t>
            </a:r>
            <a:endParaRPr lang="es-E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13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175" y="2038857"/>
            <a:ext cx="7569364" cy="2734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1" dirty="0">
              <a:latin typeface="+mj-lt"/>
              <a:cs typeface="Gill Sans MT"/>
            </a:endParaRPr>
          </a:p>
          <a:p>
            <a:pPr marL="355609" indent="-342908">
              <a:spcBef>
                <a:spcPts val="1545"/>
              </a:spcBef>
              <a:buFont typeface="Arial"/>
              <a:buChar char="•"/>
              <a:tabLst>
                <a:tab pos="354974" algn="l"/>
                <a:tab pos="355609" algn="l"/>
              </a:tabLst>
            </a:pPr>
            <a:r>
              <a:rPr sz="2000" spc="-34" dirty="0">
                <a:solidFill>
                  <a:srgbClr val="D1282D"/>
                </a:solidFill>
                <a:latin typeface="+mj-lt"/>
                <a:cs typeface="Gill Sans MT"/>
              </a:rPr>
              <a:t>Tutorías</a:t>
            </a:r>
            <a:r>
              <a:rPr sz="2000" spc="-46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2000" spc="-50" dirty="0">
                <a:latin typeface="+mj-lt"/>
                <a:cs typeface="Gill Sans MT"/>
              </a:rPr>
              <a:t>disponibles</a:t>
            </a:r>
            <a:r>
              <a:rPr sz="2000" spc="-10" dirty="0">
                <a:latin typeface="+mj-lt"/>
                <a:cs typeface="Gill Sans MT"/>
              </a:rPr>
              <a:t> </a:t>
            </a:r>
            <a:r>
              <a:rPr sz="2000" spc="-30" dirty="0">
                <a:latin typeface="+mj-lt"/>
                <a:cs typeface="Gill Sans MT"/>
              </a:rPr>
              <a:t>para</a:t>
            </a:r>
            <a:r>
              <a:rPr sz="2000" spc="5" dirty="0">
                <a:latin typeface="+mj-lt"/>
                <a:cs typeface="Gill Sans MT"/>
              </a:rPr>
              <a:t> </a:t>
            </a:r>
            <a:r>
              <a:rPr sz="2000" spc="-60" dirty="0">
                <a:latin typeface="+mj-lt"/>
                <a:cs typeface="Gill Sans MT"/>
              </a:rPr>
              <a:t>aclarar</a:t>
            </a:r>
            <a:r>
              <a:rPr sz="2000" dirty="0">
                <a:latin typeface="+mj-lt"/>
                <a:cs typeface="Gill Sans MT"/>
              </a:rPr>
              <a:t> </a:t>
            </a:r>
            <a:r>
              <a:rPr sz="2000" spc="-50" dirty="0">
                <a:latin typeface="+mj-lt"/>
                <a:cs typeface="Gill Sans MT"/>
              </a:rPr>
              <a:t>dudas,</a:t>
            </a:r>
            <a:r>
              <a:rPr sz="2000" spc="5" dirty="0">
                <a:latin typeface="+mj-lt"/>
                <a:cs typeface="Gill Sans MT"/>
              </a:rPr>
              <a:t> </a:t>
            </a:r>
            <a:r>
              <a:rPr sz="2000" spc="-70" dirty="0">
                <a:latin typeface="+mj-lt"/>
                <a:cs typeface="Gill Sans MT"/>
              </a:rPr>
              <a:t>revisar</a:t>
            </a:r>
            <a:r>
              <a:rPr sz="2000" spc="-5" dirty="0">
                <a:latin typeface="+mj-lt"/>
                <a:cs typeface="Gill Sans MT"/>
              </a:rPr>
              <a:t> </a:t>
            </a:r>
            <a:r>
              <a:rPr sz="2000" spc="-50" dirty="0">
                <a:latin typeface="+mj-lt"/>
                <a:cs typeface="Gill Sans MT"/>
              </a:rPr>
              <a:t>bibliografía,</a:t>
            </a:r>
            <a:r>
              <a:rPr sz="2000" spc="5" dirty="0">
                <a:latin typeface="+mj-lt"/>
                <a:cs typeface="Gill Sans MT"/>
              </a:rPr>
              <a:t> </a:t>
            </a:r>
            <a:r>
              <a:rPr sz="2000" spc="-60" dirty="0">
                <a:latin typeface="+mj-lt"/>
                <a:cs typeface="Gill Sans MT"/>
              </a:rPr>
              <a:t>etc.</a:t>
            </a:r>
            <a:endParaRPr sz="2000" dirty="0">
              <a:latin typeface="+mj-lt"/>
              <a:cs typeface="Gill Sans MT"/>
            </a:endParaRPr>
          </a:p>
          <a:p>
            <a:pPr marL="812185" lvl="1" indent="-343543">
              <a:spcBef>
                <a:spcPts val="1070"/>
              </a:spcBef>
              <a:buClr>
                <a:srgbClr val="D1282D"/>
              </a:buClr>
              <a:buFont typeface="Arial"/>
              <a:buChar char="•"/>
              <a:tabLst>
                <a:tab pos="812185" algn="l"/>
                <a:tab pos="812820" algn="l"/>
              </a:tabLst>
            </a:pPr>
            <a:r>
              <a:rPr sz="2000" spc="-65" dirty="0">
                <a:latin typeface="+mj-lt"/>
                <a:cs typeface="Gill Sans MT"/>
              </a:rPr>
              <a:t>Petición:</a:t>
            </a:r>
            <a:r>
              <a:rPr sz="2000" spc="-15" dirty="0">
                <a:latin typeface="+mj-lt"/>
                <a:cs typeface="Gill Sans MT"/>
              </a:rPr>
              <a:t> </a:t>
            </a:r>
            <a:r>
              <a:rPr lang="es-ES" sz="2000" spc="-65" dirty="0">
                <a:solidFill>
                  <a:srgbClr val="C00000"/>
                </a:solidFill>
                <a:latin typeface="+mj-lt"/>
                <a:cs typeface="Gill Sans MT"/>
              </a:rPr>
              <a:t>correo del aula virtual</a:t>
            </a:r>
          </a:p>
          <a:p>
            <a:pPr marL="812185" lvl="1" indent="-343543">
              <a:spcBef>
                <a:spcPts val="1070"/>
              </a:spcBef>
              <a:buClr>
                <a:srgbClr val="D1282D"/>
              </a:buClr>
              <a:buFont typeface="Arial"/>
              <a:buChar char="•"/>
              <a:tabLst>
                <a:tab pos="812185" algn="l"/>
                <a:tab pos="812820" algn="l"/>
              </a:tabLst>
            </a:pPr>
            <a:r>
              <a:rPr lang="es-ES" sz="2000" dirty="0">
                <a:latin typeface="+mj-lt"/>
              </a:rPr>
              <a:t>En caso de que necesites contactar conmigo de manera urgente puedes localizarme en </a:t>
            </a:r>
            <a:r>
              <a:rPr lang="es-ES" sz="2000" b="1" dirty="0" err="1">
                <a:latin typeface="+mj-lt"/>
              </a:rPr>
              <a:t>Telegram</a:t>
            </a:r>
            <a:r>
              <a:rPr lang="es-ES" sz="2000" dirty="0">
                <a:latin typeface="+mj-lt"/>
              </a:rPr>
              <a:t>  </a:t>
            </a:r>
            <a:r>
              <a:rPr lang="es-ES" sz="2000" dirty="0">
                <a:latin typeface="+mj-lt"/>
                <a:hlinkClick r:id="rId2"/>
              </a:rPr>
              <a:t>https://t.me/Florenciac </a:t>
            </a:r>
            <a:r>
              <a:rPr lang="es-ES" sz="2000" dirty="0">
                <a:latin typeface="+mj-lt"/>
              </a:rPr>
              <a:t>; Cuando me escribas, no olvides identificarte como estudiante de este curso.</a:t>
            </a:r>
            <a:endParaRPr sz="2000" dirty="0">
              <a:latin typeface="+mj-l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880170" y="806131"/>
            <a:ext cx="4062771" cy="524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305348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" y="1045463"/>
            <a:ext cx="5916353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100710"/>
            <a:ext cx="378416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lang="es-ES" sz="1600" spc="-5" dirty="0">
                <a:solidFill>
                  <a:srgbClr val="D1282D"/>
                </a:solidFill>
                <a:latin typeface="+mj-lt"/>
                <a:cs typeface="Calibri"/>
              </a:rPr>
              <a:t>Contacto y tutorías</a:t>
            </a:r>
            <a:endParaRPr sz="16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77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82016"/>
            <a:ext cx="48516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  <a:cs typeface="Gill Sans M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  <a:cs typeface="Gill Sans M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  <a:cs typeface="Gill Sans M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  <a:cs typeface="Gill Sans MT"/>
              </a:rPr>
              <a:t>asignatura</a:t>
            </a:r>
            <a:endParaRPr sz="3600" dirty="0">
              <a:latin typeface="+mj-l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498" y="1100710"/>
            <a:ext cx="125484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Bibliografía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792" y="1892107"/>
            <a:ext cx="7748495" cy="39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1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82016"/>
            <a:ext cx="47922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  <a:cs typeface="Gill Sans M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  <a:cs typeface="Gill Sans M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  <a:cs typeface="Gill Sans M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  <a:cs typeface="Gill Sans M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  <a:cs typeface="Gill Sans MT"/>
              </a:rPr>
              <a:t>asignatura</a:t>
            </a:r>
            <a:endParaRPr sz="3600" dirty="0">
              <a:latin typeface="+mj-l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499" y="1100710"/>
            <a:ext cx="123948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Bibliografía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441" y="2205865"/>
            <a:ext cx="6074942" cy="3073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B488165A-19A1-B24F-9AEA-DE3BC3FC73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707" y="1647242"/>
            <a:ext cx="8416574" cy="43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7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7A2937-3D8B-406C-9386-5BCD3865F8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Gracias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B387D87A-BEC4-5343-B468-DA557471190A}"/>
              </a:ext>
            </a:extLst>
          </p:cNvPr>
          <p:cNvSpPr txBox="1">
            <a:spLocks/>
          </p:cNvSpPr>
          <p:nvPr/>
        </p:nvSpPr>
        <p:spPr>
          <a:xfrm>
            <a:off x="1182042" y="4262326"/>
            <a:ext cx="4657726" cy="324000"/>
          </a:xfrm>
          <a:prstGeom prst="rect">
            <a:avLst/>
          </a:prstGeom>
        </p:spPr>
        <p:txBody>
          <a:bodyPr/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None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1" indent="0" algn="l" defTabSz="914423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None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3" indent="0" algn="l" defTabSz="914423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None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34" indent="0" algn="l" defTabSz="914423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None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l" defTabSz="914423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None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</a:rPr>
              <a:t>©2022 Autora Florencia </a:t>
            </a:r>
            <a:r>
              <a:rPr lang="es-ES" dirty="0" err="1">
                <a:solidFill>
                  <a:schemeClr val="bg1"/>
                </a:solidFill>
              </a:rPr>
              <a:t>Claes</a:t>
            </a:r>
            <a:endParaRPr lang="es-ES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chemeClr val="bg1"/>
                </a:solidFill>
              </a:rPr>
              <a:t>Algunos derechos reservados  </a:t>
            </a: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chemeClr val="bg1"/>
                </a:solidFill>
              </a:rPr>
              <a:t>Este documento se distribuye bajo la licencia  </a:t>
            </a: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chemeClr val="bg1"/>
                </a:solidFill>
              </a:rPr>
              <a:t>“Atribución-Compartir-Igual 4.0 Internacional” de </a:t>
            </a:r>
            <a:r>
              <a:rPr lang="es-ES" sz="1200" dirty="0" err="1">
                <a:solidFill>
                  <a:schemeClr val="bg1"/>
                </a:solidFill>
              </a:rPr>
              <a:t>Creative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Commons</a:t>
            </a:r>
            <a:r>
              <a:rPr lang="es-ES" sz="12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chemeClr val="bg1"/>
                </a:solidFill>
              </a:rPr>
              <a:t>Disponible en  </a:t>
            </a: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https://creativecommons.org/licenses/by-sa/4.0/deed.es</a:t>
            </a:r>
            <a:endParaRPr lang="es-ES" sz="1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63C369-6239-4B4C-9E49-0F967414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20" y="5785500"/>
            <a:ext cx="1689553" cy="5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370967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4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500" y="1100710"/>
            <a:ext cx="10380980" cy="4168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+mj-lt"/>
                <a:cs typeface="Calibri"/>
              </a:rPr>
              <a:t>Objetivos</a:t>
            </a:r>
            <a:endParaRPr sz="1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  <a:p>
            <a:pPr>
              <a:spcBef>
                <a:spcPts val="10"/>
              </a:spcBef>
            </a:pPr>
            <a:endParaRPr sz="2201" dirty="0">
              <a:latin typeface="+mj-lt"/>
              <a:cs typeface="Calibri"/>
            </a:endParaRPr>
          </a:p>
          <a:p>
            <a:pPr marL="932838" algn="just"/>
            <a:r>
              <a:rPr lang="es-ES" sz="1801" spc="-46" dirty="0">
                <a:latin typeface="+mj-lt"/>
                <a:cs typeface="Gill Sans MT"/>
              </a:rPr>
              <a:t>El objetivo general de la asignatura de </a:t>
            </a:r>
            <a:r>
              <a:rPr lang="es-ES" sz="1801" spc="-46" dirty="0">
                <a:solidFill>
                  <a:srgbClr val="FF0000"/>
                </a:solidFill>
                <a:latin typeface="+mj-lt"/>
                <a:cs typeface="Gill Sans MT"/>
              </a:rPr>
              <a:t>Comunicación Multimedia</a:t>
            </a:r>
            <a:r>
              <a:rPr lang="es-ES" sz="1801" spc="-46" dirty="0">
                <a:latin typeface="+mj-lt"/>
                <a:cs typeface="Gill Sans MT"/>
              </a:rPr>
              <a:t> es que sus estudiantes dispongan de las</a:t>
            </a:r>
          </a:p>
          <a:p>
            <a:pPr marL="932838" algn="just"/>
            <a:r>
              <a:rPr lang="es-ES" sz="1801" spc="-46" dirty="0">
                <a:latin typeface="+mj-lt"/>
                <a:cs typeface="Gill Sans MT"/>
              </a:rPr>
              <a:t>claves esenciales de este nuevo escenario en su aplicación al campo de la Publicidad y las Relaciones Públicas, desde la dimensión global del Marketing y la comunicación digital. Se trata de que conozcan cuáles son los rasgos diferenciales y las características que definen las acciones y productos de comunicación en los entornos digitales considerando los nuevos perfiles de los usuarios, el nuevo modelo publicitario y sus estrategias. </a:t>
            </a:r>
          </a:p>
          <a:p>
            <a:pPr marL="932838" algn="just"/>
            <a:endParaRPr lang="es-ES" sz="1801" spc="-46" dirty="0">
              <a:latin typeface="+mj-lt"/>
              <a:cs typeface="Gill Sans MT"/>
            </a:endParaRPr>
          </a:p>
          <a:p>
            <a:pPr marL="932838" algn="just"/>
            <a:r>
              <a:rPr lang="es-ES" sz="1801" spc="-46" dirty="0">
                <a:latin typeface="+mj-lt"/>
                <a:cs typeface="Gill Sans MT"/>
              </a:rPr>
              <a:t>Estos contenidos se enlazan con los previos tratados en diferentes asignaturas de la titulación; específicamente con las asignaturas de Marketing, Nuevas Tecnologías y Sociedad de la Información, Planificación estratégica publicitaria, Diseño gráfico y dirección de arte, y el bloque de Creatividad, y tienen continuidad con la asignatura optativa de 4ª curso de Publicidad Interactiva.</a:t>
            </a:r>
            <a:endParaRPr sz="1801" dirty="0">
              <a:latin typeface="+mj-l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6436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67348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n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n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n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n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n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n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n-lt"/>
              </a:rPr>
              <a:t>asignatura</a:t>
            </a:r>
            <a:endParaRPr sz="36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1045463"/>
            <a:ext cx="6422239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89197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cs typeface="Calibri"/>
              </a:rPr>
              <a:t>Temario</a:t>
            </a:r>
            <a:endParaRPr sz="1600"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" y="1882830"/>
            <a:ext cx="2203494" cy="749839"/>
          </a:xfrm>
          <a:prstGeom prst="rect">
            <a:avLst/>
          </a:prstGeom>
          <a:gradFill>
            <a:gsLst>
              <a:gs pos="48026">
                <a:srgbClr val="B0B0B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object 6"/>
          <p:cNvSpPr txBox="1"/>
          <p:nvPr/>
        </p:nvSpPr>
        <p:spPr>
          <a:xfrm>
            <a:off x="1305561" y="2102004"/>
            <a:ext cx="156652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2000" dirty="0">
                <a:cs typeface="Gill Sans MT"/>
              </a:rPr>
              <a:t>Bloque</a:t>
            </a:r>
            <a:r>
              <a:rPr sz="2000" spc="-100" dirty="0">
                <a:cs typeface="Gill Sans MT"/>
              </a:rPr>
              <a:t> </a:t>
            </a:r>
            <a:r>
              <a:rPr sz="2000" dirty="0">
                <a:cs typeface="Gill Sans MT"/>
              </a:rPr>
              <a:t>I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0" y="2865793"/>
            <a:ext cx="2203494" cy="749840"/>
          </a:xfrm>
          <a:prstGeom prst="rect">
            <a:avLst/>
          </a:prstGeom>
          <a:gradFill>
            <a:gsLst>
              <a:gs pos="48026">
                <a:srgbClr val="B0B0B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0" y="3875924"/>
            <a:ext cx="2203494" cy="749840"/>
          </a:xfrm>
          <a:prstGeom prst="rect">
            <a:avLst/>
          </a:prstGeom>
          <a:gradFill>
            <a:gsLst>
              <a:gs pos="48026">
                <a:srgbClr val="B0B0B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object 11"/>
          <p:cNvSpPr txBox="1"/>
          <p:nvPr/>
        </p:nvSpPr>
        <p:spPr>
          <a:xfrm>
            <a:off x="3398664" y="2044627"/>
            <a:ext cx="7246219" cy="2905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s-ES" sz="1801" dirty="0"/>
              <a:t>Introducción a la Comunicación Multimedia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98666" y="2981876"/>
            <a:ext cx="9471177" cy="567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s-ES" sz="1801" dirty="0"/>
              <a:t>Soportes y formatos para la publicidad interactiva y el marketing</a:t>
            </a:r>
          </a:p>
          <a:p>
            <a:r>
              <a:rPr lang="es-ES" sz="1801" dirty="0"/>
              <a:t>online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98666" y="4051213"/>
            <a:ext cx="8104002" cy="289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801" dirty="0"/>
              <a:t>Planificación y desarrollo de productos de comunicación digital</a:t>
            </a: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CB9E9434-2F88-CB43-9BD5-4AB0B4350D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664" y="5804202"/>
            <a:ext cx="2203494" cy="749840"/>
          </a:xfrm>
          <a:prstGeom prst="rect">
            <a:avLst/>
          </a:prstGeom>
          <a:gradFill>
            <a:gsLst>
              <a:gs pos="48026">
                <a:srgbClr val="B0B0B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E84A1352-7ED6-2D4F-916F-78D82751E3F5}"/>
              </a:ext>
            </a:extLst>
          </p:cNvPr>
          <p:cNvSpPr txBox="1"/>
          <p:nvPr/>
        </p:nvSpPr>
        <p:spPr>
          <a:xfrm>
            <a:off x="1275401" y="3080092"/>
            <a:ext cx="156652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2000" dirty="0" err="1">
                <a:cs typeface="Gill Sans MT"/>
              </a:rPr>
              <a:t>Bloque</a:t>
            </a:r>
            <a:r>
              <a:rPr sz="2000" spc="-100" dirty="0">
                <a:cs typeface="Gill Sans MT"/>
              </a:rPr>
              <a:t> </a:t>
            </a:r>
            <a:r>
              <a:rPr sz="2000" dirty="0">
                <a:cs typeface="Gill Sans MT"/>
              </a:rPr>
              <a:t>I</a:t>
            </a:r>
            <a:r>
              <a:rPr lang="es-ES" sz="2000" dirty="0">
                <a:cs typeface="Gill Sans MT"/>
              </a:rPr>
              <a:t>I</a:t>
            </a:r>
            <a:endParaRPr sz="2000" dirty="0">
              <a:cs typeface="Gill Sans MT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6CD5517-26F4-B142-8A4F-59C08E115114}"/>
              </a:ext>
            </a:extLst>
          </p:cNvPr>
          <p:cNvSpPr txBox="1"/>
          <p:nvPr/>
        </p:nvSpPr>
        <p:spPr>
          <a:xfrm>
            <a:off x="1275399" y="4090223"/>
            <a:ext cx="156652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2000" dirty="0" err="1">
                <a:cs typeface="Gill Sans MT"/>
              </a:rPr>
              <a:t>Bloque</a:t>
            </a:r>
            <a:r>
              <a:rPr sz="2000" spc="-100" dirty="0">
                <a:cs typeface="Gill Sans MT"/>
              </a:rPr>
              <a:t> </a:t>
            </a:r>
            <a:r>
              <a:rPr sz="2000" dirty="0">
                <a:cs typeface="Gill Sans MT"/>
              </a:rPr>
              <a:t>I</a:t>
            </a:r>
            <a:r>
              <a:rPr lang="es-ES" sz="2000" dirty="0">
                <a:cs typeface="Gill Sans MT"/>
              </a:rPr>
              <a:t>II</a:t>
            </a:r>
            <a:endParaRPr sz="2000" dirty="0">
              <a:cs typeface="Gill Sans M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82492A6-7F52-D942-8394-218A5B73A453}"/>
              </a:ext>
            </a:extLst>
          </p:cNvPr>
          <p:cNvSpPr txBox="1"/>
          <p:nvPr/>
        </p:nvSpPr>
        <p:spPr>
          <a:xfrm>
            <a:off x="1275401" y="5054362"/>
            <a:ext cx="156652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2000" dirty="0" err="1">
                <a:cs typeface="Gill Sans MT"/>
              </a:rPr>
              <a:t>Bloque</a:t>
            </a:r>
            <a:r>
              <a:rPr sz="2000" spc="-100" dirty="0">
                <a:cs typeface="Gill Sans MT"/>
              </a:rPr>
              <a:t> </a:t>
            </a:r>
            <a:r>
              <a:rPr sz="2000" dirty="0">
                <a:cs typeface="Gill Sans MT"/>
              </a:rPr>
              <a:t>I</a:t>
            </a:r>
            <a:r>
              <a:rPr lang="es-ES" sz="2000" dirty="0">
                <a:cs typeface="Gill Sans MT"/>
              </a:rPr>
              <a:t>V</a:t>
            </a:r>
            <a:endParaRPr sz="2000" dirty="0">
              <a:cs typeface="Gill Sans MT"/>
            </a:endParaRPr>
          </a:p>
        </p:txBody>
      </p:sp>
      <p:pic>
        <p:nvPicPr>
          <p:cNvPr id="18" name="object 9">
            <a:extLst>
              <a:ext uri="{FF2B5EF4-FFF2-40B4-BE49-F238E27FC236}">
                <a16:creationId xmlns:a16="http://schemas.microsoft.com/office/drawing/2014/main" id="{C91349A6-A039-8C45-A7FF-BAD54B064C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664" y="4840063"/>
            <a:ext cx="2203494" cy="749840"/>
          </a:xfrm>
          <a:prstGeom prst="rect">
            <a:avLst/>
          </a:prstGeom>
          <a:gradFill>
            <a:gsLst>
              <a:gs pos="48026">
                <a:srgbClr val="B0B0B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0594754E-EFC1-E344-B549-5FD0D4312384}"/>
              </a:ext>
            </a:extLst>
          </p:cNvPr>
          <p:cNvSpPr txBox="1"/>
          <p:nvPr/>
        </p:nvSpPr>
        <p:spPr>
          <a:xfrm>
            <a:off x="1235465" y="5054362"/>
            <a:ext cx="156652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2000" dirty="0" err="1">
                <a:cs typeface="Gill Sans MT"/>
              </a:rPr>
              <a:t>Bloque</a:t>
            </a:r>
            <a:r>
              <a:rPr sz="2000" spc="-100" dirty="0">
                <a:cs typeface="Gill Sans MT"/>
              </a:rPr>
              <a:t> </a:t>
            </a:r>
            <a:r>
              <a:rPr sz="2000" dirty="0">
                <a:cs typeface="Gill Sans MT"/>
              </a:rPr>
              <a:t>I</a:t>
            </a:r>
            <a:r>
              <a:rPr lang="es-ES" sz="2000" dirty="0">
                <a:cs typeface="Gill Sans MT"/>
              </a:rPr>
              <a:t>V</a:t>
            </a:r>
            <a:endParaRPr sz="2000" dirty="0">
              <a:cs typeface="Gill Sans M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714B0E1-6031-2947-8D11-C687AB58533A}"/>
              </a:ext>
            </a:extLst>
          </p:cNvPr>
          <p:cNvSpPr/>
          <p:nvPr/>
        </p:nvSpPr>
        <p:spPr>
          <a:xfrm>
            <a:off x="1152525" y="5994456"/>
            <a:ext cx="147664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>
              <a:spcBef>
                <a:spcPts val="105"/>
              </a:spcBef>
            </a:pPr>
            <a:r>
              <a:rPr lang="es-ES" sz="1801" dirty="0">
                <a:cs typeface="Gill Sans MT"/>
              </a:rPr>
              <a:t>Bloque</a:t>
            </a:r>
            <a:r>
              <a:rPr lang="es-ES" sz="1801" spc="-100" dirty="0">
                <a:cs typeface="Gill Sans MT"/>
              </a:rPr>
              <a:t>  </a:t>
            </a:r>
            <a:r>
              <a:rPr lang="es-ES" sz="1801" dirty="0">
                <a:cs typeface="Gill Sans MT"/>
              </a:rPr>
              <a:t>V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F3164A5-EC38-B044-8DA4-E70B7869630B}"/>
              </a:ext>
            </a:extLst>
          </p:cNvPr>
          <p:cNvSpPr/>
          <p:nvPr/>
        </p:nvSpPr>
        <p:spPr>
          <a:xfrm>
            <a:off x="3398665" y="4918721"/>
            <a:ext cx="7679808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1" dirty="0"/>
              <a:t>Operación y seguimiento de productos y proyectos de</a:t>
            </a:r>
          </a:p>
          <a:p>
            <a:r>
              <a:rPr lang="es-ES" sz="1801" dirty="0"/>
              <a:t>comunicación digital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86B67B9-6A29-C14F-A7E2-F0A22B7DD411}"/>
              </a:ext>
            </a:extLst>
          </p:cNvPr>
          <p:cNvSpPr/>
          <p:nvPr/>
        </p:nvSpPr>
        <p:spPr>
          <a:xfrm>
            <a:off x="3398665" y="5929412"/>
            <a:ext cx="7679808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1" dirty="0"/>
              <a:t>Tecnologías aplicadas al desarrollo de campañas de</a:t>
            </a:r>
          </a:p>
          <a:p>
            <a:r>
              <a:rPr lang="es-ES" sz="1801" dirty="0"/>
              <a:t>comunicación digital</a:t>
            </a:r>
          </a:p>
        </p:txBody>
      </p:sp>
    </p:spTree>
    <p:extLst>
      <p:ext uri="{BB962C8B-B14F-4D97-AF65-F5344CB8AC3E}">
        <p14:creationId xmlns:p14="http://schemas.microsoft.com/office/powerpoint/2010/main" val="214587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93474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1045463"/>
            <a:ext cx="6781255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9418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Temario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20" y="1769364"/>
            <a:ext cx="2644588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25702" y="2067814"/>
            <a:ext cx="183975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3200" dirty="0">
                <a:latin typeface="+mj-lt"/>
                <a:cs typeface="Gill Sans MT"/>
              </a:rPr>
              <a:t>Bloque</a:t>
            </a:r>
            <a:r>
              <a:rPr sz="3200" spc="-100" dirty="0">
                <a:latin typeface="+mj-lt"/>
                <a:cs typeface="Gill Sans MT"/>
              </a:rPr>
              <a:t> </a:t>
            </a:r>
            <a:r>
              <a:rPr sz="3200" dirty="0">
                <a:latin typeface="+mj-lt"/>
                <a:cs typeface="Gill Sans MT"/>
              </a:rPr>
              <a:t>I</a:t>
            </a:r>
            <a:endParaRPr sz="3200">
              <a:latin typeface="+mj-l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010" y="3346804"/>
            <a:ext cx="12099489" cy="2150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FF0000"/>
                </a:solidFill>
                <a:latin typeface="+mj-lt"/>
                <a:cs typeface="Gill Sans MT"/>
              </a:rPr>
              <a:t>Tema 1. Contexto.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404040"/>
                </a:solidFill>
                <a:latin typeface="+mj-lt"/>
                <a:cs typeface="Gill Sans MT"/>
              </a:rPr>
              <a:t>•Consumo de medios e Internet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404040"/>
                </a:solidFill>
                <a:latin typeface="+mj-lt"/>
                <a:cs typeface="Gill Sans MT"/>
              </a:rPr>
              <a:t>•Públicos y audiencias de los medios digitales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404040"/>
                </a:solidFill>
                <a:latin typeface="+mj-lt"/>
                <a:cs typeface="Gill Sans MT"/>
              </a:rPr>
              <a:t>•Estructura y agentes del mercado de la Comunicación Digital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FF0000"/>
                </a:solidFill>
                <a:latin typeface="+mj-lt"/>
                <a:cs typeface="Gill Sans MT"/>
              </a:rPr>
              <a:t>Tema 2. Fundamentos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404040"/>
                </a:solidFill>
                <a:latin typeface="+mj-lt"/>
                <a:cs typeface="Gill Sans MT"/>
              </a:rPr>
              <a:t>•Conceptos básicos de la Comunicación Digital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404040"/>
                </a:solidFill>
                <a:latin typeface="+mj-lt"/>
                <a:cs typeface="Gill Sans MT"/>
              </a:rPr>
              <a:t>•Evolución de los medios digitales y la web</a:t>
            </a:r>
          </a:p>
          <a:p>
            <a:pPr marL="12701" marR="7620">
              <a:lnSpc>
                <a:spcPct val="120000"/>
              </a:lnSpc>
              <a:spcBef>
                <a:spcPts val="100"/>
              </a:spcBef>
            </a:pPr>
            <a:r>
              <a:rPr lang="es-ES" sz="1401" spc="60" dirty="0">
                <a:solidFill>
                  <a:srgbClr val="404040"/>
                </a:solidFill>
                <a:latin typeface="+mj-lt"/>
                <a:cs typeface="Gill Sans MT"/>
              </a:rPr>
              <a:t>•Características informativas, expresivas y legales de la comunicación digital</a:t>
            </a:r>
            <a:endParaRPr sz="1401" dirty="0">
              <a:latin typeface="+mj-l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9335" y="2032255"/>
            <a:ext cx="760906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>
              <a:spcBef>
                <a:spcPts val="105"/>
              </a:spcBef>
            </a:pPr>
            <a:r>
              <a:rPr lang="es-ES" sz="2000" dirty="0">
                <a:latin typeface="+mj-lt"/>
                <a:cs typeface="Gill Sans MT"/>
              </a:rPr>
              <a:t>Introducción a la Comunicación Multimedia.</a:t>
            </a:r>
            <a:endParaRPr sz="2000" dirty="0">
              <a:latin typeface="+mj-l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2687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517224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7107634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9871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Temario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769364"/>
            <a:ext cx="2771871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3885" y="2067814"/>
            <a:ext cx="20699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3200" dirty="0">
                <a:latin typeface="+mj-lt"/>
                <a:cs typeface="Gill Sans MT"/>
              </a:rPr>
              <a:t>Bloque</a:t>
            </a:r>
            <a:r>
              <a:rPr sz="3200" spc="-100" dirty="0">
                <a:latin typeface="+mj-lt"/>
                <a:cs typeface="Gill Sans MT"/>
              </a:rPr>
              <a:t> </a:t>
            </a:r>
            <a:r>
              <a:rPr sz="3200" dirty="0">
                <a:latin typeface="+mj-lt"/>
                <a:cs typeface="Gill Sans MT"/>
              </a:rPr>
              <a:t>II</a:t>
            </a:r>
            <a:endParaRPr sz="3200">
              <a:latin typeface="+mj-l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5756" y="2046231"/>
            <a:ext cx="801955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>
              <a:spcBef>
                <a:spcPts val="105"/>
              </a:spcBef>
            </a:pPr>
            <a:r>
              <a:rPr lang="es-ES" sz="2000" dirty="0">
                <a:latin typeface="+mj-lt"/>
                <a:cs typeface="Gill Sans MT"/>
              </a:rPr>
              <a:t>Soportes y formatos para la publicidad interactiva y el marketing</a:t>
            </a:r>
          </a:p>
          <a:p>
            <a:pPr marL="12701" marR="5081">
              <a:spcBef>
                <a:spcPts val="105"/>
              </a:spcBef>
            </a:pPr>
            <a:r>
              <a:rPr lang="es-ES" sz="2000" dirty="0">
                <a:latin typeface="+mj-lt"/>
                <a:cs typeface="Gill Sans MT"/>
              </a:rPr>
              <a:t>online</a:t>
            </a:r>
            <a:endParaRPr sz="2000" dirty="0">
              <a:latin typeface="+mj-l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011" y="3461919"/>
            <a:ext cx="8268592" cy="2685607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FF0000"/>
                </a:solidFill>
                <a:latin typeface="+mj-lt"/>
                <a:cs typeface="Gill Sans MT"/>
              </a:rPr>
              <a:t>Tema 3. Soportes para la Comunicación Digital (*)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•Elementos multimedia: estructura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•Texto escrito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</a:t>
            </a:r>
            <a:r>
              <a:rPr lang="es-ES" sz="1200" spc="110" dirty="0">
                <a:latin typeface="+mj-lt"/>
                <a:cs typeface="Gill Sans MT"/>
              </a:rPr>
              <a:t>Documento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 electrónico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•Imagen fija (ilustración, fotografía)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•Animación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•Vídeo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•Audio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•Otros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endParaRPr sz="1200" dirty="0">
              <a:latin typeface="+mj-lt"/>
              <a:cs typeface="Gill Sans M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46EF76-AB47-894A-95AB-186F4898E13E}"/>
              </a:ext>
            </a:extLst>
          </p:cNvPr>
          <p:cNvSpPr txBox="1"/>
          <p:nvPr/>
        </p:nvSpPr>
        <p:spPr>
          <a:xfrm>
            <a:off x="6641960" y="3391241"/>
            <a:ext cx="5416756" cy="330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FF0000"/>
                </a:solidFill>
                <a:latin typeface="+mj-lt"/>
                <a:cs typeface="Gill Sans MT"/>
              </a:rPr>
              <a:t>Tema 4. Medios y formatos (*)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ePaper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 (catálogos, etc.)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•Galerías de imágenes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eMail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 (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newsletters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…)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Podcasting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 (audio, vídeo)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Streaming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 (audio, vídeo)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•Banners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•Presentaciones interactivas…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•Web (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sites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, blogs, 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microsites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…)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•Apps móviles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•DOOH (Digital </a:t>
            </a:r>
            <a:r>
              <a:rPr lang="es-ES" sz="1200" spc="110" dirty="0" err="1">
                <a:solidFill>
                  <a:srgbClr val="404040"/>
                </a:solidFill>
                <a:latin typeface="+mj-lt"/>
                <a:cs typeface="Gill Sans MT"/>
              </a:rPr>
              <a:t>Out</a:t>
            </a: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 of Home)</a:t>
            </a:r>
          </a:p>
          <a:p>
            <a:pPr marL="12701" marR="5081">
              <a:lnSpc>
                <a:spcPct val="140200"/>
              </a:lnSpc>
              <a:spcBef>
                <a:spcPts val="100"/>
              </a:spcBef>
              <a:tabLst>
                <a:tab pos="358149" algn="l"/>
                <a:tab pos="865527" algn="l"/>
                <a:tab pos="1632625" algn="l"/>
                <a:tab pos="3019501" algn="l"/>
                <a:tab pos="3963134" algn="l"/>
                <a:tab pos="5273807" algn="l"/>
                <a:tab pos="5729748" algn="l"/>
                <a:tab pos="6000900" algn="l"/>
                <a:tab pos="6724818" algn="l"/>
                <a:tab pos="6940089" algn="l"/>
                <a:tab pos="7218861" algn="l"/>
                <a:tab pos="7665276" algn="l"/>
                <a:tab pos="8064701" algn="l"/>
              </a:tabLst>
            </a:pPr>
            <a:r>
              <a:rPr lang="es-ES" sz="1200" spc="110" dirty="0">
                <a:solidFill>
                  <a:srgbClr val="404040"/>
                </a:solidFill>
                <a:latin typeface="+mj-lt"/>
                <a:cs typeface="Gill Sans MT"/>
              </a:rPr>
              <a:t>•Personalización de redes y canales sociales</a:t>
            </a:r>
            <a:endParaRPr lang="es-E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45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1" y="385624"/>
            <a:ext cx="451910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6210094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86251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Temario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20" y="1769364"/>
            <a:ext cx="2421844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3885" y="2067814"/>
            <a:ext cx="220551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3200" dirty="0" err="1">
                <a:latin typeface="+mj-lt"/>
                <a:cs typeface="Gill Sans MT"/>
              </a:rPr>
              <a:t>Bloque</a:t>
            </a:r>
            <a:r>
              <a:rPr sz="3200" spc="-100" dirty="0">
                <a:latin typeface="+mj-lt"/>
                <a:cs typeface="Gill Sans MT"/>
              </a:rPr>
              <a:t> </a:t>
            </a:r>
            <a:r>
              <a:rPr sz="3200" dirty="0">
                <a:latin typeface="+mj-lt"/>
                <a:cs typeface="Gill Sans MT"/>
              </a:rPr>
              <a:t>I</a:t>
            </a:r>
            <a:r>
              <a:rPr lang="es-ES" sz="3200" dirty="0">
                <a:latin typeface="+mj-lt"/>
                <a:cs typeface="Gill Sans MT"/>
              </a:rPr>
              <a:t>I</a:t>
            </a:r>
            <a:r>
              <a:rPr sz="3200" dirty="0">
                <a:latin typeface="+mj-lt"/>
                <a:cs typeface="Gill Sans MT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5396" y="2037334"/>
            <a:ext cx="7006855" cy="2905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s-ES" sz="1801" dirty="0">
                <a:latin typeface="+mj-lt"/>
              </a:rPr>
              <a:t>Planificación y desarrollo de productos de comunicación digital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3011" y="3461919"/>
            <a:ext cx="7224447" cy="1090042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  <a:latin typeface="+mj-lt"/>
              </a:rPr>
              <a:t>Tema 5. Diseño centrado en experiencia de usuario</a:t>
            </a:r>
          </a:p>
          <a:p>
            <a:r>
              <a:rPr lang="es-ES" sz="1400" dirty="0">
                <a:latin typeface="+mj-lt"/>
              </a:rPr>
              <a:t>•Arquitectura de la Información</a:t>
            </a:r>
          </a:p>
          <a:p>
            <a:r>
              <a:rPr lang="es-ES" sz="1400" dirty="0">
                <a:latin typeface="+mj-lt"/>
              </a:rPr>
              <a:t>•Usabilidad</a:t>
            </a:r>
          </a:p>
          <a:p>
            <a:r>
              <a:rPr lang="es-ES" sz="1400" dirty="0">
                <a:latin typeface="+mj-lt"/>
              </a:rPr>
              <a:t>•Accesibilidad</a:t>
            </a:r>
          </a:p>
          <a:p>
            <a:r>
              <a:rPr lang="es-ES" sz="1400" dirty="0">
                <a:latin typeface="+mj-lt"/>
              </a:rPr>
              <a:t>•Estandarización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46EF76-AB47-894A-95AB-186F4898E13E}"/>
              </a:ext>
            </a:extLst>
          </p:cNvPr>
          <p:cNvSpPr txBox="1"/>
          <p:nvPr/>
        </p:nvSpPr>
        <p:spPr>
          <a:xfrm>
            <a:off x="6641962" y="3391241"/>
            <a:ext cx="4215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  <a:latin typeface="+mj-lt"/>
              </a:rPr>
              <a:t>Tema 6. Planificación de proyectos en la Red (*)</a:t>
            </a:r>
          </a:p>
          <a:p>
            <a:r>
              <a:rPr lang="es-ES" sz="1400" dirty="0">
                <a:latin typeface="+mj-lt"/>
              </a:rPr>
              <a:t>•Definición de proyecto</a:t>
            </a:r>
          </a:p>
          <a:p>
            <a:r>
              <a:rPr lang="es-ES" sz="1400" dirty="0">
                <a:latin typeface="+mj-lt"/>
              </a:rPr>
              <a:t>•Aplicación de la Arquitectura de la Información</a:t>
            </a:r>
          </a:p>
          <a:p>
            <a:r>
              <a:rPr lang="es-ES" sz="1400" dirty="0">
                <a:latin typeface="+mj-lt"/>
              </a:rPr>
              <a:t>•Proceso de producción y desarrollo multimedia</a:t>
            </a:r>
          </a:p>
          <a:p>
            <a:r>
              <a:rPr lang="es-ES" sz="1400" dirty="0">
                <a:latin typeface="+mj-lt"/>
              </a:rPr>
              <a:t>•Uso de materiales de terceros y licenciamiento</a:t>
            </a:r>
          </a:p>
        </p:txBody>
      </p:sp>
    </p:spTree>
    <p:extLst>
      <p:ext uri="{BB962C8B-B14F-4D97-AF65-F5344CB8AC3E}">
        <p14:creationId xmlns:p14="http://schemas.microsoft.com/office/powerpoint/2010/main" val="8693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45972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1045463"/>
            <a:ext cx="6128499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8511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Temario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769364"/>
            <a:ext cx="2390023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3884" y="2067814"/>
            <a:ext cx="217653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3200" dirty="0" err="1">
                <a:latin typeface="+mj-lt"/>
                <a:cs typeface="Gill Sans MT"/>
              </a:rPr>
              <a:t>Bloque</a:t>
            </a:r>
            <a:r>
              <a:rPr sz="3200" spc="-100" dirty="0">
                <a:latin typeface="+mj-lt"/>
                <a:cs typeface="Gill Sans MT"/>
              </a:rPr>
              <a:t> </a:t>
            </a:r>
            <a:r>
              <a:rPr sz="3200" dirty="0">
                <a:latin typeface="+mj-lt"/>
                <a:cs typeface="Gill Sans MT"/>
              </a:rPr>
              <a:t>I</a:t>
            </a:r>
            <a:r>
              <a:rPr lang="es-ES" sz="3200" dirty="0">
                <a:latin typeface="+mj-lt"/>
                <a:cs typeface="Gill Sans MT"/>
              </a:rPr>
              <a:t>V</a:t>
            </a:r>
            <a:endParaRPr sz="3200" dirty="0">
              <a:latin typeface="+mj-l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5396" y="2037334"/>
            <a:ext cx="6914791" cy="567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s-ES" sz="1801" dirty="0">
                <a:latin typeface="+mj-lt"/>
              </a:rPr>
              <a:t>Operación y seguimiento de productos y proyectos de</a:t>
            </a:r>
          </a:p>
          <a:p>
            <a:r>
              <a:rPr lang="es-ES" sz="1801" dirty="0">
                <a:latin typeface="+mj-lt"/>
              </a:rPr>
              <a:t>comunicación digital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3011" y="3461919"/>
            <a:ext cx="7129525" cy="2229841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r>
              <a:rPr lang="es-ES" sz="1801" dirty="0">
                <a:solidFill>
                  <a:srgbClr val="FF0000"/>
                </a:solidFill>
                <a:latin typeface="+mj-lt"/>
              </a:rPr>
              <a:t>Tema 7. Posicionamiento web - SEO</a:t>
            </a:r>
          </a:p>
          <a:p>
            <a:r>
              <a:rPr lang="es-ES" sz="1801" dirty="0">
                <a:latin typeface="+mj-lt"/>
              </a:rPr>
              <a:t>•Buscadores: funcionamiento básico y tendencias de usuario</a:t>
            </a:r>
          </a:p>
          <a:p>
            <a:r>
              <a:rPr lang="es-ES" sz="1801" dirty="0">
                <a:latin typeface="+mj-lt"/>
              </a:rPr>
              <a:t>•Palabras clave: técnicas básicas</a:t>
            </a:r>
          </a:p>
          <a:p>
            <a:endParaRPr lang="es-ES" sz="1801" dirty="0">
              <a:solidFill>
                <a:srgbClr val="FF0000"/>
              </a:solidFill>
              <a:latin typeface="+mj-lt"/>
            </a:endParaRPr>
          </a:p>
          <a:p>
            <a:r>
              <a:rPr lang="es-ES" sz="1801" dirty="0">
                <a:solidFill>
                  <a:srgbClr val="FF0000"/>
                </a:solidFill>
                <a:latin typeface="+mj-lt"/>
              </a:rPr>
              <a:t>Tema 8. Analítica web</a:t>
            </a:r>
          </a:p>
          <a:p>
            <a:r>
              <a:rPr lang="es-ES" sz="1801" dirty="0">
                <a:latin typeface="+mj-lt"/>
              </a:rPr>
              <a:t>•Métricas básicas de audiencia web y </a:t>
            </a:r>
            <a:r>
              <a:rPr lang="es-ES" sz="1801" dirty="0" err="1">
                <a:latin typeface="+mj-lt"/>
              </a:rPr>
              <a:t>socialmedia</a:t>
            </a:r>
            <a:r>
              <a:rPr lang="es-ES" sz="1801" dirty="0">
                <a:latin typeface="+mj-lt"/>
              </a:rPr>
              <a:t>.</a:t>
            </a:r>
          </a:p>
          <a:p>
            <a:r>
              <a:rPr lang="es-ES" sz="1801" dirty="0">
                <a:latin typeface="+mj-lt"/>
              </a:rPr>
              <a:t>•Seguimiento de usuarios web</a:t>
            </a:r>
          </a:p>
          <a:p>
            <a:r>
              <a:rPr lang="es-ES" sz="1801" dirty="0">
                <a:latin typeface="+mj-lt"/>
              </a:rPr>
              <a:t>•Tecnologías de seguimiento</a:t>
            </a:r>
          </a:p>
        </p:txBody>
      </p:sp>
    </p:spTree>
    <p:extLst>
      <p:ext uri="{BB962C8B-B14F-4D97-AF65-F5344CB8AC3E}">
        <p14:creationId xmlns:p14="http://schemas.microsoft.com/office/powerpoint/2010/main" val="347752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5624"/>
            <a:ext cx="429347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+mj-l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4" dirty="0">
                <a:solidFill>
                  <a:srgbClr val="D1282D"/>
                </a:solidFill>
                <a:latin typeface="+mj-l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+mj-l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+mj-l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+mj-lt"/>
              </a:rPr>
              <a:t>asignatura</a:t>
            </a:r>
            <a:endParaRPr sz="360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900034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1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1" y="1100710"/>
            <a:ext cx="81944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+mj-lt"/>
                <a:cs typeface="Calibri"/>
              </a:rPr>
              <a:t>Temario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769364"/>
            <a:ext cx="2300925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3594" y="2067814"/>
            <a:ext cx="18358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3200" dirty="0" err="1">
                <a:latin typeface="+mj-lt"/>
                <a:cs typeface="Gill Sans MT"/>
              </a:rPr>
              <a:t>Bloque</a:t>
            </a:r>
            <a:r>
              <a:rPr sz="3200" spc="-100" dirty="0">
                <a:latin typeface="+mj-lt"/>
                <a:cs typeface="Gill Sans MT"/>
              </a:rPr>
              <a:t> </a:t>
            </a:r>
            <a:r>
              <a:rPr lang="es-ES" sz="3200" dirty="0">
                <a:latin typeface="+mj-lt"/>
                <a:cs typeface="Gill Sans MT"/>
              </a:rPr>
              <a:t>V</a:t>
            </a:r>
            <a:endParaRPr sz="3200" dirty="0">
              <a:latin typeface="+mj-l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5397" y="2035302"/>
            <a:ext cx="6109489" cy="567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s-ES" sz="1801" dirty="0">
                <a:latin typeface="+mj-lt"/>
              </a:rPr>
              <a:t>Tecnologías aplicadas al desarrollo de campañas de comunicación digital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3011" y="3553485"/>
            <a:ext cx="10169255" cy="84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801" dirty="0">
                <a:solidFill>
                  <a:srgbClr val="FF0000"/>
                </a:solidFill>
                <a:latin typeface="+mj-lt"/>
              </a:rPr>
              <a:t>Tema 9. Sistemas, herramientas, aplicaciones y servicios</a:t>
            </a:r>
          </a:p>
          <a:p>
            <a:r>
              <a:rPr lang="es-ES" sz="1801" dirty="0">
                <a:latin typeface="+mj-lt"/>
              </a:rPr>
              <a:t>•Aplicaciones y servicios web para el desarrollo de acciones y campañas de comunicación digital.</a:t>
            </a:r>
          </a:p>
          <a:p>
            <a:r>
              <a:rPr lang="es-ES" sz="1801" dirty="0">
                <a:latin typeface="+mj-lt"/>
              </a:rPr>
              <a:t>•Análisis, selección, uso y optimización de tecnologías web para la comunicación digital</a:t>
            </a:r>
          </a:p>
        </p:txBody>
      </p:sp>
    </p:spTree>
    <p:extLst>
      <p:ext uri="{BB962C8B-B14F-4D97-AF65-F5344CB8AC3E}">
        <p14:creationId xmlns:p14="http://schemas.microsoft.com/office/powerpoint/2010/main" val="3369093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RJC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CB0017"/>
      </a:accent2>
      <a:accent3>
        <a:srgbClr val="E65B56"/>
      </a:accent3>
      <a:accent4>
        <a:srgbClr val="941011"/>
      </a:accent4>
      <a:accent5>
        <a:srgbClr val="C0C0C0"/>
      </a:accent5>
      <a:accent6>
        <a:srgbClr val="999998"/>
      </a:accent6>
      <a:hlink>
        <a:srgbClr val="CB0017"/>
      </a:hlink>
      <a:folHlink>
        <a:srgbClr val="CB001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-point" id="{388C32B2-77C9-D54C-985F-D23E69A13E68}" vid="{B4D18EAA-5DA3-CA48-93CD-0AC7CEC9B3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123</TotalTime>
  <Words>2271</Words>
  <Application>Microsoft Macintosh PowerPoint</Application>
  <PresentationFormat>Panorámica</PresentationFormat>
  <Paragraphs>561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MT</vt:lpstr>
      <vt:lpstr>Tema de Office</vt:lpstr>
      <vt:lpstr>Comunicación Multimedia</vt:lpstr>
      <vt:lpstr>Presentación de PowerPoint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Multimedia</dc:title>
  <dc:creator>Florencia Claes</dc:creator>
  <cp:lastModifiedBy>Florencia Claes</cp:lastModifiedBy>
  <cp:revision>2</cp:revision>
  <dcterms:created xsi:type="dcterms:W3CDTF">2023-01-15T17:14:34Z</dcterms:created>
  <dcterms:modified xsi:type="dcterms:W3CDTF">2023-01-15T19:17:49Z</dcterms:modified>
</cp:coreProperties>
</file>