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66" r:id="rId4"/>
    <p:sldId id="267" r:id="rId5"/>
    <p:sldId id="268" r:id="rId6"/>
    <p:sldId id="269" r:id="rId7"/>
    <p:sldId id="270" r:id="rId8"/>
    <p:sldId id="271" r:id="rId9"/>
    <p:sldId id="260" r:id="rId10"/>
    <p:sldId id="261" r:id="rId11"/>
    <p:sldId id="263" r:id="rId12"/>
    <p:sldId id="273" r:id="rId13"/>
    <p:sldId id="274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/>
    <p:restoredTop sz="91429"/>
  </p:normalViewPr>
  <p:slideViewPr>
    <p:cSldViewPr snapToGrid="0" snapToObjects="1">
      <p:cViewPr>
        <p:scale>
          <a:sx n="108" d="100"/>
          <a:sy n="108" d="100"/>
        </p:scale>
        <p:origin x="480" y="-2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E4D99-30B9-904D-BB70-F3156F25B2EE}" type="datetimeFigureOut">
              <a:rPr lang="es-ES_tradnl" smtClean="0"/>
              <a:t>17/1/23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6F7C4-F6A1-8E41-A4AB-620C11C34F0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8459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6F7C4-F6A1-8E41-A4AB-620C11C34F02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775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23EF4C7-B764-8244-985B-816E10F9E829}" type="datetime1">
              <a:rPr lang="es-ES" smtClean="0"/>
              <a:t>17/1/23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‹Nr.›</a:t>
            </a:fld>
            <a:endParaRPr lang="es-ES_trad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6669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1CAB-F74E-9E4C-BB7A-20C812F97E41}" type="datetime1">
              <a:rPr lang="es-ES" smtClean="0"/>
              <a:t>17/1/23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5692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BEC2-9FFC-794A-B268-FB2F4943A770}" type="datetime1">
              <a:rPr lang="es-ES" smtClean="0"/>
              <a:t>17/1/23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‹Nr.›</a:t>
            </a:fld>
            <a:endParaRPr lang="es-ES_trad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98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75D3-22A4-F34D-8E79-0A2552140C78}" type="datetime1">
              <a:rPr lang="es-ES" smtClean="0"/>
              <a:t>17/1/23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459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748E-A15A-D947-B823-1876038B6F81}" type="datetime1">
              <a:rPr lang="es-ES" smtClean="0"/>
              <a:t>17/1/23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‹Nr.›</a:t>
            </a:fld>
            <a:endParaRPr lang="es-ES_trad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41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0EA4-D4A9-F343-AF49-29E83D43954D}" type="datetime1">
              <a:rPr lang="es-ES" smtClean="0"/>
              <a:t>17/1/23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364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9BFD-B954-0444-93F5-09603FF307AA}" type="datetime1">
              <a:rPr lang="es-ES" smtClean="0"/>
              <a:t>17/1/23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622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8BBD-2024-4F4F-B4A2-74C753E43F37}" type="datetime1">
              <a:rPr lang="es-ES" smtClean="0"/>
              <a:t>17/1/23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0014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B4D8-53EB-4D49-BDAD-790C76F2680F}" type="datetime1">
              <a:rPr lang="es-ES" smtClean="0"/>
              <a:t>17/1/23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947551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5CA2-0307-0546-B4FB-6DA8DF92EAE7}" type="datetime1">
              <a:rPr lang="es-ES" smtClean="0"/>
              <a:t>17/1/23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38250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DC5-37D3-5147-87BD-407335666B5A}" type="datetime1">
              <a:rPr lang="es-ES" smtClean="0"/>
              <a:t>17/1/23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‹Nr.›</a:t>
            </a:fld>
            <a:endParaRPr lang="es-ES_tradnl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12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7D0CAB76-202E-5F43-B8F9-9051FEE00BAB}" type="datetime1">
              <a:rPr lang="es-ES" smtClean="0"/>
              <a:t>17/1/23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941383B-0995-2A43-AF59-5F147DA7D18E}" type="slidenum">
              <a:rPr lang="es-ES_tradnl" smtClean="0"/>
              <a:t>‹Nr.›</a:t>
            </a:fld>
            <a:endParaRPr lang="es-ES_trad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20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s://creativecommons.org/licenses/by-sa/4.0/deed.es" TargetMode="External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Rectángulo 12"/>
          <p:cNvSpPr/>
          <p:nvPr/>
        </p:nvSpPr>
        <p:spPr>
          <a:xfrm>
            <a:off x="9850582" y="0"/>
            <a:ext cx="2341417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066" name="Picture 18" descr="https://euc-powerpoint.officeapps.live.com/pods/GetClipboardImage.ashx?Id=0bb3f6dc-e616-4f99-96ce-d0a4f7565cf4&amp;DC=GEU8&amp;pkey=466c0bc3-e761-47ad-ba70-20b34a491f17&amp;wdwaccluster=GEU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350" b="81542"/>
          <a:stretch/>
        </p:blipFill>
        <p:spPr bwMode="auto">
          <a:xfrm>
            <a:off x="90054" y="0"/>
            <a:ext cx="942109" cy="127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1517073" y="639287"/>
            <a:ext cx="778625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err="1" smtClean="0"/>
              <a:t>Programaci</a:t>
            </a:r>
            <a:r>
              <a:rPr lang="es-ES" sz="2400" dirty="0" err="1" smtClean="0"/>
              <a:t>ón</a:t>
            </a:r>
            <a:r>
              <a:rPr lang="es-ES" sz="2400" dirty="0" smtClean="0"/>
              <a:t> y guía de la asignatura</a:t>
            </a:r>
            <a:endParaRPr lang="es-ES_tradnl" sz="2400" dirty="0"/>
          </a:p>
          <a:p>
            <a:r>
              <a:rPr lang="es-ES_tradnl" sz="4400" b="1" dirty="0" err="1" smtClean="0"/>
              <a:t>Comunicaci</a:t>
            </a:r>
            <a:r>
              <a:rPr lang="es-ES" sz="4400" b="1" dirty="0" err="1" smtClean="0"/>
              <a:t>ón</a:t>
            </a:r>
            <a:r>
              <a:rPr lang="es-ES" sz="4400" b="1" dirty="0" smtClean="0"/>
              <a:t> Multimedia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1669473" y="4626119"/>
            <a:ext cx="77862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@2022 Autora Marta </a:t>
            </a:r>
            <a:r>
              <a:rPr lang="es-ES_tradnl" dirty="0" err="1" smtClean="0"/>
              <a:t>Garc</a:t>
            </a:r>
            <a:r>
              <a:rPr lang="es-ES" dirty="0" err="1" smtClean="0"/>
              <a:t>ía</a:t>
            </a:r>
            <a:r>
              <a:rPr lang="es-ES" dirty="0" smtClean="0"/>
              <a:t> Sahagún </a:t>
            </a:r>
          </a:p>
          <a:p>
            <a:r>
              <a:rPr lang="es-ES" sz="1400" dirty="0" smtClean="0"/>
              <a:t>Algunos derechos reservados</a:t>
            </a:r>
          </a:p>
          <a:p>
            <a:r>
              <a:rPr lang="es-ES" sz="1400" dirty="0" smtClean="0"/>
              <a:t>Este documento se distribuye bajo la licencia </a:t>
            </a:r>
          </a:p>
          <a:p>
            <a:r>
              <a:rPr lang="es-ES" sz="1400" dirty="0" smtClean="0"/>
              <a:t>“Atribución-Compartir-Igual 4.0 Internacional” de </a:t>
            </a:r>
            <a:r>
              <a:rPr lang="es-ES" sz="1400" dirty="0" err="1" smtClean="0"/>
              <a:t>Creative</a:t>
            </a:r>
            <a:r>
              <a:rPr lang="es-ES" sz="1400" dirty="0" smtClean="0"/>
              <a:t> </a:t>
            </a:r>
            <a:r>
              <a:rPr lang="es-ES" sz="1400" dirty="0" err="1" smtClean="0"/>
              <a:t>Commons</a:t>
            </a:r>
            <a:endParaRPr lang="es-ES" sz="1400" dirty="0" smtClean="0"/>
          </a:p>
          <a:p>
            <a:r>
              <a:rPr lang="es-ES" sz="1400" dirty="0" smtClean="0"/>
              <a:t>Disponible en:</a:t>
            </a:r>
          </a:p>
          <a:p>
            <a:r>
              <a:rPr lang="es-ES" sz="1400" dirty="0">
                <a:hlinkClick r:id="rId4"/>
              </a:rPr>
              <a:t>https://</a:t>
            </a:r>
            <a:r>
              <a:rPr lang="es-ES" sz="1400" dirty="0" smtClean="0">
                <a:hlinkClick r:id="rId4"/>
              </a:rPr>
              <a:t>creativecommons.org/licenses/by-sa/4.0/deed.es</a:t>
            </a:r>
            <a:endParaRPr lang="es-ES" sz="1400" dirty="0" smtClean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581" y="5653755"/>
            <a:ext cx="1052945" cy="418914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248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9131" y="278085"/>
            <a:ext cx="9720072" cy="1499616"/>
          </a:xfrm>
        </p:spPr>
        <p:txBody>
          <a:bodyPr/>
          <a:lstStyle/>
          <a:p>
            <a:r>
              <a:rPr lang="es-ES_tradnl" dirty="0" smtClean="0"/>
              <a:t>Objetivos </a:t>
            </a:r>
            <a:r>
              <a:rPr lang="es-ES_tradnl" dirty="0" err="1" smtClean="0"/>
              <a:t>espec</a:t>
            </a:r>
            <a:r>
              <a:rPr lang="es-ES" dirty="0" err="1" smtClean="0"/>
              <a:t>ífico</a:t>
            </a:r>
            <a:r>
              <a:rPr lang="es-ES_tradnl" dirty="0" smtClean="0"/>
              <a:t>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9131" y="1777701"/>
            <a:ext cx="9720072" cy="4514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CONOCIMIENTO </a:t>
            </a:r>
            <a:r>
              <a:rPr lang="es-ES_tradnl" b="1" dirty="0">
                <a:solidFill>
                  <a:schemeClr val="accent2">
                    <a:lumMod val="75000"/>
                  </a:schemeClr>
                </a:solidFill>
              </a:rPr>
              <a:t>DE LA COMUNICACI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ÓN DIGITAL </a:t>
            </a:r>
            <a:r>
              <a:rPr lang="es-ES_tradnl" dirty="0"/>
              <a:t>Conocer las </a:t>
            </a:r>
            <a:r>
              <a:rPr lang="es-ES_tradnl" dirty="0" err="1"/>
              <a:t>caracter</a:t>
            </a:r>
            <a:r>
              <a:rPr lang="es-ES" dirty="0"/>
              <a:t>í</a:t>
            </a:r>
            <a:r>
              <a:rPr lang="es-ES_tradnl" dirty="0" err="1"/>
              <a:t>sticas</a:t>
            </a:r>
            <a:r>
              <a:rPr lang="es-ES_tradnl" dirty="0"/>
              <a:t> de internet como soporte para el discurso publicitario y persuasivo para usar recursos y realizar campañas </a:t>
            </a:r>
            <a:r>
              <a:rPr lang="es-ES_tradnl" dirty="0" smtClean="0"/>
              <a:t>digitales.</a:t>
            </a:r>
          </a:p>
          <a:p>
            <a:pPr marL="0" indent="0">
              <a:buNone/>
            </a:pPr>
            <a:r>
              <a:rPr lang="es-ES_tradnl" b="1" dirty="0">
                <a:solidFill>
                  <a:schemeClr val="accent2">
                    <a:lumMod val="75000"/>
                  </a:schemeClr>
                </a:solidFill>
              </a:rPr>
              <a:t>CONOCER LOS RECURSOS MULTIMEDIA PARA TRASLADAR EL MENSAJE </a:t>
            </a:r>
            <a:r>
              <a:rPr lang="es-ES_tradnl" dirty="0"/>
              <a:t>Potenciar las capacidades expresivas de los medios, soportes y formatos publicitarios y de </a:t>
            </a:r>
            <a:r>
              <a:rPr lang="es-ES_tradnl" dirty="0" err="1"/>
              <a:t>comunicaci</a:t>
            </a:r>
            <a:r>
              <a:rPr lang="es-ES" dirty="0" err="1"/>
              <a:t>ó</a:t>
            </a:r>
            <a:r>
              <a:rPr lang="es-ES_tradnl" dirty="0"/>
              <a:t>n organizacional, tanto convencionales como digitales, para la </a:t>
            </a:r>
            <a:r>
              <a:rPr lang="es-ES_tradnl" dirty="0" err="1"/>
              <a:t>elaboraci</a:t>
            </a:r>
            <a:r>
              <a:rPr lang="es-ES" dirty="0" err="1"/>
              <a:t>ó</a:t>
            </a:r>
            <a:r>
              <a:rPr lang="es-ES_tradnl" dirty="0"/>
              <a:t>n de mensajes y campañas de </a:t>
            </a:r>
            <a:r>
              <a:rPr lang="es-ES_tradnl" dirty="0" err="1"/>
              <a:t>comunicaci</a:t>
            </a:r>
            <a:r>
              <a:rPr lang="es-ES" dirty="0" err="1"/>
              <a:t>ó</a:t>
            </a:r>
            <a:r>
              <a:rPr lang="es-ES_tradnl" dirty="0"/>
              <a:t>n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r>
              <a:rPr lang="es-ES_tradnl" b="1" dirty="0">
                <a:solidFill>
                  <a:schemeClr val="accent2">
                    <a:lumMod val="75000"/>
                  </a:schemeClr>
                </a:solidFill>
              </a:rPr>
              <a:t>CAPACIDAD CR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ÍTICA PARA REALIZAR Y EVALUAR CAMPAÑAS </a:t>
            </a:r>
            <a:r>
              <a:rPr lang="es-ES_tradnl" dirty="0"/>
              <a:t>Planificar y evaluar campañas publicitarias en el </a:t>
            </a:r>
            <a:r>
              <a:rPr lang="es-ES" dirty="0"/>
              <a:t>á</a:t>
            </a:r>
            <a:r>
              <a:rPr lang="es-ES_tradnl" dirty="0" err="1"/>
              <a:t>mbito</a:t>
            </a:r>
            <a:r>
              <a:rPr lang="es-ES_tradnl" dirty="0"/>
              <a:t> de las empresas e instituciones</a:t>
            </a:r>
            <a:r>
              <a:rPr lang="es-ES_tradnl" dirty="0" smtClean="0"/>
              <a:t>.</a:t>
            </a:r>
            <a:endParaRPr lang="es-ES_tradnl" dirty="0"/>
          </a:p>
          <a:p>
            <a:pPr marL="0" indent="0">
              <a:buNone/>
            </a:pPr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SELECCI</a:t>
            </a:r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</a:rPr>
              <a:t>ÓN CORRECTA DE RECURSOS </a:t>
            </a:r>
            <a:r>
              <a:rPr lang="es-ES_tradnl" dirty="0" smtClean="0"/>
              <a:t>Valorar </a:t>
            </a:r>
            <a:r>
              <a:rPr lang="es-ES_tradnl" dirty="0"/>
              <a:t>y seleccionar los </a:t>
            </a:r>
            <a:r>
              <a:rPr lang="es-ES_tradnl" dirty="0" err="1" smtClean="0"/>
              <a:t>veh</a:t>
            </a:r>
            <a:r>
              <a:rPr lang="es-ES" dirty="0" err="1" smtClean="0"/>
              <a:t>íc</a:t>
            </a:r>
            <a:r>
              <a:rPr lang="es-ES_tradnl" dirty="0" err="1" smtClean="0"/>
              <a:t>ulos</a:t>
            </a:r>
            <a:r>
              <a:rPr lang="es-ES_tradnl" dirty="0" smtClean="0"/>
              <a:t> </a:t>
            </a:r>
            <a:r>
              <a:rPr lang="es-ES_tradnl" dirty="0"/>
              <a:t>de </a:t>
            </a:r>
            <a:r>
              <a:rPr lang="es-ES_tradnl" dirty="0" err="1" smtClean="0"/>
              <a:t>difusi</a:t>
            </a:r>
            <a:r>
              <a:rPr lang="es-ES" dirty="0" err="1" smtClean="0"/>
              <a:t>ó</a:t>
            </a:r>
            <a:r>
              <a:rPr lang="es-ES_tradnl" dirty="0" smtClean="0"/>
              <a:t>n m</a:t>
            </a:r>
            <a:r>
              <a:rPr lang="es-ES" dirty="0" smtClean="0"/>
              <a:t>á</a:t>
            </a:r>
            <a:r>
              <a:rPr lang="es-ES_tradnl" dirty="0" smtClean="0"/>
              <a:t>s </a:t>
            </a:r>
            <a:r>
              <a:rPr lang="es-ES_tradnl" dirty="0"/>
              <a:t>adecuados en </a:t>
            </a:r>
            <a:r>
              <a:rPr lang="es-ES_tradnl" dirty="0" err="1" smtClean="0"/>
              <a:t>funci</a:t>
            </a:r>
            <a:r>
              <a:rPr lang="es-ES" dirty="0" err="1" smtClean="0"/>
              <a:t>ó</a:t>
            </a:r>
            <a:r>
              <a:rPr lang="es-ES_tradnl" dirty="0" smtClean="0"/>
              <a:t>n </a:t>
            </a:r>
            <a:r>
              <a:rPr lang="es-ES_tradnl" dirty="0"/>
              <a:t>de las estrategias de </a:t>
            </a:r>
            <a:r>
              <a:rPr lang="es-ES_tradnl" dirty="0" err="1" smtClean="0"/>
              <a:t>comunicaci</a:t>
            </a:r>
            <a:r>
              <a:rPr lang="es-ES" dirty="0" err="1" smtClean="0"/>
              <a:t>ó</a:t>
            </a:r>
            <a:r>
              <a:rPr lang="es-ES_tradnl" dirty="0" smtClean="0"/>
              <a:t>n</a:t>
            </a:r>
            <a:r>
              <a:rPr lang="es-ES_tradnl" dirty="0"/>
              <a:t>, tanto </a:t>
            </a:r>
            <a:r>
              <a:rPr lang="es-ES_tradnl" dirty="0" smtClean="0"/>
              <a:t>en medios </a:t>
            </a:r>
            <a:r>
              <a:rPr lang="es-ES_tradnl" dirty="0"/>
              <a:t>convencionales como digitales</a:t>
            </a:r>
            <a:r>
              <a:rPr lang="es-ES_tradnl" dirty="0" smtClean="0"/>
              <a:t>.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6102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3069" y="552943"/>
            <a:ext cx="9720072" cy="1499616"/>
          </a:xfrm>
        </p:spPr>
        <p:txBody>
          <a:bodyPr/>
          <a:lstStyle/>
          <a:p>
            <a:r>
              <a:rPr lang="es-ES_tradnl" dirty="0" smtClean="0"/>
              <a:t>Estructura de las clases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93069" y="2253727"/>
            <a:ext cx="9720071" cy="4023360"/>
          </a:xfrm>
        </p:spPr>
        <p:txBody>
          <a:bodyPr/>
          <a:lstStyle/>
          <a:p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Te</a:t>
            </a:r>
            <a:r>
              <a:rPr lang="es-ES" b="1" dirty="0" err="1" smtClean="0">
                <a:solidFill>
                  <a:schemeClr val="accent2">
                    <a:lumMod val="75000"/>
                  </a:schemeClr>
                </a:solidFill>
              </a:rPr>
              <a:t>óricas</a:t>
            </a:r>
            <a:endParaRPr lang="es-E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charset="0"/>
              <a:buChar char="•"/>
            </a:pPr>
            <a:r>
              <a:rPr lang="es-ES" dirty="0" smtClean="0"/>
              <a:t>Temario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Caso práctico / actividad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</a:rPr>
              <a:t>Laboratorios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Utilización de herramientas para la comunicación digital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Trabajo en grupo </a:t>
            </a:r>
          </a:p>
          <a:p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6213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6858" y="370063"/>
            <a:ext cx="9720072" cy="1499616"/>
          </a:xfrm>
        </p:spPr>
        <p:txBody>
          <a:bodyPr/>
          <a:lstStyle/>
          <a:p>
            <a:r>
              <a:rPr lang="es-ES_tradnl" dirty="0" smtClean="0"/>
              <a:t>M</a:t>
            </a:r>
            <a:r>
              <a:rPr lang="es-ES" dirty="0" err="1" smtClean="0"/>
              <a:t>étodo</a:t>
            </a:r>
            <a:r>
              <a:rPr lang="es-ES" dirty="0" smtClean="0"/>
              <a:t> de evaluación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46858" y="2070847"/>
            <a:ext cx="9720071" cy="402336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s-ES" sz="2800" dirty="0" smtClean="0"/>
              <a:t>Examen (prueba de conocimientos teóricos): 30 %</a:t>
            </a:r>
          </a:p>
          <a:p>
            <a:pPr>
              <a:buFont typeface="Wingdings" charset="2"/>
              <a:buChar char="Ø"/>
            </a:pPr>
            <a:r>
              <a:rPr lang="es-ES" sz="2800" dirty="0" smtClean="0"/>
              <a:t>Proyecto colectivo 40 %</a:t>
            </a:r>
          </a:p>
          <a:p>
            <a:pPr>
              <a:buFont typeface="Wingdings" charset="2"/>
              <a:buChar char="Ø"/>
            </a:pPr>
            <a:r>
              <a:rPr lang="es-ES" sz="2800" dirty="0" smtClean="0"/>
              <a:t>Trabajo individual 30 %</a:t>
            </a:r>
          </a:p>
          <a:p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11860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6707" y="173199"/>
            <a:ext cx="9720072" cy="1499616"/>
          </a:xfrm>
        </p:spPr>
        <p:txBody>
          <a:bodyPr/>
          <a:lstStyle/>
          <a:p>
            <a:r>
              <a:rPr lang="es-ES" dirty="0" smtClean="0"/>
              <a:t>programación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320982"/>
              </p:ext>
            </p:extLst>
          </p:nvPr>
        </p:nvGraphicFramePr>
        <p:xfrm>
          <a:off x="1680671" y="1451143"/>
          <a:ext cx="9720261" cy="4173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987"/>
                <a:gridCol w="654987"/>
                <a:gridCol w="2015672"/>
                <a:gridCol w="1834778"/>
                <a:gridCol w="2746782"/>
                <a:gridCol w="1813055"/>
              </a:tblGrid>
              <a:tr h="762807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SEM.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CLASE TE</a:t>
                      </a:r>
                      <a:r>
                        <a:rPr lang="es-ES" dirty="0" smtClean="0"/>
                        <a:t>ÓRICA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LABORATORIO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OBJETIVO</a:t>
                      </a:r>
                      <a:r>
                        <a:rPr lang="es-ES_tradnl" baseline="0" dirty="0" smtClean="0"/>
                        <a:t> DE APRENDIZAJE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MATERIALES</a:t>
                      </a:r>
                      <a:endParaRPr lang="es-ES_tradnl" dirty="0"/>
                    </a:p>
                  </a:txBody>
                  <a:tcPr/>
                </a:tc>
              </a:tr>
              <a:tr h="1705497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s-ES_tradnl" sz="4400" b="1" dirty="0" smtClean="0"/>
                        <a:t>1</a:t>
                      </a:r>
                      <a:endParaRPr lang="es-ES_tradnl" sz="4400" b="1" dirty="0"/>
                    </a:p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dirty="0" err="1" smtClean="0"/>
                        <a:t>Presentaci</a:t>
                      </a:r>
                      <a:r>
                        <a:rPr lang="es-ES" dirty="0" err="1" smtClean="0"/>
                        <a:t>ón</a:t>
                      </a:r>
                      <a:endParaRPr lang="es-ES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dirty="0" smtClean="0"/>
                        <a:t>Guía docente de la asignatura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dirty="0" err="1" smtClean="0"/>
                        <a:t>Asignaci</a:t>
                      </a:r>
                      <a:r>
                        <a:rPr lang="es-ES" dirty="0" err="1" smtClean="0"/>
                        <a:t>ón</a:t>
                      </a:r>
                      <a:r>
                        <a:rPr lang="es-ES" baseline="0" dirty="0" smtClean="0"/>
                        <a:t> de los grupos</a:t>
                      </a:r>
                    </a:p>
                    <a:p>
                      <a:endParaRPr lang="es-ES_trad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dirty="0" smtClean="0"/>
                        <a:t>Conocer</a:t>
                      </a:r>
                      <a:r>
                        <a:rPr lang="es-ES_tradnl" baseline="0" dirty="0" smtClean="0"/>
                        <a:t> la finalidad y alcance de la asignatura, as</a:t>
                      </a:r>
                      <a:r>
                        <a:rPr lang="es-ES" baseline="0" dirty="0" smtClean="0"/>
                        <a:t>í como los requisitos para superarla de manera exitosa.</a:t>
                      </a:r>
                      <a:endParaRPr lang="es-ES_trad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/>
                    </a:p>
                  </a:txBody>
                  <a:tcPr/>
                </a:tc>
              </a:tr>
              <a:tr h="1705497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Trabajo del alumno</a:t>
                      </a:r>
                      <a:endParaRPr lang="es-ES_tradnl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Selecci</a:t>
                      </a:r>
                      <a:r>
                        <a:rPr lang="es-ES" baseline="0" dirty="0" err="1" smtClean="0"/>
                        <a:t>ón</a:t>
                      </a:r>
                      <a:r>
                        <a:rPr lang="es-ES" baseline="0" dirty="0" smtClean="0"/>
                        <a:t> de los miembros del equipo</a:t>
                      </a:r>
                      <a:endParaRPr lang="es-ES_trad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6374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6707" y="173199"/>
            <a:ext cx="9720072" cy="1499616"/>
          </a:xfrm>
        </p:spPr>
        <p:txBody>
          <a:bodyPr/>
          <a:lstStyle/>
          <a:p>
            <a:r>
              <a:rPr lang="es-ES" dirty="0" smtClean="0"/>
              <a:t>programación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16875"/>
              </p:ext>
            </p:extLst>
          </p:nvPr>
        </p:nvGraphicFramePr>
        <p:xfrm>
          <a:off x="1680671" y="1451143"/>
          <a:ext cx="9720261" cy="4694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987"/>
                <a:gridCol w="654987"/>
                <a:gridCol w="2015672"/>
                <a:gridCol w="1834778"/>
                <a:gridCol w="2302905"/>
                <a:gridCol w="2256932"/>
              </a:tblGrid>
              <a:tr h="762807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SEM.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CLASE TE</a:t>
                      </a:r>
                      <a:r>
                        <a:rPr lang="es-ES" dirty="0" smtClean="0"/>
                        <a:t>ÓRICA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LABORATORIO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OBJETIVOS</a:t>
                      </a:r>
                      <a:r>
                        <a:rPr lang="es-ES_tradnl" baseline="0" dirty="0" smtClean="0"/>
                        <a:t> DE APRENDIZAJE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MATERIALES</a:t>
                      </a:r>
                      <a:endParaRPr lang="es-ES_tradnl" dirty="0"/>
                    </a:p>
                  </a:txBody>
                  <a:tcPr/>
                </a:tc>
              </a:tr>
              <a:tr h="1705497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s-ES_tradnl" sz="4400" b="1" dirty="0" smtClean="0"/>
                        <a:t>2</a:t>
                      </a:r>
                      <a:endParaRPr lang="es-ES_tradnl" sz="4400" b="1" dirty="0"/>
                    </a:p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Plan de creación de contenidos (TEMA 6* -mitad-).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dirty="0" err="1" smtClean="0"/>
                        <a:t>Explicaci</a:t>
                      </a:r>
                      <a:r>
                        <a:rPr lang="es-ES" dirty="0" err="1" smtClean="0"/>
                        <a:t>ón</a:t>
                      </a:r>
                      <a:r>
                        <a:rPr lang="es-ES" dirty="0" smtClean="0"/>
                        <a:t> del trabajo en grupo.</a:t>
                      </a:r>
                    </a:p>
                    <a:p>
                      <a:endParaRPr lang="es-ES_trad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dirty="0" smtClean="0"/>
                        <a:t>Analizar el</a:t>
                      </a:r>
                      <a:r>
                        <a:rPr lang="es-ES" baseline="0" dirty="0" smtClean="0"/>
                        <a:t> contexto externo de las organizaciones a través de la lectura crítica de informes de referencia (OE1).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Aplicar criterios profesionales a la creación de supuestos prácticos (OE3).</a:t>
                      </a:r>
                      <a:endParaRPr lang="es-ES_trad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dirty="0" smtClean="0"/>
                        <a:t>Informe </a:t>
                      </a:r>
                      <a:r>
                        <a:rPr lang="es-ES" i="1" baseline="0" dirty="0" err="1" smtClean="0"/>
                        <a:t>Edelman</a:t>
                      </a:r>
                      <a:r>
                        <a:rPr lang="es-ES" i="1" baseline="0" dirty="0" smtClean="0"/>
                        <a:t> Trust </a:t>
                      </a:r>
                      <a:r>
                        <a:rPr lang="es-ES" i="1" baseline="0" dirty="0" err="1" smtClean="0"/>
                        <a:t>Barometer</a:t>
                      </a:r>
                      <a:r>
                        <a:rPr lang="es-ES" i="1" baseline="0" dirty="0" smtClean="0"/>
                        <a:t> 2023 </a:t>
                      </a:r>
                      <a:r>
                        <a:rPr lang="es-ES" baseline="0" dirty="0" smtClean="0"/>
                        <a:t>(</a:t>
                      </a:r>
                      <a:r>
                        <a:rPr lang="es-ES" baseline="0" dirty="0" err="1" smtClean="0"/>
                        <a:t>Edelman</a:t>
                      </a:r>
                      <a:r>
                        <a:rPr lang="es-ES" baseline="0" dirty="0" smtClean="0"/>
                        <a:t>).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Ordenadores del laboratorio.</a:t>
                      </a:r>
                      <a:endParaRPr lang="es-ES_tradnl" dirty="0" smtClean="0"/>
                    </a:p>
                    <a:p>
                      <a:endParaRPr lang="es-ES_tradnl" dirty="0"/>
                    </a:p>
                  </a:txBody>
                  <a:tcPr/>
                </a:tc>
              </a:tr>
              <a:tr h="1705497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Trabajo del alumno</a:t>
                      </a:r>
                      <a:endParaRPr lang="es-ES_tradnl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_tradnl" dirty="0" err="1" smtClean="0"/>
                        <a:t>An</a:t>
                      </a:r>
                      <a:r>
                        <a:rPr lang="es-ES" dirty="0" err="1" smtClean="0"/>
                        <a:t>álisis</a:t>
                      </a:r>
                      <a:r>
                        <a:rPr lang="es-ES" dirty="0" smtClean="0"/>
                        <a:t> </a:t>
                      </a:r>
                      <a:r>
                        <a:rPr lang="es-ES" baseline="0" dirty="0" smtClean="0"/>
                        <a:t>del informe </a:t>
                      </a:r>
                      <a:r>
                        <a:rPr lang="es-ES" i="1" baseline="0" dirty="0" err="1" smtClean="0"/>
                        <a:t>Edelman</a:t>
                      </a:r>
                      <a:r>
                        <a:rPr lang="es-ES" i="1" baseline="0" dirty="0" smtClean="0"/>
                        <a:t> Trust </a:t>
                      </a:r>
                      <a:r>
                        <a:rPr lang="es-ES" i="1" baseline="0" dirty="0" err="1" smtClean="0"/>
                        <a:t>Barometer</a:t>
                      </a:r>
                      <a:r>
                        <a:rPr lang="es-ES" i="1" baseline="0" dirty="0" smtClean="0"/>
                        <a:t> 2023 </a:t>
                      </a:r>
                      <a:r>
                        <a:rPr lang="es-ES" baseline="0" dirty="0" smtClean="0"/>
                        <a:t>(</a:t>
                      </a:r>
                      <a:r>
                        <a:rPr lang="es-ES" baseline="0" dirty="0" err="1" smtClean="0"/>
                        <a:t>Edelman</a:t>
                      </a:r>
                      <a:r>
                        <a:rPr lang="es-ES" baseline="0" dirty="0" smtClean="0"/>
                        <a:t>).</a:t>
                      </a:r>
                      <a:endParaRPr lang="es-ES_tradnl" dirty="0" smtClean="0"/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dirty="0" smtClean="0"/>
                        <a:t>Definición de la empresa sobre la que basar el trabajo</a:t>
                      </a:r>
                      <a:r>
                        <a:rPr lang="es-ES" baseline="0" dirty="0" smtClean="0"/>
                        <a:t>.</a:t>
                      </a:r>
                      <a:endParaRPr lang="es-ES_trad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14</a:t>
            </a:fld>
            <a:endParaRPr lang="es-ES_tradnl"/>
          </a:p>
        </p:txBody>
      </p:sp>
      <p:sp>
        <p:nvSpPr>
          <p:cNvPr id="5" name="CuadroTexto 4"/>
          <p:cNvSpPr txBox="1"/>
          <p:nvPr/>
        </p:nvSpPr>
        <p:spPr>
          <a:xfrm>
            <a:off x="7272169" y="6145870"/>
            <a:ext cx="5163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*Revisar contenidos del temario en las </a:t>
            </a:r>
            <a:r>
              <a:rPr lang="es-ES" sz="1200" dirty="0" smtClean="0"/>
              <a:t>diapositivas 3-8.</a:t>
            </a:r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1560738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6707" y="173199"/>
            <a:ext cx="9720072" cy="1499616"/>
          </a:xfrm>
        </p:spPr>
        <p:txBody>
          <a:bodyPr/>
          <a:lstStyle/>
          <a:p>
            <a:r>
              <a:rPr lang="es-ES" dirty="0" smtClean="0"/>
              <a:t>programación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562202"/>
              </p:ext>
            </p:extLst>
          </p:nvPr>
        </p:nvGraphicFramePr>
        <p:xfrm>
          <a:off x="1680671" y="1451143"/>
          <a:ext cx="9720261" cy="4694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987"/>
                <a:gridCol w="654987"/>
                <a:gridCol w="2015672"/>
                <a:gridCol w="1834778"/>
                <a:gridCol w="2518058"/>
                <a:gridCol w="2041779"/>
              </a:tblGrid>
              <a:tr h="762807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SEM.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CLASE TE</a:t>
                      </a:r>
                      <a:r>
                        <a:rPr lang="es-ES" dirty="0" smtClean="0"/>
                        <a:t>ÓRICA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LABORATORIO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OBJETIVO</a:t>
                      </a:r>
                      <a:r>
                        <a:rPr lang="es-ES_tradnl" baseline="0" dirty="0" smtClean="0"/>
                        <a:t> DE APRENDIZAJE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MATERIALES</a:t>
                      </a:r>
                      <a:endParaRPr lang="es-ES_tradnl" dirty="0"/>
                    </a:p>
                  </a:txBody>
                  <a:tcPr/>
                </a:tc>
              </a:tr>
              <a:tr h="1705497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s-ES_tradnl" sz="4400" b="1" dirty="0" smtClean="0"/>
                        <a:t>3</a:t>
                      </a:r>
                      <a:endParaRPr lang="es-ES_tradnl" sz="4400" b="1" dirty="0"/>
                    </a:p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TEMA 1*.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dirty="0" err="1" smtClean="0"/>
                        <a:t>Explicaci</a:t>
                      </a:r>
                      <a:r>
                        <a:rPr lang="es-ES" dirty="0" err="1" smtClean="0"/>
                        <a:t>ón</a:t>
                      </a:r>
                      <a:r>
                        <a:rPr lang="es-ES" dirty="0" smtClean="0"/>
                        <a:t> de</a:t>
                      </a:r>
                      <a:r>
                        <a:rPr lang="es-ES" baseline="0" dirty="0" smtClean="0"/>
                        <a:t> la herramienta CANVA</a:t>
                      </a:r>
                      <a:r>
                        <a:rPr lang="es-ES" dirty="0" smtClean="0"/>
                        <a:t>.</a:t>
                      </a:r>
                    </a:p>
                    <a:p>
                      <a:endParaRPr lang="es-ES_trad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dirty="0" smtClean="0"/>
                        <a:t>Analizar el</a:t>
                      </a:r>
                      <a:r>
                        <a:rPr lang="es-ES" baseline="0" dirty="0" smtClean="0"/>
                        <a:t> contexto externo de las organizaciones a través de la lectura crítica de informes de referencia (OE1)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Generar materiales comunicativos en las distintas redes sociales (OE2, OE4)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dirty="0" smtClean="0"/>
                        <a:t>Informe </a:t>
                      </a:r>
                      <a:r>
                        <a:rPr lang="es-ES" i="1" baseline="0" dirty="0" smtClean="0"/>
                        <a:t>Estudio de Redes Sociales </a:t>
                      </a:r>
                      <a:r>
                        <a:rPr lang="es-ES" baseline="0" dirty="0" smtClean="0"/>
                        <a:t>(IAB SPAIN).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Ordenadores del laboratorio.</a:t>
                      </a:r>
                      <a:endParaRPr lang="es-ES_tradnl" dirty="0" smtClean="0"/>
                    </a:p>
                    <a:p>
                      <a:pPr marL="0" indent="0">
                        <a:buFontTx/>
                        <a:buNone/>
                      </a:pPr>
                      <a:endParaRPr lang="es-ES_tradnl" dirty="0" smtClean="0"/>
                    </a:p>
                    <a:p>
                      <a:endParaRPr lang="es-ES_tradnl" dirty="0"/>
                    </a:p>
                  </a:txBody>
                  <a:tcPr/>
                </a:tc>
              </a:tr>
              <a:tr h="1705497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Trabajo del alumno</a:t>
                      </a:r>
                      <a:endParaRPr lang="es-ES_tradnl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_tradnl" dirty="0" err="1" smtClean="0"/>
                        <a:t>An</a:t>
                      </a:r>
                      <a:r>
                        <a:rPr lang="es-ES" dirty="0" err="1" smtClean="0"/>
                        <a:t>álisis</a:t>
                      </a:r>
                      <a:r>
                        <a:rPr lang="es-ES" dirty="0" smtClean="0"/>
                        <a:t> </a:t>
                      </a:r>
                      <a:r>
                        <a:rPr lang="es-ES" baseline="0" dirty="0" smtClean="0"/>
                        <a:t>del informe sobre redes sociales de IAB </a:t>
                      </a:r>
                      <a:r>
                        <a:rPr lang="es-ES" baseline="0" dirty="0" err="1" smtClean="0"/>
                        <a:t>Spain</a:t>
                      </a:r>
                      <a:r>
                        <a:rPr lang="es-ES" baseline="0" dirty="0" smtClean="0"/>
                        <a:t>.</a:t>
                      </a:r>
                      <a:endParaRPr lang="es-ES_tradnl" dirty="0" smtClean="0"/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Ejercicio sobre la creación de piezas en distintas redes sociales.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15</a:t>
            </a:fld>
            <a:endParaRPr lang="es-ES_tradnl"/>
          </a:p>
        </p:txBody>
      </p:sp>
      <p:sp>
        <p:nvSpPr>
          <p:cNvPr id="6" name="CuadroTexto 5"/>
          <p:cNvSpPr txBox="1"/>
          <p:nvPr/>
        </p:nvSpPr>
        <p:spPr>
          <a:xfrm>
            <a:off x="7261411" y="6145870"/>
            <a:ext cx="5163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*Revisar contenidos del temario en las </a:t>
            </a:r>
            <a:r>
              <a:rPr lang="es-ES" sz="1200" dirty="0" smtClean="0"/>
              <a:t>diapositivas 3-8.</a:t>
            </a:r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1983991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6707" y="173199"/>
            <a:ext cx="9720072" cy="1499616"/>
          </a:xfrm>
        </p:spPr>
        <p:txBody>
          <a:bodyPr/>
          <a:lstStyle/>
          <a:p>
            <a:r>
              <a:rPr lang="es-ES" dirty="0" smtClean="0"/>
              <a:t>programación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560659"/>
              </p:ext>
            </p:extLst>
          </p:nvPr>
        </p:nvGraphicFramePr>
        <p:xfrm>
          <a:off x="1486707" y="1268263"/>
          <a:ext cx="10130329" cy="49690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2619"/>
                <a:gridCol w="682619"/>
                <a:gridCol w="2100707"/>
                <a:gridCol w="1912181"/>
                <a:gridCol w="2687631"/>
                <a:gridCol w="2064572"/>
              </a:tblGrid>
              <a:tr h="762807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SEM.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CLASE TE</a:t>
                      </a:r>
                      <a:r>
                        <a:rPr lang="es-ES" dirty="0" smtClean="0"/>
                        <a:t>ÓRICA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LABORATORIO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OBJETIVO</a:t>
                      </a:r>
                      <a:r>
                        <a:rPr lang="es-ES_tradnl" baseline="0" dirty="0" smtClean="0"/>
                        <a:t> DE APRENDIZAJE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MATERIALES</a:t>
                      </a:r>
                      <a:endParaRPr lang="es-ES_tradnl" dirty="0"/>
                    </a:p>
                  </a:txBody>
                  <a:tcPr/>
                </a:tc>
              </a:tr>
              <a:tr h="1981942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s-ES_tradnl" sz="4400" b="1" dirty="0" smtClean="0"/>
                        <a:t>4</a:t>
                      </a:r>
                      <a:endParaRPr lang="es-ES_tradnl" sz="4400" b="1" dirty="0"/>
                    </a:p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TEMA 2*.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dirty="0" err="1" smtClean="0"/>
                        <a:t>Explicaci</a:t>
                      </a:r>
                      <a:r>
                        <a:rPr lang="es-ES" dirty="0" err="1" smtClean="0"/>
                        <a:t>ón</a:t>
                      </a:r>
                      <a:r>
                        <a:rPr lang="es-ES" dirty="0" smtClean="0"/>
                        <a:t> de</a:t>
                      </a:r>
                      <a:r>
                        <a:rPr lang="es-ES" baseline="0" dirty="0" smtClean="0"/>
                        <a:t> la herramienta AUDACITY</a:t>
                      </a:r>
                      <a:r>
                        <a:rPr lang="es-ES" dirty="0" smtClean="0"/>
                        <a:t>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dirty="0" smtClean="0"/>
                        <a:t>¿Cómo realizar un podcast?</a:t>
                      </a:r>
                    </a:p>
                    <a:p>
                      <a:endParaRPr lang="es-ES_trad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dirty="0" smtClean="0"/>
                        <a:t>Analizar casos de estudio reales</a:t>
                      </a:r>
                      <a:r>
                        <a:rPr lang="es-ES" baseline="0" dirty="0" smtClean="0"/>
                        <a:t> para detectar buenas prácticas (OE1).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Desarrollar de manera práctica herramientas para la creación de contenidos en formato podcast (OE2)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Trabajar en equipo la creación de un plan de contenidos (OE3, OE4).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dirty="0" smtClean="0"/>
                        <a:t>Caso del Museo del Prado.</a:t>
                      </a:r>
                      <a:endParaRPr lang="es-ES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Ordenadores del laboratorio.</a:t>
                      </a:r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/>
                    </a:p>
                  </a:txBody>
                  <a:tcPr/>
                </a:tc>
              </a:tr>
              <a:tr h="1735235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Trabajo del alumno</a:t>
                      </a:r>
                      <a:endParaRPr lang="es-ES_tradnl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Caso: análisis de las redes sociales del Museo del Prado.</a:t>
                      </a:r>
                      <a:endParaRPr lang="es-ES_tradn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s-ES_tradn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Trabajo en equipo.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16</a:t>
            </a:fld>
            <a:endParaRPr lang="es-ES_tradnl"/>
          </a:p>
        </p:txBody>
      </p:sp>
      <p:sp>
        <p:nvSpPr>
          <p:cNvPr id="6" name="CuadroTexto 5"/>
          <p:cNvSpPr txBox="1"/>
          <p:nvPr/>
        </p:nvSpPr>
        <p:spPr>
          <a:xfrm>
            <a:off x="7239896" y="6237310"/>
            <a:ext cx="5163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*Revisar contenidos del temario en las </a:t>
            </a:r>
            <a:r>
              <a:rPr lang="es-ES" sz="1200" dirty="0" smtClean="0"/>
              <a:t>diapositivas 3-8.</a:t>
            </a:r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1659411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6707" y="173199"/>
            <a:ext cx="9720072" cy="1499616"/>
          </a:xfrm>
        </p:spPr>
        <p:txBody>
          <a:bodyPr/>
          <a:lstStyle/>
          <a:p>
            <a:r>
              <a:rPr lang="es-ES" dirty="0" smtClean="0"/>
              <a:t>programación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205262"/>
              </p:ext>
            </p:extLst>
          </p:nvPr>
        </p:nvGraphicFramePr>
        <p:xfrm>
          <a:off x="1603906" y="1274196"/>
          <a:ext cx="9720261" cy="4694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987"/>
                <a:gridCol w="654987"/>
                <a:gridCol w="2015672"/>
                <a:gridCol w="1834778"/>
                <a:gridCol w="2518058"/>
                <a:gridCol w="2041779"/>
              </a:tblGrid>
              <a:tr h="762807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SEM.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CLASE TE</a:t>
                      </a:r>
                      <a:r>
                        <a:rPr lang="es-ES" dirty="0" smtClean="0"/>
                        <a:t>ÓRICA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LABORATORIO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OBJETIVO</a:t>
                      </a:r>
                      <a:r>
                        <a:rPr lang="es-ES_tradnl" baseline="0" dirty="0" smtClean="0"/>
                        <a:t> DE APRENDIZAJE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MATERIALES</a:t>
                      </a:r>
                      <a:endParaRPr lang="es-ES_tradnl" dirty="0"/>
                    </a:p>
                  </a:txBody>
                  <a:tcPr/>
                </a:tc>
              </a:tr>
              <a:tr h="1705497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s-ES_tradnl" sz="4400" b="1" dirty="0" smtClean="0"/>
                        <a:t>5</a:t>
                      </a:r>
                      <a:endParaRPr lang="es-ES_tradnl" sz="4400" b="1" dirty="0"/>
                    </a:p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TEMA 3*.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dirty="0" err="1" smtClean="0"/>
                        <a:t>Explicaci</a:t>
                      </a:r>
                      <a:r>
                        <a:rPr lang="es-ES" dirty="0" err="1" smtClean="0"/>
                        <a:t>ón</a:t>
                      </a:r>
                      <a:r>
                        <a:rPr lang="es-ES" dirty="0" smtClean="0"/>
                        <a:t> de</a:t>
                      </a:r>
                      <a:r>
                        <a:rPr lang="es-ES" baseline="0" dirty="0" smtClean="0"/>
                        <a:t> la herramienta FILMORA y OBS</a:t>
                      </a:r>
                      <a:r>
                        <a:rPr lang="es-ES" dirty="0" smtClean="0"/>
                        <a:t>.</a:t>
                      </a:r>
                    </a:p>
                    <a:p>
                      <a:endParaRPr lang="es-ES_trad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dirty="0" smtClean="0"/>
                        <a:t>Aprender a utilizar </a:t>
                      </a:r>
                      <a:r>
                        <a:rPr lang="es-ES" baseline="0" dirty="0" smtClean="0"/>
                        <a:t>herramientas de creación de vídeo para la generación de contenidos en ecosistemas digitales (OE2)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Trabajar en equipo la creación de un plan de contenidos (OE3, OE4).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dirty="0" smtClean="0"/>
                        <a:t>Informe </a:t>
                      </a:r>
                      <a:r>
                        <a:rPr lang="es-ES" i="1" baseline="0" dirty="0" smtClean="0"/>
                        <a:t>Tendencias digitales </a:t>
                      </a:r>
                      <a:r>
                        <a:rPr lang="es-ES" baseline="0" dirty="0" smtClean="0"/>
                        <a:t>(IAB SPAIN).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Ordenadores del laboratorio.</a:t>
                      </a:r>
                      <a:endParaRPr lang="es-ES_tradnl" dirty="0" smtClean="0"/>
                    </a:p>
                    <a:p>
                      <a:pPr marL="0" indent="0">
                        <a:buFontTx/>
                        <a:buNone/>
                      </a:pPr>
                      <a:endParaRPr lang="es-ES_tradnl" dirty="0" smtClean="0"/>
                    </a:p>
                    <a:p>
                      <a:endParaRPr lang="es-ES_tradnl" dirty="0"/>
                    </a:p>
                  </a:txBody>
                  <a:tcPr/>
                </a:tc>
              </a:tr>
              <a:tr h="1705497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Trabajo del alumno</a:t>
                      </a:r>
                      <a:endParaRPr lang="es-ES_tradnl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_tradnl" dirty="0" err="1" smtClean="0"/>
                        <a:t>An</a:t>
                      </a:r>
                      <a:r>
                        <a:rPr lang="es-ES" dirty="0" err="1" smtClean="0"/>
                        <a:t>álisis</a:t>
                      </a:r>
                      <a:r>
                        <a:rPr lang="es-ES" dirty="0" smtClean="0"/>
                        <a:t> </a:t>
                      </a:r>
                      <a:r>
                        <a:rPr lang="es-ES" baseline="0" dirty="0" smtClean="0"/>
                        <a:t>del informe Tendencias digitales de IAB </a:t>
                      </a:r>
                      <a:r>
                        <a:rPr lang="es-ES" baseline="0" dirty="0" err="1" smtClean="0"/>
                        <a:t>Spain</a:t>
                      </a:r>
                      <a:r>
                        <a:rPr lang="es-ES" baseline="0" dirty="0" smtClean="0"/>
                        <a:t>.</a:t>
                      </a:r>
                      <a:endParaRPr lang="es-ES_tradnl" dirty="0" smtClean="0"/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Trabajo en equipo.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17</a:t>
            </a:fld>
            <a:endParaRPr lang="es-ES_tradnl"/>
          </a:p>
        </p:txBody>
      </p:sp>
      <p:sp>
        <p:nvSpPr>
          <p:cNvPr id="6" name="CuadroTexto 5"/>
          <p:cNvSpPr txBox="1"/>
          <p:nvPr/>
        </p:nvSpPr>
        <p:spPr>
          <a:xfrm>
            <a:off x="7186108" y="6243243"/>
            <a:ext cx="5163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*Revisar contenidos del temario en las </a:t>
            </a:r>
            <a:r>
              <a:rPr lang="es-ES" sz="1200" dirty="0" smtClean="0"/>
              <a:t>diapositivas 3-8.</a:t>
            </a:r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317181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6707" y="173199"/>
            <a:ext cx="9720072" cy="1499616"/>
          </a:xfrm>
        </p:spPr>
        <p:txBody>
          <a:bodyPr/>
          <a:lstStyle/>
          <a:p>
            <a:r>
              <a:rPr lang="es-ES" dirty="0" smtClean="0"/>
              <a:t>programación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680068"/>
              </p:ext>
            </p:extLst>
          </p:nvPr>
        </p:nvGraphicFramePr>
        <p:xfrm>
          <a:off x="1486707" y="1160418"/>
          <a:ext cx="9720261" cy="5114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987"/>
                <a:gridCol w="654987"/>
                <a:gridCol w="2119237"/>
                <a:gridCol w="1947134"/>
                <a:gridCol w="2302137"/>
                <a:gridCol w="2041779"/>
              </a:tblGrid>
              <a:tr h="817241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SEM.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CLASE TE</a:t>
                      </a:r>
                      <a:r>
                        <a:rPr lang="es-ES" dirty="0" smtClean="0"/>
                        <a:t>ÓRICA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LABORATORIO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OBJETIVO</a:t>
                      </a:r>
                      <a:r>
                        <a:rPr lang="es-ES_tradnl" baseline="0" dirty="0" smtClean="0"/>
                        <a:t> DE APRENDIZAJE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MATERIALES</a:t>
                      </a:r>
                      <a:endParaRPr lang="es-ES_tradnl" dirty="0"/>
                    </a:p>
                  </a:txBody>
                  <a:tcPr/>
                </a:tc>
              </a:tr>
              <a:tr h="226085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s-ES_tradnl" sz="4400" b="1" dirty="0" smtClean="0"/>
                        <a:t>6</a:t>
                      </a:r>
                      <a:endParaRPr lang="es-ES_tradnl" sz="4400" b="1" dirty="0"/>
                    </a:p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TEMA 4*.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dirty="0" err="1" smtClean="0"/>
                        <a:t>Explicaci</a:t>
                      </a:r>
                      <a:r>
                        <a:rPr lang="es-ES" dirty="0" err="1" smtClean="0"/>
                        <a:t>ón</a:t>
                      </a:r>
                      <a:r>
                        <a:rPr lang="es-ES" dirty="0" smtClean="0"/>
                        <a:t> de</a:t>
                      </a:r>
                      <a:r>
                        <a:rPr lang="es-ES" baseline="0" dirty="0" smtClean="0"/>
                        <a:t> la herramienta WIX</a:t>
                      </a:r>
                      <a:r>
                        <a:rPr lang="es-ES" dirty="0" smtClean="0"/>
                        <a:t>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dirty="0" smtClean="0"/>
                        <a:t>¿Cómo escribir una entrada?</a:t>
                      </a:r>
                    </a:p>
                    <a:p>
                      <a:endParaRPr lang="es-ES_trad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Elaborar de manera autónoma un blog y sus correspondientes contenidos (OE2).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Explicar con rigor las tendencias en materia de comunicación digital que predominan (OE1).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dirty="0" smtClean="0"/>
                        <a:t>Informe </a:t>
                      </a:r>
                      <a:r>
                        <a:rPr lang="es-ES" i="1" baseline="0" dirty="0" smtClean="0"/>
                        <a:t>Tendencias digitales </a:t>
                      </a:r>
                      <a:r>
                        <a:rPr lang="es-ES" baseline="0" dirty="0" smtClean="0"/>
                        <a:t>(IAB SPAIN).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Ordenadores del laboratorio.</a:t>
                      </a:r>
                      <a:endParaRPr lang="es-ES_tradnl" dirty="0" smtClean="0"/>
                    </a:p>
                    <a:p>
                      <a:pPr marL="0" indent="0">
                        <a:buFontTx/>
                        <a:buNone/>
                      </a:pPr>
                      <a:endParaRPr lang="es-ES_tradnl" dirty="0" smtClean="0"/>
                    </a:p>
                    <a:p>
                      <a:endParaRPr lang="es-ES_tradnl" dirty="0"/>
                    </a:p>
                  </a:txBody>
                  <a:tcPr/>
                </a:tc>
              </a:tr>
              <a:tr h="1775808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Trabajo del alumno</a:t>
                      </a:r>
                      <a:endParaRPr lang="es-ES_tradnl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Exposición sobre las Tendencias digitales seleccionadas de IAB </a:t>
                      </a:r>
                      <a:r>
                        <a:rPr lang="es-ES" baseline="0" dirty="0" err="1" smtClean="0"/>
                        <a:t>Spain</a:t>
                      </a:r>
                      <a:r>
                        <a:rPr lang="es-ES" baseline="0" dirty="0" smtClean="0"/>
                        <a:t>.</a:t>
                      </a:r>
                      <a:endParaRPr lang="es-ES_tradnl" dirty="0" smtClean="0"/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Elaboración de un blog y una entrada.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18</a:t>
            </a:fld>
            <a:endParaRPr lang="es-ES_tradnl"/>
          </a:p>
        </p:txBody>
      </p:sp>
      <p:sp>
        <p:nvSpPr>
          <p:cNvPr id="6" name="CuadroTexto 5"/>
          <p:cNvSpPr txBox="1"/>
          <p:nvPr/>
        </p:nvSpPr>
        <p:spPr>
          <a:xfrm>
            <a:off x="7207623" y="6275339"/>
            <a:ext cx="5163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*Revisar contenidos del temario en las </a:t>
            </a:r>
            <a:r>
              <a:rPr lang="es-ES" sz="1200" dirty="0" smtClean="0"/>
              <a:t>diapositivas 3-8.</a:t>
            </a:r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91082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6707" y="173199"/>
            <a:ext cx="9720072" cy="1499616"/>
          </a:xfrm>
        </p:spPr>
        <p:txBody>
          <a:bodyPr/>
          <a:lstStyle/>
          <a:p>
            <a:r>
              <a:rPr lang="es-ES" dirty="0" smtClean="0"/>
              <a:t>programación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069750"/>
              </p:ext>
            </p:extLst>
          </p:nvPr>
        </p:nvGraphicFramePr>
        <p:xfrm>
          <a:off x="1603906" y="1242052"/>
          <a:ext cx="9720261" cy="5089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987"/>
                <a:gridCol w="654987"/>
                <a:gridCol w="2119237"/>
                <a:gridCol w="1947134"/>
                <a:gridCol w="2443448"/>
                <a:gridCol w="1900468"/>
              </a:tblGrid>
              <a:tr h="817241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SEM.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CLASE TE</a:t>
                      </a:r>
                      <a:r>
                        <a:rPr lang="es-ES" dirty="0" smtClean="0"/>
                        <a:t>ÓRICA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LABORATORIO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OBJETIVO</a:t>
                      </a:r>
                      <a:r>
                        <a:rPr lang="es-ES_tradnl" baseline="0" dirty="0" smtClean="0"/>
                        <a:t> DE APRENDIZAJE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MATERIALES</a:t>
                      </a:r>
                      <a:endParaRPr lang="es-ES_tradnl" dirty="0"/>
                    </a:p>
                  </a:txBody>
                  <a:tcPr/>
                </a:tc>
              </a:tr>
              <a:tr h="226085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s-ES_tradnl" sz="4400" b="1" dirty="0" smtClean="0"/>
                        <a:t>7</a:t>
                      </a:r>
                      <a:endParaRPr lang="es-ES_tradnl" sz="4400" b="1" dirty="0"/>
                    </a:p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TEMA 5*.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dirty="0" err="1" smtClean="0"/>
                        <a:t>Explicaci</a:t>
                      </a:r>
                      <a:r>
                        <a:rPr lang="es-ES" dirty="0" err="1" smtClean="0"/>
                        <a:t>ón</a:t>
                      </a:r>
                      <a:r>
                        <a:rPr lang="es-ES" dirty="0" smtClean="0"/>
                        <a:t> de</a:t>
                      </a:r>
                      <a:r>
                        <a:rPr lang="es-ES" baseline="0" dirty="0" smtClean="0"/>
                        <a:t> la herramienta WIX (cont.).</a:t>
                      </a:r>
                      <a:endParaRPr lang="es-ES" dirty="0" smtClean="0"/>
                    </a:p>
                    <a:p>
                      <a:endParaRPr lang="es-ES_trad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Elaborar de manera autónoma un blog y sus correspondientes contenidos (OE2).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Analizar y revisar críticamente la arquitectura de contenidos utilizada en webs de organismos e instituciones (OE1, OE3)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Ordenadores del laboratorio.</a:t>
                      </a:r>
                      <a:endParaRPr lang="es-ES_tradnl" dirty="0" smtClean="0"/>
                    </a:p>
                    <a:p>
                      <a:pPr marL="0" indent="0">
                        <a:buFontTx/>
                        <a:buNone/>
                      </a:pPr>
                      <a:endParaRPr lang="es-ES_tradnl" dirty="0" smtClean="0"/>
                    </a:p>
                    <a:p>
                      <a:endParaRPr lang="es-ES_tradnl" dirty="0"/>
                    </a:p>
                  </a:txBody>
                  <a:tcPr/>
                </a:tc>
              </a:tr>
              <a:tr h="1775808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Trabajo del alumno</a:t>
                      </a:r>
                      <a:endParaRPr lang="es-ES_tradnl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Revisión de la arquitectura de la información de una página web.</a:t>
                      </a:r>
                      <a:endParaRPr lang="es-ES_tradnl" dirty="0" smtClean="0"/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Elaboración de un blog y una entrada (cont.).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19</a:t>
            </a:fld>
            <a:endParaRPr lang="es-ES_tradnl"/>
          </a:p>
        </p:txBody>
      </p:sp>
      <p:sp>
        <p:nvSpPr>
          <p:cNvPr id="6" name="CuadroTexto 5"/>
          <p:cNvSpPr txBox="1"/>
          <p:nvPr/>
        </p:nvSpPr>
        <p:spPr>
          <a:xfrm>
            <a:off x="7207623" y="6275339"/>
            <a:ext cx="5163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*Revisar contenidos del temario en las </a:t>
            </a:r>
            <a:r>
              <a:rPr lang="es-ES" sz="1200" dirty="0" smtClean="0"/>
              <a:t>diapositivas 3-8.</a:t>
            </a:r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180159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Rectángulo 12"/>
          <p:cNvSpPr/>
          <p:nvPr/>
        </p:nvSpPr>
        <p:spPr>
          <a:xfrm>
            <a:off x="9850582" y="0"/>
            <a:ext cx="2341417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066" name="Picture 18" descr="https://euc-powerpoint.officeapps.live.com/pods/GetClipboardImage.ashx?Id=0bb3f6dc-e616-4f99-96ce-d0a4f7565cf4&amp;DC=GEU8&amp;pkey=466c0bc3-e761-47ad-ba70-20b34a491f17&amp;wdwaccluster=GEU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350" b="81542"/>
          <a:stretch/>
        </p:blipFill>
        <p:spPr bwMode="auto">
          <a:xfrm>
            <a:off x="90054" y="0"/>
            <a:ext cx="942109" cy="127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1413164" y="208400"/>
            <a:ext cx="77862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smtClean="0"/>
              <a:t>Comunicaci</a:t>
            </a:r>
            <a:r>
              <a:rPr lang="es-ES" sz="3200" b="1" dirty="0" err="1" smtClean="0"/>
              <a:t>ón</a:t>
            </a:r>
            <a:r>
              <a:rPr lang="es-ES" sz="3200" b="1" dirty="0" smtClean="0"/>
              <a:t> Multimedia</a:t>
            </a:r>
          </a:p>
          <a:p>
            <a:endParaRPr lang="es-ES_tradnl" dirty="0"/>
          </a:p>
        </p:txBody>
      </p:sp>
      <p:sp>
        <p:nvSpPr>
          <p:cNvPr id="8" name="CuadroTexto 7"/>
          <p:cNvSpPr txBox="1"/>
          <p:nvPr/>
        </p:nvSpPr>
        <p:spPr>
          <a:xfrm>
            <a:off x="1413164" y="731971"/>
            <a:ext cx="778625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Índice de contenidos</a:t>
            </a:r>
          </a:p>
          <a:p>
            <a:endParaRPr lang="es-ES" sz="2400" b="1" dirty="0" smtClean="0"/>
          </a:p>
          <a:p>
            <a:r>
              <a:rPr lang="es-ES" sz="2400" dirty="0" smtClean="0"/>
              <a:t>BLOQUE 1</a:t>
            </a:r>
          </a:p>
          <a:p>
            <a:pPr lvl="1"/>
            <a:r>
              <a:rPr lang="es-ES" sz="2000" dirty="0" smtClean="0"/>
              <a:t>Tema 1. Introducción y contexto </a:t>
            </a:r>
          </a:p>
          <a:p>
            <a:pPr lvl="1"/>
            <a:r>
              <a:rPr lang="es-ES" sz="2000" dirty="0" smtClean="0"/>
              <a:t>Tema 2. Fundamentos</a:t>
            </a:r>
          </a:p>
          <a:p>
            <a:r>
              <a:rPr lang="es-ES" sz="2400" dirty="0"/>
              <a:t>BLOQUE 2</a:t>
            </a:r>
            <a:endParaRPr lang="es-ES" sz="2400" dirty="0" smtClean="0"/>
          </a:p>
          <a:p>
            <a:pPr lvl="1"/>
            <a:r>
              <a:rPr lang="es-ES" sz="2000" dirty="0" smtClean="0"/>
              <a:t>Tema 3. Soportes para la comunicación digital</a:t>
            </a:r>
          </a:p>
          <a:p>
            <a:pPr lvl="1"/>
            <a:r>
              <a:rPr lang="es-ES" sz="2000" dirty="0" smtClean="0"/>
              <a:t>Tema 4. Medios y formatos</a:t>
            </a:r>
          </a:p>
          <a:p>
            <a:r>
              <a:rPr lang="es-ES" sz="2400" dirty="0"/>
              <a:t>BLOQUE 3</a:t>
            </a:r>
            <a:endParaRPr lang="es-ES" sz="2400" dirty="0" smtClean="0"/>
          </a:p>
          <a:p>
            <a:pPr lvl="1"/>
            <a:r>
              <a:rPr lang="es-ES" sz="2000" dirty="0" smtClean="0"/>
              <a:t>Tema 5. Diseño centrado en experiencia de usuario</a:t>
            </a:r>
          </a:p>
          <a:p>
            <a:pPr lvl="1"/>
            <a:r>
              <a:rPr lang="es-ES" sz="2000" dirty="0" smtClean="0"/>
              <a:t>Tema 6. Planificación de proyectos en la red</a:t>
            </a:r>
          </a:p>
          <a:p>
            <a:r>
              <a:rPr lang="es-ES" sz="2400" dirty="0"/>
              <a:t>BLOQUE 4</a:t>
            </a:r>
            <a:endParaRPr lang="es-ES" sz="2400" dirty="0" smtClean="0"/>
          </a:p>
          <a:p>
            <a:pPr lvl="1"/>
            <a:r>
              <a:rPr lang="es-ES" sz="2000" dirty="0" smtClean="0"/>
              <a:t>Tema 7. Posicionamiento web (SEO)</a:t>
            </a:r>
          </a:p>
          <a:p>
            <a:pPr lvl="1"/>
            <a:r>
              <a:rPr lang="es-ES" sz="2000" dirty="0" smtClean="0"/>
              <a:t>Tema 8. Analítica web</a:t>
            </a:r>
          </a:p>
          <a:p>
            <a:r>
              <a:rPr lang="es-ES" sz="2400" dirty="0"/>
              <a:t>BLOQUE 5</a:t>
            </a:r>
            <a:endParaRPr lang="es-ES" sz="2400" dirty="0" smtClean="0"/>
          </a:p>
          <a:p>
            <a:pPr lvl="1"/>
            <a:r>
              <a:rPr lang="es-ES" sz="2000" dirty="0" smtClean="0"/>
              <a:t>Tema 9. Sistemas, herramientas, aplicaciones y servicios</a:t>
            </a:r>
          </a:p>
          <a:p>
            <a:endParaRPr lang="es-ES" sz="2400" dirty="0" smtClean="0"/>
          </a:p>
          <a:p>
            <a:endParaRPr lang="es-ES_tradnl" sz="1400" dirty="0"/>
          </a:p>
        </p:txBody>
      </p:sp>
      <p:sp>
        <p:nvSpPr>
          <p:cNvPr id="2" name="Rectángulo 1"/>
          <p:cNvSpPr/>
          <p:nvPr/>
        </p:nvSpPr>
        <p:spPr>
          <a:xfrm>
            <a:off x="1413164" y="1278575"/>
            <a:ext cx="8021781" cy="50945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343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6707" y="173199"/>
            <a:ext cx="9720072" cy="1499616"/>
          </a:xfrm>
        </p:spPr>
        <p:txBody>
          <a:bodyPr/>
          <a:lstStyle/>
          <a:p>
            <a:r>
              <a:rPr lang="es-ES" dirty="0" smtClean="0"/>
              <a:t>programación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911902"/>
              </p:ext>
            </p:extLst>
          </p:nvPr>
        </p:nvGraphicFramePr>
        <p:xfrm>
          <a:off x="1603906" y="1283250"/>
          <a:ext cx="9720261" cy="4911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987"/>
                <a:gridCol w="654987"/>
                <a:gridCol w="2119237"/>
                <a:gridCol w="1947134"/>
                <a:gridCol w="2302137"/>
                <a:gridCol w="2041779"/>
              </a:tblGrid>
              <a:tr h="817241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SEM.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CLASE TE</a:t>
                      </a:r>
                      <a:r>
                        <a:rPr lang="es-ES" dirty="0" smtClean="0"/>
                        <a:t>ÓRICA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LABORATORIO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OBJETIVO</a:t>
                      </a:r>
                      <a:r>
                        <a:rPr lang="es-ES_tradnl" baseline="0" dirty="0" smtClean="0"/>
                        <a:t> DE APRENDIZAJE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MATERIALES</a:t>
                      </a:r>
                      <a:endParaRPr lang="es-ES_tradnl" dirty="0"/>
                    </a:p>
                  </a:txBody>
                  <a:tcPr/>
                </a:tc>
              </a:tr>
              <a:tr h="226085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s-ES_tradnl" sz="4400" b="1" dirty="0" smtClean="0"/>
                        <a:t>8</a:t>
                      </a:r>
                      <a:endParaRPr lang="es-ES_tradnl" sz="4400" b="1" dirty="0"/>
                    </a:p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TEMA 6 (mitad)*.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dirty="0" err="1" smtClean="0"/>
                        <a:t>Explicaci</a:t>
                      </a:r>
                      <a:r>
                        <a:rPr lang="es-ES" dirty="0" err="1" smtClean="0"/>
                        <a:t>ón</a:t>
                      </a:r>
                      <a:r>
                        <a:rPr lang="es-ES" dirty="0" smtClean="0"/>
                        <a:t> de</a:t>
                      </a:r>
                      <a:r>
                        <a:rPr lang="es-ES" baseline="0" dirty="0" smtClean="0"/>
                        <a:t> la herramienta MAILCHIMP.</a:t>
                      </a:r>
                      <a:endParaRPr lang="es-ES" dirty="0" smtClean="0"/>
                    </a:p>
                    <a:p>
                      <a:endParaRPr lang="es-ES_trad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Trabajar en equipo la creación de un plan de contenidos (OE3, OE4).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Analizar y seleccionar con rigor la utilización de licencias en entornos digitales (OE1).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s-ES" baseline="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Ordenadores del laboratorio.</a:t>
                      </a:r>
                      <a:endParaRPr lang="es-ES_tradnl" dirty="0" smtClean="0"/>
                    </a:p>
                    <a:p>
                      <a:pPr marL="0" indent="0">
                        <a:buFontTx/>
                        <a:buNone/>
                      </a:pPr>
                      <a:endParaRPr lang="es-ES_tradnl" dirty="0" smtClean="0"/>
                    </a:p>
                    <a:p>
                      <a:endParaRPr lang="es-ES_tradnl" dirty="0"/>
                    </a:p>
                  </a:txBody>
                  <a:tcPr/>
                </a:tc>
              </a:tr>
              <a:tr h="1833231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Trabajo del alumno</a:t>
                      </a:r>
                      <a:endParaRPr lang="es-ES_tradnl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Ejercicio sobre las licencias de </a:t>
                      </a:r>
                      <a:r>
                        <a:rPr lang="es-ES" baseline="0" dirty="0" err="1" smtClean="0"/>
                        <a:t>Creative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Commons</a:t>
                      </a:r>
                      <a:r>
                        <a:rPr lang="es-ES" baseline="0" dirty="0" smtClean="0"/>
                        <a:t>.</a:t>
                      </a:r>
                      <a:endParaRPr lang="es-ES_tradnl" dirty="0" smtClean="0"/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Trabajo en equipo.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20</a:t>
            </a:fld>
            <a:endParaRPr lang="es-ES_tradnl"/>
          </a:p>
        </p:txBody>
      </p:sp>
      <p:sp>
        <p:nvSpPr>
          <p:cNvPr id="6" name="CuadroTexto 5"/>
          <p:cNvSpPr txBox="1"/>
          <p:nvPr/>
        </p:nvSpPr>
        <p:spPr>
          <a:xfrm>
            <a:off x="7229139" y="6194139"/>
            <a:ext cx="5163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*Revisar contenidos del temario en las </a:t>
            </a:r>
            <a:r>
              <a:rPr lang="es-ES" sz="1200" dirty="0" smtClean="0"/>
              <a:t>diapositivas 3-8.</a:t>
            </a:r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818038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6707" y="173199"/>
            <a:ext cx="9720072" cy="1499616"/>
          </a:xfrm>
        </p:spPr>
        <p:txBody>
          <a:bodyPr/>
          <a:lstStyle/>
          <a:p>
            <a:r>
              <a:rPr lang="es-ES" dirty="0" smtClean="0"/>
              <a:t>programación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597375"/>
              </p:ext>
            </p:extLst>
          </p:nvPr>
        </p:nvGraphicFramePr>
        <p:xfrm>
          <a:off x="1603906" y="1283250"/>
          <a:ext cx="9720261" cy="4911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987"/>
                <a:gridCol w="654987"/>
                <a:gridCol w="2119237"/>
                <a:gridCol w="1947134"/>
                <a:gridCol w="2302137"/>
                <a:gridCol w="2041779"/>
              </a:tblGrid>
              <a:tr h="817241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SEM.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CLASE TE</a:t>
                      </a:r>
                      <a:r>
                        <a:rPr lang="es-ES" dirty="0" smtClean="0"/>
                        <a:t>ÓRICA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LABORATORIO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OBJETIVO</a:t>
                      </a:r>
                      <a:r>
                        <a:rPr lang="es-ES_tradnl" baseline="0" dirty="0" smtClean="0"/>
                        <a:t> DE APRENDIZAJE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MATERIALES</a:t>
                      </a:r>
                      <a:endParaRPr lang="es-ES_tradnl" dirty="0"/>
                    </a:p>
                  </a:txBody>
                  <a:tcPr/>
                </a:tc>
              </a:tr>
              <a:tr h="226085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s-ES_tradnl" sz="4400" b="1" dirty="0" smtClean="0"/>
                        <a:t>9</a:t>
                      </a:r>
                      <a:endParaRPr lang="es-ES_tradnl" sz="4400" b="1" dirty="0"/>
                    </a:p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TEMA 7*.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_tradnl" dirty="0" err="1" smtClean="0"/>
                        <a:t>Explicaci</a:t>
                      </a:r>
                      <a:r>
                        <a:rPr lang="es-ES" dirty="0" err="1" smtClean="0"/>
                        <a:t>ón</a:t>
                      </a:r>
                      <a:r>
                        <a:rPr lang="es-ES" dirty="0" smtClean="0"/>
                        <a:t> de</a:t>
                      </a:r>
                      <a:r>
                        <a:rPr lang="es-ES" baseline="0" dirty="0" smtClean="0"/>
                        <a:t> la herramienta GENIALLY para realizar infografías.</a:t>
                      </a:r>
                      <a:endParaRPr lang="es-ES" dirty="0" smtClean="0"/>
                    </a:p>
                    <a:p>
                      <a:endParaRPr lang="es-ES_trad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Trabajar en equipo la creación de un plan de contenidos (OE3, OE4).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Ordenadores del laboratorio.</a:t>
                      </a:r>
                      <a:endParaRPr lang="es-ES_tradnl" dirty="0" smtClean="0"/>
                    </a:p>
                    <a:p>
                      <a:pPr marL="0" indent="0">
                        <a:buFontTx/>
                        <a:buNone/>
                      </a:pPr>
                      <a:endParaRPr lang="es-ES_tradnl" dirty="0" smtClean="0"/>
                    </a:p>
                    <a:p>
                      <a:endParaRPr lang="es-ES_tradnl" dirty="0"/>
                    </a:p>
                  </a:txBody>
                  <a:tcPr/>
                </a:tc>
              </a:tr>
              <a:tr h="1833231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Trabajo del alumno</a:t>
                      </a:r>
                      <a:endParaRPr lang="es-ES_tradnl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Caso IKEA.</a:t>
                      </a:r>
                      <a:endParaRPr lang="es-ES_tradnl" dirty="0" smtClean="0"/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Trabajo en equipo.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21</a:t>
            </a:fld>
            <a:endParaRPr lang="es-ES_tradnl"/>
          </a:p>
        </p:txBody>
      </p:sp>
      <p:sp>
        <p:nvSpPr>
          <p:cNvPr id="6" name="CuadroTexto 5"/>
          <p:cNvSpPr txBox="1"/>
          <p:nvPr/>
        </p:nvSpPr>
        <p:spPr>
          <a:xfrm>
            <a:off x="7229139" y="6194139"/>
            <a:ext cx="5163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*Revisar contenidos del temario en las </a:t>
            </a:r>
            <a:r>
              <a:rPr lang="es-ES" sz="1200" dirty="0" smtClean="0"/>
              <a:t>diapositivas 3-8.</a:t>
            </a:r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1470615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6707" y="173199"/>
            <a:ext cx="9720072" cy="1499616"/>
          </a:xfrm>
        </p:spPr>
        <p:txBody>
          <a:bodyPr/>
          <a:lstStyle/>
          <a:p>
            <a:r>
              <a:rPr lang="es-ES" dirty="0" smtClean="0"/>
              <a:t>programación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486152"/>
              </p:ext>
            </p:extLst>
          </p:nvPr>
        </p:nvGraphicFramePr>
        <p:xfrm>
          <a:off x="1603906" y="1243773"/>
          <a:ext cx="9720261" cy="5089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987"/>
                <a:gridCol w="957643"/>
                <a:gridCol w="1816581"/>
                <a:gridCol w="1947134"/>
                <a:gridCol w="2378902"/>
                <a:gridCol w="1965014"/>
              </a:tblGrid>
              <a:tr h="817241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SEM.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CLASE TE</a:t>
                      </a:r>
                      <a:r>
                        <a:rPr lang="es-ES" dirty="0" smtClean="0"/>
                        <a:t>ÓRICA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LABORATORIO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OBJETIVO</a:t>
                      </a:r>
                      <a:r>
                        <a:rPr lang="es-ES_tradnl" baseline="0" dirty="0" smtClean="0"/>
                        <a:t> DE APRENDIZAJE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MATERIALES</a:t>
                      </a:r>
                      <a:endParaRPr lang="es-ES_tradnl" dirty="0"/>
                    </a:p>
                  </a:txBody>
                  <a:tcPr/>
                </a:tc>
              </a:tr>
              <a:tr h="226085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s-ES_tradnl" sz="4400" b="1" dirty="0" smtClean="0"/>
                        <a:t>10</a:t>
                      </a:r>
                      <a:endParaRPr lang="es-ES_tradnl" sz="4400" b="1" dirty="0"/>
                    </a:p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TEMA 8*.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dirty="0" smtClean="0"/>
                        <a:t>Exposiciones</a:t>
                      </a:r>
                      <a:r>
                        <a:rPr lang="es-ES" baseline="0" dirty="0" smtClean="0"/>
                        <a:t>.</a:t>
                      </a:r>
                      <a:endParaRPr lang="es-ES" dirty="0" smtClean="0"/>
                    </a:p>
                    <a:p>
                      <a:endParaRPr lang="es-ES_trad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dirty="0" smtClean="0"/>
                        <a:t>Exponer correctamente</a:t>
                      </a:r>
                      <a:r>
                        <a:rPr lang="es-ES" baseline="0" dirty="0" smtClean="0"/>
                        <a:t> proyectos en equipo tomando como referencia presentaciones del mundo profesional (OE3).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Revisar y analizar críticamente las revistas más relevantes del sector (EO1).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Ordenadores del laboratorio.</a:t>
                      </a:r>
                      <a:endParaRPr lang="es-ES_tradnl" dirty="0" smtClean="0"/>
                    </a:p>
                    <a:p>
                      <a:pPr marL="0" indent="0">
                        <a:buFontTx/>
                        <a:buNone/>
                      </a:pPr>
                      <a:endParaRPr lang="es-ES_tradnl" dirty="0" smtClean="0"/>
                    </a:p>
                    <a:p>
                      <a:endParaRPr lang="es-ES_tradnl" dirty="0"/>
                    </a:p>
                  </a:txBody>
                  <a:tcPr/>
                </a:tc>
              </a:tr>
              <a:tr h="1833231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Trabajo del alumno</a:t>
                      </a:r>
                      <a:endParaRPr lang="es-ES_tradnl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Revisión de las revistas sobre tendencias en comunicación.</a:t>
                      </a:r>
                      <a:endParaRPr lang="es-ES_trad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Exposición de los trabajos en equipo.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22</a:t>
            </a:fld>
            <a:endParaRPr lang="es-ES_tradnl"/>
          </a:p>
        </p:txBody>
      </p:sp>
      <p:sp>
        <p:nvSpPr>
          <p:cNvPr id="6" name="CuadroTexto 5"/>
          <p:cNvSpPr txBox="1"/>
          <p:nvPr/>
        </p:nvSpPr>
        <p:spPr>
          <a:xfrm>
            <a:off x="7218382" y="6263625"/>
            <a:ext cx="5163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*Revisar contenidos del temario en las </a:t>
            </a:r>
            <a:r>
              <a:rPr lang="es-ES" sz="1200" dirty="0" smtClean="0"/>
              <a:t>diapositivas 3-8.</a:t>
            </a:r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317209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6707" y="173199"/>
            <a:ext cx="9720072" cy="1499616"/>
          </a:xfrm>
        </p:spPr>
        <p:txBody>
          <a:bodyPr/>
          <a:lstStyle/>
          <a:p>
            <a:r>
              <a:rPr lang="es-ES" dirty="0" smtClean="0"/>
              <a:t>programación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585693"/>
              </p:ext>
            </p:extLst>
          </p:nvPr>
        </p:nvGraphicFramePr>
        <p:xfrm>
          <a:off x="1603906" y="1283250"/>
          <a:ext cx="9720261" cy="4911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987"/>
                <a:gridCol w="957643"/>
                <a:gridCol w="1816581"/>
                <a:gridCol w="1947134"/>
                <a:gridCol w="2302137"/>
                <a:gridCol w="2041779"/>
              </a:tblGrid>
              <a:tr h="817241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SEM.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CLASE TE</a:t>
                      </a:r>
                      <a:r>
                        <a:rPr lang="es-ES" dirty="0" smtClean="0"/>
                        <a:t>ÓRICA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LABORATORIO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OBJETIVO</a:t>
                      </a:r>
                      <a:r>
                        <a:rPr lang="es-ES_tradnl" baseline="0" dirty="0" smtClean="0"/>
                        <a:t> DE APRENDIZAJE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MATERIALES</a:t>
                      </a:r>
                      <a:endParaRPr lang="es-ES_tradnl" dirty="0"/>
                    </a:p>
                  </a:txBody>
                  <a:tcPr/>
                </a:tc>
              </a:tr>
              <a:tr h="226085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s-ES_tradnl" sz="4400" b="1" dirty="0" smtClean="0"/>
                        <a:t>11</a:t>
                      </a:r>
                      <a:endParaRPr lang="es-ES_tradnl" sz="4400" b="1" dirty="0"/>
                    </a:p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baseline="0" dirty="0" smtClean="0"/>
                        <a:t>TEMA 9*.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S" dirty="0" smtClean="0"/>
                        <a:t>Exposiciones</a:t>
                      </a:r>
                      <a:r>
                        <a:rPr lang="es-ES" baseline="0" dirty="0" smtClean="0"/>
                        <a:t>.</a:t>
                      </a:r>
                      <a:endParaRPr lang="es-ES" dirty="0" smtClean="0"/>
                    </a:p>
                    <a:p>
                      <a:endParaRPr lang="es-ES_trad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dirty="0" smtClean="0"/>
                        <a:t>Exponer correctamente</a:t>
                      </a:r>
                      <a:r>
                        <a:rPr lang="es-ES" baseline="0" dirty="0" smtClean="0"/>
                        <a:t> proyectos en equipo tomando como referencia presentaciones del mundo profesional (OE3).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s-ES" baseline="0" dirty="0" smtClean="0"/>
                        <a:t>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Ordenadores del laboratorio.</a:t>
                      </a:r>
                      <a:endParaRPr lang="es-ES_tradnl" dirty="0" smtClean="0"/>
                    </a:p>
                    <a:p>
                      <a:pPr marL="0" indent="0">
                        <a:buFontTx/>
                        <a:buNone/>
                      </a:pPr>
                      <a:endParaRPr lang="es-ES_tradnl" dirty="0" smtClean="0"/>
                    </a:p>
                    <a:p>
                      <a:endParaRPr lang="es-ES_tradnl" dirty="0"/>
                    </a:p>
                  </a:txBody>
                  <a:tcPr/>
                </a:tc>
              </a:tr>
              <a:tr h="1833231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Trabajo del alumno</a:t>
                      </a:r>
                      <a:endParaRPr lang="es-ES_tradnl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Dudas</a:t>
                      </a:r>
                      <a:endParaRPr lang="es-ES_tradnl" dirty="0" smtClean="0"/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Exposición de los trabajos en equipo.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23</a:t>
            </a:fld>
            <a:endParaRPr lang="es-ES_tradnl"/>
          </a:p>
        </p:txBody>
      </p:sp>
      <p:sp>
        <p:nvSpPr>
          <p:cNvPr id="6" name="CuadroTexto 5"/>
          <p:cNvSpPr txBox="1"/>
          <p:nvPr/>
        </p:nvSpPr>
        <p:spPr>
          <a:xfrm>
            <a:off x="7229139" y="6194139"/>
            <a:ext cx="5163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*Revisar contenidos del temario en las </a:t>
            </a:r>
            <a:r>
              <a:rPr lang="es-ES" sz="1200" dirty="0" smtClean="0"/>
              <a:t>diapositivas 3-8.</a:t>
            </a:r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103733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5203" y="451418"/>
            <a:ext cx="9720072" cy="1499616"/>
          </a:xfrm>
        </p:spPr>
        <p:txBody>
          <a:bodyPr>
            <a:normAutofit/>
          </a:bodyPr>
          <a:lstStyle/>
          <a:p>
            <a:r>
              <a:rPr lang="es-ES_tradnl" sz="4000" dirty="0" smtClean="0">
                <a:solidFill>
                  <a:schemeClr val="accent2"/>
                </a:solidFill>
              </a:rPr>
              <a:t>BLOQUE 1. </a:t>
            </a:r>
            <a:r>
              <a:rPr lang="es-ES_tradnl" sz="4000" dirty="0" err="1" smtClean="0">
                <a:solidFill>
                  <a:schemeClr val="accent2"/>
                </a:solidFill>
              </a:rPr>
              <a:t>Introducci</a:t>
            </a:r>
            <a:r>
              <a:rPr lang="es-ES" sz="4000" dirty="0" err="1" smtClean="0">
                <a:solidFill>
                  <a:schemeClr val="accent2"/>
                </a:solidFill>
              </a:rPr>
              <a:t>ón</a:t>
            </a:r>
            <a:r>
              <a:rPr lang="es-ES" sz="4000" dirty="0" smtClean="0">
                <a:solidFill>
                  <a:schemeClr val="accent2"/>
                </a:solidFill>
              </a:rPr>
              <a:t> A LA COMUNICACIÓN MULTIMEDIA</a:t>
            </a:r>
            <a:endParaRPr lang="es-ES_tradnl" sz="4000" dirty="0">
              <a:solidFill>
                <a:schemeClr val="accent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05203" y="1807231"/>
            <a:ext cx="10793799" cy="4342015"/>
          </a:xfrm>
        </p:spPr>
        <p:txBody>
          <a:bodyPr>
            <a:normAutofit/>
          </a:bodyPr>
          <a:lstStyle/>
          <a:p>
            <a:r>
              <a:rPr lang="es-ES_tradnl" b="1" dirty="0"/>
              <a:t>Tema 1. </a:t>
            </a:r>
            <a:r>
              <a:rPr lang="es-ES_tradnl" b="1" dirty="0" err="1" smtClean="0"/>
              <a:t>Introducci</a:t>
            </a:r>
            <a:r>
              <a:rPr lang="es-ES" b="1" dirty="0" err="1" smtClean="0"/>
              <a:t>ón</a:t>
            </a:r>
            <a:r>
              <a:rPr lang="es-ES" b="1" dirty="0" smtClean="0"/>
              <a:t> y c</a:t>
            </a:r>
            <a:r>
              <a:rPr lang="es-ES_tradnl" b="1" dirty="0" err="1" smtClean="0"/>
              <a:t>ontexto</a:t>
            </a:r>
            <a:endParaRPr lang="es-ES_tradnl" b="1" dirty="0"/>
          </a:p>
          <a:p>
            <a:r>
              <a:rPr lang="es-ES_tradnl" dirty="0"/>
              <a:t>•Consumo de medios e Internet</a:t>
            </a:r>
          </a:p>
          <a:p>
            <a:r>
              <a:rPr lang="es-ES_tradnl" dirty="0"/>
              <a:t>•</a:t>
            </a:r>
            <a:r>
              <a:rPr lang="es-ES_tradnl" dirty="0" smtClean="0"/>
              <a:t>P</a:t>
            </a:r>
            <a:r>
              <a:rPr lang="es-ES" dirty="0" smtClean="0"/>
              <a:t>ú</a:t>
            </a:r>
            <a:r>
              <a:rPr lang="es-ES_tradnl" dirty="0" err="1" smtClean="0"/>
              <a:t>blicos</a:t>
            </a:r>
            <a:r>
              <a:rPr lang="es-ES_tradnl" dirty="0" smtClean="0"/>
              <a:t> </a:t>
            </a:r>
            <a:r>
              <a:rPr lang="es-ES_tradnl" dirty="0"/>
              <a:t>y audiencias de los medios digitales</a:t>
            </a:r>
          </a:p>
          <a:p>
            <a:r>
              <a:rPr lang="es-ES_tradnl" dirty="0"/>
              <a:t>•Estructura y agentes del mercado de la </a:t>
            </a:r>
            <a:r>
              <a:rPr lang="es-ES_tradnl" dirty="0" err="1" smtClean="0"/>
              <a:t>Comunicaci</a:t>
            </a:r>
            <a:r>
              <a:rPr lang="es-ES" dirty="0" err="1" smtClean="0"/>
              <a:t>ó</a:t>
            </a:r>
            <a:r>
              <a:rPr lang="es-ES_tradnl" dirty="0" smtClean="0"/>
              <a:t>n </a:t>
            </a:r>
            <a:r>
              <a:rPr lang="es-ES_tradnl" dirty="0"/>
              <a:t>Digital</a:t>
            </a:r>
          </a:p>
          <a:p>
            <a:r>
              <a:rPr lang="es-ES_tradnl" b="1" dirty="0"/>
              <a:t>Tema 2. Fundamentos</a:t>
            </a:r>
          </a:p>
          <a:p>
            <a:r>
              <a:rPr lang="es-ES_tradnl" dirty="0"/>
              <a:t>•Conceptos </a:t>
            </a:r>
            <a:r>
              <a:rPr lang="es-ES_tradnl" dirty="0" smtClean="0"/>
              <a:t>b</a:t>
            </a:r>
            <a:r>
              <a:rPr lang="es-ES" dirty="0" smtClean="0"/>
              <a:t>á</a:t>
            </a:r>
            <a:r>
              <a:rPr lang="es-ES_tradnl" dirty="0" err="1" smtClean="0"/>
              <a:t>sicos</a:t>
            </a:r>
            <a:r>
              <a:rPr lang="es-ES_tradnl" dirty="0" smtClean="0"/>
              <a:t> </a:t>
            </a:r>
            <a:r>
              <a:rPr lang="es-ES_tradnl" dirty="0"/>
              <a:t>de la </a:t>
            </a:r>
            <a:r>
              <a:rPr lang="es-ES_tradnl" dirty="0" err="1" smtClean="0"/>
              <a:t>Comunicaci</a:t>
            </a:r>
            <a:r>
              <a:rPr lang="es-ES" dirty="0" err="1" smtClean="0"/>
              <a:t>ó</a:t>
            </a:r>
            <a:r>
              <a:rPr lang="es-ES_tradnl" dirty="0" smtClean="0"/>
              <a:t>n </a:t>
            </a:r>
            <a:r>
              <a:rPr lang="es-ES_tradnl" dirty="0"/>
              <a:t>Digital</a:t>
            </a:r>
          </a:p>
          <a:p>
            <a:r>
              <a:rPr lang="es-ES_tradnl" dirty="0"/>
              <a:t>•</a:t>
            </a:r>
            <a:r>
              <a:rPr lang="es-ES_tradnl" dirty="0" err="1" smtClean="0"/>
              <a:t>Evoluci</a:t>
            </a:r>
            <a:r>
              <a:rPr lang="es-ES" dirty="0" err="1" smtClean="0"/>
              <a:t>ó</a:t>
            </a:r>
            <a:r>
              <a:rPr lang="es-ES_tradnl" dirty="0" smtClean="0"/>
              <a:t>n </a:t>
            </a:r>
            <a:r>
              <a:rPr lang="es-ES_tradnl" dirty="0"/>
              <a:t>de los medios digitales y la web</a:t>
            </a:r>
          </a:p>
          <a:p>
            <a:r>
              <a:rPr lang="es-ES_tradnl" dirty="0"/>
              <a:t>•</a:t>
            </a:r>
            <a:r>
              <a:rPr lang="es-ES_tradnl" dirty="0" err="1" smtClean="0"/>
              <a:t>Caracter</a:t>
            </a:r>
            <a:r>
              <a:rPr lang="es-ES" dirty="0" smtClean="0"/>
              <a:t>í</a:t>
            </a:r>
            <a:r>
              <a:rPr lang="es-ES_tradnl" dirty="0" err="1" smtClean="0"/>
              <a:t>sticas</a:t>
            </a:r>
            <a:r>
              <a:rPr lang="es-ES_tradnl" dirty="0" smtClean="0"/>
              <a:t> </a:t>
            </a:r>
            <a:r>
              <a:rPr lang="es-ES_tradnl" dirty="0"/>
              <a:t>informativas, expresivas y legales de la </a:t>
            </a:r>
            <a:r>
              <a:rPr lang="es-ES_tradnl" dirty="0" err="1" smtClean="0"/>
              <a:t>comunicaci</a:t>
            </a:r>
            <a:r>
              <a:rPr lang="es-ES" dirty="0" err="1" smtClean="0"/>
              <a:t>ó</a:t>
            </a:r>
            <a:r>
              <a:rPr lang="es-ES_tradnl" dirty="0" smtClean="0"/>
              <a:t>n </a:t>
            </a:r>
            <a:r>
              <a:rPr lang="es-ES_tradnl" dirty="0"/>
              <a:t>digital</a:t>
            </a:r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714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7488" y="691448"/>
            <a:ext cx="10954512" cy="1499616"/>
          </a:xfrm>
        </p:spPr>
        <p:txBody>
          <a:bodyPr>
            <a:noAutofit/>
          </a:bodyPr>
          <a:lstStyle/>
          <a:p>
            <a:r>
              <a:rPr lang="es-ES_tradnl" sz="3200" dirty="0" smtClean="0">
                <a:solidFill>
                  <a:schemeClr val="accent2"/>
                </a:solidFill>
              </a:rPr>
              <a:t>BLOQUE 2. </a:t>
            </a:r>
            <a:r>
              <a:rPr lang="es-ES" sz="3200" dirty="0">
                <a:solidFill>
                  <a:schemeClr val="accent2"/>
                </a:solidFill>
              </a:rPr>
              <a:t>SOPORTES Y FORMATOS PARA LA PUBLICIDAD INTERACTIVA Y EL MARKETING ONLINE</a:t>
            </a:r>
            <a:r>
              <a:rPr lang="es-ES_tradnl" sz="3200" dirty="0"/>
              <a:t/>
            </a:r>
            <a:br>
              <a:rPr lang="es-ES_tradnl" sz="3200" dirty="0"/>
            </a:br>
            <a:endParaRPr lang="es-ES_tradnl" sz="3200" dirty="0">
              <a:solidFill>
                <a:schemeClr val="accent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37488" y="1807231"/>
            <a:ext cx="10793799" cy="4342015"/>
          </a:xfrm>
        </p:spPr>
        <p:txBody>
          <a:bodyPr>
            <a:normAutofit/>
          </a:bodyPr>
          <a:lstStyle/>
          <a:p>
            <a:r>
              <a:rPr lang="es-ES_tradnl" b="1" dirty="0"/>
              <a:t>Tema </a:t>
            </a:r>
            <a:r>
              <a:rPr lang="es-ES_tradnl" b="1" dirty="0" smtClean="0"/>
              <a:t>3. </a:t>
            </a:r>
            <a:r>
              <a:rPr lang="es-ES" b="1" dirty="0" smtClean="0"/>
              <a:t>Soportes para la comunicación digital</a:t>
            </a:r>
            <a:endParaRPr lang="es-ES_tradnl" b="1" dirty="0"/>
          </a:p>
          <a:p>
            <a:r>
              <a:rPr lang="es-ES_tradnl" dirty="0"/>
              <a:t>•Elementos multimedia: estructura</a:t>
            </a:r>
          </a:p>
          <a:p>
            <a:r>
              <a:rPr lang="es-ES_tradnl" dirty="0"/>
              <a:t>•Texto escrito</a:t>
            </a:r>
          </a:p>
          <a:p>
            <a:r>
              <a:rPr lang="es-ES_tradnl" dirty="0"/>
              <a:t>•Documento </a:t>
            </a:r>
            <a:r>
              <a:rPr lang="es-ES_tradnl" dirty="0" err="1" smtClean="0"/>
              <a:t>electr</a:t>
            </a:r>
            <a:r>
              <a:rPr lang="es-ES" dirty="0" err="1" smtClean="0"/>
              <a:t>ó</a:t>
            </a:r>
            <a:r>
              <a:rPr lang="es-ES_tradnl" dirty="0" err="1" smtClean="0"/>
              <a:t>nico</a:t>
            </a:r>
            <a:endParaRPr lang="es-ES_tradnl" dirty="0"/>
          </a:p>
          <a:p>
            <a:r>
              <a:rPr lang="es-ES_tradnl" dirty="0"/>
              <a:t>•Imagen fija (</a:t>
            </a:r>
            <a:r>
              <a:rPr lang="es-ES_tradnl" dirty="0" err="1" smtClean="0"/>
              <a:t>ilustraci</a:t>
            </a:r>
            <a:r>
              <a:rPr lang="es-ES" dirty="0" err="1" smtClean="0"/>
              <a:t>ó</a:t>
            </a:r>
            <a:r>
              <a:rPr lang="es-ES_tradnl" dirty="0" smtClean="0"/>
              <a:t>n</a:t>
            </a:r>
            <a:r>
              <a:rPr lang="es-ES_tradnl" dirty="0"/>
              <a:t>, </a:t>
            </a:r>
            <a:r>
              <a:rPr lang="es-ES_tradnl" dirty="0" err="1" smtClean="0"/>
              <a:t>fotograf</a:t>
            </a:r>
            <a:r>
              <a:rPr lang="es-ES" dirty="0" smtClean="0"/>
              <a:t>í</a:t>
            </a:r>
            <a:r>
              <a:rPr lang="es-ES_tradnl" dirty="0" smtClean="0"/>
              <a:t>a</a:t>
            </a:r>
            <a:r>
              <a:rPr lang="es-ES_tradnl" dirty="0"/>
              <a:t>)</a:t>
            </a:r>
          </a:p>
          <a:p>
            <a:r>
              <a:rPr lang="es-ES_tradnl" dirty="0" smtClean="0"/>
              <a:t>•V</a:t>
            </a:r>
            <a:r>
              <a:rPr lang="es-ES" dirty="0" smtClean="0"/>
              <a:t>í</a:t>
            </a:r>
            <a:r>
              <a:rPr lang="es-ES_tradnl" dirty="0" err="1" smtClean="0"/>
              <a:t>deo</a:t>
            </a:r>
            <a:endParaRPr lang="es-ES_tradnl" dirty="0"/>
          </a:p>
          <a:p>
            <a:r>
              <a:rPr lang="es-ES_tradnl" dirty="0"/>
              <a:t>•</a:t>
            </a:r>
            <a:r>
              <a:rPr lang="es-ES_tradnl" dirty="0" smtClean="0"/>
              <a:t>Audio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23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4327" y="531428"/>
            <a:ext cx="9720072" cy="1499616"/>
          </a:xfrm>
        </p:spPr>
        <p:txBody>
          <a:bodyPr/>
          <a:lstStyle/>
          <a:p>
            <a:r>
              <a:rPr lang="es-ES_tradnl" dirty="0" smtClean="0">
                <a:solidFill>
                  <a:schemeClr val="accent2"/>
                </a:solidFill>
              </a:rPr>
              <a:t>BLOQUE 2</a:t>
            </a:r>
            <a:endParaRPr lang="es-ES_tradnl" dirty="0">
              <a:solidFill>
                <a:schemeClr val="accent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24327" y="2031044"/>
            <a:ext cx="10967673" cy="3131110"/>
          </a:xfrm>
        </p:spPr>
        <p:txBody>
          <a:bodyPr numCol="2">
            <a:normAutofit/>
          </a:bodyPr>
          <a:lstStyle/>
          <a:p>
            <a:r>
              <a:rPr lang="es-ES_tradnl" b="1" dirty="0"/>
              <a:t>Tema 4</a:t>
            </a:r>
            <a:r>
              <a:rPr lang="es-ES_tradnl" b="1" dirty="0" smtClean="0"/>
              <a:t>. </a:t>
            </a:r>
            <a:r>
              <a:rPr lang="es-ES" b="1" dirty="0" smtClean="0"/>
              <a:t>Medios y formatos</a:t>
            </a:r>
            <a:endParaRPr lang="es-ES_tradnl" b="1" dirty="0"/>
          </a:p>
          <a:p>
            <a:r>
              <a:rPr lang="es-ES_tradnl" dirty="0"/>
              <a:t>•</a:t>
            </a:r>
            <a:r>
              <a:rPr lang="es-ES_tradnl" dirty="0" err="1"/>
              <a:t>ePaper</a:t>
            </a:r>
            <a:r>
              <a:rPr lang="es-ES_tradnl" dirty="0"/>
              <a:t> (</a:t>
            </a:r>
            <a:r>
              <a:rPr lang="es-ES_tradnl" dirty="0" err="1" smtClean="0"/>
              <a:t>cat</a:t>
            </a:r>
            <a:r>
              <a:rPr lang="es-ES" dirty="0" smtClean="0"/>
              <a:t>á</a:t>
            </a:r>
            <a:r>
              <a:rPr lang="es-ES_tradnl" dirty="0" smtClean="0"/>
              <a:t>logos</a:t>
            </a:r>
            <a:r>
              <a:rPr lang="es-ES_tradnl" dirty="0"/>
              <a:t>, etc.)</a:t>
            </a:r>
          </a:p>
          <a:p>
            <a:r>
              <a:rPr lang="es-ES_tradnl" dirty="0"/>
              <a:t>•</a:t>
            </a:r>
            <a:r>
              <a:rPr lang="es-ES_tradnl" dirty="0" err="1" smtClean="0"/>
              <a:t>Galer</a:t>
            </a:r>
            <a:r>
              <a:rPr lang="es-ES" dirty="0" smtClean="0"/>
              <a:t>í</a:t>
            </a:r>
            <a:r>
              <a:rPr lang="es-ES_tradnl" dirty="0" smtClean="0"/>
              <a:t>as </a:t>
            </a:r>
            <a:r>
              <a:rPr lang="es-ES_tradnl" dirty="0"/>
              <a:t>de </a:t>
            </a:r>
            <a:r>
              <a:rPr lang="es-ES_tradnl" dirty="0" err="1" smtClean="0"/>
              <a:t>im</a:t>
            </a:r>
            <a:r>
              <a:rPr lang="es-ES" dirty="0" smtClean="0"/>
              <a:t>á</a:t>
            </a:r>
            <a:r>
              <a:rPr lang="es-ES_tradnl" dirty="0" smtClean="0"/>
              <a:t>genes</a:t>
            </a:r>
            <a:endParaRPr lang="es-ES_tradnl" dirty="0"/>
          </a:p>
          <a:p>
            <a:r>
              <a:rPr lang="es-ES_tradnl" dirty="0"/>
              <a:t>•</a:t>
            </a:r>
            <a:r>
              <a:rPr lang="es-ES_tradnl" dirty="0" err="1"/>
              <a:t>eMail</a:t>
            </a:r>
            <a:r>
              <a:rPr lang="es-ES_tradnl" dirty="0"/>
              <a:t> (</a:t>
            </a:r>
            <a:r>
              <a:rPr lang="es-ES_tradnl" dirty="0" err="1"/>
              <a:t>newsletters</a:t>
            </a:r>
            <a:r>
              <a:rPr lang="es-ES_tradnl" dirty="0"/>
              <a:t>…)</a:t>
            </a:r>
          </a:p>
          <a:p>
            <a:r>
              <a:rPr lang="es-ES_tradnl" i="1" dirty="0"/>
              <a:t>•</a:t>
            </a:r>
            <a:r>
              <a:rPr lang="es-ES_tradnl" i="1" dirty="0" err="1" smtClean="0"/>
              <a:t>Podcasting</a:t>
            </a:r>
            <a:endParaRPr lang="es-ES_tradnl" dirty="0"/>
          </a:p>
          <a:p>
            <a:r>
              <a:rPr lang="es-ES_tradnl" i="1" dirty="0"/>
              <a:t>•</a:t>
            </a:r>
            <a:r>
              <a:rPr lang="es-ES_tradnl" i="1" dirty="0" err="1"/>
              <a:t>Streaming</a:t>
            </a:r>
            <a:r>
              <a:rPr lang="es-ES_tradnl" i="1" dirty="0"/>
              <a:t> </a:t>
            </a:r>
            <a:r>
              <a:rPr lang="es-ES_tradnl" dirty="0"/>
              <a:t>(audio, </a:t>
            </a:r>
            <a:r>
              <a:rPr lang="es-ES_tradnl" dirty="0" smtClean="0"/>
              <a:t>v</a:t>
            </a:r>
            <a:r>
              <a:rPr lang="es-ES" dirty="0" smtClean="0"/>
              <a:t>í</a:t>
            </a:r>
            <a:r>
              <a:rPr lang="es-ES_tradnl" dirty="0" err="1" smtClean="0"/>
              <a:t>deo</a:t>
            </a:r>
            <a:r>
              <a:rPr lang="es-ES_tradnl" dirty="0"/>
              <a:t>)</a:t>
            </a:r>
          </a:p>
          <a:p>
            <a:r>
              <a:rPr lang="es-ES_tradnl" dirty="0"/>
              <a:t>•Banners</a:t>
            </a:r>
          </a:p>
          <a:p>
            <a:r>
              <a:rPr lang="es-ES_tradnl" dirty="0"/>
              <a:t>•Presentaciones </a:t>
            </a:r>
            <a:r>
              <a:rPr lang="es-ES_tradnl" dirty="0" smtClean="0"/>
              <a:t>interactivas</a:t>
            </a:r>
            <a:endParaRPr lang="es-ES_tradnl" dirty="0"/>
          </a:p>
          <a:p>
            <a:r>
              <a:rPr lang="es-ES_tradnl" dirty="0" smtClean="0"/>
              <a:t>•Gestores de contenido web</a:t>
            </a:r>
            <a:endParaRPr lang="es-ES_tradnl" dirty="0"/>
          </a:p>
          <a:p>
            <a:r>
              <a:rPr lang="es-ES_tradnl" dirty="0"/>
              <a:t>•Apps </a:t>
            </a:r>
            <a:r>
              <a:rPr lang="es-ES_tradnl" dirty="0" smtClean="0"/>
              <a:t>m</a:t>
            </a:r>
            <a:r>
              <a:rPr lang="es-ES" dirty="0" err="1" smtClean="0"/>
              <a:t>ó</a:t>
            </a:r>
            <a:r>
              <a:rPr lang="es-ES_tradnl" dirty="0" smtClean="0"/>
              <a:t>viles</a:t>
            </a:r>
            <a:endParaRPr lang="es-ES_tradnl" dirty="0"/>
          </a:p>
          <a:p>
            <a:r>
              <a:rPr lang="es-ES_tradnl" dirty="0"/>
              <a:t>•</a:t>
            </a:r>
            <a:r>
              <a:rPr lang="es-ES_tradnl" dirty="0" err="1" smtClean="0"/>
              <a:t>Personalizaci</a:t>
            </a:r>
            <a:r>
              <a:rPr lang="es-ES" dirty="0" err="1" smtClean="0"/>
              <a:t>ó</a:t>
            </a:r>
            <a:r>
              <a:rPr lang="es-ES_tradnl" dirty="0" smtClean="0"/>
              <a:t>n </a:t>
            </a:r>
            <a:r>
              <a:rPr lang="es-ES_tradnl" dirty="0"/>
              <a:t>de redes y canales </a:t>
            </a:r>
            <a:r>
              <a:rPr lang="es-ES_tradnl" dirty="0" smtClean="0"/>
              <a:t>sociales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1707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8384" y="402335"/>
            <a:ext cx="9720072" cy="1499616"/>
          </a:xfrm>
        </p:spPr>
        <p:txBody>
          <a:bodyPr/>
          <a:lstStyle/>
          <a:p>
            <a:r>
              <a:rPr lang="es-ES_tradnl" dirty="0" smtClean="0">
                <a:solidFill>
                  <a:schemeClr val="accent2"/>
                </a:solidFill>
              </a:rPr>
              <a:t>BLOQUE 3</a:t>
            </a:r>
            <a:endParaRPr lang="es-ES_tradnl" dirty="0">
              <a:solidFill>
                <a:schemeClr val="accent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8384" y="1688896"/>
            <a:ext cx="10793799" cy="4342015"/>
          </a:xfrm>
        </p:spPr>
        <p:txBody>
          <a:bodyPr>
            <a:normAutofit fontScale="92500" lnSpcReduction="10000"/>
          </a:bodyPr>
          <a:lstStyle/>
          <a:p>
            <a:r>
              <a:rPr lang="es-ES_tradnl" b="1" dirty="0"/>
              <a:t>Tema 5. </a:t>
            </a:r>
            <a:r>
              <a:rPr lang="es-ES_tradnl" b="1" dirty="0" smtClean="0"/>
              <a:t>Dise</a:t>
            </a:r>
            <a:r>
              <a:rPr lang="es-ES_tradnl" b="1" dirty="0"/>
              <a:t>ñ</a:t>
            </a:r>
            <a:r>
              <a:rPr lang="es-ES_tradnl" b="1" dirty="0" smtClean="0"/>
              <a:t>o </a:t>
            </a:r>
            <a:r>
              <a:rPr lang="es-ES_tradnl" b="1" dirty="0"/>
              <a:t>centrado en experiencia de usuario</a:t>
            </a:r>
          </a:p>
          <a:p>
            <a:r>
              <a:rPr lang="es-ES_tradnl" dirty="0"/>
              <a:t>•Arquitectura de la </a:t>
            </a:r>
            <a:r>
              <a:rPr lang="es-ES_tradnl" dirty="0" err="1" smtClean="0"/>
              <a:t>Informaci</a:t>
            </a:r>
            <a:r>
              <a:rPr lang="es-ES" dirty="0" err="1" smtClean="0"/>
              <a:t>ó</a:t>
            </a:r>
            <a:r>
              <a:rPr lang="es-ES_tradnl" dirty="0" smtClean="0"/>
              <a:t>n</a:t>
            </a:r>
            <a:endParaRPr lang="es-ES_tradnl" dirty="0"/>
          </a:p>
          <a:p>
            <a:r>
              <a:rPr lang="es-ES_tradnl" dirty="0"/>
              <a:t>•Usabilidad</a:t>
            </a:r>
          </a:p>
          <a:p>
            <a:r>
              <a:rPr lang="es-ES_tradnl" dirty="0"/>
              <a:t>•Accesibilidad</a:t>
            </a:r>
          </a:p>
          <a:p>
            <a:r>
              <a:rPr lang="es-ES_tradnl" dirty="0"/>
              <a:t>•</a:t>
            </a:r>
            <a:r>
              <a:rPr lang="es-ES_tradnl" dirty="0" err="1" smtClean="0"/>
              <a:t>Estandarizaci</a:t>
            </a:r>
            <a:r>
              <a:rPr lang="es-ES" dirty="0" err="1" smtClean="0"/>
              <a:t>ó</a:t>
            </a:r>
            <a:r>
              <a:rPr lang="es-ES_tradnl" dirty="0" smtClean="0"/>
              <a:t>n</a:t>
            </a:r>
            <a:endParaRPr lang="es-ES_tradnl" dirty="0"/>
          </a:p>
          <a:p>
            <a:r>
              <a:rPr lang="es-ES_tradnl" b="1" dirty="0"/>
              <a:t>Tema 6. </a:t>
            </a:r>
            <a:r>
              <a:rPr lang="es-ES_tradnl" b="1" dirty="0" err="1" smtClean="0"/>
              <a:t>Planificaci</a:t>
            </a:r>
            <a:r>
              <a:rPr lang="es-ES" b="1" dirty="0" err="1" smtClean="0"/>
              <a:t>ó</a:t>
            </a:r>
            <a:r>
              <a:rPr lang="es-ES_tradnl" b="1" dirty="0" smtClean="0"/>
              <a:t>n </a:t>
            </a:r>
            <a:r>
              <a:rPr lang="es-ES_tradnl" b="1" dirty="0"/>
              <a:t>de proyectos en la </a:t>
            </a:r>
            <a:r>
              <a:rPr lang="es-ES_tradnl" b="1" dirty="0" smtClean="0"/>
              <a:t>Red</a:t>
            </a:r>
            <a:endParaRPr lang="es-ES_tradnl" b="1" dirty="0"/>
          </a:p>
          <a:p>
            <a:r>
              <a:rPr lang="es-ES_tradnl" dirty="0"/>
              <a:t>•</a:t>
            </a:r>
            <a:r>
              <a:rPr lang="es-ES_tradnl" dirty="0" err="1" smtClean="0"/>
              <a:t>Definici</a:t>
            </a:r>
            <a:r>
              <a:rPr lang="es-ES" dirty="0" err="1" smtClean="0"/>
              <a:t>ó</a:t>
            </a:r>
            <a:r>
              <a:rPr lang="es-ES_tradnl" dirty="0" smtClean="0"/>
              <a:t>n </a:t>
            </a:r>
            <a:r>
              <a:rPr lang="es-ES_tradnl" dirty="0"/>
              <a:t>de proyecto</a:t>
            </a:r>
          </a:p>
          <a:p>
            <a:r>
              <a:rPr lang="es-ES_tradnl" dirty="0"/>
              <a:t>•</a:t>
            </a:r>
            <a:r>
              <a:rPr lang="es-ES_tradnl" dirty="0" err="1" smtClean="0"/>
              <a:t>Aplicaci</a:t>
            </a:r>
            <a:r>
              <a:rPr lang="es-ES" dirty="0" err="1" smtClean="0"/>
              <a:t>ó</a:t>
            </a:r>
            <a:r>
              <a:rPr lang="es-ES_tradnl" dirty="0" smtClean="0"/>
              <a:t>n </a:t>
            </a:r>
            <a:r>
              <a:rPr lang="es-ES_tradnl" dirty="0"/>
              <a:t>de la Arquitectura de la </a:t>
            </a:r>
            <a:r>
              <a:rPr lang="es-ES_tradnl" dirty="0" err="1" smtClean="0"/>
              <a:t>Informaci</a:t>
            </a:r>
            <a:r>
              <a:rPr lang="es-ES" dirty="0" err="1" smtClean="0"/>
              <a:t>ó</a:t>
            </a:r>
            <a:r>
              <a:rPr lang="es-ES_tradnl" dirty="0" smtClean="0"/>
              <a:t>n</a:t>
            </a:r>
            <a:endParaRPr lang="es-ES_tradnl" dirty="0"/>
          </a:p>
          <a:p>
            <a:r>
              <a:rPr lang="es-ES_tradnl" dirty="0"/>
              <a:t>•Proceso de </a:t>
            </a:r>
            <a:r>
              <a:rPr lang="es-ES_tradnl" dirty="0" err="1" smtClean="0"/>
              <a:t>producci</a:t>
            </a:r>
            <a:r>
              <a:rPr lang="es-ES" dirty="0" err="1" smtClean="0"/>
              <a:t>ó</a:t>
            </a:r>
            <a:r>
              <a:rPr lang="es-ES_tradnl" dirty="0" smtClean="0"/>
              <a:t>n </a:t>
            </a:r>
            <a:r>
              <a:rPr lang="es-ES_tradnl" dirty="0"/>
              <a:t>y desarrollo multimedia</a:t>
            </a:r>
          </a:p>
          <a:p>
            <a:r>
              <a:rPr lang="es-ES_tradnl" dirty="0"/>
              <a:t>•Uso de materiales de terceros y licenciamiento</a:t>
            </a:r>
            <a:endParaRPr lang="es-ES_tradnl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726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8524" y="520671"/>
            <a:ext cx="9720072" cy="1499616"/>
          </a:xfrm>
        </p:spPr>
        <p:txBody>
          <a:bodyPr/>
          <a:lstStyle/>
          <a:p>
            <a:r>
              <a:rPr lang="es-ES_tradnl" dirty="0" smtClean="0">
                <a:solidFill>
                  <a:schemeClr val="accent2"/>
                </a:solidFill>
              </a:rPr>
              <a:t>BLOQUE </a:t>
            </a:r>
            <a:r>
              <a:rPr lang="es-ES_tradnl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28524" y="1886474"/>
            <a:ext cx="10793799" cy="4342015"/>
          </a:xfrm>
        </p:spPr>
        <p:txBody>
          <a:bodyPr>
            <a:normAutofit/>
          </a:bodyPr>
          <a:lstStyle/>
          <a:p>
            <a:r>
              <a:rPr lang="es-ES_tradnl" b="1" dirty="0"/>
              <a:t>Tema 7. Posicionamiento web (</a:t>
            </a:r>
            <a:r>
              <a:rPr lang="es-ES_tradnl" b="1" dirty="0" smtClean="0"/>
              <a:t>SEO)</a:t>
            </a:r>
            <a:endParaRPr lang="es-ES_tradnl" b="1" dirty="0"/>
          </a:p>
          <a:p>
            <a:r>
              <a:rPr lang="es-ES_tradnl" dirty="0"/>
              <a:t>•Buscadores: funcionamiento </a:t>
            </a:r>
            <a:r>
              <a:rPr lang="es-ES_tradnl" dirty="0" smtClean="0"/>
              <a:t>b</a:t>
            </a:r>
            <a:r>
              <a:rPr lang="es-ES" dirty="0" smtClean="0"/>
              <a:t>á</a:t>
            </a:r>
            <a:r>
              <a:rPr lang="es-ES_tradnl" dirty="0" err="1" smtClean="0"/>
              <a:t>sico</a:t>
            </a:r>
            <a:r>
              <a:rPr lang="es-ES_tradnl" dirty="0" smtClean="0"/>
              <a:t> </a:t>
            </a:r>
            <a:r>
              <a:rPr lang="es-ES_tradnl" dirty="0"/>
              <a:t>y tendencias de usuario</a:t>
            </a:r>
          </a:p>
          <a:p>
            <a:r>
              <a:rPr lang="es-ES_tradnl" dirty="0"/>
              <a:t>•Palabras clave: </a:t>
            </a:r>
            <a:r>
              <a:rPr lang="es-ES_tradnl" dirty="0" smtClean="0"/>
              <a:t>t</a:t>
            </a:r>
            <a:r>
              <a:rPr lang="es-ES" dirty="0" smtClean="0"/>
              <a:t>é</a:t>
            </a:r>
            <a:r>
              <a:rPr lang="es-ES_tradnl" dirty="0" err="1" smtClean="0"/>
              <a:t>cnicas</a:t>
            </a:r>
            <a:r>
              <a:rPr lang="es-ES_tradnl" dirty="0" smtClean="0"/>
              <a:t> b</a:t>
            </a:r>
            <a:r>
              <a:rPr lang="es-ES" dirty="0" smtClean="0"/>
              <a:t>á</a:t>
            </a:r>
            <a:r>
              <a:rPr lang="es-ES_tradnl" dirty="0" err="1" smtClean="0"/>
              <a:t>sicas</a:t>
            </a:r>
            <a:endParaRPr lang="es-ES_tradnl" dirty="0"/>
          </a:p>
          <a:p>
            <a:r>
              <a:rPr lang="es-ES_tradnl" b="1" dirty="0"/>
              <a:t>Tema 8. </a:t>
            </a:r>
            <a:r>
              <a:rPr lang="es-ES_tradnl" b="1" dirty="0" smtClean="0"/>
              <a:t>Anal</a:t>
            </a:r>
            <a:r>
              <a:rPr lang="es-ES" b="1" dirty="0" smtClean="0"/>
              <a:t>í</a:t>
            </a:r>
            <a:r>
              <a:rPr lang="es-ES_tradnl" b="1" dirty="0" smtClean="0"/>
              <a:t>tica </a:t>
            </a:r>
            <a:r>
              <a:rPr lang="es-ES_tradnl" b="1" dirty="0"/>
              <a:t>web</a:t>
            </a:r>
          </a:p>
          <a:p>
            <a:r>
              <a:rPr lang="es-ES_tradnl" dirty="0"/>
              <a:t>•</a:t>
            </a:r>
            <a:r>
              <a:rPr lang="es-ES_tradnl" dirty="0" smtClean="0"/>
              <a:t>M</a:t>
            </a:r>
            <a:r>
              <a:rPr lang="es-ES" dirty="0" smtClean="0"/>
              <a:t>é</a:t>
            </a:r>
            <a:r>
              <a:rPr lang="es-ES_tradnl" dirty="0" err="1" smtClean="0"/>
              <a:t>tricas</a:t>
            </a:r>
            <a:r>
              <a:rPr lang="es-ES_tradnl" dirty="0" smtClean="0"/>
              <a:t> b</a:t>
            </a:r>
            <a:r>
              <a:rPr lang="es-ES" dirty="0" smtClean="0"/>
              <a:t>á</a:t>
            </a:r>
            <a:r>
              <a:rPr lang="es-ES_tradnl" dirty="0" err="1" smtClean="0"/>
              <a:t>sicas</a:t>
            </a:r>
            <a:r>
              <a:rPr lang="es-ES_tradnl" dirty="0" smtClean="0"/>
              <a:t> </a:t>
            </a:r>
            <a:r>
              <a:rPr lang="es-ES_tradnl" dirty="0"/>
              <a:t>de audiencia web y </a:t>
            </a:r>
            <a:r>
              <a:rPr lang="es-ES_tradnl" i="1" dirty="0" smtClean="0"/>
              <a:t>social media</a:t>
            </a:r>
            <a:endParaRPr lang="es-ES_tradnl" i="1" dirty="0"/>
          </a:p>
          <a:p>
            <a:r>
              <a:rPr lang="es-ES_tradnl" dirty="0"/>
              <a:t>•Seguimiento de usuarios </a:t>
            </a:r>
            <a:r>
              <a:rPr lang="es-ES_tradnl" dirty="0" smtClean="0"/>
              <a:t>web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8791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5098" y="284001"/>
            <a:ext cx="9720072" cy="1499616"/>
          </a:xfrm>
        </p:spPr>
        <p:txBody>
          <a:bodyPr/>
          <a:lstStyle/>
          <a:p>
            <a:r>
              <a:rPr lang="es-ES_tradnl" dirty="0" smtClean="0">
                <a:solidFill>
                  <a:schemeClr val="accent2"/>
                </a:solidFill>
              </a:rPr>
              <a:t>BLOQUE 5</a:t>
            </a:r>
            <a:endParaRPr lang="es-ES_tradnl" dirty="0">
              <a:solidFill>
                <a:schemeClr val="accent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05098" y="1581320"/>
            <a:ext cx="9942062" cy="4342015"/>
          </a:xfrm>
        </p:spPr>
        <p:txBody>
          <a:bodyPr>
            <a:normAutofit/>
          </a:bodyPr>
          <a:lstStyle/>
          <a:p>
            <a:r>
              <a:rPr lang="es-ES_tradnl" b="1" dirty="0"/>
              <a:t>Tema 9. Sistemas, </a:t>
            </a:r>
            <a:r>
              <a:rPr lang="es-ES_tradnl" b="1" dirty="0" smtClean="0"/>
              <a:t>herramientas, aplicaciones y servicios</a:t>
            </a:r>
            <a:endParaRPr lang="es-ES_tradnl" b="1" dirty="0"/>
          </a:p>
          <a:p>
            <a:r>
              <a:rPr lang="es-ES_tradnl" dirty="0" smtClean="0"/>
              <a:t>•</a:t>
            </a:r>
            <a:r>
              <a:rPr lang="es-ES_tradnl" dirty="0" err="1" smtClean="0"/>
              <a:t>Aplicaci</a:t>
            </a:r>
            <a:r>
              <a:rPr lang="es-ES" dirty="0" err="1" smtClean="0"/>
              <a:t>ón</a:t>
            </a:r>
            <a:r>
              <a:rPr lang="es-ES_tradnl" dirty="0" smtClean="0"/>
              <a:t> de </a:t>
            </a:r>
            <a:r>
              <a:rPr lang="es-ES_tradnl" dirty="0"/>
              <a:t>servicios web para el desarrollo de acciones y </a:t>
            </a:r>
            <a:r>
              <a:rPr lang="es-ES_tradnl" dirty="0" smtClean="0"/>
              <a:t>campañas </a:t>
            </a:r>
            <a:r>
              <a:rPr lang="es-ES_tradnl" dirty="0"/>
              <a:t>de </a:t>
            </a:r>
            <a:r>
              <a:rPr lang="es-ES_tradnl" dirty="0" err="1" smtClean="0"/>
              <a:t>comunicaci</a:t>
            </a:r>
            <a:r>
              <a:rPr lang="es-ES" dirty="0" err="1" smtClean="0"/>
              <a:t>ó</a:t>
            </a:r>
            <a:r>
              <a:rPr lang="es-ES_tradnl" dirty="0" smtClean="0"/>
              <a:t>n digital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5053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8524" y="356750"/>
            <a:ext cx="9720072" cy="1499616"/>
          </a:xfrm>
        </p:spPr>
        <p:txBody>
          <a:bodyPr/>
          <a:lstStyle/>
          <a:p>
            <a:r>
              <a:rPr lang="es-ES_tradnl" dirty="0" smtClean="0"/>
              <a:t>Objetivos generales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6100" y="1856366"/>
            <a:ext cx="9925812" cy="44462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b="1" dirty="0">
                <a:solidFill>
                  <a:schemeClr val="accent2">
                    <a:lumMod val="75000"/>
                  </a:schemeClr>
                </a:solidFill>
              </a:rPr>
              <a:t>ENFOQUE ESTRAT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ÉGICO </a:t>
            </a:r>
            <a:r>
              <a:rPr lang="es-ES_tradnl" dirty="0"/>
              <a:t>Capacidad para adaptar la </a:t>
            </a:r>
            <a:r>
              <a:rPr lang="es-ES_tradnl" dirty="0" err="1"/>
              <a:t>tecnolog</a:t>
            </a:r>
            <a:r>
              <a:rPr lang="es-ES" dirty="0"/>
              <a:t>í</a:t>
            </a:r>
            <a:r>
              <a:rPr lang="es-ES_tradnl" dirty="0"/>
              <a:t>a disponible a las posibilidades y necesidades de una </a:t>
            </a:r>
            <a:r>
              <a:rPr lang="es-ES_tradnl" u="sng" dirty="0" err="1"/>
              <a:t>comunicaci</a:t>
            </a:r>
            <a:r>
              <a:rPr lang="es-ES" u="sng" dirty="0" err="1"/>
              <a:t>ó</a:t>
            </a:r>
            <a:r>
              <a:rPr lang="es-ES_tradnl" u="sng" dirty="0"/>
              <a:t>n </a:t>
            </a:r>
            <a:r>
              <a:rPr lang="es-ES_tradnl" u="sng" dirty="0" err="1"/>
              <a:t>estrat</a:t>
            </a:r>
            <a:r>
              <a:rPr lang="es-ES" u="sng" dirty="0"/>
              <a:t>é</a:t>
            </a:r>
            <a:r>
              <a:rPr lang="es-ES_tradnl" u="sng" dirty="0" err="1"/>
              <a:t>gica</a:t>
            </a:r>
            <a:r>
              <a:rPr lang="es-ES_tradnl" u="sng" dirty="0"/>
              <a:t> eficaz, mediante la actitud </a:t>
            </a:r>
            <a:r>
              <a:rPr lang="es-ES_tradnl" u="sng" dirty="0" err="1"/>
              <a:t>cr</a:t>
            </a:r>
            <a:r>
              <a:rPr lang="es-ES" u="sng" dirty="0"/>
              <a:t>í</a:t>
            </a:r>
            <a:r>
              <a:rPr lang="es-ES_tradnl" u="sng" dirty="0"/>
              <a:t>tica y reflexiva aprehendida</a:t>
            </a:r>
            <a:r>
              <a:rPr lang="es-ES_tradnl" dirty="0"/>
              <a:t>.</a:t>
            </a:r>
          </a:p>
          <a:p>
            <a:pPr marL="0" indent="0" algn="just">
              <a:buNone/>
            </a:pPr>
            <a:r>
              <a:rPr lang="es-ES_tradnl" b="1" dirty="0">
                <a:solidFill>
                  <a:schemeClr val="accent2">
                    <a:lumMod val="75000"/>
                  </a:schemeClr>
                </a:solidFill>
              </a:rPr>
              <a:t>CREATIVIDAD (ESTRAT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ÉGICA) </a:t>
            </a:r>
            <a:r>
              <a:rPr lang="es-ES_tradnl" dirty="0"/>
              <a:t>Desarrollar nuevos enfoques creativos en la </a:t>
            </a:r>
            <a:r>
              <a:rPr lang="es-ES_tradnl" dirty="0" err="1"/>
              <a:t>elaboraci</a:t>
            </a:r>
            <a:r>
              <a:rPr lang="es-ES" dirty="0" err="1"/>
              <a:t>ó</a:t>
            </a:r>
            <a:r>
              <a:rPr lang="es-ES_tradnl" dirty="0"/>
              <a:t>n tanto de la estrategia creativa como del mensaje publicitario</a:t>
            </a:r>
            <a:r>
              <a:rPr lang="es-ES_tradnl" dirty="0" smtClean="0"/>
              <a:t>.</a:t>
            </a:r>
          </a:p>
          <a:p>
            <a:pPr marL="0" indent="0" algn="just">
              <a:buNone/>
            </a:pPr>
            <a:r>
              <a:rPr lang="es-ES_tradnl" b="1" dirty="0">
                <a:solidFill>
                  <a:schemeClr val="accent2">
                    <a:lumMod val="75000"/>
                  </a:schemeClr>
                </a:solidFill>
              </a:rPr>
              <a:t>TRABAJO EN EQUIPOS 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MULTIMEDIA</a:t>
            </a:r>
            <a:r>
              <a:rPr lang="es-ES_tradnl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_tradnl" dirty="0"/>
              <a:t>Responsabilidad al trabajar en equipos y proyectos que abordan recursos </a:t>
            </a:r>
            <a:r>
              <a:rPr lang="es-ES" dirty="0"/>
              <a:t>multimedia</a:t>
            </a:r>
            <a:r>
              <a:rPr lang="es-ES" dirty="0" smtClean="0"/>
              <a:t>.</a:t>
            </a:r>
            <a:endParaRPr lang="es-ES_tradnl" dirty="0"/>
          </a:p>
          <a:p>
            <a:pPr marL="0" indent="0" algn="just">
              <a:buNone/>
            </a:pPr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USO DE INFORMES, CASOS Y TENDENCIAS </a:t>
            </a:r>
            <a:r>
              <a:rPr lang="es-ES_tradnl" dirty="0" err="1" smtClean="0"/>
              <a:t>Adaptaci</a:t>
            </a:r>
            <a:r>
              <a:rPr lang="es-ES" dirty="0" err="1" smtClean="0"/>
              <a:t>ón</a:t>
            </a:r>
            <a:r>
              <a:rPr lang="es-ES_tradnl" dirty="0" smtClean="0"/>
              <a:t> frente a </a:t>
            </a:r>
            <a:r>
              <a:rPr lang="es-ES_tradnl" dirty="0"/>
              <a:t>los cambios </a:t>
            </a:r>
            <a:r>
              <a:rPr lang="es-ES_tradnl" dirty="0" err="1" smtClean="0"/>
              <a:t>tecnol</a:t>
            </a:r>
            <a:r>
              <a:rPr lang="es-ES" dirty="0" err="1" smtClean="0"/>
              <a:t>ó</a:t>
            </a:r>
            <a:r>
              <a:rPr lang="es-ES_tradnl" dirty="0" err="1" smtClean="0"/>
              <a:t>gicos</a:t>
            </a:r>
            <a:r>
              <a:rPr lang="es-ES_tradnl" dirty="0"/>
              <a:t>, sociales y culturales que se producen en la sociedad, </a:t>
            </a:r>
            <a:r>
              <a:rPr lang="es-ES_tradnl" dirty="0" smtClean="0"/>
              <a:t>as</a:t>
            </a:r>
            <a:r>
              <a:rPr lang="es-ES" dirty="0" smtClean="0"/>
              <a:t>í como </a:t>
            </a:r>
            <a:r>
              <a:rPr lang="es-ES_tradnl" dirty="0" smtClean="0"/>
              <a:t>capacidad </a:t>
            </a:r>
            <a:r>
              <a:rPr lang="es-ES_tradnl" dirty="0"/>
              <a:t>de </a:t>
            </a:r>
            <a:r>
              <a:rPr lang="es-ES_tradnl" dirty="0" smtClean="0"/>
              <a:t>anticiparse </a:t>
            </a:r>
            <a:r>
              <a:rPr lang="es-ES_tradnl" dirty="0"/>
              <a:t>a dichos </a:t>
            </a:r>
            <a:r>
              <a:rPr lang="es-ES_tradnl" dirty="0" smtClean="0"/>
              <a:t>cambios.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122218" cy="6858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383B-0995-2A43-AF59-5F147DA7D18E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11864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municación multimedia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unicación multimedia" id="{DD7D25A7-8CAD-504A-8FE5-141F5C74BEC4}" vid="{BC89B214-8830-374A-BD14-E7A83A2F015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4185</TotalTime>
  <Words>1758</Words>
  <Application>Microsoft Macintosh PowerPoint</Application>
  <PresentationFormat>Panorámica</PresentationFormat>
  <Paragraphs>301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Calibri</vt:lpstr>
      <vt:lpstr>Century Gothic</vt:lpstr>
      <vt:lpstr>Tw Cen MT</vt:lpstr>
      <vt:lpstr>Wingdings</vt:lpstr>
      <vt:lpstr>Wingdings 3</vt:lpstr>
      <vt:lpstr>Arial</vt:lpstr>
      <vt:lpstr>Comunicación multimedia</vt:lpstr>
      <vt:lpstr>Presentación de PowerPoint</vt:lpstr>
      <vt:lpstr>Presentación de PowerPoint</vt:lpstr>
      <vt:lpstr>BLOQUE 1. Introducción A LA COMUNICACIÓN MULTIMEDIA</vt:lpstr>
      <vt:lpstr>BLOQUE 2. SOPORTES Y FORMATOS PARA LA PUBLICIDAD INTERACTIVA Y EL MARKETING ONLINE </vt:lpstr>
      <vt:lpstr>BLOQUE 2</vt:lpstr>
      <vt:lpstr>BLOQUE 3</vt:lpstr>
      <vt:lpstr>BLOQUE 4</vt:lpstr>
      <vt:lpstr>BLOQUE 5</vt:lpstr>
      <vt:lpstr>Objetivos generales</vt:lpstr>
      <vt:lpstr>Objetivos específicos</vt:lpstr>
      <vt:lpstr>Estructura de las clases</vt:lpstr>
      <vt:lpstr>Método de evaluación</vt:lpstr>
      <vt:lpstr>programación</vt:lpstr>
      <vt:lpstr>programación</vt:lpstr>
      <vt:lpstr>programación</vt:lpstr>
      <vt:lpstr>programación</vt:lpstr>
      <vt:lpstr>programación</vt:lpstr>
      <vt:lpstr>programación</vt:lpstr>
      <vt:lpstr>programación</vt:lpstr>
      <vt:lpstr>programación</vt:lpstr>
      <vt:lpstr>programación</vt:lpstr>
      <vt:lpstr>programación</vt:lpstr>
      <vt:lpstr>programación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GARCIA SAHAGUN</dc:creator>
  <cp:lastModifiedBy>MARTA GARCIA SAHAGUN</cp:lastModifiedBy>
  <cp:revision>14</cp:revision>
  <dcterms:created xsi:type="dcterms:W3CDTF">2023-01-02T18:45:53Z</dcterms:created>
  <dcterms:modified xsi:type="dcterms:W3CDTF">2023-01-17T19:13:26Z</dcterms:modified>
</cp:coreProperties>
</file>