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Default Extension="png" ContentType="image/png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</p:sldIdLst>
  <p:sldSz cx="5765800" cy="3600450"/>
  <p:notesSz cx="5765800" cy="36004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631" y="75867"/>
            <a:ext cx="5520537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13B03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59996" y="0"/>
                </a:moveTo>
                <a:lnTo>
                  <a:pt x="0" y="0"/>
                </a:lnTo>
                <a:lnTo>
                  <a:pt x="0" y="3239998"/>
                </a:lnTo>
                <a:lnTo>
                  <a:pt x="5759996" y="3239998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9073" y="150798"/>
            <a:ext cx="681355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 u="sng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333" y="1473146"/>
            <a:ext cx="4975225" cy="1311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13B03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03214" y="2955629"/>
            <a:ext cx="187960" cy="172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683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pc="-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5.xml"/><Relationship Id="rId3" Type="http://schemas.openxmlformats.org/officeDocument/2006/relationships/slide" Target="slide128.xml"/><Relationship Id="rId4" Type="http://schemas.openxmlformats.org/officeDocument/2006/relationships/slide" Target="slide142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4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1.xml"/><Relationship Id="rId3" Type="http://schemas.openxmlformats.org/officeDocument/2006/relationships/slide" Target="slide158.xml"/><Relationship Id="rId4" Type="http://schemas.openxmlformats.org/officeDocument/2006/relationships/slide" Target="slide168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1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8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68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8.xml"/></Relationships>
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.xml"/><Relationship Id="rId3" Type="http://schemas.openxmlformats.org/officeDocument/2006/relationships/slide" Target="slide7.xml"/><Relationship Id="rId4" Type="http://schemas.openxmlformats.org/officeDocument/2006/relationships/slide" Target="slide16.xml"/><Relationship Id="rId5" Type="http://schemas.openxmlformats.org/officeDocument/2006/relationships/slide" Target="slide18.xml"/><Relationship Id="rId6" Type="http://schemas.openxmlformats.org/officeDocument/2006/relationships/slide" Target="slide19.xml"/><Relationship Id="rId7" Type="http://schemas.openxmlformats.org/officeDocument/2006/relationships/slide" Target="slide21.xml"/><Relationship Id="rId8" Type="http://schemas.openxmlformats.org/officeDocument/2006/relationships/slide" Target="slide22.xml"/><Relationship Id="rId9" Type="http://schemas.openxmlformats.org/officeDocument/2006/relationships/slide" Target="slide3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8.xml"/><Relationship Id="rId3" Type="http://schemas.openxmlformats.org/officeDocument/2006/relationships/slide" Target="slide48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Symmetry_of_second_derivatives#History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9.xml"/><Relationship Id="rId3" Type="http://schemas.openxmlformats.org/officeDocument/2006/relationships/slide" Target="slide62.xml"/><Relationship Id="rId4" Type="http://schemas.openxmlformats.org/officeDocument/2006/relationships/slide" Target="slide69.xml"/><Relationship Id="rId5" Type="http://schemas.openxmlformats.org/officeDocument/2006/relationships/slide" Target="slide72.xml"/><Relationship Id="rId6" Type="http://schemas.openxmlformats.org/officeDocument/2006/relationships/slide" Target="slide75.xml"/><Relationship Id="rId7" Type="http://schemas.openxmlformats.org/officeDocument/2006/relationships/slide" Target="slide7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mcampos.xyz/" TargetMode="External"/><Relationship Id="rId3" Type="http://schemas.openxmlformats.org/officeDocument/2006/relationships/hyperlink" Target="https://en.wikipedia.org/wiki/Coronavirus_disease_2019" TargetMode="External"/><Relationship Id="rId4" Type="http://schemas.openxmlformats.org/officeDocument/2006/relationships/hyperlink" Target="https://www.urjc.es/" TargetMode="External"/><Relationship Id="rId5" Type="http://schemas.openxmlformats.org/officeDocument/2006/relationships/hyperlink" Target="http://creativecommons.org/licenses/by-sa/4.0/deed.es" TargetMode="Externa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mcampos.xyz/" TargetMode="External"/><Relationship Id="rId3" Type="http://schemas.openxmlformats.org/officeDocument/2006/relationships/hyperlink" Target="http://www.urjc.es/" TargetMode="External"/><Relationship Id="rId4" Type="http://schemas.openxmlformats.org/officeDocument/2006/relationships/hyperlink" Target="http://en.wikipedia.org/wiki/Mostoles" TargetMode="Externa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3.xml"/><Relationship Id="rId3" Type="http://schemas.openxmlformats.org/officeDocument/2006/relationships/slide" Target="slide96.xml"/><Relationship Id="rId4" Type="http://schemas.openxmlformats.org/officeDocument/2006/relationships/slide" Target="slide104.xml"/><Relationship Id="rId5" Type="http://schemas.openxmlformats.org/officeDocument/2006/relationships/slide" Target="slide110.xml"/><Relationship Id="rId6" Type="http://schemas.openxmlformats.org/officeDocument/2006/relationships/slide" Target="slide116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502825"/>
            <a:ext cx="2940050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-22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z="1700" spc="-5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215" b="1">
                <a:solidFill>
                  <a:srgbClr val="22373A"/>
                </a:solidFill>
                <a:latin typeface="Trebuchet MS"/>
                <a:cs typeface="Trebuchet MS"/>
              </a:rPr>
              <a:t>1: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8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u="none" sz="1700" spc="-25" b="1">
                <a:solidFill>
                  <a:srgbClr val="22373A"/>
                </a:solidFill>
                <a:latin typeface="Trebuchet MS"/>
                <a:cs typeface="Trebuchet MS"/>
              </a:rPr>
              <a:t>ími</a:t>
            </a:r>
            <a:r>
              <a:rPr dirty="0" u="none" sz="1700" spc="-5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z="1700" spc="30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30" b="1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80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z="1700" b="1">
                <a:solidFill>
                  <a:srgbClr val="22373A"/>
                </a:solidFill>
                <a:latin typeface="Trebuchet MS"/>
                <a:cs typeface="Trebuchet MS"/>
              </a:rPr>
              <a:t>ontinuidad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910485"/>
            <a:ext cx="12172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389310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6881" y="1519312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z="800" spc="-15">
                <a:latin typeface="Calibri"/>
                <a:cs typeface="Calibri"/>
              </a:rPr>
              <a:t>2</a:t>
            </a:fld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516103"/>
            <a:ext cx="151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Curso </a:t>
            </a:r>
            <a:r>
              <a:rPr dirty="0" sz="1000" spc="-10">
                <a:solidFill>
                  <a:srgbClr val="22373A"/>
                </a:solidFill>
                <a:latin typeface="Calibri"/>
                <a:cs typeface="Calibri"/>
              </a:rPr>
              <a:t>2021/2022,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150634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0004" y="150634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-norma,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</a:rPr>
              <a:t>p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5" i="1">
                <a:solidFill>
                  <a:srgbClr val="22373A"/>
                </a:solidFill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solidFill>
                  <a:srgbClr val="22373A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9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0004" y="361086"/>
            <a:ext cx="2520315" cy="594360"/>
          </a:xfrm>
          <a:custGeom>
            <a:avLst/>
            <a:gdLst/>
            <a:ahLst/>
            <a:cxnLst/>
            <a:rect l="l" t="t" r="r" b="b"/>
            <a:pathLst>
              <a:path w="2520315" h="594360">
                <a:moveTo>
                  <a:pt x="2519997" y="0"/>
                </a:moveTo>
                <a:lnTo>
                  <a:pt x="0" y="0"/>
                </a:lnTo>
                <a:lnTo>
                  <a:pt x="0" y="594080"/>
                </a:lnTo>
                <a:lnTo>
                  <a:pt x="2519997" y="594080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77861" y="605039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6317" y="467955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2959" y="546936"/>
            <a:ext cx="42925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 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7924" y="310018"/>
            <a:ext cx="1225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8366" y="411072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7614" y="415314"/>
            <a:ext cx="200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470">
                <a:latin typeface="Verdana"/>
                <a:cs typeface="Verdana"/>
              </a:rPr>
              <a:t>L.,¡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5417" y="546936"/>
            <a:ext cx="3003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0" i="1">
                <a:latin typeface="DejaVu Sans Condensed"/>
                <a:cs typeface="DejaVu Sans Condensed"/>
              </a:rPr>
              <a:t>|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baseline="-17361" sz="1200" spc="30">
                <a:latin typeface="Calibri"/>
                <a:cs typeface="Calibri"/>
              </a:rPr>
              <a:t>i</a:t>
            </a:r>
            <a:r>
              <a:rPr dirty="0" sz="1100" spc="20" i="1">
                <a:latin typeface="DejaVu Sans Condensed"/>
                <a:cs typeface="DejaVu Sans Condensed"/>
              </a:rPr>
              <a:t>|</a:t>
            </a:r>
            <a:r>
              <a:rPr dirty="0" baseline="31250" sz="1200" spc="30">
                <a:latin typeface="Calibri"/>
                <a:cs typeface="Calibri"/>
              </a:rPr>
              <a:t>p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78152" y="344537"/>
            <a:ext cx="2806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12626" sz="1650" spc="75">
                <a:latin typeface="Verdana"/>
                <a:cs typeface="Verdana"/>
              </a:rPr>
              <a:t>\</a:t>
            </a:r>
            <a:r>
              <a:rPr dirty="0" baseline="15151" sz="825" spc="75">
                <a:latin typeface="Calibri"/>
                <a:cs typeface="Calibri"/>
              </a:rPr>
              <a:t>1</a:t>
            </a:r>
            <a:r>
              <a:rPr dirty="0" sz="800" spc="50" i="1">
                <a:latin typeface="Trebuchet MS"/>
                <a:cs typeface="Trebuchet MS"/>
              </a:rPr>
              <a:t>/</a:t>
            </a:r>
            <a:r>
              <a:rPr dirty="0" sz="550" spc="50">
                <a:latin typeface="Calibri"/>
                <a:cs typeface="Calibri"/>
              </a:rPr>
              <a:t>p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477" y="761896"/>
            <a:ext cx="1236345" cy="4845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i</a:t>
            </a:r>
            <a:r>
              <a:rPr dirty="0" sz="800" spc="10">
                <a:latin typeface="Tahoma"/>
                <a:cs typeface="Tahoma"/>
              </a:rPr>
              <a:t>=</a:t>
            </a:r>
            <a:r>
              <a:rPr dirty="0" sz="800" spc="10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60">
                <a:latin typeface="Calibri"/>
                <a:cs typeface="Calibri"/>
              </a:rPr>
              <a:t>1,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norma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5947" y="123019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5183" y="1234438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40">
                <a:latin typeface="Verdana"/>
                <a:cs typeface="Verdana"/>
              </a:rPr>
              <a:t>L.,¡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7891" y="1581021"/>
            <a:ext cx="180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0804" y="1434006"/>
            <a:ext cx="6159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4675" algn="l"/>
              </a:tabLst>
            </a:pPr>
            <a:r>
              <a:rPr dirty="0" baseline="6944" sz="1200" spc="-97">
                <a:latin typeface="Calibri"/>
                <a:cs typeface="Calibri"/>
              </a:rPr>
              <a:t>1</a:t>
            </a:r>
            <a:r>
              <a:rPr dirty="0" baseline="6944" sz="1200" spc="-97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05903" y="1366061"/>
            <a:ext cx="865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75005" algn="l"/>
              </a:tabLst>
            </a:pP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 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5" i="1">
                <a:latin typeface="DejaVu Sans Condensed"/>
                <a:cs typeface="DejaVu Sans Condensed"/>
              </a:rPr>
              <a:t>|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1477" y="1800414"/>
            <a:ext cx="15132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norma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euclídea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1488" y="2148953"/>
            <a:ext cx="483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45">
                <a:latin typeface="Calibri"/>
                <a:cs typeface="Calibri"/>
              </a:rPr>
              <a:t> 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 spc="217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2544" y="1912034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92986" y="2013088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2234" y="2017330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70">
                <a:latin typeface="Verdana"/>
                <a:cs typeface="Verdana"/>
              </a:rPr>
              <a:t>L.,¡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20036" y="2091752"/>
            <a:ext cx="1924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2727" sz="1650" spc="22">
                <a:latin typeface="Calibri"/>
                <a:cs typeface="Calibri"/>
              </a:rPr>
              <a:t>x</a:t>
            </a:r>
            <a:r>
              <a:rPr dirty="0" sz="800" spc="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11807" y="2229585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42426" y="1946565"/>
            <a:ext cx="2870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2626" sz="1650" spc="60">
                <a:latin typeface="Verdana"/>
                <a:cs typeface="Verdana"/>
              </a:rPr>
              <a:t>\</a:t>
            </a:r>
            <a:r>
              <a:rPr dirty="0" baseline="15151" sz="825" spc="60">
                <a:latin typeface="Calibri"/>
                <a:cs typeface="Calibri"/>
              </a:rPr>
              <a:t>1</a:t>
            </a:r>
            <a:r>
              <a:rPr dirty="0" sz="800" spc="40" i="1">
                <a:latin typeface="Trebuchet MS"/>
                <a:cs typeface="Trebuchet MS"/>
              </a:rPr>
              <a:t>/</a:t>
            </a:r>
            <a:r>
              <a:rPr dirty="0" sz="550" spc="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1477" y="2292367"/>
            <a:ext cx="1497965" cy="48260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r" marR="68580">
              <a:lnSpc>
                <a:spcPct val="100000"/>
              </a:lnSpc>
              <a:spcBef>
                <a:spcPts val="660"/>
              </a:spcBef>
            </a:pPr>
            <a:r>
              <a:rPr dirty="0" sz="800" spc="10">
                <a:latin typeface="Calibri"/>
                <a:cs typeface="Calibri"/>
              </a:rPr>
              <a:t>i</a:t>
            </a:r>
            <a:r>
              <a:rPr dirty="0" sz="800" spc="10">
                <a:latin typeface="Tahoma"/>
                <a:cs typeface="Tahoma"/>
              </a:rPr>
              <a:t>=</a:t>
            </a:r>
            <a:r>
              <a:rPr dirty="0" sz="800" spc="10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76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120" i="1">
                <a:latin typeface="DejaVu Sans Condensed"/>
                <a:cs typeface="DejaVu Sans Condensed"/>
              </a:rPr>
              <a:t>∞</a:t>
            </a:r>
            <a:r>
              <a:rPr dirty="0" sz="1100" spc="120">
                <a:latin typeface="Calibri"/>
                <a:cs typeface="Calibri"/>
              </a:rPr>
              <a:t>,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norma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infinito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96021" y="2989858"/>
            <a:ext cx="3886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0" i="1">
                <a:latin typeface="Trebuchet MS"/>
                <a:cs typeface="Trebuchet MS"/>
              </a:rPr>
              <a:t>,...,</a:t>
            </a: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97419" y="2919055"/>
            <a:ext cx="84264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1370" algn="l"/>
              </a:tabLst>
            </a:pPr>
            <a:r>
              <a:rPr dirty="0" baseline="6944" sz="1200" spc="270" i="1">
                <a:latin typeface="DejaVu Serif"/>
                <a:cs typeface="DejaVu Serif"/>
              </a:rPr>
              <a:t>∞</a:t>
            </a:r>
            <a:r>
              <a:rPr dirty="0" baseline="6944" sz="1200" spc="270" i="1">
                <a:latin typeface="DejaVu Serif"/>
                <a:cs typeface="DejaVu Serif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92504" y="2851098"/>
            <a:ext cx="1092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9570" algn="l"/>
              </a:tabLst>
            </a:pP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DejaVu Sans Condensed"/>
                <a:cs typeface="DejaVu Sans Condensed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00">
                <a:latin typeface="Tahoma"/>
                <a:cs typeface="Tahoma"/>
              </a:rPr>
              <a:t> </a:t>
            </a:r>
            <a:r>
              <a:rPr dirty="0" sz="1100" spc="-190">
                <a:latin typeface="Tahoma"/>
                <a:cs typeface="Tahoma"/>
              </a:rPr>
              <a:t>m´ax</a:t>
            </a:r>
            <a:r>
              <a:rPr dirty="0" sz="1100" spc="290">
                <a:latin typeface="Tahoma"/>
                <a:cs typeface="Tahoma"/>
              </a:rPr>
              <a:t> </a:t>
            </a:r>
            <a:r>
              <a:rPr dirty="0" sz="1100" spc="5" i="1">
                <a:latin typeface="DejaVu Sans Condensed"/>
                <a:cs typeface="DejaVu Sans Condensed"/>
              </a:rPr>
              <a:t>|</a:t>
            </a:r>
            <a:r>
              <a:rPr dirty="0" sz="1100" spc="5">
                <a:latin typeface="Calibri"/>
                <a:cs typeface="Calibri"/>
              </a:rPr>
              <a:t>x 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74563" y="2964229"/>
            <a:ext cx="787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9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799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742950"/>
            <a:chOff x="0" y="375723"/>
            <a:chExt cx="5760085" cy="74295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720340" cy="5080"/>
            </a:xfrm>
            <a:custGeom>
              <a:avLst/>
              <a:gdLst/>
              <a:ahLst/>
              <a:cxnLst/>
              <a:rect l="l" t="t" r="r" b="b"/>
              <a:pathLst>
                <a:path w="2720340" h="5079">
                  <a:moveTo>
                    <a:pt x="0" y="5060"/>
                  </a:moveTo>
                  <a:lnTo>
                    <a:pt x="0" y="0"/>
                  </a:lnTo>
                  <a:lnTo>
                    <a:pt x="2720073" y="0"/>
                  </a:lnTo>
                  <a:lnTo>
                    <a:pt x="272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498475"/>
            </a:xfrm>
            <a:custGeom>
              <a:avLst/>
              <a:gdLst/>
              <a:ahLst/>
              <a:cxnLst/>
              <a:rect l="l" t="t" r="r" b="b"/>
              <a:pathLst>
                <a:path w="5039995" h="498475">
                  <a:moveTo>
                    <a:pt x="5039995" y="0"/>
                  </a:moveTo>
                  <a:lnTo>
                    <a:pt x="0" y="0"/>
                  </a:lnTo>
                  <a:lnTo>
                    <a:pt x="0" y="498436"/>
                  </a:lnTo>
                  <a:lnTo>
                    <a:pt x="5039995" y="498436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59994" y="1196136"/>
            <a:ext cx="5039995" cy="944244"/>
            <a:chOff x="359994" y="1196136"/>
            <a:chExt cx="5039995" cy="944244"/>
          </a:xfrm>
        </p:grpSpPr>
        <p:sp>
          <p:nvSpPr>
            <p:cNvPr id="11" name="object 11"/>
            <p:cNvSpPr/>
            <p:nvPr/>
          </p:nvSpPr>
          <p:spPr>
            <a:xfrm>
              <a:off x="359994" y="119613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9994" y="1406588"/>
              <a:ext cx="5039995" cy="733425"/>
            </a:xfrm>
            <a:custGeom>
              <a:avLst/>
              <a:gdLst/>
              <a:ahLst/>
              <a:cxnLst/>
              <a:rect l="l" t="t" r="r" b="b"/>
              <a:pathLst>
                <a:path w="5039995" h="733425">
                  <a:moveTo>
                    <a:pt x="5039995" y="0"/>
                  </a:moveTo>
                  <a:lnTo>
                    <a:pt x="0" y="0"/>
                  </a:lnTo>
                  <a:lnTo>
                    <a:pt x="0" y="733297"/>
                  </a:lnTo>
                  <a:lnTo>
                    <a:pt x="5039995" y="733297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55333" y="407376"/>
            <a:ext cx="4475480" cy="12433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Longitud</a:t>
            </a: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una</a:t>
            </a: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curva</a:t>
            </a:r>
            <a:endParaRPr sz="1100">
              <a:latin typeface="Calibri"/>
              <a:cs typeface="Calibri"/>
            </a:endParaRPr>
          </a:p>
          <a:p>
            <a:pPr algn="ctr" marL="573405">
              <a:lnSpc>
                <a:spcPts val="330"/>
              </a:lnSpc>
              <a:spcBef>
                <a:spcPts val="1060"/>
              </a:spcBef>
            </a:pPr>
            <a:r>
              <a:rPr dirty="0" sz="1100" spc="50">
                <a:latin typeface="Calibri"/>
                <a:cs typeface="Calibri"/>
              </a:rPr>
              <a:t>Longitud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90">
                <a:latin typeface="Tahoma"/>
                <a:cs typeface="Tahoma"/>
              </a:rPr>
              <a:t> </a:t>
            </a:r>
            <a:r>
              <a:rPr dirty="0" baseline="-69444" sz="1200" spc="22">
                <a:latin typeface="Calibri"/>
                <a:cs typeface="Calibri"/>
              </a:rPr>
              <a:t>C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90">
                <a:latin typeface="Tahoma"/>
                <a:cs typeface="Tahoma"/>
              </a:rPr>
              <a:t> </a:t>
            </a:r>
            <a:r>
              <a:rPr dirty="0" baseline="-69444" sz="1200" spc="60">
                <a:latin typeface="Calibri"/>
                <a:cs typeface="Calibri"/>
              </a:rPr>
              <a:t>a</a:t>
            </a:r>
            <a:r>
              <a:rPr dirty="0" baseline="-69444" sz="1200">
                <a:latin typeface="Calibri"/>
                <a:cs typeface="Calibri"/>
              </a:rPr>
              <a:t>   </a:t>
            </a:r>
            <a:r>
              <a:rPr dirty="0" baseline="-69444" sz="1200" spc="37">
                <a:latin typeface="Calibri"/>
                <a:cs typeface="Calibri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  <a:p>
            <a:pPr algn="r" marR="1351915">
              <a:lnSpc>
                <a:spcPts val="90"/>
              </a:lnSpc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710"/>
              </a:spcBef>
            </a:pP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Longitud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circunferencia</a:t>
            </a:r>
            <a:endParaRPr sz="1100">
              <a:latin typeface="Calibri"/>
              <a:cs typeface="Calibri"/>
            </a:endParaRPr>
          </a:p>
          <a:p>
            <a:pPr algn="ctr" marL="573405">
              <a:lnSpc>
                <a:spcPct val="100000"/>
              </a:lnSpc>
              <a:spcBef>
                <a:spcPts val="760"/>
              </a:spcBef>
              <a:tabLst>
                <a:tab pos="3531870" algn="l"/>
                <a:tab pos="3847465" algn="l"/>
              </a:tabLst>
            </a:pPr>
            <a:r>
              <a:rPr dirty="0" sz="1100" spc="80">
                <a:latin typeface="Calibri"/>
                <a:cs typeface="Calibri"/>
              </a:rPr>
              <a:t>S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tr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≡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2132" y="159697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0677" y="1674366"/>
            <a:ext cx="1371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10" b="0" i="1">
                <a:latin typeface="Bookman Old Style"/>
                <a:cs typeface="Bookman Old Style"/>
              </a:rPr>
              <a:t>π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69107" y="1948508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4773" y="1785542"/>
            <a:ext cx="1830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12545" algn="l"/>
              </a:tabLst>
            </a:pPr>
            <a:r>
              <a:rPr dirty="0" sz="1100" spc="50">
                <a:latin typeface="Calibri"/>
                <a:cs typeface="Calibri"/>
              </a:rPr>
              <a:t>Longitud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53447" y="1785542"/>
            <a:ext cx="180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994" y="221772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93433" y="2215691"/>
            <a:ext cx="19558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Longitud</a:t>
            </a:r>
            <a:r>
              <a:rPr dirty="0" sz="1100" spc="-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dada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por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una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función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994" y="2428163"/>
            <a:ext cx="5039995" cy="740410"/>
          </a:xfrm>
          <a:custGeom>
            <a:avLst/>
            <a:gdLst/>
            <a:ahLst/>
            <a:cxnLst/>
            <a:rect l="l" t="t" r="r" b="b"/>
            <a:pathLst>
              <a:path w="5039995" h="740410">
                <a:moveTo>
                  <a:pt x="5039995" y="0"/>
                </a:moveTo>
                <a:lnTo>
                  <a:pt x="0" y="0"/>
                </a:lnTo>
                <a:lnTo>
                  <a:pt x="0" y="740384"/>
                </a:lnTo>
                <a:lnTo>
                  <a:pt x="5039995" y="74038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39351" y="2480016"/>
            <a:ext cx="14154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53060" algn="l"/>
              </a:tabLst>
            </a:pP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 spc="350">
                <a:latin typeface="Lucida Sans Unicode"/>
                <a:cs typeface="Lucida Sans Unicode"/>
              </a:rPr>
              <a:t>	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31125" y="2480016"/>
            <a:ext cx="1708150" cy="5264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374650">
              <a:lnSpc>
                <a:spcPct val="100000"/>
              </a:lnSpc>
              <a:spcBef>
                <a:spcPts val="1310"/>
              </a:spcBef>
            </a:pPr>
            <a:r>
              <a:rPr dirty="0" sz="1100" spc="50">
                <a:latin typeface="Calibri"/>
                <a:cs typeface="Calibri"/>
              </a:rPr>
              <a:t>Longitud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Grafo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52419" y="2625634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90963" y="2703028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29394" y="2977170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9394" y="2645053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430638" y="279353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29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379838" y="2814217"/>
            <a:ext cx="725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0833" sz="1200" spc="37" i="1">
                <a:latin typeface="DejaVu Sans"/>
                <a:cs typeface="DejaVu Sans"/>
              </a:rPr>
              <a:t>,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 spc="7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39447" y="2965435"/>
            <a:ext cx="1136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0">
                <a:latin typeface="Calibri"/>
                <a:cs typeface="Calibri"/>
              </a:rPr>
              <a:t>17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12293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Superficie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1270000"/>
            <a:chOff x="0" y="375723"/>
            <a:chExt cx="5760085" cy="127000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880360" cy="5080"/>
            </a:xfrm>
            <a:custGeom>
              <a:avLst/>
              <a:gdLst/>
              <a:ahLst/>
              <a:cxnLst/>
              <a:rect l="l" t="t" r="r" b="b"/>
              <a:pathLst>
                <a:path w="2880360" h="5079">
                  <a:moveTo>
                    <a:pt x="0" y="5060"/>
                  </a:moveTo>
                  <a:lnTo>
                    <a:pt x="0" y="0"/>
                  </a:lnTo>
                  <a:lnTo>
                    <a:pt x="2880037" y="0"/>
                  </a:lnTo>
                  <a:lnTo>
                    <a:pt x="288003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1025525"/>
            </a:xfrm>
            <a:custGeom>
              <a:avLst/>
              <a:gdLst/>
              <a:ahLst/>
              <a:cxnLst/>
              <a:rect l="l" t="t" r="r" b="b"/>
              <a:pathLst>
                <a:path w="5039995" h="1025525">
                  <a:moveTo>
                    <a:pt x="5039995" y="0"/>
                  </a:moveTo>
                  <a:lnTo>
                    <a:pt x="0" y="0"/>
                  </a:lnTo>
                  <a:lnTo>
                    <a:pt x="0" y="1025486"/>
                  </a:lnTo>
                  <a:lnTo>
                    <a:pt x="5039995" y="1025486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59994" y="1723186"/>
            <a:ext cx="5039995" cy="1259205"/>
            <a:chOff x="359994" y="1723186"/>
            <a:chExt cx="5039995" cy="1259205"/>
          </a:xfrm>
        </p:grpSpPr>
        <p:sp>
          <p:nvSpPr>
            <p:cNvPr id="11" name="object 11"/>
            <p:cNvSpPr/>
            <p:nvPr/>
          </p:nvSpPr>
          <p:spPr>
            <a:xfrm>
              <a:off x="359994" y="172318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9994" y="1933651"/>
              <a:ext cx="5039995" cy="1048385"/>
            </a:xfrm>
            <a:custGeom>
              <a:avLst/>
              <a:gdLst/>
              <a:ahLst/>
              <a:cxnLst/>
              <a:rect l="l" t="t" r="r" b="b"/>
              <a:pathLst>
                <a:path w="5039995" h="1048385">
                  <a:moveTo>
                    <a:pt x="5039995" y="0"/>
                  </a:moveTo>
                  <a:lnTo>
                    <a:pt x="0" y="0"/>
                  </a:lnTo>
                  <a:lnTo>
                    <a:pt x="0" y="1048385"/>
                  </a:lnTo>
                  <a:lnTo>
                    <a:pt x="5039995" y="104838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42633" y="321066"/>
            <a:ext cx="4921885" cy="213360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770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Integral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superficie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un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campo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escalar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67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superficie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parametrización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45">
                <a:latin typeface="Calibri"/>
                <a:cs typeface="Calibri"/>
              </a:rPr>
              <a:t> tal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r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algn="ctr" marL="153035">
              <a:lnSpc>
                <a:spcPct val="100000"/>
              </a:lnSpc>
              <a:spcBef>
                <a:spcPts val="1380"/>
              </a:spcBef>
            </a:pP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97">
                <a:latin typeface="Calibri"/>
                <a:cs typeface="Calibri"/>
              </a:rPr>
              <a:t>S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82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63500">
              <a:lnSpc>
                <a:spcPct val="100000"/>
              </a:lnSpc>
              <a:spcBef>
                <a:spcPts val="248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la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esfera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radio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unidad)</a:t>
            </a:r>
            <a:endParaRPr sz="1100">
              <a:latin typeface="Calibri"/>
              <a:cs typeface="Calibri"/>
            </a:endParaRPr>
          </a:p>
          <a:p>
            <a:pPr algn="ctr" marL="153035">
              <a:lnSpc>
                <a:spcPct val="100000"/>
              </a:lnSpc>
              <a:spcBef>
                <a:spcPts val="1085"/>
              </a:spcBef>
            </a:pPr>
            <a:r>
              <a:rPr dirty="0" sz="1100" spc="35">
                <a:latin typeface="Calibri"/>
                <a:cs typeface="Calibri"/>
              </a:rPr>
              <a:t>S</a:t>
            </a:r>
            <a:r>
              <a:rPr dirty="0" baseline="31250" sz="1200" spc="52">
                <a:latin typeface="Calibri"/>
                <a:cs typeface="Calibri"/>
              </a:rPr>
              <a:t>2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k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u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5">
                <a:latin typeface="Calibri"/>
                <a:cs typeface="Calibri"/>
              </a:rPr>
              <a:t>2</a:t>
            </a:r>
            <a:r>
              <a:rPr dirty="0" sz="1100" spc="-45" b="0" i="1">
                <a:latin typeface="Bookman Old Style"/>
                <a:cs typeface="Bookman Old Style"/>
              </a:rPr>
              <a:t>π</a:t>
            </a:r>
            <a:r>
              <a:rPr dirty="0" sz="1100" spc="-45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5" b="0" i="1">
                <a:latin typeface="Bookman Old Style"/>
                <a:cs typeface="Bookman Old Style"/>
              </a:rPr>
              <a:t>π</a:t>
            </a:r>
            <a:r>
              <a:rPr dirty="0" sz="1100" spc="-55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algn="ctr" marR="393700">
              <a:lnSpc>
                <a:spcPct val="100000"/>
              </a:lnSpc>
              <a:spcBef>
                <a:spcPts val="540"/>
              </a:spcBef>
              <a:tabLst>
                <a:tab pos="1217930" algn="l"/>
                <a:tab pos="1533525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4549" y="2750602"/>
            <a:ext cx="295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606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0481" y="2587649"/>
            <a:ext cx="2419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26490" algn="l"/>
              </a:tabLst>
            </a:pPr>
            <a:r>
              <a:rPr dirty="0" baseline="-69444" sz="1200" spc="97">
                <a:latin typeface="Calibri"/>
                <a:cs typeface="Calibri"/>
              </a:rPr>
              <a:t>S</a:t>
            </a:r>
            <a:r>
              <a:rPr dirty="0" baseline="-69444" sz="900" spc="-22">
                <a:latin typeface="Calibri"/>
                <a:cs typeface="Calibri"/>
              </a:rPr>
              <a:t>2</a:t>
            </a:r>
            <a:r>
              <a:rPr dirty="0" baseline="-69444" sz="900" spc="-22">
                <a:latin typeface="Calibri"/>
                <a:cs typeface="Calibri"/>
              </a:rPr>
              <a:t> </a:t>
            </a:r>
            <a:r>
              <a:rPr dirty="0" baseline="-69444" sz="900" spc="15">
                <a:latin typeface="Calibri"/>
                <a:cs typeface="Calibri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2340" y="2399079"/>
            <a:ext cx="281686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787400" algn="l"/>
                <a:tab pos="1001394" algn="l"/>
                <a:tab pos="2512695" algn="l"/>
                <a:tab pos="2726055" algn="l"/>
              </a:tabLst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44875" y="2482791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06131" y="2476460"/>
            <a:ext cx="20929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7360" algn="l"/>
                <a:tab pos="2002789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10" b="0" i="1">
                <a:latin typeface="Bookman Old Style"/>
                <a:cs typeface="Bookman Old Style"/>
              </a:rPr>
              <a:t>π</a:t>
            </a:r>
            <a:r>
              <a:rPr dirty="0" sz="800" spc="10" b="0" i="1">
                <a:latin typeface="Bookman Old Style"/>
                <a:cs typeface="Bookman Old Style"/>
              </a:rPr>
              <a:t>  </a:t>
            </a:r>
            <a:r>
              <a:rPr dirty="0" sz="800" spc="85" b="0" i="1">
                <a:latin typeface="Bookman Old Style"/>
                <a:cs typeface="Bookman Old Style"/>
              </a:rPr>
              <a:t> </a:t>
            </a:r>
            <a:r>
              <a:rPr dirty="0" sz="800" spc="10" b="0" i="1">
                <a:latin typeface="Bookman Old Style"/>
                <a:cs typeface="Bookman Old Style"/>
              </a:rPr>
              <a:t>π</a:t>
            </a:r>
            <a:r>
              <a:rPr dirty="0" sz="800" b="0" i="1">
                <a:latin typeface="Bookman Old Style"/>
                <a:cs typeface="Bookman Old Style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10" b="0" i="1">
                <a:latin typeface="Bookman Old Style"/>
                <a:cs typeface="Bookman Old Style"/>
              </a:rPr>
              <a:t>π</a:t>
            </a:r>
            <a:r>
              <a:rPr dirty="0" sz="800" b="0" i="1">
                <a:latin typeface="Bookman Old Style"/>
                <a:cs typeface="Bookman Old Style"/>
              </a:rPr>
              <a:t>	</a:t>
            </a: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9513" y="2750602"/>
            <a:ext cx="295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606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22329" y="256777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02824" y="2587649"/>
            <a:ext cx="1630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-11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81994" y="2551949"/>
            <a:ext cx="205104" cy="263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935"/>
              </a:lnSpc>
              <a:spcBef>
                <a:spcPts val="95"/>
              </a:spcBef>
            </a:pPr>
            <a:r>
              <a:rPr dirty="0" baseline="13888" sz="900" spc="-60" i="1">
                <a:latin typeface="Trebuchet MS"/>
                <a:cs typeface="Trebuchet MS"/>
              </a:rPr>
              <a:t>π</a:t>
            </a:r>
            <a:r>
              <a:rPr dirty="0" sz="800" spc="-40" b="0" i="1">
                <a:latin typeface="Bookman Old Style"/>
                <a:cs typeface="Bookman Old Style"/>
              </a:rPr>
              <a:t>/</a:t>
            </a:r>
            <a:r>
              <a:rPr dirty="0" sz="550" spc="-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  <a:p>
            <a:pPr marL="38100">
              <a:lnSpc>
                <a:spcPts val="935"/>
              </a:lnSpc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28716" y="2965143"/>
            <a:ext cx="1244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0">
                <a:latin typeface="Calibri"/>
                <a:cs typeface="Calibri"/>
              </a:rPr>
              <a:t>18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379412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mitad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paraboloide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tapa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lateral)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2453640"/>
          </a:xfrm>
          <a:custGeom>
            <a:avLst/>
            <a:gdLst/>
            <a:ahLst/>
            <a:cxnLst/>
            <a:rect l="l" t="t" r="r" b="b"/>
            <a:pathLst>
              <a:path w="5039995" h="2453640">
                <a:moveTo>
                  <a:pt x="5039995" y="0"/>
                </a:moveTo>
                <a:lnTo>
                  <a:pt x="0" y="0"/>
                </a:lnTo>
                <a:lnTo>
                  <a:pt x="0" y="2453449"/>
                </a:lnTo>
                <a:lnTo>
                  <a:pt x="5039995" y="245344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73569" y="380604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9863" y="302614"/>
            <a:ext cx="3683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5435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705" y="322502"/>
            <a:ext cx="2117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-110" b="1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930" y="558341"/>
            <a:ext cx="1473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83826" y="435481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0">
                <a:latin typeface="Lucida Sans Unicode"/>
                <a:cs typeface="Lucida Sans Unicode"/>
              </a:rPr>
              <a:t>�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0649" y="198563"/>
            <a:ext cx="48768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62585" algn="l"/>
              </a:tabLst>
            </a:pPr>
            <a:r>
              <a:rPr dirty="0" sz="1100" spc="530">
                <a:latin typeface="Tahoma"/>
                <a:cs typeface="Tahoma"/>
              </a:rPr>
              <a:t> </a:t>
            </a:r>
            <a:r>
              <a:rPr dirty="0" sz="1100" spc="530">
                <a:latin typeface="Tahoma"/>
                <a:cs typeface="Tahoma"/>
              </a:rPr>
              <a:t>	</a:t>
            </a:r>
            <a:r>
              <a:rPr dirty="0" sz="1100" spc="5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0074" y="380604"/>
            <a:ext cx="450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170" algn="l"/>
              </a:tabLst>
            </a:pPr>
            <a:r>
              <a:rPr dirty="0" sz="800" spc="-15">
                <a:latin typeface="Calibri"/>
                <a:cs typeface="Calibri"/>
              </a:rPr>
              <a:t>1u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20">
                <a:latin typeface="Calibri"/>
                <a:cs typeface="Calibri"/>
              </a:rPr>
              <a:t>1v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5210" y="322502"/>
            <a:ext cx="15398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05740" algn="l"/>
                <a:tab pos="536575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	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2v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47059" y="558341"/>
            <a:ext cx="929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5">
                <a:latin typeface="Calibri"/>
                <a:cs typeface="Calibri"/>
              </a:rPr>
              <a:t>2u</a:t>
            </a:r>
            <a:r>
              <a:rPr dirty="0" baseline="-10416" sz="1200" spc="15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7">
                <a:latin typeface="Calibri"/>
                <a:cs typeface="Calibri"/>
              </a:rPr>
              <a:t>2v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6094" y="888465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4654" y="830362"/>
            <a:ext cx="635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Calibri"/>
                <a:cs typeface="Calibri"/>
              </a:rPr>
              <a:t>U 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271" y="718145"/>
            <a:ext cx="605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8955" algn="l"/>
              </a:tabLst>
            </a:pPr>
            <a:r>
              <a:rPr dirty="0" sz="1100" spc="75">
                <a:latin typeface="Tahoma"/>
                <a:cs typeface="Tahoma"/>
              </a:rPr>
              <a:t>(	</a:t>
            </a:r>
            <a:r>
              <a:rPr dirty="0" sz="1100" spc="229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9411" y="888592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45295" y="810487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73682" y="830362"/>
            <a:ext cx="1630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45">
                <a:latin typeface="Tahoma"/>
                <a:cs typeface="Tahoma"/>
              </a:rPr>
              <a:t>);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 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4656" y="810487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16783" y="830362"/>
            <a:ext cx="1778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6625" y="926463"/>
            <a:ext cx="172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07465" y="1277999"/>
            <a:ext cx="6273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tr</a:t>
            </a:r>
            <a:r>
              <a:rPr dirty="0" sz="800" spc="15">
                <a:latin typeface="Tahoma"/>
                <a:cs typeface="Tahoma"/>
              </a:rPr>
              <a:t>(</a:t>
            </a:r>
            <a:r>
              <a:rPr dirty="0" sz="800" spc="15" b="1">
                <a:latin typeface="Calibri"/>
                <a:cs typeface="Calibri"/>
              </a:rPr>
              <a:t>r</a:t>
            </a:r>
            <a:r>
              <a:rPr dirty="0" baseline="-9259" sz="900" spc="22">
                <a:latin typeface="Calibri"/>
                <a:cs typeface="Calibri"/>
              </a:rPr>
              <a:t>1</a:t>
            </a:r>
            <a:r>
              <a:rPr dirty="0" sz="800" spc="15">
                <a:latin typeface="Tahoma"/>
                <a:cs typeface="Tahoma"/>
              </a:rPr>
              <a:t>)</a:t>
            </a:r>
            <a:r>
              <a:rPr dirty="0" sz="800" spc="15" i="1">
                <a:latin typeface="DejaVu Sans"/>
                <a:cs typeface="DejaVu Sans"/>
              </a:rPr>
              <a:t>∪</a:t>
            </a:r>
            <a:r>
              <a:rPr dirty="0" sz="800" spc="15">
                <a:latin typeface="Calibri"/>
                <a:cs typeface="Calibri"/>
              </a:rPr>
              <a:t>tr</a:t>
            </a:r>
            <a:r>
              <a:rPr dirty="0" sz="800" spc="15">
                <a:latin typeface="Tahoma"/>
                <a:cs typeface="Tahoma"/>
              </a:rPr>
              <a:t>(</a:t>
            </a:r>
            <a:r>
              <a:rPr dirty="0" sz="800" spc="15" b="1">
                <a:latin typeface="Calibri"/>
                <a:cs typeface="Calibri"/>
              </a:rPr>
              <a:t>r</a:t>
            </a:r>
            <a:r>
              <a:rPr dirty="0" baseline="-13888" sz="900" spc="22">
                <a:latin typeface="Calibri"/>
                <a:cs typeface="Calibri"/>
              </a:rPr>
              <a:t>2</a:t>
            </a:r>
            <a:r>
              <a:rPr dirty="0" sz="800" spc="1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93684" y="1021320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40954" y="1231658"/>
            <a:ext cx="790575" cy="0"/>
          </a:xfrm>
          <a:custGeom>
            <a:avLst/>
            <a:gdLst/>
            <a:ahLst/>
            <a:cxnLst/>
            <a:rect l="l" t="t" r="r" b="b"/>
            <a:pathLst>
              <a:path w="790575" h="0">
                <a:moveTo>
                  <a:pt x="0" y="0"/>
                </a:moveTo>
                <a:lnTo>
                  <a:pt x="7902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602854" y="1210080"/>
            <a:ext cx="6394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96490" y="1115046"/>
            <a:ext cx="614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7878" sz="1650" spc="15">
                <a:latin typeface="Calibri"/>
                <a:cs typeface="Calibri"/>
              </a:rPr>
              <a:t>4y</a:t>
            </a:r>
            <a:r>
              <a:rPr dirty="0" baseline="-31250" sz="1200" spc="15">
                <a:latin typeface="Calibri"/>
                <a:cs typeface="Calibri"/>
              </a:rPr>
              <a:t>2</a:t>
            </a:r>
            <a:r>
              <a:rPr dirty="0" baseline="-31250" sz="1200" spc="195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17" y="1529218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48258" y="1340648"/>
            <a:ext cx="172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33308" y="142255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11020" y="1435492"/>
            <a:ext cx="6407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357426" y="1645831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 h="0">
                <a:moveTo>
                  <a:pt x="0" y="0"/>
                </a:moveTo>
                <a:lnTo>
                  <a:pt x="80373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69111" y="1624252"/>
            <a:ext cx="1024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7361" sz="1200" spc="15">
                <a:latin typeface="Calibri"/>
                <a:cs typeface="Calibri"/>
              </a:rPr>
              <a:t>U</a:t>
            </a:r>
            <a:r>
              <a:rPr dirty="0" baseline="-32407" sz="900" spc="-75">
                <a:latin typeface="Calibri"/>
                <a:cs typeface="Calibri"/>
              </a:rPr>
              <a:t>1</a:t>
            </a:r>
            <a:r>
              <a:rPr dirty="0" baseline="-32407" sz="900" spc="-75">
                <a:latin typeface="Calibri"/>
                <a:cs typeface="Calibri"/>
              </a:rPr>
              <a:t>  </a:t>
            </a:r>
            <a:r>
              <a:rPr dirty="0" baseline="-32407" sz="900" spc="-1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</a:t>
            </a:r>
            <a:r>
              <a:rPr dirty="0" sz="1100" spc="30">
                <a:latin typeface="Calibri"/>
                <a:cs typeface="Calibri"/>
              </a:rPr>
              <a:t>u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4v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26145" y="1390089"/>
            <a:ext cx="301625" cy="19177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ts val="350"/>
              </a:lnSpc>
              <a:spcBef>
                <a:spcPts val="35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  <a:p>
            <a:pPr marL="149860">
              <a:lnSpc>
                <a:spcPts val="710"/>
              </a:lnSpc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14892" y="1538566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 h="0">
                <a:moveTo>
                  <a:pt x="0" y="0"/>
                </a:moveTo>
                <a:lnTo>
                  <a:pt x="80373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683776" y="1526525"/>
            <a:ext cx="4413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02192" y="1529218"/>
            <a:ext cx="13887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4u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4v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96131" y="1340648"/>
            <a:ext cx="172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82452" y="1435492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010088" y="1645831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 h="0">
                <a:moveTo>
                  <a:pt x="0" y="0"/>
                </a:moveTo>
                <a:lnTo>
                  <a:pt x="4376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816984" y="1624252"/>
            <a:ext cx="6629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7361" sz="1200" spc="15">
                <a:latin typeface="Calibri"/>
                <a:cs typeface="Calibri"/>
              </a:rPr>
              <a:t>U</a:t>
            </a:r>
            <a:r>
              <a:rPr dirty="0" baseline="-32407" sz="900" spc="-22">
                <a:latin typeface="Calibri"/>
                <a:cs typeface="Calibri"/>
              </a:rPr>
              <a:t>2</a:t>
            </a:r>
            <a:r>
              <a:rPr dirty="0" baseline="-32407" sz="900" spc="-22">
                <a:latin typeface="Calibri"/>
                <a:cs typeface="Calibri"/>
              </a:rPr>
              <a:t>  </a:t>
            </a:r>
            <a:r>
              <a:rPr dirty="0" baseline="-32407" sz="900" spc="-1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4u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73270" y="1529218"/>
            <a:ext cx="4235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8258" y="1769197"/>
            <a:ext cx="26670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86802" y="1846591"/>
            <a:ext cx="2393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 b="0" i="1">
                <a:latin typeface="Bookman Old Style"/>
                <a:cs typeface="Bookman Old Style"/>
              </a:rPr>
              <a:t>π </a:t>
            </a:r>
            <a:r>
              <a:rPr dirty="0" sz="800" spc="225" b="0" i="1">
                <a:latin typeface="Bookman Old Style"/>
                <a:cs typeface="Bookman Old Style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5232" y="2120733"/>
            <a:ext cx="24637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    </a:t>
            </a:r>
            <a:r>
              <a:rPr dirty="0" sz="800" spc="-6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07159" y="1864041"/>
            <a:ext cx="421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457883" y="2071611"/>
            <a:ext cx="526415" cy="33655"/>
            <a:chOff x="1457883" y="2071611"/>
            <a:chExt cx="526415" cy="33655"/>
          </a:xfrm>
        </p:grpSpPr>
        <p:sp>
          <p:nvSpPr>
            <p:cNvPr id="48" name="object 48"/>
            <p:cNvSpPr/>
            <p:nvPr/>
          </p:nvSpPr>
          <p:spPr>
            <a:xfrm>
              <a:off x="1457883" y="2074379"/>
              <a:ext cx="526415" cy="0"/>
            </a:xfrm>
            <a:custGeom>
              <a:avLst/>
              <a:gdLst/>
              <a:ahLst/>
              <a:cxnLst/>
              <a:rect l="l" t="t" r="r" b="b"/>
              <a:pathLst>
                <a:path w="526414" h="0">
                  <a:moveTo>
                    <a:pt x="0" y="0"/>
                  </a:moveTo>
                  <a:lnTo>
                    <a:pt x="526046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573339" y="2102091"/>
              <a:ext cx="410845" cy="0"/>
            </a:xfrm>
            <a:custGeom>
              <a:avLst/>
              <a:gdLst/>
              <a:ahLst/>
              <a:cxnLst/>
              <a:rect l="l" t="t" r="r" b="b"/>
              <a:pathLst>
                <a:path w="410844" h="0">
                  <a:moveTo>
                    <a:pt x="0" y="0"/>
                  </a:moveTo>
                  <a:lnTo>
                    <a:pt x="410591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876617" y="1957779"/>
            <a:ext cx="16948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81025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baseline="2525" sz="1650" spc="307" i="1">
                <a:latin typeface="DejaVu Sans"/>
                <a:cs typeface="DejaVu Sans"/>
              </a:rPr>
              <a:t>√</a:t>
            </a:r>
            <a:r>
              <a:rPr dirty="0" baseline="-45454" sz="1650" spc="-142">
                <a:latin typeface="Calibri"/>
                <a:cs typeface="Calibri"/>
              </a:rPr>
              <a:t>1</a:t>
            </a:r>
            <a:r>
              <a:rPr dirty="0" baseline="-45454" sz="1650" spc="-15">
                <a:latin typeface="Calibri"/>
                <a:cs typeface="Calibri"/>
              </a:rPr>
              <a:t> </a:t>
            </a:r>
            <a:r>
              <a:rPr dirty="0" baseline="-45454" sz="1650" spc="67">
                <a:latin typeface="Tahoma"/>
                <a:cs typeface="Tahoma"/>
              </a:rPr>
              <a:t>+</a:t>
            </a:r>
            <a:r>
              <a:rPr dirty="0" baseline="-45454" sz="1650" spc="-157">
                <a:latin typeface="Tahoma"/>
                <a:cs typeface="Tahoma"/>
              </a:rPr>
              <a:t> </a:t>
            </a:r>
            <a:r>
              <a:rPr dirty="0" baseline="-45454" sz="1650" spc="37">
                <a:latin typeface="Calibri"/>
                <a:cs typeface="Calibri"/>
              </a:rPr>
              <a:t>4r</a:t>
            </a:r>
            <a:r>
              <a:rPr dirty="0" baseline="-41666" sz="1200" spc="-22">
                <a:latin typeface="Calibri"/>
                <a:cs typeface="Calibri"/>
              </a:rPr>
              <a:t>2</a:t>
            </a:r>
            <a:r>
              <a:rPr dirty="0" baseline="-41666" sz="1200" spc="-22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spc="-6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38768" y="1769197"/>
            <a:ext cx="31940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2923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77312" y="1846591"/>
            <a:ext cx="437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235" algn="l"/>
              </a:tabLst>
            </a:pPr>
            <a:r>
              <a:rPr dirty="0" sz="800" spc="-15">
                <a:latin typeface="Calibri"/>
                <a:cs typeface="Calibri"/>
              </a:rPr>
              <a:t>2	</a:t>
            </a:r>
            <a:r>
              <a:rPr dirty="0" sz="800" spc="-25">
                <a:latin typeface="Calibri"/>
                <a:cs typeface="Calibri"/>
              </a:rPr>
              <a:t>4</a:t>
            </a:r>
            <a:r>
              <a:rPr dirty="0" sz="800" spc="-25" i="1">
                <a:latin typeface="DejaVu Sans"/>
                <a:cs typeface="DejaVu Sans"/>
              </a:rPr>
              <a:t>−</a:t>
            </a:r>
            <a:r>
              <a:rPr dirty="0" sz="800" spc="-25">
                <a:latin typeface="Calibri"/>
                <a:cs typeface="Calibri"/>
              </a:rPr>
              <a:t>u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89351" y="1836171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15742" y="2120733"/>
            <a:ext cx="2984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70" i="1">
                <a:latin typeface="DejaVu Sans"/>
                <a:cs typeface="DejaVu Sans"/>
              </a:rPr>
              <a:t>−</a:t>
            </a:r>
            <a:r>
              <a:rPr dirty="0" sz="800" spc="-70">
                <a:latin typeface="Calibri"/>
                <a:cs typeface="Calibri"/>
              </a:rPr>
              <a:t>2</a:t>
            </a:r>
            <a:r>
              <a:rPr dirty="0" sz="800" spc="55">
                <a:latin typeface="Calibri"/>
                <a:cs typeface="Calibri"/>
              </a:rPr>
              <a:t> </a:t>
            </a:r>
            <a:r>
              <a:rPr dirty="0" sz="800" spc="6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31375" y="1864041"/>
            <a:ext cx="463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7485" algn="l"/>
                <a:tab pos="450215" algn="l"/>
              </a:tabLst>
            </a:pPr>
            <a:r>
              <a:rPr dirty="0" u="sng" sz="1100" spc="8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8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1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105975" y="1957779"/>
            <a:ext cx="8851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7878" sz="1650" spc="-142">
                <a:latin typeface="Calibri"/>
                <a:cs typeface="Calibri"/>
              </a:rPr>
              <a:t>1</a:t>
            </a:r>
            <a:r>
              <a:rPr dirty="0" baseline="-37878" sz="1650" spc="-15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44">
                <a:latin typeface="Calibri"/>
                <a:cs typeface="Calibri"/>
              </a:rPr>
              <a:t>4u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r>
              <a:rPr dirty="0" baseline="-31250" sz="1200">
                <a:latin typeface="Calibri"/>
                <a:cs typeface="Calibri"/>
              </a:rPr>
              <a:t> </a:t>
            </a:r>
            <a:r>
              <a:rPr dirty="0" baseline="-31250" sz="1200" spc="-22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55293" y="2173121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93850" y="2250514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952256" y="2506014"/>
            <a:ext cx="410845" cy="0"/>
          </a:xfrm>
          <a:custGeom>
            <a:avLst/>
            <a:gdLst/>
            <a:ahLst/>
            <a:cxnLst/>
            <a:rect l="l" t="t" r="r" b="b"/>
            <a:pathLst>
              <a:path w="410844" h="0">
                <a:moveTo>
                  <a:pt x="0" y="0"/>
                </a:moveTo>
                <a:lnTo>
                  <a:pt x="41059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876617" y="2361703"/>
            <a:ext cx="1949450" cy="3175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155"/>
              </a:lnSpc>
              <a:spcBef>
                <a:spcPts val="90"/>
              </a:spcBef>
              <a:tabLst>
                <a:tab pos="485775" algn="l"/>
                <a:tab pos="152400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	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20">
                <a:latin typeface="Tahoma"/>
                <a:cs typeface="Tahoma"/>
              </a:rPr>
              <a:t> </a:t>
            </a:r>
            <a:r>
              <a:rPr dirty="0" baseline="2525" sz="1650" spc="307" i="1">
                <a:latin typeface="DejaVu Sans"/>
                <a:cs typeface="DejaVu Sans"/>
              </a:rPr>
              <a:t>√	</a:t>
            </a:r>
            <a:r>
              <a:rPr dirty="0" sz="1100" spc="45">
                <a:latin typeface="Calibri"/>
                <a:cs typeface="Calibri"/>
              </a:rPr>
              <a:t>dr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baseline="-37878" sz="1650" spc="-37">
                <a:latin typeface="Calibri"/>
                <a:cs typeface="Calibri"/>
              </a:rPr>
              <a:t>2</a:t>
            </a:r>
            <a:endParaRPr baseline="-37878" sz="1650">
              <a:latin typeface="Calibri"/>
              <a:cs typeface="Calibri"/>
            </a:endParaRPr>
          </a:p>
          <a:p>
            <a:pPr marL="368300">
              <a:lnSpc>
                <a:spcPts val="1155"/>
              </a:lnSpc>
              <a:tabLst>
                <a:tab pos="107505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baseline="5050" sz="1650" spc="-142">
                <a:latin typeface="Calibri"/>
                <a:cs typeface="Calibri"/>
              </a:rPr>
              <a:t>1</a:t>
            </a:r>
            <a:r>
              <a:rPr dirty="0" baseline="5050" sz="1650" spc="-15">
                <a:latin typeface="Calibri"/>
                <a:cs typeface="Calibri"/>
              </a:rPr>
              <a:t> </a:t>
            </a:r>
            <a:r>
              <a:rPr dirty="0" baseline="5050" sz="1650" spc="67">
                <a:latin typeface="Tahoma"/>
                <a:cs typeface="Tahoma"/>
              </a:rPr>
              <a:t>+</a:t>
            </a:r>
            <a:r>
              <a:rPr dirty="0" baseline="5050" sz="1650" spc="-157">
                <a:latin typeface="Tahoma"/>
                <a:cs typeface="Tahoma"/>
              </a:rPr>
              <a:t> </a:t>
            </a:r>
            <a:r>
              <a:rPr dirty="0" baseline="5050" sz="1650" spc="37">
                <a:latin typeface="Calibri"/>
                <a:cs typeface="Calibri"/>
              </a:rPr>
              <a:t>4r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13215" y="2173121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51759" y="2250514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890189" y="2524656"/>
            <a:ext cx="1587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70" i="1">
                <a:latin typeface="DejaVu Sans"/>
                <a:cs typeface="DejaVu Sans"/>
              </a:rPr>
              <a:t>−</a:t>
            </a:r>
            <a:r>
              <a:rPr dirty="0" sz="800" spc="-7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73618" y="2267964"/>
            <a:ext cx="19316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99415" algn="l"/>
                <a:tab pos="688975" algn="l"/>
                <a:tab pos="1050290" algn="l"/>
                <a:tab pos="1406525" algn="l"/>
              </a:tabLst>
            </a:pPr>
            <a:r>
              <a:rPr dirty="0" baseline="-20833" sz="1200" spc="-22">
                <a:latin typeface="Calibri"/>
                <a:cs typeface="Calibri"/>
              </a:rPr>
              <a:t>2</a:t>
            </a:r>
            <a:r>
              <a:rPr dirty="0" baseline="-20833" sz="1200" spc="-22">
                <a:latin typeface="Calibri"/>
                <a:cs typeface="Calibri"/>
              </a:rPr>
              <a:t>  </a:t>
            </a:r>
            <a:r>
              <a:rPr dirty="0" baseline="-20833" sz="1200" spc="75">
                <a:latin typeface="Calibri"/>
                <a:cs typeface="Calibri"/>
              </a:rPr>
              <a:t> </a:t>
            </a:r>
            <a:r>
              <a:rPr dirty="0" u="sng" sz="1100" spc="8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1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44303" y="2255023"/>
            <a:ext cx="1854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210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80829" y="2478303"/>
            <a:ext cx="542290" cy="0"/>
          </a:xfrm>
          <a:custGeom>
            <a:avLst/>
            <a:gdLst/>
            <a:ahLst/>
            <a:cxnLst/>
            <a:rect l="l" t="t" r="r" b="b"/>
            <a:pathLst>
              <a:path w="542289" h="0">
                <a:moveTo>
                  <a:pt x="0" y="0"/>
                </a:moveTo>
                <a:lnTo>
                  <a:pt x="54209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094977" y="2456737"/>
            <a:ext cx="508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4u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48506" y="2361703"/>
            <a:ext cx="186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du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7294" y="2717899"/>
            <a:ext cx="5021580" cy="4216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nivel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práctico,</a:t>
            </a:r>
            <a:r>
              <a:rPr dirty="0" sz="1100" spc="50">
                <a:latin typeface="Calibri"/>
                <a:cs typeface="Calibri"/>
              </a:rPr>
              <a:t> no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necesaria</a:t>
            </a:r>
            <a:r>
              <a:rPr dirty="0" sz="1100" spc="50">
                <a:latin typeface="Calibri"/>
                <a:cs typeface="Calibri"/>
              </a:rPr>
              <a:t> una </a:t>
            </a:r>
            <a:r>
              <a:rPr dirty="0" sz="1100" spc="40">
                <a:latin typeface="Calibri"/>
                <a:cs typeface="Calibri"/>
              </a:rPr>
              <a:t>parametrización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global.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cambios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 coordenadas</a:t>
            </a:r>
            <a:r>
              <a:rPr dirty="0" sz="1100" spc="45">
                <a:latin typeface="Calibri"/>
                <a:cs typeface="Calibri"/>
              </a:rPr>
              <a:t> corresponden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cambios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parametrización.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531243" y="2964229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30">
                <a:latin typeface="Calibri"/>
                <a:cs typeface="Calibri"/>
              </a:rPr>
              <a:t>19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12293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Superficie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716280"/>
            <a:chOff x="0" y="375723"/>
            <a:chExt cx="5760085" cy="7162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3200400" cy="5080"/>
            </a:xfrm>
            <a:custGeom>
              <a:avLst/>
              <a:gdLst/>
              <a:ahLst/>
              <a:cxnLst/>
              <a:rect l="l" t="t" r="r" b="b"/>
              <a:pathLst>
                <a:path w="3200400" h="5079">
                  <a:moveTo>
                    <a:pt x="0" y="5060"/>
                  </a:moveTo>
                  <a:lnTo>
                    <a:pt x="0" y="0"/>
                  </a:lnTo>
                  <a:lnTo>
                    <a:pt x="3200050" y="0"/>
                  </a:lnTo>
                  <a:lnTo>
                    <a:pt x="320005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23520"/>
            </a:xfrm>
            <a:custGeom>
              <a:avLst/>
              <a:gdLst/>
              <a:ahLst/>
              <a:cxnLst/>
              <a:rect l="l" t="t" r="r" b="b"/>
              <a:pathLst>
                <a:path w="5039995" h="223520">
                  <a:moveTo>
                    <a:pt x="5039995" y="0"/>
                  </a:moveTo>
                  <a:lnTo>
                    <a:pt x="0" y="0"/>
                  </a:lnTo>
                  <a:lnTo>
                    <a:pt x="0" y="222923"/>
                  </a:lnTo>
                  <a:lnTo>
                    <a:pt x="5039995" y="222923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32332"/>
              <a:ext cx="5039995" cy="459740"/>
            </a:xfrm>
            <a:custGeom>
              <a:avLst/>
              <a:gdLst/>
              <a:ahLst/>
              <a:cxnLst/>
              <a:rect l="l" t="t" r="r" b="b"/>
              <a:pathLst>
                <a:path w="5039995" h="459740">
                  <a:moveTo>
                    <a:pt x="5039995" y="0"/>
                  </a:moveTo>
                  <a:lnTo>
                    <a:pt x="0" y="0"/>
                  </a:lnTo>
                  <a:lnTo>
                    <a:pt x="0" y="459447"/>
                  </a:lnTo>
                  <a:lnTo>
                    <a:pt x="5039995" y="459447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59994" y="1169619"/>
            <a:ext cx="5039995" cy="956310"/>
            <a:chOff x="359994" y="1169619"/>
            <a:chExt cx="5039995" cy="956310"/>
          </a:xfrm>
        </p:grpSpPr>
        <p:sp>
          <p:nvSpPr>
            <p:cNvPr id="11" name="object 11"/>
            <p:cNvSpPr/>
            <p:nvPr/>
          </p:nvSpPr>
          <p:spPr>
            <a:xfrm>
              <a:off x="359994" y="1169619"/>
              <a:ext cx="5039995" cy="223520"/>
            </a:xfrm>
            <a:custGeom>
              <a:avLst/>
              <a:gdLst/>
              <a:ahLst/>
              <a:cxnLst/>
              <a:rect l="l" t="t" r="r" b="b"/>
              <a:pathLst>
                <a:path w="5039995" h="223519">
                  <a:moveTo>
                    <a:pt x="5039995" y="0"/>
                  </a:moveTo>
                  <a:lnTo>
                    <a:pt x="0" y="0"/>
                  </a:lnTo>
                  <a:lnTo>
                    <a:pt x="0" y="222923"/>
                  </a:lnTo>
                  <a:lnTo>
                    <a:pt x="5039995" y="222923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9994" y="1392529"/>
              <a:ext cx="5039995" cy="733425"/>
            </a:xfrm>
            <a:custGeom>
              <a:avLst/>
              <a:gdLst/>
              <a:ahLst/>
              <a:cxnLst/>
              <a:rect l="l" t="t" r="r" b="b"/>
              <a:pathLst>
                <a:path w="5039995" h="733425">
                  <a:moveTo>
                    <a:pt x="5039995" y="0"/>
                  </a:moveTo>
                  <a:lnTo>
                    <a:pt x="0" y="0"/>
                  </a:lnTo>
                  <a:lnTo>
                    <a:pt x="0" y="733297"/>
                  </a:lnTo>
                  <a:lnTo>
                    <a:pt x="5039995" y="733297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55333" y="419848"/>
            <a:ext cx="5019675" cy="12166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Área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una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superficie</a:t>
            </a:r>
            <a:endParaRPr sz="1100">
              <a:latin typeface="Calibri"/>
              <a:cs typeface="Calibri"/>
            </a:endParaRPr>
          </a:p>
          <a:p>
            <a:pPr algn="ctr" marL="29209">
              <a:lnSpc>
                <a:spcPct val="100000"/>
              </a:lnSpc>
              <a:spcBef>
                <a:spcPts val="1085"/>
              </a:spcBef>
            </a:pPr>
            <a:r>
              <a:rPr dirty="0" sz="1100" spc="30">
                <a:latin typeface="Calibri"/>
                <a:cs typeface="Calibri"/>
              </a:rPr>
              <a:t>Área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97">
                <a:latin typeface="Calibri"/>
                <a:cs typeface="Calibri"/>
              </a:rPr>
              <a:t>S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90">
                <a:latin typeface="Tahoma"/>
                <a:cs typeface="Tahoma"/>
              </a:rPr>
              <a:t> </a:t>
            </a:r>
            <a:r>
              <a:rPr dirty="0" baseline="-69444" sz="1200" spc="15">
                <a:latin typeface="Calibri"/>
                <a:cs typeface="Calibri"/>
              </a:rPr>
              <a:t>U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2260"/>
              </a:spcBef>
            </a:pP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Área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esfera</a:t>
            </a:r>
            <a:endParaRPr sz="1100">
              <a:latin typeface="Calibri"/>
              <a:cs typeface="Calibri"/>
            </a:endParaRPr>
          </a:p>
          <a:p>
            <a:pPr algn="ctr" marL="29209">
              <a:lnSpc>
                <a:spcPct val="100000"/>
              </a:lnSpc>
              <a:spcBef>
                <a:spcPts val="760"/>
              </a:spcBef>
            </a:pPr>
            <a:r>
              <a:rPr dirty="0" sz="1100" spc="35">
                <a:latin typeface="Calibri"/>
                <a:cs typeface="Calibri"/>
              </a:rPr>
              <a:t>S</a:t>
            </a:r>
            <a:r>
              <a:rPr dirty="0" baseline="31250" sz="1200" spc="52">
                <a:latin typeface="Calibri"/>
                <a:cs typeface="Calibri"/>
              </a:rPr>
              <a:t>2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k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u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5">
                <a:latin typeface="Calibri"/>
                <a:cs typeface="Calibri"/>
              </a:rPr>
              <a:t>2</a:t>
            </a:r>
            <a:r>
              <a:rPr dirty="0" sz="1100" spc="-45" b="0" i="1">
                <a:latin typeface="Bookman Old Style"/>
                <a:cs typeface="Bookman Old Style"/>
              </a:rPr>
              <a:t>π</a:t>
            </a:r>
            <a:r>
              <a:rPr dirty="0" sz="1100" spc="-45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5" b="0" i="1">
                <a:latin typeface="Bookman Old Style"/>
                <a:cs typeface="Bookman Old Style"/>
              </a:rPr>
              <a:t>π</a:t>
            </a:r>
            <a:r>
              <a:rPr dirty="0" sz="1100" spc="-55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83955" y="1582914"/>
            <a:ext cx="31623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26060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2499" y="1660307"/>
            <a:ext cx="3009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libri"/>
                <a:cs typeface="Calibri"/>
              </a:rPr>
              <a:t>2</a:t>
            </a:r>
            <a:r>
              <a:rPr dirty="0" sz="800" spc="-5" b="0" i="1">
                <a:latin typeface="Bookman Old Style"/>
                <a:cs typeface="Bookman Old Style"/>
              </a:rPr>
              <a:t>π</a:t>
            </a:r>
            <a:r>
              <a:rPr dirty="0" sz="800" spc="480" b="0" i="1">
                <a:latin typeface="Bookman Old Style"/>
                <a:cs typeface="Bookman Old Style"/>
              </a:rPr>
              <a:t> </a:t>
            </a:r>
            <a:r>
              <a:rPr dirty="0" sz="800" spc="10" b="0" i="1">
                <a:latin typeface="Bookman Old Style"/>
                <a:cs typeface="Bookman Old Style"/>
              </a:rPr>
              <a:t>π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8025" y="1771496"/>
            <a:ext cx="2266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215390" algn="l"/>
              </a:tabLst>
            </a:pPr>
            <a:r>
              <a:rPr dirty="0" sz="1100" spc="30">
                <a:latin typeface="Calibri"/>
                <a:cs typeface="Calibri"/>
              </a:rPr>
              <a:t>Área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4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44163" y="1771496"/>
            <a:ext cx="180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02711" y="1751620"/>
            <a:ext cx="11722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09345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994" y="2203665"/>
            <a:ext cx="5039995" cy="223520"/>
          </a:xfrm>
          <a:custGeom>
            <a:avLst/>
            <a:gdLst/>
            <a:ahLst/>
            <a:cxnLst/>
            <a:rect l="l" t="t" r="r" b="b"/>
            <a:pathLst>
              <a:path w="5039995" h="223519">
                <a:moveTo>
                  <a:pt x="5039995" y="0"/>
                </a:moveTo>
                <a:lnTo>
                  <a:pt x="0" y="0"/>
                </a:lnTo>
                <a:lnTo>
                  <a:pt x="0" y="222923"/>
                </a:lnTo>
                <a:lnTo>
                  <a:pt x="5039995" y="222923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93433" y="1934449"/>
            <a:ext cx="2363470" cy="471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  <a:tabLst>
                <a:tab pos="213360" algn="l"/>
              </a:tabLst>
            </a:pPr>
            <a:r>
              <a:rPr dirty="0" sz="800" spc="35">
                <a:latin typeface="Calibri"/>
                <a:cs typeface="Calibri"/>
              </a:rPr>
              <a:t>0	0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Área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dada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por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función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994" y="2426588"/>
            <a:ext cx="5039995" cy="704850"/>
          </a:xfrm>
          <a:custGeom>
            <a:avLst/>
            <a:gdLst/>
            <a:ahLst/>
            <a:cxnLst/>
            <a:rect l="l" t="t" r="r" b="b"/>
            <a:pathLst>
              <a:path w="5039995" h="704850">
                <a:moveTo>
                  <a:pt x="5039995" y="0"/>
                </a:moveTo>
                <a:lnTo>
                  <a:pt x="0" y="0"/>
                </a:lnTo>
                <a:lnTo>
                  <a:pt x="0" y="704735"/>
                </a:lnTo>
                <a:lnTo>
                  <a:pt x="5039995" y="70473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36904" y="2478429"/>
            <a:ext cx="4286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516505" algn="l"/>
                <a:tab pos="2832100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u="sng" sz="11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100" spc="35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�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	</a:t>
            </a:r>
            <a:r>
              <a:rPr dirty="0" u="sng" sz="1100" spc="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baseline="-10416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×</a:t>
            </a:r>
            <a:r>
              <a:rPr dirty="0" u="sng" sz="1100" spc="-110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75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 spc="75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47696" y="2588411"/>
            <a:ext cx="172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93936" y="2939946"/>
            <a:ext cx="927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U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90164" y="2607829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6452" y="2835095"/>
            <a:ext cx="5137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1484" algn="l"/>
              </a:tabLst>
            </a:pPr>
            <a:r>
              <a:rPr dirty="0" sz="800" spc="35">
                <a:latin typeface="Calibri"/>
                <a:cs typeface="Calibri"/>
              </a:rPr>
              <a:t>u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25">
                <a:latin typeface="Calibri"/>
                <a:cs typeface="Calibri"/>
              </a:rPr>
              <a:t>v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70999" y="2774288"/>
            <a:ext cx="50545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2595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56575" y="2776980"/>
            <a:ext cx="2847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84630" algn="l"/>
              </a:tabLst>
            </a:pPr>
            <a:r>
              <a:rPr dirty="0" sz="1100" spc="30">
                <a:latin typeface="Calibri"/>
                <a:cs typeface="Calibri"/>
              </a:rPr>
              <a:t>Área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Graf</a:t>
            </a:r>
            <a:r>
              <a:rPr dirty="0" sz="1100" spc="30">
                <a:latin typeface="Calibri"/>
                <a:cs typeface="Calibri"/>
              </a:rPr>
              <a:t>o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21528" y="2965143"/>
            <a:ext cx="1314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647189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8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Campos</a:t>
            </a:r>
            <a:r>
              <a:rPr dirty="0" sz="1400" spc="-2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6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Vectoriales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1693545" cy="5080"/>
            </a:xfrm>
            <a:custGeom>
              <a:avLst/>
              <a:gdLst/>
              <a:ahLst/>
              <a:cxnLst/>
              <a:rect l="l" t="t" r="r" b="b"/>
              <a:pathLst>
                <a:path w="1693545" h="5080">
                  <a:moveTo>
                    <a:pt x="0" y="5060"/>
                  </a:moveTo>
                  <a:lnTo>
                    <a:pt x="0" y="0"/>
                  </a:lnTo>
                  <a:lnTo>
                    <a:pt x="1693359" y="0"/>
                  </a:lnTo>
                  <a:lnTo>
                    <a:pt x="169335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148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-3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Vectorial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3360420" cy="5080"/>
            </a:xfrm>
            <a:custGeom>
              <a:avLst/>
              <a:gdLst/>
              <a:ahLst/>
              <a:cxnLst/>
              <a:rect l="l" t="t" r="r" b="b"/>
              <a:pathLst>
                <a:path w="3360420" h="5079">
                  <a:moveTo>
                    <a:pt x="0" y="5060"/>
                  </a:moveTo>
                  <a:lnTo>
                    <a:pt x="0" y="0"/>
                  </a:lnTo>
                  <a:lnTo>
                    <a:pt x="3360013" y="0"/>
                  </a:lnTo>
                  <a:lnTo>
                    <a:pt x="336001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59994" y="47868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9994" y="478688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Campo</a:t>
            </a: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vectorial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689140"/>
            <a:ext cx="5039995" cy="698500"/>
          </a:xfrm>
          <a:custGeom>
            <a:avLst/>
            <a:gdLst/>
            <a:ahLst/>
            <a:cxnLst/>
            <a:rect l="l" t="t" r="r" b="b"/>
            <a:pathLst>
              <a:path w="5039995" h="698500">
                <a:moveTo>
                  <a:pt x="5039995" y="0"/>
                </a:moveTo>
                <a:lnTo>
                  <a:pt x="0" y="0"/>
                </a:lnTo>
                <a:lnTo>
                  <a:pt x="0" y="698042"/>
                </a:lnTo>
                <a:lnTo>
                  <a:pt x="5039995" y="69804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70937" y="713268"/>
            <a:ext cx="1129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30" b="1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40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3174" y="1007502"/>
            <a:ext cx="24955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Tahoma"/>
                <a:cs typeface="Tahoma"/>
              </a:rPr>
              <a:t>"--..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33192" y="1164144"/>
            <a:ext cx="2825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35">
                <a:latin typeface="Calibri"/>
                <a:cs typeface="Calibri"/>
              </a:rPr>
              <a:t>u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4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4691" y="949120"/>
            <a:ext cx="755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05740" algn="l"/>
              </a:tabLst>
            </a:pPr>
            <a:r>
              <a:rPr dirty="0" sz="1100" spc="45">
                <a:latin typeface="Calibri"/>
                <a:cs typeface="Calibri"/>
              </a:rPr>
              <a:t>x	</a:t>
            </a:r>
            <a:r>
              <a:rPr dirty="0" sz="1100" spc="-114" i="1">
                <a:latin typeface="DejaVu Sans"/>
                <a:cs typeface="DejaVu Sans"/>
              </a:rPr>
              <a:t>−→</a:t>
            </a:r>
            <a:r>
              <a:rPr dirty="0" sz="1100" spc="155" i="1">
                <a:latin typeface="DejaVu Sans"/>
                <a:cs typeface="DejaVu Sans"/>
              </a:rPr>
              <a:t> </a:t>
            </a:r>
            <a:r>
              <a:rPr dirty="0" sz="1100" spc="15" b="1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78530" y="1176756"/>
            <a:ext cx="0" cy="17145"/>
          </a:xfrm>
          <a:custGeom>
            <a:avLst/>
            <a:gdLst/>
            <a:ahLst/>
            <a:cxnLst/>
            <a:rect l="l" t="t" r="r" b="b"/>
            <a:pathLst>
              <a:path w="0" h="17144">
                <a:moveTo>
                  <a:pt x="0" y="16624"/>
                </a:moveTo>
                <a:lnTo>
                  <a:pt x="0" y="0"/>
                </a:lnTo>
              </a:path>
            </a:pathLst>
          </a:custGeom>
          <a:ln w="77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10940" y="1176756"/>
            <a:ext cx="0" cy="17145"/>
          </a:xfrm>
          <a:custGeom>
            <a:avLst/>
            <a:gdLst/>
            <a:ahLst/>
            <a:cxnLst/>
            <a:rect l="l" t="t" r="r" b="b"/>
            <a:pathLst>
              <a:path w="0" h="17144">
                <a:moveTo>
                  <a:pt x="0" y="16624"/>
                </a:moveTo>
                <a:lnTo>
                  <a:pt x="0" y="0"/>
                </a:lnTo>
              </a:path>
            </a:pathLst>
          </a:custGeom>
          <a:ln w="77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7324" y="1161451"/>
            <a:ext cx="347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800" spc="-185">
                <a:latin typeface="Calibri"/>
                <a:cs typeface="Calibri"/>
              </a:rPr>
              <a:t>v</a:t>
            </a:r>
            <a:r>
              <a:rPr dirty="0" baseline="47979" sz="1650" spc="-277">
                <a:latin typeface="Tahoma"/>
                <a:cs typeface="Tahoma"/>
              </a:rPr>
              <a:t>"</a:t>
            </a:r>
            <a:r>
              <a:rPr dirty="0" sz="800" spc="-185">
                <a:latin typeface="Calibri"/>
                <a:cs typeface="Calibri"/>
              </a:rPr>
              <a:t>e</a:t>
            </a:r>
            <a:r>
              <a:rPr dirty="0" baseline="47979" sz="1650" spc="-277">
                <a:latin typeface="Tahoma"/>
                <a:cs typeface="Tahoma"/>
              </a:rPr>
              <a:t>-</a:t>
            </a:r>
            <a:r>
              <a:rPr dirty="0" sz="800" spc="-185">
                <a:latin typeface="Calibri"/>
                <a:cs typeface="Calibri"/>
              </a:rPr>
              <a:t>c</a:t>
            </a:r>
            <a:r>
              <a:rPr dirty="0" baseline="47979" sz="1650" spc="-277">
                <a:latin typeface="Tahoma"/>
                <a:cs typeface="Tahoma"/>
              </a:rPr>
              <a:t>-</a:t>
            </a:r>
            <a:r>
              <a:rPr dirty="0" sz="800" spc="-185">
                <a:latin typeface="Calibri"/>
                <a:cs typeface="Calibri"/>
              </a:rPr>
              <a:t>to</a:t>
            </a:r>
            <a:r>
              <a:rPr dirty="0" baseline="47979" sz="1650" spc="-277">
                <a:latin typeface="Tahoma"/>
                <a:cs typeface="Tahoma"/>
              </a:rPr>
              <a:t>..</a:t>
            </a:r>
            <a:r>
              <a:rPr dirty="0" sz="800" spc="-185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19405" y="1483668"/>
            <a:ext cx="4476115" cy="1452245"/>
            <a:chOff x="619405" y="1483668"/>
            <a:chExt cx="4476115" cy="1452245"/>
          </a:xfrm>
        </p:grpSpPr>
        <p:sp>
          <p:nvSpPr>
            <p:cNvPr id="19" name="object 19"/>
            <p:cNvSpPr/>
            <p:nvPr/>
          </p:nvSpPr>
          <p:spPr>
            <a:xfrm>
              <a:off x="621935" y="1486198"/>
              <a:ext cx="4471035" cy="1447165"/>
            </a:xfrm>
            <a:custGeom>
              <a:avLst/>
              <a:gdLst/>
              <a:ahLst/>
              <a:cxnLst/>
              <a:rect l="l" t="t" r="r" b="b"/>
              <a:pathLst>
                <a:path w="4471035" h="1447164">
                  <a:moveTo>
                    <a:pt x="4470600" y="1446625"/>
                  </a:moveTo>
                  <a:lnTo>
                    <a:pt x="0" y="1446625"/>
                  </a:lnTo>
                  <a:lnTo>
                    <a:pt x="0" y="0"/>
                  </a:lnTo>
                  <a:lnTo>
                    <a:pt x="4470600" y="0"/>
                  </a:lnTo>
                  <a:lnTo>
                    <a:pt x="4470600" y="14466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21935" y="283545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0" h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9405" y="1483668"/>
              <a:ext cx="4475661" cy="145168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21935" y="2585077"/>
              <a:ext cx="0" cy="125730"/>
            </a:xfrm>
            <a:custGeom>
              <a:avLst/>
              <a:gdLst/>
              <a:ahLst/>
              <a:cxnLst/>
              <a:rect l="l" t="t" r="r" b="b"/>
              <a:pathLst>
                <a:path w="0" h="125730">
                  <a:moveTo>
                    <a:pt x="0" y="125188"/>
                  </a:moveTo>
                  <a:lnTo>
                    <a:pt x="0" y="125188"/>
                  </a:lnTo>
                </a:path>
                <a:path w="0" h="12573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21935" y="1486198"/>
              <a:ext cx="4471035" cy="1447165"/>
            </a:xfrm>
            <a:custGeom>
              <a:avLst/>
              <a:gdLst/>
              <a:ahLst/>
              <a:cxnLst/>
              <a:rect l="l" t="t" r="r" b="b"/>
              <a:pathLst>
                <a:path w="4471035" h="1447164">
                  <a:moveTo>
                    <a:pt x="0" y="1446625"/>
                  </a:moveTo>
                  <a:lnTo>
                    <a:pt x="4470600" y="1446625"/>
                  </a:lnTo>
                </a:path>
                <a:path w="4471035" h="1447164">
                  <a:moveTo>
                    <a:pt x="0" y="0"/>
                  </a:moveTo>
                  <a:lnTo>
                    <a:pt x="4470600" y="0"/>
                  </a:lnTo>
                </a:path>
                <a:path w="4471035" h="1447164">
                  <a:moveTo>
                    <a:pt x="0" y="1446625"/>
                  </a:moveTo>
                  <a:lnTo>
                    <a:pt x="0" y="0"/>
                  </a:lnTo>
                </a:path>
                <a:path w="4471035" h="1447164">
                  <a:moveTo>
                    <a:pt x="4470600" y="1446625"/>
                  </a:moveTo>
                  <a:lnTo>
                    <a:pt x="4470600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94485" y="2878825"/>
              <a:ext cx="3725545" cy="54610"/>
            </a:xfrm>
            <a:custGeom>
              <a:avLst/>
              <a:gdLst/>
              <a:ahLst/>
              <a:cxnLst/>
              <a:rect l="l" t="t" r="r" b="b"/>
              <a:pathLst>
                <a:path w="3725545" h="54610">
                  <a:moveTo>
                    <a:pt x="0" y="53998"/>
                  </a:moveTo>
                  <a:lnTo>
                    <a:pt x="0" y="0"/>
                  </a:lnTo>
                </a:path>
                <a:path w="3725545" h="54610">
                  <a:moveTo>
                    <a:pt x="620916" y="53998"/>
                  </a:moveTo>
                  <a:lnTo>
                    <a:pt x="620916" y="0"/>
                  </a:lnTo>
                </a:path>
                <a:path w="3725545" h="54610">
                  <a:moveTo>
                    <a:pt x="1241833" y="53998"/>
                  </a:moveTo>
                  <a:lnTo>
                    <a:pt x="1241833" y="0"/>
                  </a:lnTo>
                </a:path>
                <a:path w="3725545" h="54610">
                  <a:moveTo>
                    <a:pt x="1862750" y="53998"/>
                  </a:moveTo>
                  <a:lnTo>
                    <a:pt x="1862750" y="0"/>
                  </a:lnTo>
                </a:path>
                <a:path w="3725545" h="54610">
                  <a:moveTo>
                    <a:pt x="2483666" y="53998"/>
                  </a:moveTo>
                  <a:lnTo>
                    <a:pt x="2483666" y="0"/>
                  </a:lnTo>
                </a:path>
                <a:path w="3725545" h="54610">
                  <a:moveTo>
                    <a:pt x="3104583" y="53998"/>
                  </a:moveTo>
                  <a:lnTo>
                    <a:pt x="3104583" y="0"/>
                  </a:lnTo>
                </a:path>
                <a:path w="3725545" h="54610">
                  <a:moveTo>
                    <a:pt x="3725500" y="53998"/>
                  </a:moveTo>
                  <a:lnTo>
                    <a:pt x="372550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21935" y="1653117"/>
              <a:ext cx="54610" cy="1113155"/>
            </a:xfrm>
            <a:custGeom>
              <a:avLst/>
              <a:gdLst/>
              <a:ahLst/>
              <a:cxnLst/>
              <a:rect l="l" t="t" r="r" b="b"/>
              <a:pathLst>
                <a:path w="54609" h="1113155">
                  <a:moveTo>
                    <a:pt x="0" y="1112788"/>
                  </a:moveTo>
                  <a:lnTo>
                    <a:pt x="53994" y="1112788"/>
                  </a:lnTo>
                </a:path>
                <a:path w="54609" h="1113155">
                  <a:moveTo>
                    <a:pt x="0" y="556394"/>
                  </a:moveTo>
                  <a:lnTo>
                    <a:pt x="53994" y="556394"/>
                  </a:lnTo>
                </a:path>
                <a:path w="54609" h="1113155">
                  <a:moveTo>
                    <a:pt x="0" y="0"/>
                  </a:moveTo>
                  <a:lnTo>
                    <a:pt x="53994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21935" y="1486198"/>
              <a:ext cx="4471035" cy="1447165"/>
            </a:xfrm>
            <a:custGeom>
              <a:avLst/>
              <a:gdLst/>
              <a:ahLst/>
              <a:cxnLst/>
              <a:rect l="l" t="t" r="r" b="b"/>
              <a:pathLst>
                <a:path w="4471035" h="1447164">
                  <a:moveTo>
                    <a:pt x="0" y="1446625"/>
                  </a:moveTo>
                  <a:lnTo>
                    <a:pt x="4470600" y="1446625"/>
                  </a:lnTo>
                </a:path>
                <a:path w="4471035" h="1447164">
                  <a:moveTo>
                    <a:pt x="0" y="1446625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844511" y="2922827"/>
            <a:ext cx="3003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 i="1">
                <a:latin typeface="DejaVu Sans"/>
                <a:cs typeface="DejaVu Sans"/>
              </a:rPr>
              <a:t>−</a:t>
            </a:r>
            <a:r>
              <a:rPr dirty="0" sz="1100" spc="-90">
                <a:latin typeface="Calibri"/>
                <a:cs typeface="Calibri"/>
              </a:rPr>
              <a:t>1</a:t>
            </a:r>
            <a:r>
              <a:rPr dirty="0" sz="1100" spc="-90" b="0" i="1">
                <a:latin typeface="Bookman Old Style"/>
                <a:cs typeface="Bookman Old Style"/>
              </a:rPr>
              <a:t>.</a:t>
            </a:r>
            <a:r>
              <a:rPr dirty="0" sz="1100" spc="-9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19161" y="2922827"/>
            <a:ext cx="193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5" i="1">
                <a:latin typeface="DejaVu Sans"/>
                <a:cs typeface="DejaVu Sans"/>
              </a:rPr>
              <a:t>−</a:t>
            </a:r>
            <a:r>
              <a:rPr dirty="0" sz="1100" spc="-15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77466" y="2924211"/>
            <a:ext cx="318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 i="1">
                <a:latin typeface="DejaVu Sans"/>
                <a:cs typeface="DejaVu Sans"/>
              </a:rPr>
              <a:t>−</a:t>
            </a:r>
            <a:r>
              <a:rPr dirty="0" sz="1100" spc="-55">
                <a:latin typeface="Calibri"/>
                <a:cs typeface="Calibri"/>
              </a:rPr>
              <a:t>0</a:t>
            </a:r>
            <a:r>
              <a:rPr dirty="0" sz="1100" spc="-55" b="0" i="1">
                <a:latin typeface="Bookman Old Style"/>
                <a:cs typeface="Bookman Old Style"/>
              </a:rPr>
              <a:t>.</a:t>
            </a:r>
            <a:r>
              <a:rPr dirty="0" sz="1100" spc="-5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05988" y="2924211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3158" y="2924211"/>
            <a:ext cx="2101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56684" y="2922827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23841" y="2922827"/>
            <a:ext cx="1924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3471" y="1548154"/>
            <a:ext cx="193040" cy="1299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0014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02235">
              <a:lnSpc>
                <a:spcPct val="100000"/>
              </a:lnSpc>
              <a:spcBef>
                <a:spcPts val="1105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100" spc="-155" i="1">
                <a:latin typeface="DejaVu Sans"/>
                <a:cs typeface="DejaVu Sans"/>
              </a:rPr>
              <a:t>−</a:t>
            </a:r>
            <a:r>
              <a:rPr dirty="0" sz="1100" spc="-15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6907" y="2966350"/>
            <a:ext cx="1162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35">
                <a:latin typeface="Calibri"/>
                <a:cs typeface="Calibri"/>
              </a:rPr>
              <a:t>2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3253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130504"/>
            <a:ext cx="6000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spc="60" b="1">
                <a:solidFill>
                  <a:srgbClr val="13B03D"/>
                </a:solidFill>
                <a:latin typeface="Calibri"/>
                <a:cs typeface="Calibri"/>
              </a:rPr>
              <a:t>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342976"/>
            <a:ext cx="5039995" cy="1953895"/>
          </a:xfrm>
          <a:custGeom>
            <a:avLst/>
            <a:gdLst/>
            <a:ahLst/>
            <a:cxnLst/>
            <a:rect l="l" t="t" r="r" b="b"/>
            <a:pathLst>
              <a:path w="5039995" h="1953895">
                <a:moveTo>
                  <a:pt x="5039995" y="0"/>
                </a:moveTo>
                <a:lnTo>
                  <a:pt x="0" y="0"/>
                </a:lnTo>
                <a:lnTo>
                  <a:pt x="0" y="1953412"/>
                </a:lnTo>
                <a:lnTo>
                  <a:pt x="5039995" y="195341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1479" y="313484"/>
            <a:ext cx="4776470" cy="77533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635"/>
              </a:spcBef>
              <a:buClr>
                <a:srgbClr val="13B03D"/>
              </a:buClr>
              <a:buChar char="•"/>
              <a:tabLst>
                <a:tab pos="125730" algn="l"/>
              </a:tabLst>
            </a:pPr>
            <a:r>
              <a:rPr dirty="0" sz="1100" spc="40">
                <a:latin typeface="Calibri"/>
                <a:cs typeface="Calibri"/>
              </a:rPr>
              <a:t>Velocidad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30">
                <a:latin typeface="Calibri"/>
                <a:cs typeface="Calibri"/>
              </a:rPr>
              <a:t> fluido.</a:t>
            </a:r>
            <a:endParaRPr sz="11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125730" algn="l"/>
              </a:tabLst>
            </a:pPr>
            <a:r>
              <a:rPr dirty="0" sz="1100" spc="50">
                <a:latin typeface="Calibri"/>
                <a:cs typeface="Calibri"/>
              </a:rPr>
              <a:t>Campos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gravitatorio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eléctrico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(leyes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gravitación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universal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Coulomb).</a:t>
            </a:r>
            <a:endParaRPr sz="1100">
              <a:latin typeface="Calibri"/>
              <a:cs typeface="Calibri"/>
            </a:endParaRPr>
          </a:p>
          <a:p>
            <a:pPr algn="ctr" marR="967105">
              <a:lnSpc>
                <a:spcPct val="100000"/>
              </a:lnSpc>
              <a:spcBef>
                <a:spcPts val="869"/>
              </a:spcBef>
            </a:pPr>
            <a:r>
              <a:rPr dirty="0" u="sng" sz="11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9553" y="1045691"/>
            <a:ext cx="179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5151" sz="1650" spc="15">
                <a:latin typeface="Calibri"/>
                <a:cs typeface="Calibri"/>
              </a:rPr>
              <a:t>r</a:t>
            </a:r>
            <a:r>
              <a:rPr dirty="0" sz="800" spc="10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45053" y="1045691"/>
            <a:ext cx="179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5151" sz="1650" spc="7">
                <a:latin typeface="Calibri"/>
                <a:cs typeface="Calibri"/>
              </a:rPr>
              <a:t>r</a:t>
            </a:r>
            <a:r>
              <a:rPr dirty="0" sz="800" spc="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3849" y="990687"/>
            <a:ext cx="22561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30555" algn="l"/>
                <a:tab pos="962660" algn="l"/>
              </a:tabLst>
            </a:pPr>
            <a:r>
              <a:rPr dirty="0" sz="1100" spc="70" b="1">
                <a:latin typeface="Calibri"/>
                <a:cs typeface="Calibri"/>
              </a:rPr>
              <a:t>g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baseline="-10416" sz="1200" spc="-60">
                <a:latin typeface="Calibri"/>
                <a:cs typeface="Calibri"/>
              </a:rPr>
              <a:t>12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κ</a:t>
            </a:r>
            <a:r>
              <a:rPr dirty="0" sz="1100" spc="-210" b="0" i="1">
                <a:latin typeface="Bookman Old Style"/>
                <a:cs typeface="Bookman Old Style"/>
              </a:rPr>
              <a:t> </a:t>
            </a:r>
            <a:r>
              <a:rPr dirty="0" u="sng" baseline="37878" sz="1650" spc="8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</a:t>
            </a:r>
            <a:r>
              <a:rPr dirty="0" u="sng" baseline="38194" sz="12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baseline="37878" sz="1650" spc="8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</a:t>
            </a:r>
            <a:r>
              <a:rPr dirty="0" u="sng" baseline="38194" sz="1200" spc="-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baseline="38194" sz="1200" spc="-22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u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q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20" b="1">
                <a:latin typeface="Calibri"/>
                <a:cs typeface="Calibri"/>
              </a:rPr>
              <a:t>F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479" y="1341182"/>
            <a:ext cx="2045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Char char="•"/>
              <a:tabLst>
                <a:tab pos="125730" algn="l"/>
              </a:tabLst>
            </a:pPr>
            <a:r>
              <a:rPr dirty="0" sz="1100" spc="50">
                <a:latin typeface="Calibri"/>
                <a:cs typeface="Calibri"/>
              </a:rPr>
              <a:t>Campos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tangentes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40">
                <a:latin typeface="Calibri"/>
                <a:cs typeface="Calibri"/>
              </a:rPr>
              <a:t>normales.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8854" y="1723998"/>
            <a:ext cx="13347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845185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2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	</a:t>
            </a:r>
            <a:r>
              <a:rPr dirty="0" sz="1100" spc="30" b="1">
                <a:latin typeface="Calibri"/>
                <a:cs typeface="Calibri"/>
              </a:rPr>
              <a:t>t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30" b="1">
                <a:latin typeface="Calibri"/>
                <a:cs typeface="Calibri"/>
              </a:rPr>
              <a:t>r</a:t>
            </a:r>
            <a:r>
              <a:rPr dirty="0" baseline="5050" sz="1650" spc="-450">
                <a:latin typeface="Tahoma"/>
                <a:cs typeface="Tahoma"/>
              </a:rPr>
              <a:t>˙</a:t>
            </a:r>
            <a:r>
              <a:rPr dirty="0" baseline="5050" sz="1650" spc="3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36545" y="1840598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 h="0">
                <a:moveTo>
                  <a:pt x="0" y="0"/>
                </a:moveTo>
                <a:lnTo>
                  <a:pt x="24429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398445" y="1507208"/>
            <a:ext cx="320675" cy="50355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dirty="0" baseline="-20202" sz="1650" spc="7" b="1">
                <a:latin typeface="Calibri"/>
                <a:cs typeface="Calibri"/>
              </a:rPr>
              <a:t>r</a:t>
            </a:r>
            <a:r>
              <a:rPr dirty="0" sz="800" spc="5" i="1">
                <a:latin typeface="DejaVu Sans"/>
                <a:cs typeface="DejaVu Sans"/>
              </a:rPr>
              <a:t>,</a:t>
            </a:r>
            <a:endParaRPr sz="8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100" spc="-35" i="1">
                <a:latin typeface="DejaVu Sans"/>
                <a:cs typeface="DejaVu Sans"/>
              </a:rPr>
              <a:t>||</a:t>
            </a:r>
            <a:r>
              <a:rPr dirty="0" sz="1100" spc="-35" b="1">
                <a:latin typeface="Calibri"/>
                <a:cs typeface="Calibri"/>
              </a:rPr>
              <a:t>r</a:t>
            </a:r>
            <a:r>
              <a:rPr dirty="0" baseline="20833" sz="1200" spc="-52" i="1">
                <a:latin typeface="DejaVu Sans"/>
                <a:cs typeface="DejaVu Sans"/>
              </a:rPr>
              <a:t>,</a:t>
            </a:r>
            <a:r>
              <a:rPr dirty="0" sz="1100" spc="-35" i="1">
                <a:latin typeface="DejaVu Sans"/>
                <a:cs typeface="DejaVu Sans"/>
              </a:rPr>
              <a:t>||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5020" y="1723998"/>
            <a:ext cx="541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5" b="1">
                <a:latin typeface="Calibri"/>
                <a:cs typeface="Calibri"/>
              </a:rPr>
              <a:t>n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baseline="5050" sz="1650" spc="-817">
                <a:latin typeface="Tahoma"/>
                <a:cs typeface="Tahoma"/>
              </a:rPr>
              <a:t>¨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92284" y="1840598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 h="0">
                <a:moveTo>
                  <a:pt x="0" y="0"/>
                </a:moveTo>
                <a:lnTo>
                  <a:pt x="24208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54184" y="1504185"/>
            <a:ext cx="318770" cy="50673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baseline="-20202" sz="1650" b="1">
                <a:latin typeface="Calibri"/>
                <a:cs typeface="Calibri"/>
              </a:rPr>
              <a:t>t</a:t>
            </a:r>
            <a:r>
              <a:rPr dirty="0" sz="800" i="1">
                <a:latin typeface="DejaVu Sans"/>
                <a:cs typeface="DejaVu Sans"/>
              </a:rPr>
              <a:t>,</a:t>
            </a:r>
            <a:endParaRPr sz="8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1100" spc="-40" i="1">
                <a:latin typeface="DejaVu Sans"/>
                <a:cs typeface="DejaVu Sans"/>
              </a:rPr>
              <a:t>||</a:t>
            </a:r>
            <a:r>
              <a:rPr dirty="0" sz="1100" spc="-40" b="1">
                <a:latin typeface="Calibri"/>
                <a:cs typeface="Calibri"/>
              </a:rPr>
              <a:t>t</a:t>
            </a:r>
            <a:r>
              <a:rPr dirty="0" baseline="27777" sz="1200" spc="-60" i="1">
                <a:latin typeface="DejaVu Sans"/>
                <a:cs typeface="DejaVu Sans"/>
              </a:rPr>
              <a:t>,</a:t>
            </a:r>
            <a:r>
              <a:rPr dirty="0" sz="1100" spc="-40" i="1">
                <a:latin typeface="DejaVu Sans"/>
                <a:cs typeface="DejaVu Sans"/>
              </a:rPr>
              <a:t>||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88536" y="1630272"/>
            <a:ext cx="8388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7878" sz="1650" b="1">
                <a:latin typeface="Calibri"/>
                <a:cs typeface="Calibri"/>
              </a:rPr>
              <a:t>N</a:t>
            </a:r>
            <a:r>
              <a:rPr dirty="0" baseline="-37878" sz="1650" spc="75" b="1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=</a:t>
            </a:r>
            <a:r>
              <a:rPr dirty="0" baseline="-37878" sz="1650" spc="112">
                <a:latin typeface="Tahoma"/>
                <a:cs typeface="Tahoma"/>
              </a:rPr>
              <a:t> </a:t>
            </a:r>
            <a:r>
              <a:rPr dirty="0" u="sng" sz="1100" spc="35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dirty="0" u="sng" baseline="-10416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×</a:t>
            </a:r>
            <a:r>
              <a:rPr dirty="0" u="sng" sz="1100" spc="-110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dirty="0" u="sng" baseline="-10416" sz="1200" spc="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1004" y="1819032"/>
            <a:ext cx="629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994" y="237422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9994" y="2374226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13B03D"/>
                </a:solidFill>
                <a:latin typeface="Calibri"/>
                <a:cs typeface="Calibri"/>
              </a:rPr>
              <a:t>Ejemplo: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Campo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gradiente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9994" y="2584691"/>
            <a:ext cx="5039995" cy="401955"/>
          </a:xfrm>
          <a:custGeom>
            <a:avLst/>
            <a:gdLst/>
            <a:ahLst/>
            <a:cxnLst/>
            <a:rect l="l" t="t" r="r" b="b"/>
            <a:pathLst>
              <a:path w="5039995" h="401955">
                <a:moveTo>
                  <a:pt x="5039995" y="0"/>
                </a:moveTo>
                <a:lnTo>
                  <a:pt x="0" y="0"/>
                </a:lnTo>
                <a:lnTo>
                  <a:pt x="0" y="401624"/>
                </a:lnTo>
                <a:lnTo>
                  <a:pt x="5039995" y="40162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15123" y="2677463"/>
            <a:ext cx="3536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337945" algn="l"/>
                <a:tab pos="179197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40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45">
                <a:latin typeface="Calibri"/>
                <a:cs typeface="Calibri"/>
              </a:rPr>
              <a:t>grad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40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56718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Campos</a:t>
            </a:r>
            <a:r>
              <a:rPr dirty="0" u="none" sz="1200" spc="-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conservativos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3680460" cy="5080"/>
            </a:xfrm>
            <a:custGeom>
              <a:avLst/>
              <a:gdLst/>
              <a:ahLst/>
              <a:cxnLst/>
              <a:rect l="l" t="t" r="r" b="b"/>
              <a:pathLst>
                <a:path w="3680460" h="5079">
                  <a:moveTo>
                    <a:pt x="0" y="5060"/>
                  </a:moveTo>
                  <a:lnTo>
                    <a:pt x="0" y="0"/>
                  </a:lnTo>
                  <a:lnTo>
                    <a:pt x="3680027" y="0"/>
                  </a:lnTo>
                  <a:lnTo>
                    <a:pt x="368002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59994" y="47255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994" y="683005"/>
            <a:ext cx="5039995" cy="22923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333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5"/>
              </a:spcBef>
            </a:pPr>
            <a:r>
              <a:rPr dirty="0" sz="1100" spc="45">
                <a:latin typeface="Calibri"/>
                <a:cs typeface="Calibri"/>
              </a:rPr>
              <a:t>Dado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c.v.,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8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t.q.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i="1">
                <a:latin typeface="DejaVu Sans"/>
                <a:cs typeface="DejaVu Sans"/>
              </a:rPr>
              <a:t>∇</a:t>
            </a:r>
            <a:r>
              <a:rPr dirty="0" sz="1100" spc="55">
                <a:latin typeface="Calibri"/>
                <a:cs typeface="Calibri"/>
              </a:rPr>
              <a:t>f,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conservativo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potencial.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101488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9994" y="101488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1225321"/>
            <a:ext cx="5039995" cy="497205"/>
          </a:xfrm>
          <a:custGeom>
            <a:avLst/>
            <a:gdLst/>
            <a:ahLst/>
            <a:cxnLst/>
            <a:rect l="l" t="t" r="r" b="b"/>
            <a:pathLst>
              <a:path w="5039995" h="497205">
                <a:moveTo>
                  <a:pt x="5039995" y="0"/>
                </a:moveTo>
                <a:lnTo>
                  <a:pt x="0" y="0"/>
                </a:lnTo>
                <a:lnTo>
                  <a:pt x="0" y="496671"/>
                </a:lnTo>
                <a:lnTo>
                  <a:pt x="5039995" y="49667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20902" y="1318106"/>
            <a:ext cx="29673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700020" algn="l"/>
              </a:tabLst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85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onser</a:t>
            </a:r>
            <a:r>
              <a:rPr dirty="0" sz="1100" spc="35">
                <a:latin typeface="Calibri"/>
                <a:cs typeface="Calibri"/>
              </a:rPr>
              <a:t>v</a:t>
            </a:r>
            <a:r>
              <a:rPr dirty="0" sz="1100" spc="35">
                <a:latin typeface="Calibri"/>
                <a:cs typeface="Calibri"/>
              </a:rPr>
              <a:t>ati</a:t>
            </a:r>
            <a:r>
              <a:rPr dirty="0" sz="1100" spc="4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7543" y="1224380"/>
            <a:ext cx="592455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5080">
              <a:lnSpc>
                <a:spcPts val="1030"/>
              </a:lnSpc>
              <a:spcBef>
                <a:spcPts val="90"/>
              </a:spcBef>
              <a:tabLst>
                <a:tab pos="403225" algn="l"/>
              </a:tabLst>
            </a:pP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030"/>
              </a:lnSpc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7634" y="1413140"/>
            <a:ext cx="5581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97510" algn="l"/>
              </a:tabLst>
            </a:pPr>
            <a:r>
              <a:rPr dirty="0" sz="1100" spc="90" b="0" i="1">
                <a:latin typeface="Bookman Old Style"/>
                <a:cs typeface="Bookman Old Style"/>
              </a:rPr>
              <a:t>∂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90" b="0" i="1">
                <a:latin typeface="Bookman Old Style"/>
                <a:cs typeface="Bookman Old Style"/>
              </a:rPr>
              <a:t>∂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9994" y="182514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9994" y="182514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994" y="2035593"/>
            <a:ext cx="5039995" cy="752475"/>
          </a:xfrm>
          <a:custGeom>
            <a:avLst/>
            <a:gdLst/>
            <a:ahLst/>
            <a:cxnLst/>
            <a:rect l="l" t="t" r="r" b="b"/>
            <a:pathLst>
              <a:path w="5039995" h="752475">
                <a:moveTo>
                  <a:pt x="5039995" y="0"/>
                </a:moveTo>
                <a:lnTo>
                  <a:pt x="0" y="0"/>
                </a:lnTo>
                <a:lnTo>
                  <a:pt x="0" y="752030"/>
                </a:lnTo>
                <a:lnTo>
                  <a:pt x="5039995" y="75203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1671" y="2128366"/>
            <a:ext cx="3517265" cy="537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5080">
              <a:lnSpc>
                <a:spcPts val="1035"/>
              </a:lnSpc>
              <a:spcBef>
                <a:spcPts val="90"/>
              </a:spcBef>
              <a:tabLst>
                <a:tab pos="1850389" algn="l"/>
                <a:tab pos="2181225" algn="l"/>
              </a:tabLst>
            </a:pPr>
            <a:r>
              <a:rPr dirty="0" sz="1100" spc="20" b="1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u="sng" baseline="37878" sz="1650" spc="13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baseline="37878" sz="1650" spc="-14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</a:t>
            </a:r>
            <a:r>
              <a:rPr dirty="0" baseline="37878" sz="1650">
                <a:latin typeface="Calibri"/>
                <a:cs typeface="Calibri"/>
              </a:rPr>
              <a:t> </a:t>
            </a:r>
            <a:r>
              <a:rPr dirty="0" baseline="37878" sz="1650" spc="-11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u="sng" baseline="37878" sz="1650" spc="13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endParaRPr baseline="37878" sz="1650">
              <a:latin typeface="Calibri"/>
              <a:cs typeface="Calibri"/>
            </a:endParaRPr>
          </a:p>
          <a:p>
            <a:pPr marL="2265045">
              <a:lnSpc>
                <a:spcPts val="1035"/>
              </a:lnSpc>
              <a:tabLst>
                <a:tab pos="3279140" algn="l"/>
              </a:tabLst>
            </a:pPr>
            <a:r>
              <a:rPr dirty="0" sz="1100" spc="60" b="0" i="1">
                <a:latin typeface="Bookman Old Style"/>
                <a:cs typeface="Bookman Old Style"/>
              </a:rPr>
              <a:t>∂</a:t>
            </a:r>
            <a:r>
              <a:rPr dirty="0" sz="1100" spc="60">
                <a:latin typeface="Calibri"/>
                <a:cs typeface="Calibri"/>
              </a:rPr>
              <a:t>y	</a:t>
            </a:r>
            <a:r>
              <a:rPr dirty="0" sz="1100" spc="70" b="0" i="1">
                <a:latin typeface="Bookman Old Style"/>
                <a:cs typeface="Bookman Old Style"/>
              </a:rPr>
              <a:t>∂</a:t>
            </a:r>
            <a:r>
              <a:rPr dirty="0" sz="1100" spc="7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  <a:p>
            <a:pPr algn="ctr" marR="12700">
              <a:lnSpc>
                <a:spcPct val="100000"/>
              </a:lnSpc>
              <a:spcBef>
                <a:spcPts val="650"/>
              </a:spcBef>
              <a:tabLst>
                <a:tab pos="314960" algn="l"/>
              </a:tabLst>
            </a:pP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 spc="350">
                <a:latin typeface="Lucida Sans Unicode"/>
                <a:cs typeface="Lucida Sans Unicode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23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8350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Di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v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r</a:t>
            </a:r>
            <a:r>
              <a:rPr dirty="0" u="none" sz="1200" spc="70" b="1">
                <a:solidFill>
                  <a:srgbClr val="F9F9F9"/>
                </a:solidFill>
                <a:latin typeface="Calibri"/>
                <a:cs typeface="Calibri"/>
              </a:rPr>
              <a:t>g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encia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3840479" cy="5080"/>
            </a:xfrm>
            <a:custGeom>
              <a:avLst/>
              <a:gdLst/>
              <a:ahLst/>
              <a:cxnLst/>
              <a:rect l="l" t="t" r="r" b="b"/>
              <a:pathLst>
                <a:path w="3840479" h="5079">
                  <a:moveTo>
                    <a:pt x="0" y="5060"/>
                  </a:moveTo>
                  <a:lnTo>
                    <a:pt x="0" y="0"/>
                  </a:lnTo>
                  <a:lnTo>
                    <a:pt x="3840078" y="0"/>
                  </a:lnTo>
                  <a:lnTo>
                    <a:pt x="384007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59994" y="380784"/>
            <a:ext cx="5039995" cy="239395"/>
          </a:xfrm>
          <a:prstGeom prst="rect">
            <a:avLst/>
          </a:prstGeom>
          <a:solidFill>
            <a:srgbClr val="C7C7C7"/>
          </a:solidFill>
        </p:spPr>
        <p:txBody>
          <a:bodyPr wrap="square" lIns="0" tIns="381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0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994" y="619861"/>
            <a:ext cx="5039995" cy="57086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1100" spc="45">
                <a:latin typeface="Calibri"/>
                <a:cs typeface="Calibri"/>
              </a:rPr>
              <a:t>div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75" i="1">
                <a:latin typeface="DejaVu Sans"/>
                <a:cs typeface="DejaVu Sans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baseline="-10416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baseline="-10416" sz="1200" spc="104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baseline="-10416" sz="1200" spc="104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baseline="-10416" sz="1200" spc="37">
                <a:latin typeface="Calibri"/>
                <a:cs typeface="Calibri"/>
              </a:rPr>
              <a:t>z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294" y="1251367"/>
            <a:ext cx="4119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Calibri"/>
                <a:cs typeface="Calibri"/>
              </a:rPr>
              <a:t>Mide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flujo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entrada/salida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infinitesimal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través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punto.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994" y="156437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94" y="1774825"/>
            <a:ext cx="5039995" cy="407034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algn="ctr" marL="22860">
              <a:lnSpc>
                <a:spcPct val="100000"/>
              </a:lnSpc>
              <a:spcBef>
                <a:spcPts val="819"/>
              </a:spcBef>
              <a:tabLst>
                <a:tab pos="1772285" algn="l"/>
                <a:tab pos="2087880" algn="l"/>
              </a:tabLst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75" i="1">
                <a:latin typeface="DejaVu Sans"/>
                <a:cs typeface="DejaVu Sans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9413" y="2368272"/>
            <a:ext cx="4476115" cy="695960"/>
            <a:chOff x="619413" y="2368272"/>
            <a:chExt cx="4476115" cy="695960"/>
          </a:xfrm>
        </p:grpSpPr>
        <p:sp>
          <p:nvSpPr>
            <p:cNvPr id="14" name="object 14"/>
            <p:cNvSpPr/>
            <p:nvPr/>
          </p:nvSpPr>
          <p:spPr>
            <a:xfrm>
              <a:off x="621944" y="2370802"/>
              <a:ext cx="4471035" cy="690880"/>
            </a:xfrm>
            <a:custGeom>
              <a:avLst/>
              <a:gdLst/>
              <a:ahLst/>
              <a:cxnLst/>
              <a:rect l="l" t="t" r="r" b="b"/>
              <a:pathLst>
                <a:path w="4471035" h="690880">
                  <a:moveTo>
                    <a:pt x="4470693" y="690632"/>
                  </a:moveTo>
                  <a:lnTo>
                    <a:pt x="0" y="690632"/>
                  </a:lnTo>
                  <a:lnTo>
                    <a:pt x="0" y="0"/>
                  </a:lnTo>
                  <a:lnTo>
                    <a:pt x="4470693" y="0"/>
                  </a:lnTo>
                  <a:lnTo>
                    <a:pt x="4470693" y="6906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21944" y="2932424"/>
              <a:ext cx="334645" cy="129539"/>
            </a:xfrm>
            <a:custGeom>
              <a:avLst/>
              <a:gdLst/>
              <a:ahLst/>
              <a:cxnLst/>
              <a:rect l="l" t="t" r="r" b="b"/>
              <a:pathLst>
                <a:path w="334644" h="129539">
                  <a:moveTo>
                    <a:pt x="0" y="129010"/>
                  </a:moveTo>
                  <a:lnTo>
                    <a:pt x="334045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34534" y="2919010"/>
              <a:ext cx="45085" cy="38100"/>
            </a:xfrm>
            <a:custGeom>
              <a:avLst/>
              <a:gdLst/>
              <a:ahLst/>
              <a:cxnLst/>
              <a:rect l="l" t="t" r="r" b="b"/>
              <a:pathLst>
                <a:path w="45084" h="38100">
                  <a:moveTo>
                    <a:pt x="0" y="0"/>
                  </a:moveTo>
                  <a:lnTo>
                    <a:pt x="21455" y="13414"/>
                  </a:lnTo>
                  <a:lnTo>
                    <a:pt x="14585" y="37767"/>
                  </a:lnTo>
                  <a:lnTo>
                    <a:pt x="45060" y="42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80780" y="2965241"/>
              <a:ext cx="314960" cy="96520"/>
            </a:xfrm>
            <a:custGeom>
              <a:avLst/>
              <a:gdLst/>
              <a:ahLst/>
              <a:cxnLst/>
              <a:rect l="l" t="t" r="r" b="b"/>
              <a:pathLst>
                <a:path w="314959" h="96519">
                  <a:moveTo>
                    <a:pt x="0" y="96193"/>
                  </a:moveTo>
                  <a:lnTo>
                    <a:pt x="31448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474829" y="2950324"/>
              <a:ext cx="45085" cy="38735"/>
            </a:xfrm>
            <a:custGeom>
              <a:avLst/>
              <a:gdLst/>
              <a:ahLst/>
              <a:cxnLst/>
              <a:rect l="l" t="t" r="r" b="b"/>
              <a:pathLst>
                <a:path w="45084" h="38735">
                  <a:moveTo>
                    <a:pt x="0" y="0"/>
                  </a:moveTo>
                  <a:lnTo>
                    <a:pt x="20439" y="14917"/>
                  </a:lnTo>
                  <a:lnTo>
                    <a:pt x="11842" y="38716"/>
                  </a:lnTo>
                  <a:lnTo>
                    <a:pt x="44637" y="7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739617" y="2997720"/>
              <a:ext cx="294640" cy="64135"/>
            </a:xfrm>
            <a:custGeom>
              <a:avLst/>
              <a:gdLst/>
              <a:ahLst/>
              <a:cxnLst/>
              <a:rect l="l" t="t" r="r" b="b"/>
              <a:pathLst>
                <a:path w="294639" h="64135">
                  <a:moveTo>
                    <a:pt x="0" y="63714"/>
                  </a:moveTo>
                  <a:lnTo>
                    <a:pt x="29460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015099" y="2981143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5">
                  <a:moveTo>
                    <a:pt x="0" y="0"/>
                  </a:moveTo>
                  <a:lnTo>
                    <a:pt x="19118" y="16576"/>
                  </a:lnTo>
                  <a:lnTo>
                    <a:pt x="8557" y="39571"/>
                  </a:lnTo>
                  <a:lnTo>
                    <a:pt x="43850" y="11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298454" y="3029758"/>
              <a:ext cx="279400" cy="31750"/>
            </a:xfrm>
            <a:custGeom>
              <a:avLst/>
              <a:gdLst/>
              <a:ahLst/>
              <a:cxnLst/>
              <a:rect l="l" t="t" r="r" b="b"/>
              <a:pathLst>
                <a:path w="279400" h="31750">
                  <a:moveTo>
                    <a:pt x="0" y="31676"/>
                  </a:moveTo>
                  <a:lnTo>
                    <a:pt x="27886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559949" y="3011358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369" y="18400"/>
                  </a:lnTo>
                  <a:lnTo>
                    <a:pt x="4568" y="40227"/>
                  </a:lnTo>
                  <a:lnTo>
                    <a:pt x="42511" y="155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857290" y="306143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73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114846" y="3041191"/>
              <a:ext cx="40640" cy="20320"/>
            </a:xfrm>
            <a:custGeom>
              <a:avLst/>
              <a:gdLst/>
              <a:ahLst/>
              <a:cxnLst/>
              <a:rect l="l" t="t" r="r" b="b"/>
              <a:pathLst>
                <a:path w="40639" h="20319">
                  <a:moveTo>
                    <a:pt x="0" y="0"/>
                  </a:moveTo>
                  <a:lnTo>
                    <a:pt x="15182" y="20243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21944" y="2878912"/>
              <a:ext cx="3912235" cy="182880"/>
            </a:xfrm>
            <a:custGeom>
              <a:avLst/>
              <a:gdLst/>
              <a:ahLst/>
              <a:cxnLst/>
              <a:rect l="l" t="t" r="r" b="b"/>
              <a:pathLst>
                <a:path w="3912235" h="182880">
                  <a:moveTo>
                    <a:pt x="2794183" y="182522"/>
                  </a:moveTo>
                  <a:lnTo>
                    <a:pt x="2794183" y="182522"/>
                  </a:lnTo>
                </a:path>
                <a:path w="3912235" h="182880">
                  <a:moveTo>
                    <a:pt x="3353019" y="182522"/>
                  </a:moveTo>
                  <a:lnTo>
                    <a:pt x="3353019" y="182522"/>
                  </a:lnTo>
                </a:path>
                <a:path w="3912235" h="182880">
                  <a:moveTo>
                    <a:pt x="3911856" y="182522"/>
                  </a:moveTo>
                  <a:lnTo>
                    <a:pt x="3911856" y="182522"/>
                  </a:lnTo>
                </a:path>
                <a:path w="3912235" h="182880">
                  <a:moveTo>
                    <a:pt x="0" y="96193"/>
                  </a:moveTo>
                  <a:lnTo>
                    <a:pt x="31448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15993" y="2863995"/>
              <a:ext cx="45085" cy="38735"/>
            </a:xfrm>
            <a:custGeom>
              <a:avLst/>
              <a:gdLst/>
              <a:ahLst/>
              <a:cxnLst/>
              <a:rect l="l" t="t" r="r" b="b"/>
              <a:pathLst>
                <a:path w="45084" h="38735">
                  <a:moveTo>
                    <a:pt x="0" y="0"/>
                  </a:moveTo>
                  <a:lnTo>
                    <a:pt x="20439" y="14917"/>
                  </a:lnTo>
                  <a:lnTo>
                    <a:pt x="11842" y="38716"/>
                  </a:lnTo>
                  <a:lnTo>
                    <a:pt x="44637" y="7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180780" y="2903570"/>
              <a:ext cx="285115" cy="71755"/>
            </a:xfrm>
            <a:custGeom>
              <a:avLst/>
              <a:gdLst/>
              <a:ahLst/>
              <a:cxnLst/>
              <a:rect l="l" t="t" r="r" b="b"/>
              <a:pathLst>
                <a:path w="285115" h="71755">
                  <a:moveTo>
                    <a:pt x="0" y="71535"/>
                  </a:moveTo>
                  <a:lnTo>
                    <a:pt x="284962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446089" y="2887632"/>
              <a:ext cx="44450" cy="39370"/>
            </a:xfrm>
            <a:custGeom>
              <a:avLst/>
              <a:gdLst/>
              <a:ahLst/>
              <a:cxnLst/>
              <a:rect l="l" t="t" r="r" b="b"/>
              <a:pathLst>
                <a:path w="44450" h="39369">
                  <a:moveTo>
                    <a:pt x="0" y="0"/>
                  </a:moveTo>
                  <a:lnTo>
                    <a:pt x="19654" y="15937"/>
                  </a:lnTo>
                  <a:lnTo>
                    <a:pt x="9856" y="39268"/>
                  </a:lnTo>
                  <a:lnTo>
                    <a:pt x="44196" y="9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39617" y="2927963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4" h="47625">
                  <a:moveTo>
                    <a:pt x="0" y="47142"/>
                  </a:moveTo>
                  <a:lnTo>
                    <a:pt x="25188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972855" y="2910859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0" y="0"/>
                  </a:moveTo>
                  <a:lnTo>
                    <a:pt x="18646" y="17104"/>
                  </a:lnTo>
                  <a:lnTo>
                    <a:pt x="7447" y="39794"/>
                  </a:lnTo>
                  <a:lnTo>
                    <a:pt x="43518" y="12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298454" y="2951831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19" h="23494">
                  <a:moveTo>
                    <a:pt x="0" y="23275"/>
                  </a:moveTo>
                  <a:lnTo>
                    <a:pt x="223203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504457" y="2933270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199" y="18560"/>
                  </a:lnTo>
                  <a:lnTo>
                    <a:pt x="4197" y="40269"/>
                  </a:lnTo>
                  <a:lnTo>
                    <a:pt x="42368" y="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857290" y="2975106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5" h="0">
                  <a:moveTo>
                    <a:pt x="0" y="0"/>
                  </a:moveTo>
                  <a:lnTo>
                    <a:pt x="21137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053486" y="2954862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416127" y="2975106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20" h="23494">
                  <a:moveTo>
                    <a:pt x="0" y="0"/>
                  </a:moveTo>
                  <a:lnTo>
                    <a:pt x="223203" y="2327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22131" y="2976672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4197" y="0"/>
                  </a:moveTo>
                  <a:lnTo>
                    <a:pt x="17199" y="21708"/>
                  </a:lnTo>
                  <a:lnTo>
                    <a:pt x="0" y="40269"/>
                  </a:lnTo>
                  <a:lnTo>
                    <a:pt x="42368" y="24332"/>
                  </a:lnTo>
                  <a:lnTo>
                    <a:pt x="419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974964" y="2975106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5" h="47625">
                  <a:moveTo>
                    <a:pt x="0" y="0"/>
                  </a:moveTo>
                  <a:lnTo>
                    <a:pt x="251884" y="47142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208202" y="2999558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7447" y="0"/>
                  </a:moveTo>
                  <a:lnTo>
                    <a:pt x="18646" y="22690"/>
                  </a:lnTo>
                  <a:lnTo>
                    <a:pt x="0" y="39794"/>
                  </a:lnTo>
                  <a:lnTo>
                    <a:pt x="43518" y="27344"/>
                  </a:lnTo>
                  <a:lnTo>
                    <a:pt x="744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533800" y="2975106"/>
              <a:ext cx="285115" cy="71755"/>
            </a:xfrm>
            <a:custGeom>
              <a:avLst/>
              <a:gdLst/>
              <a:ahLst/>
              <a:cxnLst/>
              <a:rect l="l" t="t" r="r" b="b"/>
              <a:pathLst>
                <a:path w="285114" h="71755">
                  <a:moveTo>
                    <a:pt x="0" y="0"/>
                  </a:moveTo>
                  <a:lnTo>
                    <a:pt x="284962" y="7153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799109" y="3023311"/>
              <a:ext cx="44450" cy="39370"/>
            </a:xfrm>
            <a:custGeom>
              <a:avLst/>
              <a:gdLst/>
              <a:ahLst/>
              <a:cxnLst/>
              <a:rect l="l" t="t" r="r" b="b"/>
              <a:pathLst>
                <a:path w="44450" h="39369">
                  <a:moveTo>
                    <a:pt x="9856" y="0"/>
                  </a:moveTo>
                  <a:lnTo>
                    <a:pt x="19654" y="23330"/>
                  </a:lnTo>
                  <a:lnTo>
                    <a:pt x="0" y="39268"/>
                  </a:lnTo>
                  <a:lnTo>
                    <a:pt x="44196" y="29490"/>
                  </a:lnTo>
                  <a:lnTo>
                    <a:pt x="985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21944" y="2825062"/>
              <a:ext cx="294640" cy="64135"/>
            </a:xfrm>
            <a:custGeom>
              <a:avLst/>
              <a:gdLst/>
              <a:ahLst/>
              <a:cxnLst/>
              <a:rect l="l" t="t" r="r" b="b"/>
              <a:pathLst>
                <a:path w="294640" h="64135">
                  <a:moveTo>
                    <a:pt x="0" y="63714"/>
                  </a:moveTo>
                  <a:lnTo>
                    <a:pt x="29459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897426" y="2808485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5">
                  <a:moveTo>
                    <a:pt x="0" y="0"/>
                  </a:moveTo>
                  <a:lnTo>
                    <a:pt x="19118" y="16576"/>
                  </a:lnTo>
                  <a:lnTo>
                    <a:pt x="8557" y="39571"/>
                  </a:lnTo>
                  <a:lnTo>
                    <a:pt x="43850" y="11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180780" y="2841634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4" h="47625">
                  <a:moveTo>
                    <a:pt x="0" y="47142"/>
                  </a:moveTo>
                  <a:lnTo>
                    <a:pt x="25188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414018" y="2824530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5" h="40005">
                  <a:moveTo>
                    <a:pt x="0" y="0"/>
                  </a:moveTo>
                  <a:lnTo>
                    <a:pt x="18646" y="17104"/>
                  </a:lnTo>
                  <a:lnTo>
                    <a:pt x="7447" y="39794"/>
                  </a:lnTo>
                  <a:lnTo>
                    <a:pt x="43518" y="12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739617" y="2858107"/>
              <a:ext cx="198755" cy="31115"/>
            </a:xfrm>
            <a:custGeom>
              <a:avLst/>
              <a:gdLst/>
              <a:ahLst/>
              <a:cxnLst/>
              <a:rect l="l" t="t" r="r" b="b"/>
              <a:pathLst>
                <a:path w="198755" h="31114">
                  <a:moveTo>
                    <a:pt x="0" y="30669"/>
                  </a:moveTo>
                  <a:lnTo>
                    <a:pt x="198527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920050" y="2840419"/>
              <a:ext cx="43180" cy="40640"/>
            </a:xfrm>
            <a:custGeom>
              <a:avLst/>
              <a:gdLst/>
              <a:ahLst/>
              <a:cxnLst/>
              <a:rect l="l" t="t" r="r" b="b"/>
              <a:pathLst>
                <a:path w="43180" h="40639">
                  <a:moveTo>
                    <a:pt x="0" y="0"/>
                  </a:moveTo>
                  <a:lnTo>
                    <a:pt x="18094" y="17688"/>
                  </a:lnTo>
                  <a:lnTo>
                    <a:pt x="6179" y="40011"/>
                  </a:lnTo>
                  <a:lnTo>
                    <a:pt x="43101" y="13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298454" y="2874038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19" h="15239">
                  <a:moveTo>
                    <a:pt x="0" y="14738"/>
                  </a:moveTo>
                  <a:lnTo>
                    <a:pt x="14677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428096" y="2855413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128" y="18625"/>
                  </a:lnTo>
                  <a:lnTo>
                    <a:pt x="4043" y="40283"/>
                  </a:lnTo>
                  <a:lnTo>
                    <a:pt x="42305" y="16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857290" y="2888777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 h="0">
                  <a:moveTo>
                    <a:pt x="0" y="0"/>
                  </a:moveTo>
                  <a:lnTo>
                    <a:pt x="123716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965824" y="2868533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416127" y="2888777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20" h="15239">
                  <a:moveTo>
                    <a:pt x="0" y="0"/>
                  </a:moveTo>
                  <a:lnTo>
                    <a:pt x="146770" y="14738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545769" y="2881857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4043" y="0"/>
                  </a:moveTo>
                  <a:lnTo>
                    <a:pt x="17128" y="21658"/>
                  </a:lnTo>
                  <a:lnTo>
                    <a:pt x="0" y="40283"/>
                  </a:lnTo>
                  <a:lnTo>
                    <a:pt x="42305" y="24185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974964" y="2888777"/>
              <a:ext cx="198755" cy="31115"/>
            </a:xfrm>
            <a:custGeom>
              <a:avLst/>
              <a:gdLst/>
              <a:ahLst/>
              <a:cxnLst/>
              <a:rect l="l" t="t" r="r" b="b"/>
              <a:pathLst>
                <a:path w="198754" h="31114">
                  <a:moveTo>
                    <a:pt x="0" y="0"/>
                  </a:moveTo>
                  <a:lnTo>
                    <a:pt x="198527" y="30669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155397" y="2897123"/>
              <a:ext cx="43180" cy="40640"/>
            </a:xfrm>
            <a:custGeom>
              <a:avLst/>
              <a:gdLst/>
              <a:ahLst/>
              <a:cxnLst/>
              <a:rect l="l" t="t" r="r" b="b"/>
              <a:pathLst>
                <a:path w="43179" h="40639">
                  <a:moveTo>
                    <a:pt x="6179" y="0"/>
                  </a:moveTo>
                  <a:lnTo>
                    <a:pt x="18094" y="22323"/>
                  </a:lnTo>
                  <a:lnTo>
                    <a:pt x="0" y="40011"/>
                  </a:lnTo>
                  <a:lnTo>
                    <a:pt x="43101" y="26185"/>
                  </a:lnTo>
                  <a:lnTo>
                    <a:pt x="61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533800" y="2888777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5" h="47625">
                  <a:moveTo>
                    <a:pt x="0" y="0"/>
                  </a:moveTo>
                  <a:lnTo>
                    <a:pt x="251884" y="47142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767038" y="2913229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7447" y="0"/>
                  </a:moveTo>
                  <a:lnTo>
                    <a:pt x="18646" y="22690"/>
                  </a:lnTo>
                  <a:lnTo>
                    <a:pt x="0" y="39794"/>
                  </a:lnTo>
                  <a:lnTo>
                    <a:pt x="43518" y="27344"/>
                  </a:lnTo>
                  <a:lnTo>
                    <a:pt x="744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621944" y="2770771"/>
              <a:ext cx="279400" cy="31750"/>
            </a:xfrm>
            <a:custGeom>
              <a:avLst/>
              <a:gdLst/>
              <a:ahLst/>
              <a:cxnLst/>
              <a:rect l="l" t="t" r="r" b="b"/>
              <a:pathLst>
                <a:path w="279400" h="31750">
                  <a:moveTo>
                    <a:pt x="0" y="31676"/>
                  </a:moveTo>
                  <a:lnTo>
                    <a:pt x="27886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883439" y="2752371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369" y="18400"/>
                  </a:lnTo>
                  <a:lnTo>
                    <a:pt x="4568" y="40227"/>
                  </a:lnTo>
                  <a:lnTo>
                    <a:pt x="42511" y="155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180780" y="2779172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19" h="23494">
                  <a:moveTo>
                    <a:pt x="0" y="23275"/>
                  </a:moveTo>
                  <a:lnTo>
                    <a:pt x="223203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386784" y="2760612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199" y="18560"/>
                  </a:lnTo>
                  <a:lnTo>
                    <a:pt x="4197" y="40269"/>
                  </a:lnTo>
                  <a:lnTo>
                    <a:pt x="42368" y="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739617" y="2787709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19" h="15239">
                  <a:moveTo>
                    <a:pt x="0" y="14738"/>
                  </a:moveTo>
                  <a:lnTo>
                    <a:pt x="1467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869259" y="2769084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128" y="18625"/>
                  </a:lnTo>
                  <a:lnTo>
                    <a:pt x="4043" y="40283"/>
                  </a:lnTo>
                  <a:lnTo>
                    <a:pt x="42305" y="16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298454" y="2796246"/>
              <a:ext cx="64769" cy="6350"/>
            </a:xfrm>
            <a:custGeom>
              <a:avLst/>
              <a:gdLst/>
              <a:ahLst/>
              <a:cxnLst/>
              <a:rect l="l" t="t" r="r" b="b"/>
              <a:pathLst>
                <a:path w="64769" h="6350">
                  <a:moveTo>
                    <a:pt x="0" y="6201"/>
                  </a:moveTo>
                  <a:lnTo>
                    <a:pt x="64227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345624" y="2777557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0" y="0"/>
                  </a:moveTo>
                  <a:lnTo>
                    <a:pt x="17057" y="18689"/>
                  </a:lnTo>
                  <a:lnTo>
                    <a:pt x="3890" y="40297"/>
                  </a:lnTo>
                  <a:lnTo>
                    <a:pt x="42243" y="16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857290" y="2802448"/>
              <a:ext cx="24765" cy="0"/>
            </a:xfrm>
            <a:custGeom>
              <a:avLst/>
              <a:gdLst/>
              <a:ahLst/>
              <a:cxnLst/>
              <a:rect l="l" t="t" r="r" b="b"/>
              <a:pathLst>
                <a:path w="24764" h="0">
                  <a:moveTo>
                    <a:pt x="0" y="0"/>
                  </a:moveTo>
                  <a:lnTo>
                    <a:pt x="243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866476" y="2782204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3416127" y="2802448"/>
              <a:ext cx="64769" cy="6350"/>
            </a:xfrm>
            <a:custGeom>
              <a:avLst/>
              <a:gdLst/>
              <a:ahLst/>
              <a:cxnLst/>
              <a:rect l="l" t="t" r="r" b="b"/>
              <a:pathLst>
                <a:path w="64770" h="6350">
                  <a:moveTo>
                    <a:pt x="0" y="0"/>
                  </a:moveTo>
                  <a:lnTo>
                    <a:pt x="64227" y="6201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3463298" y="2787041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3890" y="0"/>
                  </a:moveTo>
                  <a:lnTo>
                    <a:pt x="17057" y="21607"/>
                  </a:lnTo>
                  <a:lnTo>
                    <a:pt x="0" y="40297"/>
                  </a:lnTo>
                  <a:lnTo>
                    <a:pt x="42243" y="24039"/>
                  </a:lnTo>
                  <a:lnTo>
                    <a:pt x="389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974964" y="2802448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20" h="15239">
                  <a:moveTo>
                    <a:pt x="0" y="0"/>
                  </a:moveTo>
                  <a:lnTo>
                    <a:pt x="146769" y="14738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104606" y="2795528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4043" y="0"/>
                  </a:moveTo>
                  <a:lnTo>
                    <a:pt x="17128" y="21658"/>
                  </a:lnTo>
                  <a:lnTo>
                    <a:pt x="0" y="40283"/>
                  </a:lnTo>
                  <a:lnTo>
                    <a:pt x="42305" y="24185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4533800" y="2802448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20" h="23494">
                  <a:moveTo>
                    <a:pt x="0" y="0"/>
                  </a:moveTo>
                  <a:lnTo>
                    <a:pt x="223203" y="2327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4739804" y="2804014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4197" y="0"/>
                  </a:moveTo>
                  <a:lnTo>
                    <a:pt x="17199" y="21708"/>
                  </a:lnTo>
                  <a:lnTo>
                    <a:pt x="0" y="40269"/>
                  </a:lnTo>
                  <a:lnTo>
                    <a:pt x="42368" y="24332"/>
                  </a:lnTo>
                  <a:lnTo>
                    <a:pt x="419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21944" y="2716119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737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879499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40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180780" y="2716119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5" h="0">
                  <a:moveTo>
                    <a:pt x="0" y="0"/>
                  </a:moveTo>
                  <a:lnTo>
                    <a:pt x="21137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376976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40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739617" y="2716119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 h="0">
                  <a:moveTo>
                    <a:pt x="0" y="0"/>
                  </a:moveTo>
                  <a:lnTo>
                    <a:pt x="123716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848151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298454" y="2716119"/>
              <a:ext cx="24765" cy="0"/>
            </a:xfrm>
            <a:custGeom>
              <a:avLst/>
              <a:gdLst/>
              <a:ahLst/>
              <a:cxnLst/>
              <a:rect l="l" t="t" r="r" b="b"/>
              <a:pathLst>
                <a:path w="24764" h="0">
                  <a:moveTo>
                    <a:pt x="0" y="0"/>
                  </a:moveTo>
                  <a:lnTo>
                    <a:pt x="243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307640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857290" y="2690814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w="0" h="25400">
                  <a:moveTo>
                    <a:pt x="0" y="25305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2837046" y="2716119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40487"/>
                  </a:moveTo>
                  <a:lnTo>
                    <a:pt x="20243" y="25305"/>
                  </a:lnTo>
                  <a:lnTo>
                    <a:pt x="40487" y="40487"/>
                  </a:lnTo>
                  <a:lnTo>
                    <a:pt x="20243" y="0"/>
                  </a:lnTo>
                  <a:lnTo>
                    <a:pt x="0" y="40487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416127" y="2716119"/>
              <a:ext cx="24765" cy="0"/>
            </a:xfrm>
            <a:custGeom>
              <a:avLst/>
              <a:gdLst/>
              <a:ahLst/>
              <a:cxnLst/>
              <a:rect l="l" t="t" r="r" b="b"/>
              <a:pathLst>
                <a:path w="24764" h="0">
                  <a:moveTo>
                    <a:pt x="0" y="0"/>
                  </a:moveTo>
                  <a:lnTo>
                    <a:pt x="243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425313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974964" y="2716119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 h="0">
                  <a:moveTo>
                    <a:pt x="0" y="0"/>
                  </a:moveTo>
                  <a:lnTo>
                    <a:pt x="123716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4083497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4533800" y="2716119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 h="0">
                  <a:moveTo>
                    <a:pt x="0" y="0"/>
                  </a:moveTo>
                  <a:lnTo>
                    <a:pt x="21137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4729996" y="2695875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621944" y="2629790"/>
              <a:ext cx="279400" cy="31750"/>
            </a:xfrm>
            <a:custGeom>
              <a:avLst/>
              <a:gdLst/>
              <a:ahLst/>
              <a:cxnLst/>
              <a:rect l="l" t="t" r="r" b="b"/>
              <a:pathLst>
                <a:path w="279400" h="31750">
                  <a:moveTo>
                    <a:pt x="0" y="0"/>
                  </a:moveTo>
                  <a:lnTo>
                    <a:pt x="278864" y="31676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883439" y="2639639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568" y="0"/>
                  </a:moveTo>
                  <a:lnTo>
                    <a:pt x="17369" y="21826"/>
                  </a:lnTo>
                  <a:lnTo>
                    <a:pt x="0" y="40227"/>
                  </a:lnTo>
                  <a:lnTo>
                    <a:pt x="42511" y="24682"/>
                  </a:lnTo>
                  <a:lnTo>
                    <a:pt x="456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1180780" y="2629790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19" h="23494">
                  <a:moveTo>
                    <a:pt x="0" y="0"/>
                  </a:moveTo>
                  <a:lnTo>
                    <a:pt x="223203" y="2327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1386784" y="2631356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197" y="0"/>
                  </a:moveTo>
                  <a:lnTo>
                    <a:pt x="17199" y="21708"/>
                  </a:lnTo>
                  <a:lnTo>
                    <a:pt x="0" y="40269"/>
                  </a:lnTo>
                  <a:lnTo>
                    <a:pt x="42368" y="24332"/>
                  </a:lnTo>
                  <a:lnTo>
                    <a:pt x="419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1739617" y="2629790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19" h="15239">
                  <a:moveTo>
                    <a:pt x="0" y="0"/>
                  </a:moveTo>
                  <a:lnTo>
                    <a:pt x="146769" y="14738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1869259" y="2622870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043" y="0"/>
                  </a:moveTo>
                  <a:lnTo>
                    <a:pt x="17128" y="21658"/>
                  </a:lnTo>
                  <a:lnTo>
                    <a:pt x="0" y="40283"/>
                  </a:lnTo>
                  <a:lnTo>
                    <a:pt x="42305" y="24185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2298454" y="2629790"/>
              <a:ext cx="64769" cy="6350"/>
            </a:xfrm>
            <a:custGeom>
              <a:avLst/>
              <a:gdLst/>
              <a:ahLst/>
              <a:cxnLst/>
              <a:rect l="l" t="t" r="r" b="b"/>
              <a:pathLst>
                <a:path w="64769" h="6350">
                  <a:moveTo>
                    <a:pt x="0" y="0"/>
                  </a:moveTo>
                  <a:lnTo>
                    <a:pt x="64227" y="6201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2345624" y="2614383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3890" y="0"/>
                  </a:moveTo>
                  <a:lnTo>
                    <a:pt x="17057" y="21607"/>
                  </a:lnTo>
                  <a:lnTo>
                    <a:pt x="0" y="40297"/>
                  </a:lnTo>
                  <a:lnTo>
                    <a:pt x="42243" y="24039"/>
                  </a:lnTo>
                  <a:lnTo>
                    <a:pt x="389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2857290" y="2629790"/>
              <a:ext cx="24765" cy="0"/>
            </a:xfrm>
            <a:custGeom>
              <a:avLst/>
              <a:gdLst/>
              <a:ahLst/>
              <a:cxnLst/>
              <a:rect l="l" t="t" r="r" b="b"/>
              <a:pathLst>
                <a:path w="24764" h="0">
                  <a:moveTo>
                    <a:pt x="0" y="0"/>
                  </a:moveTo>
                  <a:lnTo>
                    <a:pt x="243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2866476" y="2609546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416127" y="2623588"/>
              <a:ext cx="64769" cy="6350"/>
            </a:xfrm>
            <a:custGeom>
              <a:avLst/>
              <a:gdLst/>
              <a:ahLst/>
              <a:cxnLst/>
              <a:rect l="l" t="t" r="r" b="b"/>
              <a:pathLst>
                <a:path w="64770" h="6350">
                  <a:moveTo>
                    <a:pt x="0" y="6201"/>
                  </a:moveTo>
                  <a:lnTo>
                    <a:pt x="64227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463298" y="2604899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0" y="0"/>
                  </a:moveTo>
                  <a:lnTo>
                    <a:pt x="17057" y="18689"/>
                  </a:lnTo>
                  <a:lnTo>
                    <a:pt x="3890" y="40297"/>
                  </a:lnTo>
                  <a:lnTo>
                    <a:pt x="42243" y="16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3974964" y="2615051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20" h="15239">
                  <a:moveTo>
                    <a:pt x="0" y="14738"/>
                  </a:moveTo>
                  <a:lnTo>
                    <a:pt x="146769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4104606" y="2596426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0" y="0"/>
                  </a:moveTo>
                  <a:lnTo>
                    <a:pt x="17128" y="18625"/>
                  </a:lnTo>
                  <a:lnTo>
                    <a:pt x="4043" y="40283"/>
                  </a:lnTo>
                  <a:lnTo>
                    <a:pt x="42305" y="16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4533800" y="2606514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20" h="23494">
                  <a:moveTo>
                    <a:pt x="0" y="23275"/>
                  </a:moveTo>
                  <a:lnTo>
                    <a:pt x="223203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4739804" y="2587954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0" y="0"/>
                  </a:moveTo>
                  <a:lnTo>
                    <a:pt x="17199" y="18560"/>
                  </a:lnTo>
                  <a:lnTo>
                    <a:pt x="4197" y="40269"/>
                  </a:lnTo>
                  <a:lnTo>
                    <a:pt x="42368" y="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21944" y="2543460"/>
              <a:ext cx="294640" cy="64135"/>
            </a:xfrm>
            <a:custGeom>
              <a:avLst/>
              <a:gdLst/>
              <a:ahLst/>
              <a:cxnLst/>
              <a:rect l="l" t="t" r="r" b="b"/>
              <a:pathLst>
                <a:path w="294640" h="64135">
                  <a:moveTo>
                    <a:pt x="0" y="0"/>
                  </a:moveTo>
                  <a:lnTo>
                    <a:pt x="294599" y="63714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897426" y="2584180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5">
                  <a:moveTo>
                    <a:pt x="8557" y="0"/>
                  </a:moveTo>
                  <a:lnTo>
                    <a:pt x="19118" y="22994"/>
                  </a:lnTo>
                  <a:lnTo>
                    <a:pt x="0" y="39571"/>
                  </a:lnTo>
                  <a:lnTo>
                    <a:pt x="43850" y="28343"/>
                  </a:lnTo>
                  <a:lnTo>
                    <a:pt x="855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1180780" y="2543460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4" h="47625">
                  <a:moveTo>
                    <a:pt x="0" y="0"/>
                  </a:moveTo>
                  <a:lnTo>
                    <a:pt x="251884" y="47142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1414018" y="2567913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5" h="40005">
                  <a:moveTo>
                    <a:pt x="7447" y="0"/>
                  </a:moveTo>
                  <a:lnTo>
                    <a:pt x="18646" y="22690"/>
                  </a:lnTo>
                  <a:lnTo>
                    <a:pt x="0" y="39794"/>
                  </a:lnTo>
                  <a:lnTo>
                    <a:pt x="43518" y="27344"/>
                  </a:lnTo>
                  <a:lnTo>
                    <a:pt x="744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1739617" y="2543460"/>
              <a:ext cx="198755" cy="31115"/>
            </a:xfrm>
            <a:custGeom>
              <a:avLst/>
              <a:gdLst/>
              <a:ahLst/>
              <a:cxnLst/>
              <a:rect l="l" t="t" r="r" b="b"/>
              <a:pathLst>
                <a:path w="198755" h="31114">
                  <a:moveTo>
                    <a:pt x="0" y="0"/>
                  </a:moveTo>
                  <a:lnTo>
                    <a:pt x="198527" y="30669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1920050" y="2551806"/>
              <a:ext cx="43180" cy="40640"/>
            </a:xfrm>
            <a:custGeom>
              <a:avLst/>
              <a:gdLst/>
              <a:ahLst/>
              <a:cxnLst/>
              <a:rect l="l" t="t" r="r" b="b"/>
              <a:pathLst>
                <a:path w="43180" h="40639">
                  <a:moveTo>
                    <a:pt x="6179" y="0"/>
                  </a:moveTo>
                  <a:lnTo>
                    <a:pt x="18094" y="22323"/>
                  </a:lnTo>
                  <a:lnTo>
                    <a:pt x="0" y="40011"/>
                  </a:lnTo>
                  <a:lnTo>
                    <a:pt x="43101" y="26185"/>
                  </a:lnTo>
                  <a:lnTo>
                    <a:pt x="617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2298454" y="2543460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19" h="15239">
                  <a:moveTo>
                    <a:pt x="0" y="0"/>
                  </a:moveTo>
                  <a:lnTo>
                    <a:pt x="146770" y="14738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2428096" y="2536541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043" y="0"/>
                  </a:moveTo>
                  <a:lnTo>
                    <a:pt x="17128" y="21658"/>
                  </a:lnTo>
                  <a:lnTo>
                    <a:pt x="0" y="40283"/>
                  </a:lnTo>
                  <a:lnTo>
                    <a:pt x="42305" y="24185"/>
                  </a:lnTo>
                  <a:lnTo>
                    <a:pt x="4043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2857290" y="2543460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 h="0">
                  <a:moveTo>
                    <a:pt x="0" y="0"/>
                  </a:moveTo>
                  <a:lnTo>
                    <a:pt x="123716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2965824" y="2523217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3416127" y="2528722"/>
              <a:ext cx="147320" cy="15240"/>
            </a:xfrm>
            <a:custGeom>
              <a:avLst/>
              <a:gdLst/>
              <a:ahLst/>
              <a:cxnLst/>
              <a:rect l="l" t="t" r="r" b="b"/>
              <a:pathLst>
                <a:path w="147320" h="15239">
                  <a:moveTo>
                    <a:pt x="0" y="14738"/>
                  </a:moveTo>
                  <a:lnTo>
                    <a:pt x="146770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3545769" y="2510097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0" y="0"/>
                  </a:moveTo>
                  <a:lnTo>
                    <a:pt x="17128" y="18625"/>
                  </a:lnTo>
                  <a:lnTo>
                    <a:pt x="4043" y="40283"/>
                  </a:lnTo>
                  <a:lnTo>
                    <a:pt x="42305" y="160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974964" y="2512791"/>
              <a:ext cx="198755" cy="31115"/>
            </a:xfrm>
            <a:custGeom>
              <a:avLst/>
              <a:gdLst/>
              <a:ahLst/>
              <a:cxnLst/>
              <a:rect l="l" t="t" r="r" b="b"/>
              <a:pathLst>
                <a:path w="198754" h="31114">
                  <a:moveTo>
                    <a:pt x="0" y="30669"/>
                  </a:moveTo>
                  <a:lnTo>
                    <a:pt x="198527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4155397" y="2495103"/>
              <a:ext cx="43180" cy="40640"/>
            </a:xfrm>
            <a:custGeom>
              <a:avLst/>
              <a:gdLst/>
              <a:ahLst/>
              <a:cxnLst/>
              <a:rect l="l" t="t" r="r" b="b"/>
              <a:pathLst>
                <a:path w="43179" h="40639">
                  <a:moveTo>
                    <a:pt x="0" y="0"/>
                  </a:moveTo>
                  <a:lnTo>
                    <a:pt x="18094" y="17688"/>
                  </a:lnTo>
                  <a:lnTo>
                    <a:pt x="6179" y="40011"/>
                  </a:lnTo>
                  <a:lnTo>
                    <a:pt x="43101" y="138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4533800" y="2496318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5" h="47625">
                  <a:moveTo>
                    <a:pt x="0" y="47142"/>
                  </a:moveTo>
                  <a:lnTo>
                    <a:pt x="25188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4767038" y="2479213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0" y="0"/>
                  </a:moveTo>
                  <a:lnTo>
                    <a:pt x="18646" y="17104"/>
                  </a:lnTo>
                  <a:lnTo>
                    <a:pt x="7447" y="39794"/>
                  </a:lnTo>
                  <a:lnTo>
                    <a:pt x="43518" y="12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621944" y="2457131"/>
              <a:ext cx="314960" cy="96520"/>
            </a:xfrm>
            <a:custGeom>
              <a:avLst/>
              <a:gdLst/>
              <a:ahLst/>
              <a:cxnLst/>
              <a:rect l="l" t="t" r="r" b="b"/>
              <a:pathLst>
                <a:path w="314959" h="96519">
                  <a:moveTo>
                    <a:pt x="0" y="0"/>
                  </a:moveTo>
                  <a:lnTo>
                    <a:pt x="314488" y="96193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915993" y="2529526"/>
              <a:ext cx="45085" cy="38735"/>
            </a:xfrm>
            <a:custGeom>
              <a:avLst/>
              <a:gdLst/>
              <a:ahLst/>
              <a:cxnLst/>
              <a:rect l="l" t="t" r="r" b="b"/>
              <a:pathLst>
                <a:path w="45084" h="38735">
                  <a:moveTo>
                    <a:pt x="11842" y="0"/>
                  </a:moveTo>
                  <a:lnTo>
                    <a:pt x="20439" y="23799"/>
                  </a:lnTo>
                  <a:lnTo>
                    <a:pt x="0" y="38716"/>
                  </a:lnTo>
                  <a:lnTo>
                    <a:pt x="44637" y="31200"/>
                  </a:lnTo>
                  <a:lnTo>
                    <a:pt x="1184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1180780" y="2457131"/>
              <a:ext cx="285115" cy="71755"/>
            </a:xfrm>
            <a:custGeom>
              <a:avLst/>
              <a:gdLst/>
              <a:ahLst/>
              <a:cxnLst/>
              <a:rect l="l" t="t" r="r" b="b"/>
              <a:pathLst>
                <a:path w="285115" h="71755">
                  <a:moveTo>
                    <a:pt x="0" y="0"/>
                  </a:moveTo>
                  <a:lnTo>
                    <a:pt x="284962" y="7153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1446089" y="2505336"/>
              <a:ext cx="44450" cy="39370"/>
            </a:xfrm>
            <a:custGeom>
              <a:avLst/>
              <a:gdLst/>
              <a:ahLst/>
              <a:cxnLst/>
              <a:rect l="l" t="t" r="r" b="b"/>
              <a:pathLst>
                <a:path w="44450" h="39369">
                  <a:moveTo>
                    <a:pt x="9856" y="0"/>
                  </a:moveTo>
                  <a:lnTo>
                    <a:pt x="19654" y="23330"/>
                  </a:lnTo>
                  <a:lnTo>
                    <a:pt x="0" y="39268"/>
                  </a:lnTo>
                  <a:lnTo>
                    <a:pt x="44196" y="29490"/>
                  </a:lnTo>
                  <a:lnTo>
                    <a:pt x="985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1739617" y="2457131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4" h="47625">
                  <a:moveTo>
                    <a:pt x="0" y="0"/>
                  </a:moveTo>
                  <a:lnTo>
                    <a:pt x="251884" y="47142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1972855" y="2481584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7447" y="0"/>
                  </a:moveTo>
                  <a:lnTo>
                    <a:pt x="18646" y="22690"/>
                  </a:lnTo>
                  <a:lnTo>
                    <a:pt x="0" y="39794"/>
                  </a:lnTo>
                  <a:lnTo>
                    <a:pt x="43518" y="27344"/>
                  </a:lnTo>
                  <a:lnTo>
                    <a:pt x="744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2298454" y="2457131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19" h="23494">
                  <a:moveTo>
                    <a:pt x="0" y="0"/>
                  </a:moveTo>
                  <a:lnTo>
                    <a:pt x="223203" y="23275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2504457" y="2458698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197" y="0"/>
                  </a:moveTo>
                  <a:lnTo>
                    <a:pt x="17199" y="21708"/>
                  </a:lnTo>
                  <a:lnTo>
                    <a:pt x="0" y="40269"/>
                  </a:lnTo>
                  <a:lnTo>
                    <a:pt x="42368" y="24332"/>
                  </a:lnTo>
                  <a:lnTo>
                    <a:pt x="419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2857290" y="2457131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5" h="0">
                  <a:moveTo>
                    <a:pt x="0" y="0"/>
                  </a:moveTo>
                  <a:lnTo>
                    <a:pt x="21137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053486" y="2436887"/>
              <a:ext cx="40640" cy="40640"/>
            </a:xfrm>
            <a:custGeom>
              <a:avLst/>
              <a:gdLst/>
              <a:ahLst/>
              <a:cxnLst/>
              <a:rect l="l" t="t" r="r" b="b"/>
              <a:pathLst>
                <a:path w="40639" h="40639">
                  <a:moveTo>
                    <a:pt x="0" y="0"/>
                  </a:moveTo>
                  <a:lnTo>
                    <a:pt x="15182" y="20243"/>
                  </a:lnTo>
                  <a:lnTo>
                    <a:pt x="0" y="40487"/>
                  </a:lnTo>
                  <a:lnTo>
                    <a:pt x="40487" y="20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416127" y="2433856"/>
              <a:ext cx="223520" cy="23495"/>
            </a:xfrm>
            <a:custGeom>
              <a:avLst/>
              <a:gdLst/>
              <a:ahLst/>
              <a:cxnLst/>
              <a:rect l="l" t="t" r="r" b="b"/>
              <a:pathLst>
                <a:path w="223520" h="23494">
                  <a:moveTo>
                    <a:pt x="0" y="23275"/>
                  </a:moveTo>
                  <a:lnTo>
                    <a:pt x="223203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3622131" y="2415296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5" h="40639">
                  <a:moveTo>
                    <a:pt x="0" y="0"/>
                  </a:moveTo>
                  <a:lnTo>
                    <a:pt x="17199" y="18560"/>
                  </a:lnTo>
                  <a:lnTo>
                    <a:pt x="4197" y="40269"/>
                  </a:lnTo>
                  <a:lnTo>
                    <a:pt x="42368" y="159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3974964" y="2409989"/>
              <a:ext cx="252095" cy="47625"/>
            </a:xfrm>
            <a:custGeom>
              <a:avLst/>
              <a:gdLst/>
              <a:ahLst/>
              <a:cxnLst/>
              <a:rect l="l" t="t" r="r" b="b"/>
              <a:pathLst>
                <a:path w="252095" h="47625">
                  <a:moveTo>
                    <a:pt x="0" y="47142"/>
                  </a:moveTo>
                  <a:lnTo>
                    <a:pt x="251884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4208202" y="2392884"/>
              <a:ext cx="43815" cy="40005"/>
            </a:xfrm>
            <a:custGeom>
              <a:avLst/>
              <a:gdLst/>
              <a:ahLst/>
              <a:cxnLst/>
              <a:rect l="l" t="t" r="r" b="b"/>
              <a:pathLst>
                <a:path w="43814" h="40005">
                  <a:moveTo>
                    <a:pt x="0" y="0"/>
                  </a:moveTo>
                  <a:lnTo>
                    <a:pt x="18646" y="17104"/>
                  </a:lnTo>
                  <a:lnTo>
                    <a:pt x="7447" y="39794"/>
                  </a:lnTo>
                  <a:lnTo>
                    <a:pt x="43518" y="12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4533800" y="2385596"/>
              <a:ext cx="285115" cy="71755"/>
            </a:xfrm>
            <a:custGeom>
              <a:avLst/>
              <a:gdLst/>
              <a:ahLst/>
              <a:cxnLst/>
              <a:rect l="l" t="t" r="r" b="b"/>
              <a:pathLst>
                <a:path w="285114" h="71755">
                  <a:moveTo>
                    <a:pt x="0" y="71535"/>
                  </a:moveTo>
                  <a:lnTo>
                    <a:pt x="284962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4799109" y="2369658"/>
              <a:ext cx="44450" cy="39370"/>
            </a:xfrm>
            <a:custGeom>
              <a:avLst/>
              <a:gdLst/>
              <a:ahLst/>
              <a:cxnLst/>
              <a:rect l="l" t="t" r="r" b="b"/>
              <a:pathLst>
                <a:path w="44450" h="39369">
                  <a:moveTo>
                    <a:pt x="0" y="0"/>
                  </a:moveTo>
                  <a:lnTo>
                    <a:pt x="19654" y="15937"/>
                  </a:lnTo>
                  <a:lnTo>
                    <a:pt x="9856" y="39268"/>
                  </a:lnTo>
                  <a:lnTo>
                    <a:pt x="44196" y="97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621944" y="2370802"/>
              <a:ext cx="334645" cy="129539"/>
            </a:xfrm>
            <a:custGeom>
              <a:avLst/>
              <a:gdLst/>
              <a:ahLst/>
              <a:cxnLst/>
              <a:rect l="l" t="t" r="r" b="b"/>
              <a:pathLst>
                <a:path w="334644" h="129539">
                  <a:moveTo>
                    <a:pt x="0" y="0"/>
                  </a:moveTo>
                  <a:lnTo>
                    <a:pt x="334045" y="12901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934534" y="2475459"/>
              <a:ext cx="45085" cy="38100"/>
            </a:xfrm>
            <a:custGeom>
              <a:avLst/>
              <a:gdLst/>
              <a:ahLst/>
              <a:cxnLst/>
              <a:rect l="l" t="t" r="r" b="b"/>
              <a:pathLst>
                <a:path w="45084" h="38100">
                  <a:moveTo>
                    <a:pt x="14585" y="0"/>
                  </a:moveTo>
                  <a:lnTo>
                    <a:pt x="21455" y="24353"/>
                  </a:lnTo>
                  <a:lnTo>
                    <a:pt x="0" y="37767"/>
                  </a:lnTo>
                  <a:lnTo>
                    <a:pt x="45060" y="33469"/>
                  </a:lnTo>
                  <a:lnTo>
                    <a:pt x="14585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1180780" y="2370802"/>
              <a:ext cx="314960" cy="96520"/>
            </a:xfrm>
            <a:custGeom>
              <a:avLst/>
              <a:gdLst/>
              <a:ahLst/>
              <a:cxnLst/>
              <a:rect l="l" t="t" r="r" b="b"/>
              <a:pathLst>
                <a:path w="314959" h="96519">
                  <a:moveTo>
                    <a:pt x="0" y="0"/>
                  </a:moveTo>
                  <a:lnTo>
                    <a:pt x="314488" y="96193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1474829" y="2443197"/>
              <a:ext cx="45085" cy="38735"/>
            </a:xfrm>
            <a:custGeom>
              <a:avLst/>
              <a:gdLst/>
              <a:ahLst/>
              <a:cxnLst/>
              <a:rect l="l" t="t" r="r" b="b"/>
              <a:pathLst>
                <a:path w="45084" h="38735">
                  <a:moveTo>
                    <a:pt x="11842" y="0"/>
                  </a:moveTo>
                  <a:lnTo>
                    <a:pt x="20439" y="23799"/>
                  </a:lnTo>
                  <a:lnTo>
                    <a:pt x="0" y="38716"/>
                  </a:lnTo>
                  <a:lnTo>
                    <a:pt x="44637" y="31200"/>
                  </a:lnTo>
                  <a:lnTo>
                    <a:pt x="1184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1739617" y="2370802"/>
              <a:ext cx="294640" cy="64135"/>
            </a:xfrm>
            <a:custGeom>
              <a:avLst/>
              <a:gdLst/>
              <a:ahLst/>
              <a:cxnLst/>
              <a:rect l="l" t="t" r="r" b="b"/>
              <a:pathLst>
                <a:path w="294639" h="64135">
                  <a:moveTo>
                    <a:pt x="0" y="0"/>
                  </a:moveTo>
                  <a:lnTo>
                    <a:pt x="294600" y="63714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2015099" y="2411522"/>
              <a:ext cx="44450" cy="40005"/>
            </a:xfrm>
            <a:custGeom>
              <a:avLst/>
              <a:gdLst/>
              <a:ahLst/>
              <a:cxnLst/>
              <a:rect l="l" t="t" r="r" b="b"/>
              <a:pathLst>
                <a:path w="44450" h="40005">
                  <a:moveTo>
                    <a:pt x="8557" y="0"/>
                  </a:moveTo>
                  <a:lnTo>
                    <a:pt x="19118" y="22994"/>
                  </a:lnTo>
                  <a:lnTo>
                    <a:pt x="0" y="39571"/>
                  </a:lnTo>
                  <a:lnTo>
                    <a:pt x="43850" y="28343"/>
                  </a:lnTo>
                  <a:lnTo>
                    <a:pt x="855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2298454" y="2370802"/>
              <a:ext cx="279400" cy="31750"/>
            </a:xfrm>
            <a:custGeom>
              <a:avLst/>
              <a:gdLst/>
              <a:ahLst/>
              <a:cxnLst/>
              <a:rect l="l" t="t" r="r" b="b"/>
              <a:pathLst>
                <a:path w="279400" h="31750">
                  <a:moveTo>
                    <a:pt x="0" y="0"/>
                  </a:moveTo>
                  <a:lnTo>
                    <a:pt x="278864" y="31676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2559949" y="2380652"/>
              <a:ext cx="42545" cy="40640"/>
            </a:xfrm>
            <a:custGeom>
              <a:avLst/>
              <a:gdLst/>
              <a:ahLst/>
              <a:cxnLst/>
              <a:rect l="l" t="t" r="r" b="b"/>
              <a:pathLst>
                <a:path w="42544" h="40639">
                  <a:moveTo>
                    <a:pt x="4568" y="0"/>
                  </a:moveTo>
                  <a:lnTo>
                    <a:pt x="17369" y="21826"/>
                  </a:lnTo>
                  <a:lnTo>
                    <a:pt x="0" y="40227"/>
                  </a:lnTo>
                  <a:lnTo>
                    <a:pt x="42511" y="24682"/>
                  </a:lnTo>
                  <a:lnTo>
                    <a:pt x="4568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2857290" y="2370802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 h="0">
                  <a:moveTo>
                    <a:pt x="0" y="0"/>
                  </a:moveTo>
                  <a:lnTo>
                    <a:pt x="272738" y="0"/>
                  </a:lnTo>
                </a:path>
              </a:pathLst>
            </a:custGeom>
            <a:ln w="506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3114846" y="2370802"/>
              <a:ext cx="40640" cy="20320"/>
            </a:xfrm>
            <a:custGeom>
              <a:avLst/>
              <a:gdLst/>
              <a:ahLst/>
              <a:cxnLst/>
              <a:rect l="l" t="t" r="r" b="b"/>
              <a:pathLst>
                <a:path w="40639" h="20319">
                  <a:moveTo>
                    <a:pt x="40487" y="0"/>
                  </a:moveTo>
                  <a:lnTo>
                    <a:pt x="15182" y="0"/>
                  </a:lnTo>
                  <a:lnTo>
                    <a:pt x="0" y="20243"/>
                  </a:lnTo>
                  <a:lnTo>
                    <a:pt x="40487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621944" y="2370802"/>
              <a:ext cx="4471035" cy="690880"/>
            </a:xfrm>
            <a:custGeom>
              <a:avLst/>
              <a:gdLst/>
              <a:ahLst/>
              <a:cxnLst/>
              <a:rect l="l" t="t" r="r" b="b"/>
              <a:pathLst>
                <a:path w="4471035" h="690880">
                  <a:moveTo>
                    <a:pt x="0" y="690632"/>
                  </a:moveTo>
                  <a:lnTo>
                    <a:pt x="0" y="636633"/>
                  </a:lnTo>
                </a:path>
                <a:path w="4471035" h="690880">
                  <a:moveTo>
                    <a:pt x="447069" y="690632"/>
                  </a:moveTo>
                  <a:lnTo>
                    <a:pt x="447069" y="636633"/>
                  </a:lnTo>
                </a:path>
                <a:path w="4471035" h="690880">
                  <a:moveTo>
                    <a:pt x="894138" y="690632"/>
                  </a:moveTo>
                  <a:lnTo>
                    <a:pt x="894138" y="636633"/>
                  </a:lnTo>
                </a:path>
                <a:path w="4471035" h="690880">
                  <a:moveTo>
                    <a:pt x="1341207" y="690632"/>
                  </a:moveTo>
                  <a:lnTo>
                    <a:pt x="1341207" y="636633"/>
                  </a:lnTo>
                </a:path>
                <a:path w="4471035" h="690880">
                  <a:moveTo>
                    <a:pt x="1788277" y="690632"/>
                  </a:moveTo>
                  <a:lnTo>
                    <a:pt x="1788277" y="636633"/>
                  </a:lnTo>
                </a:path>
                <a:path w="4471035" h="690880">
                  <a:moveTo>
                    <a:pt x="2235346" y="690632"/>
                  </a:moveTo>
                  <a:lnTo>
                    <a:pt x="2235346" y="636633"/>
                  </a:lnTo>
                </a:path>
                <a:path w="4471035" h="690880">
                  <a:moveTo>
                    <a:pt x="2682415" y="690632"/>
                  </a:moveTo>
                  <a:lnTo>
                    <a:pt x="2682415" y="636633"/>
                  </a:lnTo>
                </a:path>
                <a:path w="4471035" h="690880">
                  <a:moveTo>
                    <a:pt x="3129485" y="690632"/>
                  </a:moveTo>
                  <a:lnTo>
                    <a:pt x="3129485" y="636633"/>
                  </a:lnTo>
                </a:path>
                <a:path w="4471035" h="690880">
                  <a:moveTo>
                    <a:pt x="3576554" y="690632"/>
                  </a:moveTo>
                  <a:lnTo>
                    <a:pt x="3576554" y="636633"/>
                  </a:lnTo>
                </a:path>
                <a:path w="4471035" h="690880">
                  <a:moveTo>
                    <a:pt x="4023623" y="690632"/>
                  </a:moveTo>
                  <a:lnTo>
                    <a:pt x="4023623" y="636633"/>
                  </a:lnTo>
                </a:path>
                <a:path w="4471035" h="690880">
                  <a:moveTo>
                    <a:pt x="4470693" y="690632"/>
                  </a:moveTo>
                  <a:lnTo>
                    <a:pt x="4470693" y="636633"/>
                  </a:lnTo>
                </a:path>
                <a:path w="4471035" h="690880">
                  <a:moveTo>
                    <a:pt x="0" y="0"/>
                  </a:moveTo>
                  <a:lnTo>
                    <a:pt x="0" y="53999"/>
                  </a:lnTo>
                </a:path>
                <a:path w="4471035" h="690880">
                  <a:moveTo>
                    <a:pt x="447069" y="0"/>
                  </a:moveTo>
                  <a:lnTo>
                    <a:pt x="447069" y="53999"/>
                  </a:lnTo>
                </a:path>
                <a:path w="4471035" h="690880">
                  <a:moveTo>
                    <a:pt x="894138" y="0"/>
                  </a:moveTo>
                  <a:lnTo>
                    <a:pt x="894138" y="53999"/>
                  </a:lnTo>
                </a:path>
                <a:path w="4471035" h="690880">
                  <a:moveTo>
                    <a:pt x="1341207" y="0"/>
                  </a:moveTo>
                  <a:lnTo>
                    <a:pt x="1341207" y="53999"/>
                  </a:lnTo>
                </a:path>
                <a:path w="4471035" h="690880">
                  <a:moveTo>
                    <a:pt x="1788277" y="0"/>
                  </a:moveTo>
                  <a:lnTo>
                    <a:pt x="1788277" y="53999"/>
                  </a:lnTo>
                </a:path>
                <a:path w="4471035" h="690880">
                  <a:moveTo>
                    <a:pt x="2235346" y="0"/>
                  </a:moveTo>
                  <a:lnTo>
                    <a:pt x="2235346" y="53999"/>
                  </a:lnTo>
                </a:path>
                <a:path w="4471035" h="690880">
                  <a:moveTo>
                    <a:pt x="2682415" y="0"/>
                  </a:moveTo>
                  <a:lnTo>
                    <a:pt x="2682415" y="53999"/>
                  </a:lnTo>
                </a:path>
                <a:path w="4471035" h="690880">
                  <a:moveTo>
                    <a:pt x="3129485" y="0"/>
                  </a:moveTo>
                  <a:lnTo>
                    <a:pt x="3129485" y="53999"/>
                  </a:lnTo>
                </a:path>
                <a:path w="4471035" h="690880">
                  <a:moveTo>
                    <a:pt x="3576554" y="0"/>
                  </a:moveTo>
                  <a:lnTo>
                    <a:pt x="3576554" y="53999"/>
                  </a:lnTo>
                </a:path>
                <a:path w="4471035" h="690880">
                  <a:moveTo>
                    <a:pt x="4023623" y="0"/>
                  </a:moveTo>
                  <a:lnTo>
                    <a:pt x="4023623" y="53999"/>
                  </a:lnTo>
                </a:path>
                <a:path w="4471035" h="690880">
                  <a:moveTo>
                    <a:pt x="4470693" y="0"/>
                  </a:moveTo>
                  <a:lnTo>
                    <a:pt x="4470693" y="53999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21944" y="2370802"/>
              <a:ext cx="4471035" cy="690880"/>
            </a:xfrm>
            <a:custGeom>
              <a:avLst/>
              <a:gdLst/>
              <a:ahLst/>
              <a:cxnLst/>
              <a:rect l="l" t="t" r="r" b="b"/>
              <a:pathLst>
                <a:path w="4471035" h="690880">
                  <a:moveTo>
                    <a:pt x="0" y="690632"/>
                  </a:moveTo>
                  <a:lnTo>
                    <a:pt x="54007" y="690632"/>
                  </a:lnTo>
                </a:path>
                <a:path w="4471035" h="690880">
                  <a:moveTo>
                    <a:pt x="0" y="345316"/>
                  </a:moveTo>
                  <a:lnTo>
                    <a:pt x="54007" y="345316"/>
                  </a:lnTo>
                </a:path>
                <a:path w="4471035" h="690880">
                  <a:moveTo>
                    <a:pt x="0" y="0"/>
                  </a:moveTo>
                  <a:lnTo>
                    <a:pt x="54007" y="0"/>
                  </a:lnTo>
                </a:path>
                <a:path w="4471035" h="690880">
                  <a:moveTo>
                    <a:pt x="4470693" y="690632"/>
                  </a:moveTo>
                  <a:lnTo>
                    <a:pt x="4416685" y="690632"/>
                  </a:lnTo>
                </a:path>
                <a:path w="4471035" h="690880">
                  <a:moveTo>
                    <a:pt x="4470693" y="345316"/>
                  </a:moveTo>
                  <a:lnTo>
                    <a:pt x="4416685" y="345316"/>
                  </a:lnTo>
                </a:path>
                <a:path w="4471035" h="690880">
                  <a:moveTo>
                    <a:pt x="4470693" y="0"/>
                  </a:moveTo>
                  <a:lnTo>
                    <a:pt x="4416685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21944" y="2370802"/>
              <a:ext cx="4471035" cy="690880"/>
            </a:xfrm>
            <a:custGeom>
              <a:avLst/>
              <a:gdLst/>
              <a:ahLst/>
              <a:cxnLst/>
              <a:rect l="l" t="t" r="r" b="b"/>
              <a:pathLst>
                <a:path w="4471035" h="690880">
                  <a:moveTo>
                    <a:pt x="0" y="690632"/>
                  </a:moveTo>
                  <a:lnTo>
                    <a:pt x="4470693" y="690632"/>
                  </a:lnTo>
                </a:path>
                <a:path w="4471035" h="690880">
                  <a:moveTo>
                    <a:pt x="0" y="0"/>
                  </a:moveTo>
                  <a:lnTo>
                    <a:pt x="4470693" y="0"/>
                  </a:lnTo>
                </a:path>
                <a:path w="4471035" h="690880">
                  <a:moveTo>
                    <a:pt x="0" y="690632"/>
                  </a:moveTo>
                  <a:lnTo>
                    <a:pt x="0" y="0"/>
                  </a:lnTo>
                </a:path>
                <a:path w="4471035" h="690880">
                  <a:moveTo>
                    <a:pt x="4470693" y="690632"/>
                  </a:moveTo>
                  <a:lnTo>
                    <a:pt x="4470693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621944" y="3007436"/>
              <a:ext cx="4471035" cy="54610"/>
            </a:xfrm>
            <a:custGeom>
              <a:avLst/>
              <a:gdLst/>
              <a:ahLst/>
              <a:cxnLst/>
              <a:rect l="l" t="t" r="r" b="b"/>
              <a:pathLst>
                <a:path w="4471035" h="54610">
                  <a:moveTo>
                    <a:pt x="0" y="53999"/>
                  </a:moveTo>
                  <a:lnTo>
                    <a:pt x="0" y="0"/>
                  </a:lnTo>
                </a:path>
                <a:path w="4471035" h="54610">
                  <a:moveTo>
                    <a:pt x="447069" y="53999"/>
                  </a:moveTo>
                  <a:lnTo>
                    <a:pt x="447069" y="0"/>
                  </a:lnTo>
                </a:path>
                <a:path w="4471035" h="54610">
                  <a:moveTo>
                    <a:pt x="894138" y="53999"/>
                  </a:moveTo>
                  <a:lnTo>
                    <a:pt x="894138" y="0"/>
                  </a:lnTo>
                </a:path>
                <a:path w="4471035" h="54610">
                  <a:moveTo>
                    <a:pt x="1341207" y="53999"/>
                  </a:moveTo>
                  <a:lnTo>
                    <a:pt x="1341207" y="0"/>
                  </a:lnTo>
                </a:path>
                <a:path w="4471035" h="54610">
                  <a:moveTo>
                    <a:pt x="1788277" y="53999"/>
                  </a:moveTo>
                  <a:lnTo>
                    <a:pt x="1788277" y="0"/>
                  </a:lnTo>
                </a:path>
                <a:path w="4471035" h="54610">
                  <a:moveTo>
                    <a:pt x="2235346" y="53999"/>
                  </a:moveTo>
                  <a:lnTo>
                    <a:pt x="2235346" y="0"/>
                  </a:lnTo>
                </a:path>
                <a:path w="4471035" h="54610">
                  <a:moveTo>
                    <a:pt x="2682415" y="53999"/>
                  </a:moveTo>
                  <a:lnTo>
                    <a:pt x="2682415" y="0"/>
                  </a:lnTo>
                </a:path>
                <a:path w="4471035" h="54610">
                  <a:moveTo>
                    <a:pt x="3129485" y="53999"/>
                  </a:moveTo>
                  <a:lnTo>
                    <a:pt x="3129485" y="0"/>
                  </a:lnTo>
                </a:path>
                <a:path w="4471035" h="54610">
                  <a:moveTo>
                    <a:pt x="3576554" y="53999"/>
                  </a:moveTo>
                  <a:lnTo>
                    <a:pt x="3576554" y="0"/>
                  </a:lnTo>
                </a:path>
                <a:path w="4471035" h="54610">
                  <a:moveTo>
                    <a:pt x="4023623" y="53999"/>
                  </a:moveTo>
                  <a:lnTo>
                    <a:pt x="4023623" y="0"/>
                  </a:lnTo>
                </a:path>
                <a:path w="4471035" h="54610">
                  <a:moveTo>
                    <a:pt x="4470693" y="53999"/>
                  </a:moveTo>
                  <a:lnTo>
                    <a:pt x="4470693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21944" y="2370802"/>
              <a:ext cx="54610" cy="690880"/>
            </a:xfrm>
            <a:custGeom>
              <a:avLst/>
              <a:gdLst/>
              <a:ahLst/>
              <a:cxnLst/>
              <a:rect l="l" t="t" r="r" b="b"/>
              <a:pathLst>
                <a:path w="54609" h="690880">
                  <a:moveTo>
                    <a:pt x="0" y="690632"/>
                  </a:moveTo>
                  <a:lnTo>
                    <a:pt x="54007" y="690632"/>
                  </a:lnTo>
                </a:path>
                <a:path w="54609" h="690880">
                  <a:moveTo>
                    <a:pt x="0" y="345316"/>
                  </a:moveTo>
                  <a:lnTo>
                    <a:pt x="54007" y="345316"/>
                  </a:lnTo>
                </a:path>
                <a:path w="54609" h="690880">
                  <a:moveTo>
                    <a:pt x="0" y="0"/>
                  </a:moveTo>
                  <a:lnTo>
                    <a:pt x="54007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21944" y="2370802"/>
              <a:ext cx="4471035" cy="690880"/>
            </a:xfrm>
            <a:custGeom>
              <a:avLst/>
              <a:gdLst/>
              <a:ahLst/>
              <a:cxnLst/>
              <a:rect l="l" t="t" r="r" b="b"/>
              <a:pathLst>
                <a:path w="4471035" h="690880">
                  <a:moveTo>
                    <a:pt x="0" y="690632"/>
                  </a:moveTo>
                  <a:lnTo>
                    <a:pt x="4470693" y="690632"/>
                  </a:lnTo>
                </a:path>
                <a:path w="4471035" h="690880">
                  <a:moveTo>
                    <a:pt x="0" y="690632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3" name="object 153"/>
          <p:cNvSpPr txBox="1"/>
          <p:nvPr/>
        </p:nvSpPr>
        <p:spPr>
          <a:xfrm>
            <a:off x="525716" y="3052824"/>
            <a:ext cx="15989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93065" algn="l"/>
                <a:tab pos="841375" algn="l"/>
                <a:tab pos="1289050" algn="l"/>
              </a:tabLst>
            </a:pPr>
            <a:r>
              <a:rPr dirty="0" sz="1100" spc="-155" i="1">
                <a:latin typeface="DejaVu Sans"/>
                <a:cs typeface="DejaVu Sans"/>
              </a:rPr>
              <a:t>−</a:t>
            </a:r>
            <a:r>
              <a:rPr dirty="0" sz="1100" spc="-155">
                <a:latin typeface="Calibri"/>
                <a:cs typeface="Calibri"/>
              </a:rPr>
              <a:t>1	</a:t>
            </a:r>
            <a:r>
              <a:rPr dirty="0" sz="1100" spc="-40" i="1">
                <a:latin typeface="DejaVu Sans"/>
                <a:cs typeface="DejaVu Sans"/>
              </a:rPr>
              <a:t>−</a:t>
            </a:r>
            <a:r>
              <a:rPr dirty="0" sz="1100" spc="-40">
                <a:latin typeface="Calibri"/>
                <a:cs typeface="Calibri"/>
              </a:rPr>
              <a:t>0</a:t>
            </a:r>
            <a:r>
              <a:rPr dirty="0" sz="1100" spc="-40" b="0" i="1">
                <a:latin typeface="Bookman Old Style"/>
                <a:cs typeface="Bookman Old Style"/>
              </a:rPr>
              <a:t>.</a:t>
            </a:r>
            <a:r>
              <a:rPr dirty="0" sz="1100" spc="-40">
                <a:latin typeface="Calibri"/>
                <a:cs typeface="Calibri"/>
              </a:rPr>
              <a:t>8	</a:t>
            </a:r>
            <a:r>
              <a:rPr dirty="0" sz="1100" spc="-45" i="1">
                <a:latin typeface="DejaVu Sans"/>
                <a:cs typeface="DejaVu Sans"/>
              </a:rPr>
              <a:t>−</a:t>
            </a:r>
            <a:r>
              <a:rPr dirty="0" sz="1100" spc="-45">
                <a:latin typeface="Calibri"/>
                <a:cs typeface="Calibri"/>
              </a:rPr>
              <a:t>0</a:t>
            </a:r>
            <a:r>
              <a:rPr dirty="0" sz="1100" spc="-45" b="0" i="1">
                <a:latin typeface="Bookman Old Style"/>
                <a:cs typeface="Bookman Old Style"/>
              </a:rPr>
              <a:t>.</a:t>
            </a:r>
            <a:r>
              <a:rPr dirty="0" sz="1100" spc="-45">
                <a:latin typeface="Calibri"/>
                <a:cs typeface="Calibri"/>
              </a:rPr>
              <a:t>6	</a:t>
            </a:r>
            <a:r>
              <a:rPr dirty="0" sz="1100" spc="-45" i="1">
                <a:latin typeface="DejaVu Sans"/>
                <a:cs typeface="DejaVu Sans"/>
              </a:rPr>
              <a:t>−</a:t>
            </a:r>
            <a:r>
              <a:rPr dirty="0" sz="1100" spc="-45">
                <a:latin typeface="Calibri"/>
                <a:cs typeface="Calibri"/>
              </a:rPr>
              <a:t>0</a:t>
            </a:r>
            <a:r>
              <a:rPr dirty="0" sz="1100" spc="-45" b="0" i="1">
                <a:latin typeface="Bookman Old Style"/>
                <a:cs typeface="Bookman Old Style"/>
              </a:rPr>
              <a:t>.</a:t>
            </a:r>
            <a:r>
              <a:rPr dirty="0" sz="1100" spc="-4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251836" y="3052824"/>
            <a:ext cx="6572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6420" algn="l"/>
              </a:tabLst>
            </a:pP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199853" y="3052824"/>
            <a:ext cx="15544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6565" algn="l"/>
                <a:tab pos="903605" algn="l"/>
                <a:tab pos="1349375" algn="l"/>
              </a:tabLst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15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2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4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050231" y="3051440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93471" y="2950691"/>
            <a:ext cx="193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5" i="1">
                <a:latin typeface="DejaVu Sans"/>
                <a:cs typeface="DejaVu Sans"/>
              </a:rPr>
              <a:t>−</a:t>
            </a:r>
            <a:r>
              <a:rPr dirty="0" sz="1100" spc="-15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83501" y="2265843"/>
            <a:ext cx="102870" cy="537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526989" y="2966350"/>
            <a:ext cx="1263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0">
                <a:latin typeface="Calibri"/>
                <a:cs typeface="Calibri"/>
              </a:rPr>
              <a:t>2</a:t>
            </a: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5760085" cy="375920"/>
          </a:xfrm>
          <a:prstGeom prst="rect"/>
          <a:solidFill>
            <a:srgbClr val="22373A"/>
          </a:solidFill>
        </p:spPr>
        <p:txBody>
          <a:bodyPr wrap="square" lIns="0" tIns="87630" rIns="0" bIns="0" rtlCol="0" vert="horz">
            <a:spAutoFit/>
          </a:bodyPr>
          <a:lstStyle/>
          <a:p>
            <a:pPr marL="135255">
              <a:lnSpc>
                <a:spcPct val="100000"/>
              </a:lnSpc>
              <a:spcBef>
                <a:spcPts val="690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Rotacional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(Curl)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4" name="object 4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4000500" cy="5080"/>
            </a:xfrm>
            <a:custGeom>
              <a:avLst/>
              <a:gdLst/>
              <a:ahLst/>
              <a:cxnLst/>
              <a:rect l="l" t="t" r="r" b="b"/>
              <a:pathLst>
                <a:path w="4000500" h="5079">
                  <a:moveTo>
                    <a:pt x="0" y="5060"/>
                  </a:moveTo>
                  <a:lnTo>
                    <a:pt x="0" y="0"/>
                  </a:lnTo>
                  <a:lnTo>
                    <a:pt x="4000041" y="0"/>
                  </a:lnTo>
                  <a:lnTo>
                    <a:pt x="400004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359994" y="380784"/>
            <a:ext cx="5039995" cy="239395"/>
          </a:xfrm>
          <a:prstGeom prst="rect">
            <a:avLst/>
          </a:prstGeom>
          <a:solidFill>
            <a:srgbClr val="C7C7C7"/>
          </a:solidFill>
        </p:spPr>
        <p:txBody>
          <a:bodyPr wrap="square" lIns="0" tIns="381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30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619861"/>
            <a:ext cx="5039995" cy="793750"/>
          </a:xfrm>
          <a:custGeom>
            <a:avLst/>
            <a:gdLst/>
            <a:ahLst/>
            <a:cxnLst/>
            <a:rect l="l" t="t" r="r" b="b"/>
            <a:pathLst>
              <a:path w="5039995" h="793750">
                <a:moveTo>
                  <a:pt x="5039995" y="0"/>
                </a:moveTo>
                <a:lnTo>
                  <a:pt x="0" y="0"/>
                </a:lnTo>
                <a:lnTo>
                  <a:pt x="0" y="793470"/>
                </a:lnTo>
                <a:lnTo>
                  <a:pt x="5039995" y="79347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19020" y="948930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9020" y="1032051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38756" y="921916"/>
            <a:ext cx="6159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9245" y="921916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z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795" y="634286"/>
            <a:ext cx="1871980" cy="6191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17295">
              <a:lnSpc>
                <a:spcPct val="100000"/>
              </a:lnSpc>
              <a:spcBef>
                <a:spcPts val="340"/>
              </a:spcBef>
              <a:tabLst>
                <a:tab pos="1472565" algn="l"/>
                <a:tab pos="1706880" algn="l"/>
              </a:tabLst>
            </a:pPr>
            <a:r>
              <a:rPr dirty="0" sz="1100" spc="30" b="1">
                <a:latin typeface="Calibri"/>
                <a:cs typeface="Calibri"/>
              </a:rPr>
              <a:t>i	</a:t>
            </a:r>
            <a:r>
              <a:rPr dirty="0" sz="1100" spc="20" b="1">
                <a:latin typeface="Calibri"/>
                <a:cs typeface="Calibri"/>
              </a:rPr>
              <a:t>j	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235"/>
              </a:spcBef>
              <a:tabLst>
                <a:tab pos="1416050" algn="l"/>
              </a:tabLst>
            </a:pPr>
            <a:r>
              <a:rPr dirty="0" baseline="2525" sz="1650" spc="52">
                <a:latin typeface="Calibri"/>
                <a:cs typeface="Calibri"/>
              </a:rPr>
              <a:t>rot</a:t>
            </a:r>
            <a:r>
              <a:rPr dirty="0" baseline="2525" sz="1650" spc="165">
                <a:latin typeface="Calibri"/>
                <a:cs typeface="Calibri"/>
              </a:rPr>
              <a:t> </a:t>
            </a:r>
            <a:r>
              <a:rPr dirty="0" baseline="2525" sz="1650" spc="37" b="1">
                <a:latin typeface="Calibri"/>
                <a:cs typeface="Calibri"/>
              </a:rPr>
              <a:t>F</a:t>
            </a:r>
            <a:r>
              <a:rPr dirty="0" baseline="2525" sz="1650" spc="75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baseline="2525" sz="1650" spc="-52">
                <a:latin typeface="Tahoma"/>
                <a:cs typeface="Tahoma"/>
              </a:rPr>
              <a:t> </a:t>
            </a:r>
            <a:r>
              <a:rPr dirty="0" baseline="2525" sz="1650" spc="254" i="1">
                <a:latin typeface="DejaVu Sans"/>
                <a:cs typeface="DejaVu Sans"/>
              </a:rPr>
              <a:t>∇</a:t>
            </a:r>
            <a:r>
              <a:rPr dirty="0" baseline="2525" sz="1650" spc="-165" i="1">
                <a:latin typeface="DejaVu Sans"/>
                <a:cs typeface="DejaVu Sans"/>
              </a:rPr>
              <a:t> </a:t>
            </a:r>
            <a:r>
              <a:rPr dirty="0" baseline="2525" sz="1650" spc="-112" i="1">
                <a:latin typeface="DejaVu Sans"/>
                <a:cs typeface="DejaVu Sans"/>
              </a:rPr>
              <a:t>×</a:t>
            </a:r>
            <a:r>
              <a:rPr dirty="0" baseline="2525" sz="1650" spc="112" i="1">
                <a:latin typeface="DejaVu Sans"/>
                <a:cs typeface="DejaVu Sans"/>
              </a:rPr>
              <a:t> </a:t>
            </a:r>
            <a:r>
              <a:rPr dirty="0" baseline="2525" sz="1650" spc="37" b="1">
                <a:latin typeface="Calibri"/>
                <a:cs typeface="Calibri"/>
              </a:rPr>
              <a:t>F</a:t>
            </a:r>
            <a:r>
              <a:rPr dirty="0" baseline="2525" sz="1650" spc="82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 </a:t>
            </a:r>
            <a:r>
              <a:rPr dirty="0" baseline="2525" sz="1650" spc="179">
                <a:latin typeface="Tahoma"/>
                <a:cs typeface="Tahoma"/>
              </a:rPr>
              <a:t> </a:t>
            </a:r>
            <a:r>
              <a:rPr dirty="0" sz="1100" spc="30" b="0" i="1">
                <a:latin typeface="Bookman Old Style"/>
                <a:cs typeface="Bookman Old Style"/>
              </a:rPr>
              <a:t>∂	</a:t>
            </a:r>
            <a:r>
              <a:rPr dirty="0" sz="1100" spc="25" b="0" i="1">
                <a:latin typeface="Bookman Old Style"/>
                <a:cs typeface="Bookman Old Style"/>
              </a:rPr>
              <a:t>∂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endParaRPr baseline="-10416" sz="1200">
              <a:latin typeface="Calibri"/>
              <a:cs typeface="Calibri"/>
            </a:endParaRPr>
          </a:p>
          <a:p>
            <a:pPr marL="1171575">
              <a:lnSpc>
                <a:spcPct val="100000"/>
              </a:lnSpc>
              <a:spcBef>
                <a:spcPts val="240"/>
              </a:spcBef>
              <a:tabLst>
                <a:tab pos="1433195" algn="l"/>
                <a:tab pos="1692910" algn="l"/>
              </a:tabLst>
            </a:pPr>
            <a:r>
              <a:rPr dirty="0" sz="1100" spc="-95">
                <a:latin typeface="Calibri"/>
                <a:cs typeface="Calibri"/>
              </a:rPr>
              <a:t>M	</a:t>
            </a:r>
            <a:r>
              <a:rPr dirty="0" sz="1100" spc="30">
                <a:latin typeface="Calibri"/>
                <a:cs typeface="Calibri"/>
              </a:rPr>
              <a:t>N	</a:t>
            </a:r>
            <a:r>
              <a:rPr dirty="0" sz="1100" spc="60">
                <a:latin typeface="Calibri"/>
                <a:cs typeface="Calibri"/>
              </a:rPr>
              <a:t>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8991" y="948930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98991" y="1032051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50287" y="863814"/>
            <a:ext cx="2706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233045" algn="l"/>
              </a:tabLst>
            </a:pP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sz="1100" spc="30" b="0" i="1">
                <a:latin typeface="Bookman Old Style"/>
                <a:cs typeface="Bookman Old Style"/>
              </a:rPr>
              <a:t>	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baseline="2525" sz="1650" spc="-67">
                <a:latin typeface="Tahoma"/>
                <a:cs typeface="Tahoma"/>
              </a:rPr>
              <a:t> 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89">
                <a:latin typeface="Calibri"/>
                <a:cs typeface="Calibri"/>
              </a:rPr>
              <a:t>P</a:t>
            </a:r>
            <a:r>
              <a:rPr dirty="0" baseline="-6944" sz="1200" spc="37">
                <a:latin typeface="Calibri"/>
                <a:cs typeface="Calibri"/>
              </a:rPr>
              <a:t>y</a:t>
            </a:r>
            <a:r>
              <a:rPr dirty="0" baseline="-6944" sz="1200">
                <a:latin typeface="Calibri"/>
                <a:cs typeface="Calibri"/>
              </a:rPr>
              <a:t> </a:t>
            </a:r>
            <a:r>
              <a:rPr dirty="0" baseline="-6944" sz="1200" spc="-104">
                <a:latin typeface="Calibri"/>
                <a:cs typeface="Calibri"/>
              </a:rPr>
              <a:t> </a:t>
            </a:r>
            <a:r>
              <a:rPr dirty="0" baseline="2525" sz="1650" spc="-322" i="1">
                <a:latin typeface="DejaVu Sans"/>
                <a:cs typeface="DejaVu Sans"/>
              </a:rPr>
              <a:t>−</a:t>
            </a:r>
            <a:r>
              <a:rPr dirty="0" baseline="2525" sz="1650" spc="-165" i="1">
                <a:latin typeface="DejaVu Sans"/>
                <a:cs typeface="DejaVu Sans"/>
              </a:rPr>
              <a:t> </a:t>
            </a:r>
            <a:r>
              <a:rPr dirty="0" baseline="2525" sz="1650" spc="44">
                <a:latin typeface="Calibri"/>
                <a:cs typeface="Calibri"/>
              </a:rPr>
              <a:t>N</a:t>
            </a:r>
            <a:r>
              <a:rPr dirty="0" baseline="-6944" sz="1200" spc="104">
                <a:latin typeface="Calibri"/>
                <a:cs typeface="Calibri"/>
              </a:rPr>
              <a:t>z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247">
                <a:latin typeface="Tahoma"/>
                <a:cs typeface="Tahoma"/>
              </a:rPr>
              <a:t> </a:t>
            </a:r>
            <a:r>
              <a:rPr dirty="0" baseline="2525" sz="1650" spc="44" b="1">
                <a:latin typeface="Calibri"/>
                <a:cs typeface="Calibri"/>
              </a:rPr>
              <a:t>i</a:t>
            </a:r>
            <a:r>
              <a:rPr dirty="0" baseline="2525" sz="1650" spc="-15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-142">
                <a:latin typeface="Calibri"/>
                <a:cs typeface="Calibri"/>
              </a:rPr>
              <a:t>M</a:t>
            </a:r>
            <a:r>
              <a:rPr dirty="0" baseline="-6944" sz="1200" spc="37">
                <a:latin typeface="Calibri"/>
                <a:cs typeface="Calibri"/>
              </a:rPr>
              <a:t>z</a:t>
            </a:r>
            <a:r>
              <a:rPr dirty="0" baseline="-6944" sz="1200">
                <a:latin typeface="Calibri"/>
                <a:cs typeface="Calibri"/>
              </a:rPr>
              <a:t> </a:t>
            </a:r>
            <a:r>
              <a:rPr dirty="0" baseline="-6944" sz="1200" spc="-104">
                <a:latin typeface="Calibri"/>
                <a:cs typeface="Calibri"/>
              </a:rPr>
              <a:t> </a:t>
            </a:r>
            <a:r>
              <a:rPr dirty="0" baseline="2525" sz="1650" spc="-322" i="1">
                <a:latin typeface="DejaVu Sans"/>
                <a:cs typeface="DejaVu Sans"/>
              </a:rPr>
              <a:t>−</a:t>
            </a:r>
            <a:r>
              <a:rPr dirty="0" baseline="2525" sz="1650" spc="-165" i="1">
                <a:latin typeface="DejaVu Sans"/>
                <a:cs typeface="DejaVu Sans"/>
              </a:rPr>
              <a:t> </a:t>
            </a:r>
            <a:r>
              <a:rPr dirty="0" baseline="2525" sz="1650" spc="89">
                <a:latin typeface="Calibri"/>
                <a:cs typeface="Calibri"/>
              </a:rPr>
              <a:t>P</a:t>
            </a:r>
            <a:r>
              <a:rPr dirty="0" baseline="-6944" sz="1200" spc="120">
                <a:latin typeface="Calibri"/>
                <a:cs typeface="Calibri"/>
              </a:rPr>
              <a:t>x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247">
                <a:latin typeface="Tahoma"/>
                <a:cs typeface="Tahoma"/>
              </a:rPr>
              <a:t> </a:t>
            </a:r>
            <a:r>
              <a:rPr dirty="0" baseline="2525" sz="1650" spc="30" b="1">
                <a:latin typeface="Calibri"/>
                <a:cs typeface="Calibri"/>
              </a:rPr>
              <a:t>j</a:t>
            </a:r>
            <a:r>
              <a:rPr dirty="0" baseline="2525" sz="1650" spc="-15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44">
                <a:latin typeface="Calibri"/>
                <a:cs typeface="Calibri"/>
              </a:rPr>
              <a:t>N</a:t>
            </a:r>
            <a:r>
              <a:rPr dirty="0" baseline="-6944" sz="1200" spc="52">
                <a:latin typeface="Calibri"/>
                <a:cs typeface="Calibri"/>
              </a:rPr>
              <a:t>x</a:t>
            </a:r>
            <a:r>
              <a:rPr dirty="0" baseline="-6944" sz="1200">
                <a:latin typeface="Calibri"/>
                <a:cs typeface="Calibri"/>
              </a:rPr>
              <a:t> </a:t>
            </a:r>
            <a:r>
              <a:rPr dirty="0" baseline="-6944" sz="1200" spc="-104">
                <a:latin typeface="Calibri"/>
                <a:cs typeface="Calibri"/>
              </a:rPr>
              <a:t> </a:t>
            </a:r>
            <a:r>
              <a:rPr dirty="0" baseline="2525" sz="1650" spc="-322" i="1">
                <a:latin typeface="DejaVu Sans"/>
                <a:cs typeface="DejaVu Sans"/>
              </a:rPr>
              <a:t>−</a:t>
            </a:r>
            <a:r>
              <a:rPr dirty="0" baseline="2525" sz="1650" spc="-165" i="1">
                <a:latin typeface="DejaVu Sans"/>
                <a:cs typeface="DejaVu Sans"/>
              </a:rPr>
              <a:t> </a:t>
            </a:r>
            <a:r>
              <a:rPr dirty="0" baseline="2525" sz="1650" spc="-142">
                <a:latin typeface="Calibri"/>
                <a:cs typeface="Calibri"/>
              </a:rPr>
              <a:t>M</a:t>
            </a:r>
            <a:r>
              <a:rPr dirty="0" baseline="-6944" sz="1200" spc="104">
                <a:latin typeface="Calibri"/>
                <a:cs typeface="Calibri"/>
              </a:rPr>
              <a:t>y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247">
                <a:latin typeface="Tahoma"/>
                <a:cs typeface="Tahoma"/>
              </a:rPr>
              <a:t> </a:t>
            </a:r>
            <a:r>
              <a:rPr dirty="0" baseline="2525" sz="1650" spc="89" b="1">
                <a:latin typeface="Calibri"/>
                <a:cs typeface="Calibri"/>
              </a:rPr>
              <a:t>k</a:t>
            </a:r>
            <a:endParaRPr baseline="2525"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94" y="1474557"/>
            <a:ext cx="42678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Calibri"/>
                <a:cs typeface="Calibri"/>
              </a:rPr>
              <a:t>Mide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dirección</a:t>
            </a:r>
            <a:r>
              <a:rPr dirty="0" sz="1100" spc="50">
                <a:latin typeface="Calibri"/>
                <a:cs typeface="Calibri"/>
              </a:rPr>
              <a:t> media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 </a:t>
            </a:r>
            <a:r>
              <a:rPr dirty="0" sz="1100" spc="35">
                <a:latin typeface="Calibri"/>
                <a:cs typeface="Calibri"/>
              </a:rPr>
              <a:t>giro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infinitesimal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alrededor </a:t>
            </a:r>
            <a:r>
              <a:rPr dirty="0" sz="1100" spc="50">
                <a:latin typeface="Calibri"/>
                <a:cs typeface="Calibri"/>
              </a:rPr>
              <a:t>de un </a:t>
            </a:r>
            <a:r>
              <a:rPr dirty="0" sz="1100" spc="25">
                <a:latin typeface="Calibri"/>
                <a:cs typeface="Calibri"/>
              </a:rPr>
              <a:t>punto.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59994" y="1787562"/>
          <a:ext cx="5039995" cy="118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1820"/>
                <a:gridCol w="315594"/>
                <a:gridCol w="886460"/>
                <a:gridCol w="255270"/>
                <a:gridCol w="1722120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76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5938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2z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xz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�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88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r" marR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baseline="2525" sz="1650" i="1">
                          <a:latin typeface="DejaVu Sans"/>
                          <a:cs typeface="DejaVu Sans"/>
                        </a:rPr>
                        <a:t>∇</a:t>
                      </a:r>
                      <a:r>
                        <a:rPr dirty="0" baseline="2525" sz="1650" spc="-16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baseline="2525" sz="165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baseline="2525" sz="1650" spc="112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baseline="2525" sz="1650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2525" sz="1650" spc="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2525" sz="16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2828" sz="1650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x</a:t>
                      </a:r>
                      <a:endParaRPr baseline="-10416" sz="1200">
                        <a:latin typeface="Calibri"/>
                        <a:cs typeface="Calibri"/>
                      </a:endParaRPr>
                    </a:p>
                    <a:p>
                      <a:pPr algn="r" marR="5524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baseline="12626" sz="1650" spc="60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2z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3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j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 spc="2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-10416" sz="1200" spc="37">
                          <a:latin typeface="Calibri"/>
                          <a:cs typeface="Calibri"/>
                        </a:rPr>
                        <a:t>y</a:t>
                      </a:r>
                      <a:endParaRPr baseline="-10416" sz="12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100" spc="35">
                          <a:latin typeface="Calibri"/>
                          <a:cs typeface="Calibri"/>
                        </a:rPr>
                        <a:t>xz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4135">
                        <a:lnSpc>
                          <a:spcPts val="1240"/>
                        </a:lnSpc>
                        <a:spcBef>
                          <a:spcPts val="235"/>
                        </a:spcBef>
                      </a:pP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-10416" sz="1200" spc="75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baseline="32828" sz="1650">
                          <a:latin typeface="Tahoma"/>
                          <a:cs typeface="Tahoma"/>
                        </a:rPr>
                        <a:t>l</a:t>
                      </a:r>
                      <a:r>
                        <a:rPr dirty="0" baseline="32828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2525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2y</a:t>
                      </a:r>
                      <a:r>
                        <a:rPr dirty="0" baseline="2525" sz="16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baseline="2525" sz="1650" spc="-16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2525" sz="1650" spc="-24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2525" sz="16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+</a:t>
                      </a:r>
                      <a:r>
                        <a:rPr dirty="0" baseline="2525" sz="1650" spc="-15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525" sz="165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baseline="2525" sz="16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+</a:t>
                      </a:r>
                      <a:r>
                        <a:rPr dirty="0" baseline="2525" sz="1650" spc="-15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baseline="2525" sz="165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 b="1">
                          <a:latin typeface="Calibri"/>
                          <a:cs typeface="Calibri"/>
                        </a:rPr>
                        <a:t>k</a:t>
                      </a:r>
                      <a:endParaRPr baseline="2525" sz="1650">
                        <a:latin typeface="Calibri"/>
                        <a:cs typeface="Calibri"/>
                      </a:endParaRPr>
                    </a:p>
                    <a:p>
                      <a:pPr marL="63500">
                        <a:lnSpc>
                          <a:spcPts val="1240"/>
                        </a:lnSpc>
                      </a:pPr>
                      <a:r>
                        <a:rPr dirty="0" baseline="-20202" sz="1650" spc="82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7575" sz="1650" spc="82">
                          <a:latin typeface="Tahoma"/>
                          <a:cs typeface="Tahoma"/>
                        </a:rPr>
                        <a:t>l</a:t>
                      </a:r>
                      <a:endParaRPr baseline="-7575" sz="165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359994" y="3052787"/>
            <a:ext cx="5039995" cy="187325"/>
          </a:xfrm>
          <a:custGeom>
            <a:avLst/>
            <a:gdLst/>
            <a:ahLst/>
            <a:cxnLst/>
            <a:rect l="l" t="t" r="r" b="b"/>
            <a:pathLst>
              <a:path w="5039995" h="187325">
                <a:moveTo>
                  <a:pt x="5039995" y="0"/>
                </a:moveTo>
                <a:lnTo>
                  <a:pt x="0" y="0"/>
                </a:lnTo>
                <a:lnTo>
                  <a:pt x="0" y="187210"/>
                </a:lnTo>
                <a:lnTo>
                  <a:pt x="5039995" y="187210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93433" y="3050754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27395" y="2965143"/>
            <a:ext cx="1257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65989"/>
            <a:ext cx="5039995" cy="1959610"/>
            <a:chOff x="359994" y="65989"/>
            <a:chExt cx="5039995" cy="1959610"/>
          </a:xfrm>
        </p:grpSpPr>
        <p:sp>
          <p:nvSpPr>
            <p:cNvPr id="3" name="object 3"/>
            <p:cNvSpPr/>
            <p:nvPr/>
          </p:nvSpPr>
          <p:spPr>
            <a:xfrm>
              <a:off x="359994" y="6598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59994" y="276440"/>
              <a:ext cx="5039995" cy="1749425"/>
            </a:xfrm>
            <a:custGeom>
              <a:avLst/>
              <a:gdLst/>
              <a:ahLst/>
              <a:cxnLst/>
              <a:rect l="l" t="t" r="r" b="b"/>
              <a:pathLst>
                <a:path w="5039995" h="1749425">
                  <a:moveTo>
                    <a:pt x="5039995" y="0"/>
                  </a:moveTo>
                  <a:lnTo>
                    <a:pt x="0" y="0"/>
                  </a:lnTo>
                  <a:lnTo>
                    <a:pt x="0" y="1749145"/>
                  </a:lnTo>
                  <a:lnTo>
                    <a:pt x="5039995" y="174914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17233" y="12418"/>
            <a:ext cx="4486275" cy="194056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495"/>
              </a:spcBef>
            </a:pPr>
            <a:r>
              <a:rPr dirty="0" sz="1100" spc="-10">
                <a:solidFill>
                  <a:srgbClr val="22373A"/>
                </a:solidFill>
                <a:latin typeface="Arial"/>
                <a:cs typeface="Arial"/>
              </a:rPr>
              <a:t>R</a:t>
            </a:r>
            <a:r>
              <a:rPr dirty="0" baseline="27777" sz="1200" spc="6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baseline="27777" sz="1200" spc="6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baseline="27777" sz="1200" spc="-7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6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omo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acio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spc="55" b="1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ín</a:t>
            </a:r>
            <a:endParaRPr sz="1100">
              <a:latin typeface="Trebuchet MS"/>
              <a:cs typeface="Trebuchet MS"/>
            </a:endParaRPr>
          </a:p>
          <a:p>
            <a:pPr marL="88900">
              <a:lnSpc>
                <a:spcPct val="100000"/>
              </a:lnSpc>
              <a:spcBef>
                <a:spcPts val="395"/>
              </a:spcBef>
            </a:pPr>
            <a:r>
              <a:rPr dirty="0" sz="1100" spc="40">
                <a:latin typeface="Calibri"/>
                <a:cs typeface="Calibri"/>
              </a:rPr>
              <a:t>Conjuntos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puntos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nueva </a:t>
            </a:r>
            <a:r>
              <a:rPr dirty="0" sz="1100" spc="35">
                <a:latin typeface="Calibri"/>
                <a:cs typeface="Calibri"/>
              </a:rPr>
              <a:t>operación: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el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vector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que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60">
                <a:solidFill>
                  <a:srgbClr val="EB801A"/>
                </a:solidFill>
                <a:latin typeface="Calibri"/>
                <a:cs typeface="Calibri"/>
              </a:rPr>
              <a:t>los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une</a:t>
            </a:r>
            <a:r>
              <a:rPr dirty="0" sz="1100" spc="3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ctr" marL="633095">
              <a:lnSpc>
                <a:spcPct val="100000"/>
              </a:lnSpc>
              <a:spcBef>
                <a:spcPts val="7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305" i="1">
                <a:latin typeface="DejaVu Sans Condensed"/>
                <a:cs typeface="DejaVu Sans Condensed"/>
              </a:rPr>
              <a:t>−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baseline="37878" sz="1650" spc="-1455" i="1">
                <a:latin typeface="DejaVu Sans Condensed"/>
                <a:cs typeface="DejaVu Sans Condensed"/>
              </a:rPr>
              <a:t>−</a:t>
            </a:r>
            <a:r>
              <a:rPr dirty="0" sz="1100" spc="-280">
                <a:latin typeface="Calibri"/>
                <a:cs typeface="Calibri"/>
              </a:rPr>
              <a:t>P</a:t>
            </a:r>
            <a:r>
              <a:rPr dirty="0" baseline="37878" sz="1650" spc="-742" i="1">
                <a:latin typeface="DejaVu Sans Condensed"/>
                <a:cs typeface="DejaVu Sans Condensed"/>
              </a:rPr>
              <a:t>→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marL="319405" indent="-161290">
              <a:lnSpc>
                <a:spcPct val="100000"/>
              </a:lnSpc>
              <a:spcBef>
                <a:spcPts val="790"/>
              </a:spcBef>
              <a:buClr>
                <a:srgbClr val="22373A"/>
              </a:buClr>
              <a:buAutoNum type="arabicPeriod"/>
              <a:tabLst>
                <a:tab pos="320040" algn="l"/>
              </a:tabLst>
            </a:pP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37878" sz="1650" spc="-1455" i="1">
                <a:latin typeface="DejaVu Sans Condensed"/>
                <a:cs typeface="DejaVu Sans Condensed"/>
              </a:rPr>
              <a:t>−</a:t>
            </a:r>
            <a:r>
              <a:rPr dirty="0" sz="1100" spc="-280">
                <a:latin typeface="Calibri"/>
                <a:cs typeface="Calibri"/>
              </a:rPr>
              <a:t>P</a:t>
            </a:r>
            <a:r>
              <a:rPr dirty="0" baseline="37878" sz="1650" spc="-742" i="1">
                <a:latin typeface="DejaVu Sans Condensed"/>
                <a:cs typeface="DejaVu Sans Condensed"/>
              </a:rPr>
              <a:t>→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(t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80">
                <a:latin typeface="Calibri"/>
                <a:cs typeface="Calibri"/>
              </a:rPr>
              <a:t>as</a:t>
            </a:r>
            <a:r>
              <a:rPr dirty="0" sz="1100" spc="30">
                <a:latin typeface="Calibri"/>
                <a:cs typeface="Calibri"/>
              </a:rPr>
              <a:t>l</a:t>
            </a:r>
            <a:r>
              <a:rPr dirty="0" sz="1100" spc="45">
                <a:latin typeface="Calibri"/>
                <a:cs typeface="Calibri"/>
              </a:rPr>
              <a:t>ación)</a:t>
            </a:r>
            <a:endParaRPr sz="1100">
              <a:latin typeface="Calibri"/>
              <a:cs typeface="Calibri"/>
            </a:endParaRPr>
          </a:p>
          <a:p>
            <a:pPr marL="319405" indent="-17018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Font typeface="Calibri"/>
              <a:buAutoNum type="arabicPeriod"/>
              <a:tabLst>
                <a:tab pos="320040" algn="l"/>
              </a:tabLst>
            </a:pPr>
            <a:r>
              <a:rPr dirty="0" baseline="37878" sz="1650" spc="-1455" i="1">
                <a:latin typeface="DejaVu Sans Condensed"/>
                <a:cs typeface="DejaVu Sans Condensed"/>
              </a:rPr>
              <a:t>−</a:t>
            </a:r>
            <a:r>
              <a:rPr dirty="0" sz="1100" spc="-280">
                <a:latin typeface="Calibri"/>
                <a:cs typeface="Calibri"/>
              </a:rPr>
              <a:t>P</a:t>
            </a:r>
            <a:r>
              <a:rPr dirty="0" baseline="37878" sz="1650" spc="-742" i="1">
                <a:latin typeface="DejaVu Sans Condensed"/>
                <a:cs typeface="DejaVu Sans Condensed"/>
              </a:rPr>
              <a:t>→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⇔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(i</a:t>
            </a:r>
            <a:r>
              <a:rPr dirty="0" sz="1100" spc="45">
                <a:latin typeface="Calibri"/>
                <a:cs typeface="Calibri"/>
              </a:rPr>
              <a:t>n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ectividad)</a:t>
            </a:r>
            <a:endParaRPr sz="1100">
              <a:latin typeface="Calibri"/>
              <a:cs typeface="Calibri"/>
            </a:endParaRPr>
          </a:p>
          <a:p>
            <a:pPr marL="319405" indent="-170815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AutoNum type="arabicPeriod"/>
              <a:tabLst>
                <a:tab pos="320040" algn="l"/>
              </a:tabLst>
            </a:pPr>
            <a:r>
              <a:rPr dirty="0" baseline="37878" sz="1650" spc="-1455" i="1">
                <a:latin typeface="DejaVu Sans Condensed"/>
                <a:cs typeface="DejaVu Sans Condensed"/>
              </a:rPr>
              <a:t>−</a:t>
            </a:r>
            <a:r>
              <a:rPr dirty="0" sz="1100" spc="-280">
                <a:latin typeface="Calibri"/>
                <a:cs typeface="Calibri"/>
              </a:rPr>
              <a:t>P</a:t>
            </a:r>
            <a:r>
              <a:rPr dirty="0" baseline="37878" sz="1650" spc="-742" i="1">
                <a:latin typeface="DejaVu Sans Condensed"/>
                <a:cs typeface="DejaVu Sans Condensed"/>
              </a:rPr>
              <a:t>→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baseline="37878" sz="1650" spc="-1455" i="1">
                <a:latin typeface="DejaVu Sans Condensed"/>
                <a:cs typeface="DejaVu Sans Condensed"/>
              </a:rPr>
              <a:t>−</a:t>
            </a:r>
            <a:r>
              <a:rPr dirty="0" sz="1100" spc="-450">
                <a:latin typeface="Calibri"/>
                <a:cs typeface="Calibri"/>
              </a:rPr>
              <a:t>Q</a:t>
            </a:r>
            <a:r>
              <a:rPr dirty="0" baseline="37878" sz="1650" spc="-562" i="1">
                <a:latin typeface="DejaVu Sans Condensed"/>
                <a:cs typeface="DejaVu Sans Condensed"/>
              </a:rPr>
              <a:t>→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(simetría)</a:t>
            </a:r>
            <a:endParaRPr sz="1100">
              <a:latin typeface="Calibri"/>
              <a:cs typeface="Calibri"/>
            </a:endParaRPr>
          </a:p>
          <a:p>
            <a:pPr marL="319405" indent="-17526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Font typeface="Calibri"/>
              <a:buAutoNum type="arabicPeriod"/>
              <a:tabLst>
                <a:tab pos="320040" algn="l"/>
              </a:tabLst>
            </a:pPr>
            <a:r>
              <a:rPr dirty="0" baseline="37878" sz="1650" spc="-600" i="1">
                <a:latin typeface="DejaVu Sans Condensed"/>
                <a:cs typeface="DejaVu Sans Condensed"/>
              </a:rPr>
              <a:t>−</a:t>
            </a:r>
            <a:r>
              <a:rPr dirty="0" sz="1100" spc="-400">
                <a:latin typeface="Calibri"/>
                <a:cs typeface="Calibri"/>
              </a:rPr>
              <a:t>P</a:t>
            </a:r>
            <a:r>
              <a:rPr dirty="0" baseline="37878" sz="1650" spc="-600" i="1">
                <a:latin typeface="DejaVu Sans Condensed"/>
                <a:cs typeface="DejaVu Sans Condensed"/>
              </a:rPr>
              <a:t>→</a:t>
            </a:r>
            <a:r>
              <a:rPr dirty="0" sz="1100" spc="-400">
                <a:latin typeface="Calibri"/>
                <a:cs typeface="Calibri"/>
              </a:rPr>
              <a:t>Q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baseline="37878" sz="1650" spc="-600" i="1">
                <a:latin typeface="DejaVu Sans Condensed"/>
                <a:cs typeface="DejaVu Sans Condensed"/>
              </a:rPr>
              <a:t>−</a:t>
            </a:r>
            <a:r>
              <a:rPr dirty="0" sz="1100" spc="-400">
                <a:latin typeface="Calibri"/>
                <a:cs typeface="Calibri"/>
              </a:rPr>
              <a:t>Q</a:t>
            </a:r>
            <a:r>
              <a:rPr dirty="0" baseline="37878" sz="1650" spc="-600" i="1">
                <a:latin typeface="DejaVu Sans Condensed"/>
                <a:cs typeface="DejaVu Sans Condensed"/>
              </a:rPr>
              <a:t>→</a:t>
            </a:r>
            <a:r>
              <a:rPr dirty="0" sz="1100" spc="-400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37878" sz="1650" spc="-585" i="1">
                <a:latin typeface="DejaVu Sans Condensed"/>
                <a:cs typeface="DejaVu Sans Condensed"/>
              </a:rPr>
              <a:t>−</a:t>
            </a:r>
            <a:r>
              <a:rPr dirty="0" sz="1100" spc="-390">
                <a:latin typeface="Calibri"/>
                <a:cs typeface="Calibri"/>
              </a:rPr>
              <a:t>P</a:t>
            </a:r>
            <a:r>
              <a:rPr dirty="0" baseline="37878" sz="1650" spc="-585" i="1">
                <a:latin typeface="DejaVu Sans Condensed"/>
                <a:cs typeface="DejaVu Sans Condensed"/>
              </a:rPr>
              <a:t>→</a:t>
            </a:r>
            <a:r>
              <a:rPr dirty="0" sz="1100" spc="-390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(regla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Chasles)</a:t>
            </a:r>
            <a:endParaRPr sz="1100">
              <a:latin typeface="Calibri"/>
              <a:cs typeface="Calibri"/>
            </a:endParaRPr>
          </a:p>
          <a:p>
            <a:pPr marL="319405" indent="-170815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AutoNum type="arabicPeriod"/>
              <a:tabLst>
                <a:tab pos="320040" algn="l"/>
              </a:tabLst>
            </a:pPr>
            <a:r>
              <a:rPr dirty="0" baseline="37878" sz="1650" spc="-600" i="1">
                <a:latin typeface="DejaVu Sans Condensed"/>
                <a:cs typeface="DejaVu Sans Condensed"/>
              </a:rPr>
              <a:t>−</a:t>
            </a:r>
            <a:r>
              <a:rPr dirty="0" sz="1100" spc="-400">
                <a:latin typeface="Calibri"/>
                <a:cs typeface="Calibri"/>
              </a:rPr>
              <a:t>P</a:t>
            </a:r>
            <a:r>
              <a:rPr dirty="0" baseline="37878" sz="1650" spc="-600" i="1">
                <a:latin typeface="DejaVu Sans Condensed"/>
                <a:cs typeface="DejaVu Sans Condensed"/>
              </a:rPr>
              <a:t>→</a:t>
            </a:r>
            <a:r>
              <a:rPr dirty="0" sz="1100" spc="-400">
                <a:latin typeface="Calibri"/>
                <a:cs typeface="Calibri"/>
              </a:rPr>
              <a:t>Q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baseline="37878" sz="1650" spc="-577" i="1">
                <a:latin typeface="DejaVu Sans Condensed"/>
                <a:cs typeface="DejaVu Sans Condensed"/>
              </a:rPr>
              <a:t>−</a:t>
            </a:r>
            <a:r>
              <a:rPr dirty="0" sz="1100" spc="-385">
                <a:latin typeface="Calibri"/>
                <a:cs typeface="Calibri"/>
              </a:rPr>
              <a:t>R</a:t>
            </a:r>
            <a:r>
              <a:rPr dirty="0" baseline="37878" sz="1650" spc="-577" i="1">
                <a:latin typeface="DejaVu Sans Condensed"/>
                <a:cs typeface="DejaVu Sans Condensed"/>
              </a:rPr>
              <a:t>→</a:t>
            </a:r>
            <a:r>
              <a:rPr dirty="0" sz="1100" spc="-385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⇔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baseline="37878" sz="1650" spc="-585" i="1">
                <a:latin typeface="DejaVu Sans Condensed"/>
                <a:cs typeface="DejaVu Sans Condensed"/>
              </a:rPr>
              <a:t>−</a:t>
            </a:r>
            <a:r>
              <a:rPr dirty="0" sz="1100" spc="-390">
                <a:latin typeface="Calibri"/>
                <a:cs typeface="Calibri"/>
              </a:rPr>
              <a:t>P</a:t>
            </a:r>
            <a:r>
              <a:rPr dirty="0" baseline="37878" sz="1650" spc="-585" i="1">
                <a:latin typeface="DejaVu Sans Condensed"/>
                <a:cs typeface="DejaVu Sans Condensed"/>
              </a:rPr>
              <a:t>→</a:t>
            </a:r>
            <a:r>
              <a:rPr dirty="0" sz="1100" spc="-390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baseline="37878" sz="1650" spc="-592" i="1">
                <a:latin typeface="DejaVu Sans Condensed"/>
                <a:cs typeface="DejaVu Sans Condensed"/>
              </a:rPr>
              <a:t>−</a:t>
            </a:r>
            <a:r>
              <a:rPr dirty="0" sz="1100" spc="-395">
                <a:latin typeface="Calibri"/>
                <a:cs typeface="Calibri"/>
              </a:rPr>
              <a:t>Q</a:t>
            </a:r>
            <a:r>
              <a:rPr dirty="0" baseline="37878" sz="1650" spc="-592" i="1">
                <a:latin typeface="DejaVu Sans Condensed"/>
                <a:cs typeface="DejaVu Sans Condensed"/>
              </a:rPr>
              <a:t>→</a:t>
            </a:r>
            <a:r>
              <a:rPr dirty="0" sz="1100" spc="-395">
                <a:latin typeface="Calibri"/>
                <a:cs typeface="Calibri"/>
              </a:rPr>
              <a:t>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(regla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paralelogramo)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210342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994" y="210342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9994" y="2313876"/>
            <a:ext cx="5039995" cy="621030"/>
            <a:chOff x="359994" y="2313876"/>
            <a:chExt cx="5039995" cy="621030"/>
          </a:xfrm>
        </p:grpSpPr>
        <p:sp>
          <p:nvSpPr>
            <p:cNvPr id="9" name="object 9"/>
            <p:cNvSpPr/>
            <p:nvPr/>
          </p:nvSpPr>
          <p:spPr>
            <a:xfrm>
              <a:off x="359994" y="2313876"/>
              <a:ext cx="5039995" cy="621030"/>
            </a:xfrm>
            <a:custGeom>
              <a:avLst/>
              <a:gdLst/>
              <a:ahLst/>
              <a:cxnLst/>
              <a:rect l="l" t="t" r="r" b="b"/>
              <a:pathLst>
                <a:path w="5039995" h="621030">
                  <a:moveTo>
                    <a:pt x="5039995" y="0"/>
                  </a:moveTo>
                  <a:lnTo>
                    <a:pt x="0" y="0"/>
                  </a:lnTo>
                  <a:lnTo>
                    <a:pt x="0" y="620890"/>
                  </a:lnTo>
                  <a:lnTo>
                    <a:pt x="5039995" y="620890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94156" y="2634919"/>
              <a:ext cx="3535045" cy="17145"/>
            </a:xfrm>
            <a:custGeom>
              <a:avLst/>
              <a:gdLst/>
              <a:ahLst/>
              <a:cxnLst/>
              <a:rect l="l" t="t" r="r" b="b"/>
              <a:pathLst>
                <a:path w="3535045" h="17144">
                  <a:moveTo>
                    <a:pt x="146824" y="0"/>
                  </a:moveTo>
                  <a:lnTo>
                    <a:pt x="0" y="0"/>
                  </a:lnTo>
                  <a:lnTo>
                    <a:pt x="0" y="16624"/>
                  </a:lnTo>
                  <a:lnTo>
                    <a:pt x="146824" y="16624"/>
                  </a:lnTo>
                  <a:lnTo>
                    <a:pt x="146824" y="0"/>
                  </a:lnTo>
                  <a:close/>
                </a:path>
                <a:path w="3535045" h="17144">
                  <a:moveTo>
                    <a:pt x="418338" y="0"/>
                  </a:moveTo>
                  <a:lnTo>
                    <a:pt x="271513" y="0"/>
                  </a:lnTo>
                  <a:lnTo>
                    <a:pt x="271513" y="16624"/>
                  </a:lnTo>
                  <a:lnTo>
                    <a:pt x="418338" y="16624"/>
                  </a:lnTo>
                  <a:lnTo>
                    <a:pt x="418338" y="0"/>
                  </a:lnTo>
                  <a:close/>
                </a:path>
                <a:path w="3535045" h="17144">
                  <a:moveTo>
                    <a:pt x="839622" y="0"/>
                  </a:moveTo>
                  <a:lnTo>
                    <a:pt x="696963" y="0"/>
                  </a:lnTo>
                  <a:lnTo>
                    <a:pt x="696963" y="16624"/>
                  </a:lnTo>
                  <a:lnTo>
                    <a:pt x="839622" y="16624"/>
                  </a:lnTo>
                  <a:lnTo>
                    <a:pt x="839622" y="0"/>
                  </a:lnTo>
                  <a:close/>
                </a:path>
                <a:path w="3535045" h="17144">
                  <a:moveTo>
                    <a:pt x="1106970" y="0"/>
                  </a:moveTo>
                  <a:lnTo>
                    <a:pt x="964311" y="0"/>
                  </a:lnTo>
                  <a:lnTo>
                    <a:pt x="964311" y="16624"/>
                  </a:lnTo>
                  <a:lnTo>
                    <a:pt x="1106970" y="16624"/>
                  </a:lnTo>
                  <a:lnTo>
                    <a:pt x="1106970" y="0"/>
                  </a:lnTo>
                  <a:close/>
                </a:path>
                <a:path w="3535045" h="17144">
                  <a:moveTo>
                    <a:pt x="1563217" y="0"/>
                  </a:moveTo>
                  <a:lnTo>
                    <a:pt x="1416392" y="0"/>
                  </a:lnTo>
                  <a:lnTo>
                    <a:pt x="1416392" y="16624"/>
                  </a:lnTo>
                  <a:lnTo>
                    <a:pt x="1563217" y="16624"/>
                  </a:lnTo>
                  <a:lnTo>
                    <a:pt x="1563217" y="0"/>
                  </a:lnTo>
                  <a:close/>
                </a:path>
                <a:path w="3535045" h="17144">
                  <a:moveTo>
                    <a:pt x="1834730" y="0"/>
                  </a:moveTo>
                  <a:lnTo>
                    <a:pt x="1687906" y="0"/>
                  </a:lnTo>
                  <a:lnTo>
                    <a:pt x="1687906" y="16624"/>
                  </a:lnTo>
                  <a:lnTo>
                    <a:pt x="1834730" y="16624"/>
                  </a:lnTo>
                  <a:lnTo>
                    <a:pt x="1834730" y="0"/>
                  </a:lnTo>
                  <a:close/>
                </a:path>
                <a:path w="3535045" h="17144">
                  <a:moveTo>
                    <a:pt x="2406421" y="0"/>
                  </a:moveTo>
                  <a:lnTo>
                    <a:pt x="2259596" y="0"/>
                  </a:lnTo>
                  <a:lnTo>
                    <a:pt x="2259596" y="16624"/>
                  </a:lnTo>
                  <a:lnTo>
                    <a:pt x="2406421" y="16624"/>
                  </a:lnTo>
                  <a:lnTo>
                    <a:pt x="2406421" y="0"/>
                  </a:lnTo>
                  <a:close/>
                </a:path>
                <a:path w="3535045" h="17144">
                  <a:moveTo>
                    <a:pt x="2677934" y="0"/>
                  </a:moveTo>
                  <a:lnTo>
                    <a:pt x="2531110" y="0"/>
                  </a:lnTo>
                  <a:lnTo>
                    <a:pt x="2531110" y="16624"/>
                  </a:lnTo>
                  <a:lnTo>
                    <a:pt x="2677934" y="16624"/>
                  </a:lnTo>
                  <a:lnTo>
                    <a:pt x="2677934" y="0"/>
                  </a:lnTo>
                  <a:close/>
                </a:path>
                <a:path w="3535045" h="17144">
                  <a:moveTo>
                    <a:pt x="3183267" y="0"/>
                  </a:moveTo>
                  <a:lnTo>
                    <a:pt x="2956560" y="0"/>
                  </a:lnTo>
                  <a:lnTo>
                    <a:pt x="2956560" y="16624"/>
                  </a:lnTo>
                  <a:lnTo>
                    <a:pt x="3183267" y="16624"/>
                  </a:lnTo>
                  <a:lnTo>
                    <a:pt x="3183267" y="0"/>
                  </a:lnTo>
                  <a:close/>
                </a:path>
                <a:path w="3535045" h="17144">
                  <a:moveTo>
                    <a:pt x="3534664" y="0"/>
                  </a:moveTo>
                  <a:lnTo>
                    <a:pt x="3307956" y="0"/>
                  </a:lnTo>
                  <a:lnTo>
                    <a:pt x="3307956" y="16624"/>
                  </a:lnTo>
                  <a:lnTo>
                    <a:pt x="3534664" y="16624"/>
                  </a:lnTo>
                  <a:lnTo>
                    <a:pt x="35346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631812" y="2407283"/>
            <a:ext cx="4509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25933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38230" y="2634919"/>
            <a:ext cx="527685" cy="17145"/>
          </a:xfrm>
          <a:custGeom>
            <a:avLst/>
            <a:gdLst/>
            <a:ahLst/>
            <a:cxnLst/>
            <a:rect l="l" t="t" r="r" b="b"/>
            <a:pathLst>
              <a:path w="527685" h="17144">
                <a:moveTo>
                  <a:pt x="201460" y="0"/>
                </a:moveTo>
                <a:lnTo>
                  <a:pt x="0" y="0"/>
                </a:lnTo>
                <a:lnTo>
                  <a:pt x="0" y="16624"/>
                </a:lnTo>
                <a:lnTo>
                  <a:pt x="201460" y="16624"/>
                </a:lnTo>
                <a:lnTo>
                  <a:pt x="201460" y="0"/>
                </a:lnTo>
                <a:close/>
              </a:path>
              <a:path w="527685" h="17144">
                <a:moveTo>
                  <a:pt x="527608" y="0"/>
                </a:moveTo>
                <a:lnTo>
                  <a:pt x="326148" y="0"/>
                </a:lnTo>
                <a:lnTo>
                  <a:pt x="326148" y="16624"/>
                </a:lnTo>
                <a:lnTo>
                  <a:pt x="527608" y="16624"/>
                </a:lnTo>
                <a:lnTo>
                  <a:pt x="527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228820" y="2500298"/>
            <a:ext cx="91249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6379" algn="l"/>
                <a:tab pos="836930" algn="l"/>
              </a:tabLst>
            </a:pPr>
            <a:r>
              <a:rPr dirty="0" sz="1100" spc="-210">
                <a:latin typeface="Verdana"/>
                <a:cs typeface="Verdana"/>
              </a:rPr>
              <a:t>_</a:t>
            </a:r>
            <a:r>
              <a:rPr dirty="0" sz="1100" spc="-210">
                <a:latin typeface="Verdana"/>
                <a:cs typeface="Verdana"/>
              </a:rPr>
              <a:t>	</a:t>
            </a: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93712" y="2619615"/>
            <a:ext cx="4394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734695" algn="l"/>
                <a:tab pos="1454150" algn="l"/>
                <a:tab pos="2297430" algn="l"/>
                <a:tab pos="2994025" algn="l"/>
                <a:tab pos="3203575" algn="l"/>
                <a:tab pos="4073525" algn="l"/>
              </a:tabLst>
            </a:pP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 spc="-284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-320">
                <a:latin typeface="Calibri"/>
                <a:cs typeface="Calibri"/>
              </a:rPr>
              <a:t>u</a:t>
            </a:r>
            <a:r>
              <a:rPr dirty="0" baseline="47979" sz="1650" spc="-60">
                <a:latin typeface="Verdana"/>
                <a:cs typeface="Verdana"/>
              </a:rPr>
              <a:t> </a:t>
            </a:r>
            <a:r>
              <a:rPr dirty="0" sz="800" spc="-285">
                <a:latin typeface="Calibri"/>
                <a:cs typeface="Calibri"/>
              </a:rPr>
              <a:t>n</a:t>
            </a:r>
            <a:r>
              <a:rPr dirty="0" baseline="47979" sz="1650" spc="-104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>
                <a:latin typeface="Calibri"/>
                <a:cs typeface="Calibri"/>
              </a:rPr>
              <a:t>  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baseline="47979" sz="1650" spc="-315">
                <a:latin typeface="Verdana"/>
                <a:cs typeface="Verdana"/>
              </a:rPr>
              <a:t>_</a:t>
            </a:r>
            <a:r>
              <a:rPr dirty="0" baseline="47979" sz="1650">
                <a:latin typeface="Verdana"/>
                <a:cs typeface="Verdana"/>
              </a:rPr>
              <a:t>	</a:t>
            </a: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 spc="157">
                <a:latin typeface="Verdana"/>
                <a:cs typeface="Verdana"/>
              </a:rPr>
              <a:t> </a:t>
            </a:r>
            <a:r>
              <a:rPr dirty="0" sz="800" spc="20">
                <a:latin typeface="Calibri"/>
                <a:cs typeface="Calibri"/>
              </a:rPr>
              <a:t>v</a:t>
            </a:r>
            <a:r>
              <a:rPr dirty="0" sz="800" spc="-165">
                <a:latin typeface="Calibri"/>
                <a:cs typeface="Calibri"/>
              </a:rPr>
              <a:t>e</a:t>
            </a:r>
            <a:r>
              <a:rPr dirty="0" baseline="47979" sz="1650" spc="-307">
                <a:latin typeface="Verdana"/>
                <a:cs typeface="Verdana"/>
              </a:rPr>
              <a:t> </a:t>
            </a:r>
            <a:r>
              <a:rPr dirty="0" sz="800" spc="-40">
                <a:latin typeface="Calibri"/>
                <a:cs typeface="Calibri"/>
              </a:rPr>
              <a:t>c</a:t>
            </a:r>
            <a:r>
              <a:rPr dirty="0" baseline="47979" sz="1650" spc="-472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30">
                <a:latin typeface="Calibri"/>
                <a:cs typeface="Calibri"/>
              </a:rPr>
              <a:t>or</a:t>
            </a:r>
            <a:r>
              <a:rPr dirty="0" sz="800">
                <a:latin typeface="Calibri"/>
                <a:cs typeface="Calibri"/>
              </a:rPr>
              <a:t>  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baseline="47979" sz="1650" spc="-315">
                <a:latin typeface="Verdana"/>
                <a:cs typeface="Verdana"/>
              </a:rPr>
              <a:t>_</a:t>
            </a:r>
            <a:r>
              <a:rPr dirty="0" baseline="47979" sz="1650">
                <a:latin typeface="Verdana"/>
                <a:cs typeface="Verdana"/>
              </a:rPr>
              <a:t>	</a:t>
            </a: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>
                <a:latin typeface="Verdana"/>
                <a:cs typeface="Verdana"/>
              </a:rPr>
              <a:t> </a:t>
            </a:r>
            <a:r>
              <a:rPr dirty="0" baseline="47979" sz="1650" spc="-284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-320">
                <a:latin typeface="Calibri"/>
                <a:cs typeface="Calibri"/>
              </a:rPr>
              <a:t>u</a:t>
            </a:r>
            <a:r>
              <a:rPr dirty="0" baseline="47979" sz="1650" spc="-60">
                <a:latin typeface="Verdana"/>
                <a:cs typeface="Verdana"/>
              </a:rPr>
              <a:t> </a:t>
            </a:r>
            <a:r>
              <a:rPr dirty="0" sz="800" spc="-285">
                <a:latin typeface="Calibri"/>
                <a:cs typeface="Calibri"/>
              </a:rPr>
              <a:t>n</a:t>
            </a:r>
            <a:r>
              <a:rPr dirty="0" baseline="47979" sz="1650" spc="-104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>
                <a:latin typeface="Calibri"/>
                <a:cs typeface="Calibri"/>
              </a:rPr>
              <a:t>  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baseline="47979" sz="1650" spc="-315">
                <a:latin typeface="Verdana"/>
                <a:cs typeface="Verdana"/>
              </a:rPr>
              <a:t>_</a:t>
            </a:r>
            <a:r>
              <a:rPr dirty="0" baseline="47979" sz="1650">
                <a:latin typeface="Verdana"/>
                <a:cs typeface="Verdana"/>
              </a:rPr>
              <a:t>	</a:t>
            </a: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>
                <a:latin typeface="Verdana"/>
                <a:cs typeface="Verdana"/>
              </a:rPr>
              <a:t> </a:t>
            </a:r>
            <a:r>
              <a:rPr dirty="0" baseline="47979" sz="1650" spc="-284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-320">
                <a:latin typeface="Calibri"/>
                <a:cs typeface="Calibri"/>
              </a:rPr>
              <a:t>u</a:t>
            </a:r>
            <a:r>
              <a:rPr dirty="0" baseline="47979" sz="1650" spc="-60">
                <a:latin typeface="Verdana"/>
                <a:cs typeface="Verdana"/>
              </a:rPr>
              <a:t> </a:t>
            </a:r>
            <a:r>
              <a:rPr dirty="0" sz="800" spc="-285">
                <a:latin typeface="Calibri"/>
                <a:cs typeface="Calibri"/>
              </a:rPr>
              <a:t>n</a:t>
            </a:r>
            <a:r>
              <a:rPr dirty="0" baseline="47979" sz="1650" spc="-104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>
                <a:latin typeface="Calibri"/>
                <a:cs typeface="Calibri"/>
              </a:rPr>
              <a:t>  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baseline="47979" sz="1650" spc="-315">
                <a:latin typeface="Verdana"/>
                <a:cs typeface="Verdana"/>
              </a:rPr>
              <a:t>_</a:t>
            </a:r>
            <a:r>
              <a:rPr dirty="0" baseline="47979" sz="1650">
                <a:latin typeface="Verdana"/>
                <a:cs typeface="Verdana"/>
              </a:rPr>
              <a:t>	</a:t>
            </a:r>
            <a:r>
              <a:rPr dirty="0" baseline="47979" sz="1650" spc="150">
                <a:latin typeface="Verdana"/>
                <a:cs typeface="Verdana"/>
              </a:rPr>
              <a:t> </a:t>
            </a:r>
            <a:r>
              <a:rPr dirty="0" baseline="47979" sz="1650">
                <a:latin typeface="Verdana"/>
                <a:cs typeface="Verdana"/>
              </a:rPr>
              <a:t>	</a:t>
            </a:r>
            <a:r>
              <a:rPr dirty="0" sz="800" spc="20">
                <a:latin typeface="Calibri"/>
                <a:cs typeface="Calibri"/>
              </a:rPr>
              <a:t>v</a:t>
            </a:r>
            <a:r>
              <a:rPr dirty="0" sz="800" spc="-165">
                <a:latin typeface="Calibri"/>
                <a:cs typeface="Calibri"/>
              </a:rPr>
              <a:t>e</a:t>
            </a:r>
            <a:r>
              <a:rPr dirty="0" baseline="47979" sz="1650" spc="-307">
                <a:latin typeface="Verdana"/>
                <a:cs typeface="Verdana"/>
              </a:rPr>
              <a:t> </a:t>
            </a:r>
            <a:r>
              <a:rPr dirty="0" sz="800" spc="-40">
                <a:latin typeface="Calibri"/>
                <a:cs typeface="Calibri"/>
              </a:rPr>
              <a:t>c</a:t>
            </a:r>
            <a:r>
              <a:rPr dirty="0" baseline="47979" sz="1650" spc="-472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30">
                <a:latin typeface="Calibri"/>
                <a:cs typeface="Calibri"/>
              </a:rPr>
              <a:t>or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-320">
                <a:latin typeface="Calibri"/>
                <a:cs typeface="Calibri"/>
              </a:rPr>
              <a:t>u</a:t>
            </a:r>
            <a:r>
              <a:rPr dirty="0" baseline="47979" sz="1650" spc="-60">
                <a:latin typeface="Verdana"/>
                <a:cs typeface="Verdana"/>
              </a:rPr>
              <a:t> </a:t>
            </a:r>
            <a:r>
              <a:rPr dirty="0" sz="800" spc="-285">
                <a:latin typeface="Calibri"/>
                <a:cs typeface="Calibri"/>
              </a:rPr>
              <a:t>n</a:t>
            </a:r>
            <a:r>
              <a:rPr dirty="0" baseline="47979" sz="1650" spc="-104">
                <a:latin typeface="Verdana"/>
                <a:cs typeface="Verdana"/>
              </a:rPr>
              <a:t> </a:t>
            </a:r>
            <a:r>
              <a:rPr dirty="0" sz="800">
                <a:latin typeface="Calibri"/>
                <a:cs typeface="Calibri"/>
              </a:rPr>
              <a:t>t</a:t>
            </a:r>
            <a:r>
              <a:rPr dirty="0" sz="800" spc="40">
                <a:latin typeface="Calibri"/>
                <a:cs typeface="Calibri"/>
              </a:rPr>
              <a:t>o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30187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Integrales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8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Línea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y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Superficie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4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2117090" cy="5080"/>
            </a:xfrm>
            <a:custGeom>
              <a:avLst/>
              <a:gdLst/>
              <a:ahLst/>
              <a:cxnLst/>
              <a:rect l="l" t="t" r="r" b="b"/>
              <a:pathLst>
                <a:path w="2117090" h="5080">
                  <a:moveTo>
                    <a:pt x="0" y="5060"/>
                  </a:moveTo>
                  <a:lnTo>
                    <a:pt x="0" y="0"/>
                  </a:lnTo>
                  <a:lnTo>
                    <a:pt x="2116687" y="0"/>
                  </a:lnTo>
                  <a:lnTo>
                    <a:pt x="211668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7133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Integral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vectorial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1276350"/>
            <a:chOff x="0" y="375723"/>
            <a:chExt cx="5760085" cy="127635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4160520" cy="5080"/>
            </a:xfrm>
            <a:custGeom>
              <a:avLst/>
              <a:gdLst/>
              <a:ahLst/>
              <a:cxnLst/>
              <a:rect l="l" t="t" r="r" b="b"/>
              <a:pathLst>
                <a:path w="4160520" h="5079">
                  <a:moveTo>
                    <a:pt x="0" y="5060"/>
                  </a:moveTo>
                  <a:lnTo>
                    <a:pt x="0" y="0"/>
                  </a:lnTo>
                  <a:lnTo>
                    <a:pt x="4160092" y="0"/>
                  </a:lnTo>
                  <a:lnTo>
                    <a:pt x="416009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1031875"/>
            </a:xfrm>
            <a:custGeom>
              <a:avLst/>
              <a:gdLst/>
              <a:ahLst/>
              <a:cxnLst/>
              <a:rect l="l" t="t" r="r" b="b"/>
              <a:pathLst>
                <a:path w="5039995" h="1031875">
                  <a:moveTo>
                    <a:pt x="5039995" y="0"/>
                  </a:moveTo>
                  <a:lnTo>
                    <a:pt x="0" y="0"/>
                  </a:lnTo>
                  <a:lnTo>
                    <a:pt x="0" y="1031595"/>
                  </a:lnTo>
                  <a:lnTo>
                    <a:pt x="5039995" y="103159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93433" y="324660"/>
            <a:ext cx="3464560" cy="75946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640"/>
              </a:spcBef>
              <a:buClr>
                <a:srgbClr val="22373A"/>
              </a:buClr>
              <a:buChar char="•"/>
              <a:tabLst>
                <a:tab pos="2438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curva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438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parametrización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tal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-10">
                <a:latin typeface="Tahoma"/>
                <a:cs typeface="Tahoma"/>
              </a:rPr>
              <a:t>([</a:t>
            </a:r>
            <a:r>
              <a:rPr dirty="0" sz="1100" spc="-10">
                <a:latin typeface="Calibri"/>
                <a:cs typeface="Calibri"/>
              </a:rPr>
              <a:t>a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b</a:t>
            </a:r>
            <a:r>
              <a:rPr dirty="0" sz="1100" spc="-20">
                <a:latin typeface="Tahoma"/>
                <a:cs typeface="Tahoma"/>
              </a:rPr>
              <a:t>])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1428" y="1229371"/>
            <a:ext cx="1089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7070" algn="l"/>
              </a:tabLst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b="1">
                <a:latin typeface="Calibri"/>
                <a:cs typeface="Calibri"/>
              </a:rPr>
              <a:t>  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t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5475" y="1040789"/>
            <a:ext cx="153670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687070" algn="l"/>
                <a:tab pos="1446530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8408" y="1118182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28976" y="1229371"/>
            <a:ext cx="1209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67030" algn="l"/>
              </a:tabLst>
            </a:pP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50" i="1">
                <a:latin typeface="DejaVu Sans"/>
                <a:cs typeface="DejaVu Sans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  </a:t>
            </a:r>
            <a:r>
              <a:rPr dirty="0" sz="1100" spc="-125">
                <a:latin typeface="Tahoma"/>
                <a:cs typeface="Tahoma"/>
              </a:rPr>
              <a:t> </a:t>
            </a:r>
            <a:r>
              <a:rPr dirty="0" baseline="-69444" sz="1200" spc="60">
                <a:latin typeface="Calibri"/>
                <a:cs typeface="Calibri"/>
              </a:rPr>
              <a:t>a</a:t>
            </a:r>
            <a:r>
              <a:rPr dirty="0" baseline="-69444" sz="1200">
                <a:latin typeface="Calibri"/>
                <a:cs typeface="Calibri"/>
              </a:rPr>
              <a:t>  </a:t>
            </a:r>
            <a:r>
              <a:rPr dirty="0" baseline="-69444" sz="1200" spc="37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i="1">
                <a:latin typeface="DejaVu Sans"/>
                <a:cs typeface="DejaVu Sans"/>
              </a:rPr>
              <a:t> </a:t>
            </a:r>
            <a:r>
              <a:rPr dirty="0" sz="1100" spc="-25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3775" y="1229371"/>
            <a:ext cx="519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46379" algn="l"/>
              </a:tabLst>
            </a:pPr>
            <a:r>
              <a:rPr dirty="0" sz="1100" spc="40" b="1">
                <a:latin typeface="Calibri"/>
                <a:cs typeface="Calibri"/>
              </a:rPr>
              <a:t>r	</a:t>
            </a:r>
            <a:r>
              <a:rPr dirty="0" sz="1100" spc="35" b="1">
                <a:latin typeface="Calibri"/>
                <a:cs typeface="Calibri"/>
              </a:rPr>
              <a:t>r</a:t>
            </a:r>
            <a:r>
              <a:rPr dirty="0" baseline="31250" sz="1200" spc="52" i="1">
                <a:latin typeface="DejaVu Sans"/>
                <a:cs typeface="DejaVu Sans"/>
              </a:rPr>
              <a:t>,</a:t>
            </a:r>
            <a:r>
              <a:rPr dirty="0" sz="1100" spc="35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59994" y="1729295"/>
            <a:ext cx="5039995" cy="1369695"/>
            <a:chOff x="359994" y="1729295"/>
            <a:chExt cx="5039995" cy="1369695"/>
          </a:xfrm>
        </p:grpSpPr>
        <p:sp>
          <p:nvSpPr>
            <p:cNvPr id="17" name="object 17"/>
            <p:cNvSpPr/>
            <p:nvPr/>
          </p:nvSpPr>
          <p:spPr>
            <a:xfrm>
              <a:off x="359994" y="1729295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59994" y="1939747"/>
              <a:ext cx="5039995" cy="1159510"/>
            </a:xfrm>
            <a:custGeom>
              <a:avLst/>
              <a:gdLst/>
              <a:ahLst/>
              <a:cxnLst/>
              <a:rect l="l" t="t" r="r" b="b"/>
              <a:pathLst>
                <a:path w="5039995" h="1159510">
                  <a:moveTo>
                    <a:pt x="5039995" y="0"/>
                  </a:moveTo>
                  <a:lnTo>
                    <a:pt x="0" y="0"/>
                  </a:lnTo>
                  <a:lnTo>
                    <a:pt x="0" y="1159014"/>
                  </a:lnTo>
                  <a:lnTo>
                    <a:pt x="5039995" y="1159014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80733" y="1392324"/>
            <a:ext cx="4566285" cy="831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03985">
              <a:lnSpc>
                <a:spcPct val="100000"/>
              </a:lnSpc>
              <a:spcBef>
                <a:spcPts val="95"/>
              </a:spcBef>
              <a:tabLst>
                <a:tab pos="2078355" algn="l"/>
              </a:tabLst>
            </a:pPr>
            <a:r>
              <a:rPr dirty="0" sz="800" spc="15">
                <a:latin typeface="Calibri"/>
                <a:cs typeface="Calibri"/>
              </a:rPr>
              <a:t>C	C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circunferencia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primer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cuadrante,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15" b="1">
                <a:solidFill>
                  <a:srgbClr val="13B03D"/>
                </a:solidFill>
                <a:latin typeface="Calibri"/>
                <a:cs typeface="Calibri"/>
              </a:rPr>
              <a:t>or.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positiva)</a:t>
            </a:r>
            <a:endParaRPr sz="1100">
              <a:latin typeface="Calibri"/>
              <a:cs typeface="Calibri"/>
            </a:endParaRPr>
          </a:p>
          <a:p>
            <a:pPr algn="ctr" marL="431800">
              <a:lnSpc>
                <a:spcPct val="100000"/>
              </a:lnSpc>
              <a:spcBef>
                <a:spcPts val="1080"/>
              </a:spcBef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S</a:t>
            </a:r>
            <a:r>
              <a:rPr dirty="0" baseline="31250" sz="1200" spc="15">
                <a:latin typeface="Calibri"/>
                <a:cs typeface="Calibri"/>
              </a:rPr>
              <a:t>1</a:t>
            </a:r>
            <a:r>
              <a:rPr dirty="0" baseline="31250" sz="1200" spc="165">
                <a:latin typeface="Calibri"/>
                <a:cs typeface="Calibri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{</a:t>
            </a:r>
            <a:r>
              <a:rPr dirty="0" sz="1100" spc="-50">
                <a:latin typeface="Calibri"/>
                <a:cs typeface="Calibri"/>
              </a:rPr>
              <a:t>x</a:t>
            </a:r>
            <a:r>
              <a:rPr dirty="0" sz="1100" spc="-5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55">
                <a:latin typeface="Calibri"/>
                <a:cs typeface="Calibri"/>
              </a:rPr>
              <a:t>0</a:t>
            </a:r>
            <a:r>
              <a:rPr dirty="0" sz="1100" spc="-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j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baseline="13888" sz="1200" spc="-142" b="0" i="1">
                <a:latin typeface="Bookman Old Style"/>
                <a:cs typeface="Bookman Old Style"/>
              </a:rPr>
              <a:t>π</a:t>
            </a:r>
            <a:r>
              <a:rPr dirty="0" sz="1100" spc="-95" b="0" i="1">
                <a:latin typeface="Bookman Old Style"/>
                <a:cs typeface="Bookman Old Style"/>
              </a:rPr>
              <a:t>/</a:t>
            </a:r>
            <a:r>
              <a:rPr dirty="0" sz="750" spc="-95">
                <a:latin typeface="Calibri"/>
                <a:cs typeface="Calibri"/>
              </a:rPr>
              <a:t>2</a:t>
            </a:r>
            <a:r>
              <a:rPr dirty="0" sz="1100" spc="-95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22829" y="2939423"/>
            <a:ext cx="8191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70"/>
              </a:spcBef>
            </a:pPr>
            <a:r>
              <a:rPr dirty="0"/>
              <a:t>26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64578" y="219552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1552" y="254705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87716" y="2364230"/>
            <a:ext cx="3683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45854" y="219552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84399" y="2279248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36316" y="2272917"/>
            <a:ext cx="1022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22829" y="254705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27455" y="2384106"/>
            <a:ext cx="40684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4035" algn="l"/>
              </a:tabLst>
            </a:pPr>
            <a:r>
              <a:rPr dirty="0" sz="1100" spc="-55">
                <a:latin typeface="Tahoma"/>
                <a:cs typeface="Tahoma"/>
              </a:rPr>
              <a:t>[(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j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j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0454" y="2637471"/>
            <a:ext cx="34353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baseline="15151" sz="1650" spc="390">
                <a:latin typeface="Tahoma"/>
                <a:cs typeface="Tahoma"/>
              </a:rPr>
              <a:t> </a:t>
            </a:r>
            <a:r>
              <a:rPr dirty="0" baseline="15151" sz="1650" spc="209">
                <a:latin typeface="Tahoma"/>
                <a:cs typeface="Tahoma"/>
              </a:rPr>
              <a:t> </a:t>
            </a:r>
            <a:r>
              <a:rPr dirty="0" baseline="13888" sz="900" spc="-60" i="1">
                <a:latin typeface="Trebuchet MS"/>
                <a:cs typeface="Trebuchet MS"/>
              </a:rPr>
              <a:t>π</a:t>
            </a:r>
            <a:r>
              <a:rPr dirty="0" sz="800" spc="-40" b="0" i="1">
                <a:latin typeface="Bookman Old Style"/>
                <a:cs typeface="Bookman Old Style"/>
              </a:rPr>
              <a:t>/</a:t>
            </a:r>
            <a:r>
              <a:rPr dirty="0" sz="550" spc="-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32161" y="2766109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37888" y="2799557"/>
            <a:ext cx="6731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-55">
                <a:latin typeface="Calibri"/>
                <a:cs typeface="Calibri"/>
              </a:rPr>
              <a:t>1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99614" y="2785985"/>
            <a:ext cx="2299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180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85" i="1">
                <a:latin typeface="DejaVu Sans"/>
                <a:cs typeface="DejaVu Sans"/>
              </a:rPr>
              <a:t> 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-5">
                <a:latin typeface="Calibri"/>
                <a:cs typeface="Calibri"/>
              </a:rPr>
              <a:t>3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746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5429"/>
            <a:ext cx="457898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circunferencia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primer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cuadrante,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-15" b="1">
                <a:solidFill>
                  <a:srgbClr val="13B03D"/>
                </a:solidFill>
                <a:latin typeface="Calibri"/>
                <a:cs typeface="Calibri"/>
              </a:rPr>
              <a:t>or.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negativa)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7914"/>
            <a:ext cx="5039995" cy="1159510"/>
          </a:xfrm>
          <a:custGeom>
            <a:avLst/>
            <a:gdLst/>
            <a:ahLst/>
            <a:cxnLst/>
            <a:rect l="l" t="t" r="r" b="b"/>
            <a:pathLst>
              <a:path w="5039995" h="1159510">
                <a:moveTo>
                  <a:pt x="5039995" y="0"/>
                </a:moveTo>
                <a:lnTo>
                  <a:pt x="0" y="0"/>
                </a:lnTo>
                <a:lnTo>
                  <a:pt x="0" y="1159014"/>
                </a:lnTo>
                <a:lnTo>
                  <a:pt x="5039995" y="115901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6688" y="370699"/>
            <a:ext cx="3686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S</a:t>
            </a:r>
            <a:r>
              <a:rPr dirty="0" baseline="31250" sz="1200" spc="15">
                <a:latin typeface="Calibri"/>
                <a:cs typeface="Calibri"/>
              </a:rPr>
              <a:t>1</a:t>
            </a:r>
            <a:r>
              <a:rPr dirty="0" baseline="31250" sz="1200" spc="165">
                <a:latin typeface="Calibri"/>
                <a:cs typeface="Calibri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{</a:t>
            </a:r>
            <a:r>
              <a:rPr dirty="0" sz="1100" spc="-50">
                <a:latin typeface="Calibri"/>
                <a:cs typeface="Calibri"/>
              </a:rPr>
              <a:t>x</a:t>
            </a:r>
            <a:r>
              <a:rPr dirty="0" sz="1100" spc="-5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55">
                <a:latin typeface="Calibri"/>
                <a:cs typeface="Calibri"/>
              </a:rPr>
              <a:t>0</a:t>
            </a:r>
            <a:r>
              <a:rPr dirty="0" sz="1100" spc="-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j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baseline="13888" sz="1200" spc="-142" b="0" i="1">
                <a:latin typeface="Bookman Old Style"/>
                <a:cs typeface="Bookman Old Style"/>
              </a:rPr>
              <a:t>π</a:t>
            </a:r>
            <a:r>
              <a:rPr dirty="0" sz="1100" spc="-95" b="0" i="1">
                <a:latin typeface="Bookman Old Style"/>
                <a:cs typeface="Bookman Old Style"/>
              </a:rPr>
              <a:t>/</a:t>
            </a:r>
            <a:r>
              <a:rPr dirty="0" sz="750" spc="-95">
                <a:latin typeface="Calibri"/>
                <a:cs typeface="Calibri"/>
              </a:rPr>
              <a:t>2</a:t>
            </a:r>
            <a:r>
              <a:rPr dirty="0" sz="1100" spc="-95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2829" y="2939423"/>
            <a:ext cx="8191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70"/>
              </a:spcBef>
            </a:pPr>
            <a:r>
              <a:rPr dirty="0"/>
              <a:t>27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0008" y="53370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970" y="88522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3134" y="702397"/>
            <a:ext cx="3683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2873" y="722273"/>
            <a:ext cx="1083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[(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1285" y="53370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49829" y="617415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1747" y="611097"/>
            <a:ext cx="1022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8247" y="88522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0275" y="722273"/>
            <a:ext cx="2879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6760" algn="l"/>
              </a:tabLst>
            </a:pP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(cos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11285" y="935582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9829" y="1019294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1747" y="1012975"/>
            <a:ext cx="1022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92905" y="110427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0872" y="1137724"/>
            <a:ext cx="6731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-55">
                <a:latin typeface="Calibri"/>
                <a:cs typeface="Calibri"/>
              </a:rPr>
              <a:t>1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5032" y="1124164"/>
            <a:ext cx="2087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180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-40">
                <a:latin typeface="Tahoma"/>
                <a:cs typeface="Tahoma"/>
              </a:rPr>
              <a:t>(cos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-5">
                <a:latin typeface="Calibri"/>
                <a:cs typeface="Calibri"/>
              </a:rPr>
              <a:t>3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294" y="1287118"/>
            <a:ext cx="5020310" cy="1478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448945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 </a:t>
            </a:r>
            <a:r>
              <a:rPr dirty="0" sz="1100" spc="35">
                <a:latin typeface="Calibri"/>
                <a:cs typeface="Calibri"/>
              </a:rPr>
              <a:t>integral</a:t>
            </a:r>
            <a:r>
              <a:rPr dirty="0" sz="1100" spc="50">
                <a:latin typeface="Calibri"/>
                <a:cs typeface="Calibri"/>
              </a:rPr>
              <a:t> de línea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depende de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orientación,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no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parametrización.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 spc="35" b="1">
                <a:latin typeface="Calibri"/>
                <a:cs typeface="Calibri"/>
              </a:rPr>
              <a:t>Orientación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0">
                <a:latin typeface="Calibri"/>
                <a:cs typeface="Calibri"/>
              </a:rPr>
              <a:t>Curvas </a:t>
            </a:r>
            <a:r>
              <a:rPr dirty="0" sz="1100" spc="45">
                <a:latin typeface="Calibri"/>
                <a:cs typeface="Calibri"/>
              </a:rPr>
              <a:t>abiertas </a:t>
            </a:r>
            <a:r>
              <a:rPr dirty="0" sz="1100" spc="50">
                <a:latin typeface="Calibri"/>
                <a:cs typeface="Calibri"/>
              </a:rPr>
              <a:t>(plano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espacio):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indicada</a:t>
            </a:r>
            <a:r>
              <a:rPr dirty="0" sz="1100" spc="45">
                <a:latin typeface="Calibri"/>
                <a:cs typeface="Calibri"/>
              </a:rPr>
              <a:t> 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puntos </a:t>
            </a:r>
            <a:r>
              <a:rPr dirty="0" sz="1100" spc="40">
                <a:latin typeface="Calibri"/>
                <a:cs typeface="Calibri"/>
              </a:rPr>
              <a:t>inicio/fin.</a:t>
            </a:r>
            <a:endParaRPr sz="1100">
              <a:latin typeface="Calibri"/>
              <a:cs typeface="Calibri"/>
            </a:endParaRPr>
          </a:p>
          <a:p>
            <a:pPr marL="289560" marR="406400" indent="-113030">
              <a:lnSpc>
                <a:spcPct val="118000"/>
              </a:lnSpc>
              <a:spcBef>
                <a:spcPts val="30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0">
                <a:latin typeface="Calibri"/>
                <a:cs typeface="Calibri"/>
              </a:rPr>
              <a:t>Curvas</a:t>
            </a:r>
            <a:r>
              <a:rPr dirty="0" sz="1100" spc="45">
                <a:latin typeface="Calibri"/>
                <a:cs typeface="Calibri"/>
              </a:rPr>
              <a:t> cerradas </a:t>
            </a:r>
            <a:r>
              <a:rPr dirty="0" sz="1100" spc="35">
                <a:latin typeface="Calibri"/>
                <a:cs typeface="Calibri"/>
              </a:rPr>
              <a:t>(plano):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prefiere</a:t>
            </a:r>
            <a:r>
              <a:rPr dirty="0" sz="1100" spc="45">
                <a:latin typeface="Calibri"/>
                <a:cs typeface="Calibri"/>
              </a:rPr>
              <a:t> positiva </a:t>
            </a:r>
            <a:r>
              <a:rPr dirty="0" sz="1100" spc="50">
                <a:latin typeface="Calibri"/>
                <a:cs typeface="Calibri"/>
              </a:rPr>
              <a:t>o </a:t>
            </a:r>
            <a:r>
              <a:rPr dirty="0" sz="1100" spc="40">
                <a:latin typeface="Calibri"/>
                <a:cs typeface="Calibri"/>
              </a:rPr>
              <a:t>antihoraria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(región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izquierda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curva).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2080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206056"/>
            <a:ext cx="112395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Forma</a:t>
            </a:r>
            <a:r>
              <a:rPr dirty="0" u="none" spc="-5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diferencial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418541"/>
            <a:ext cx="5039995" cy="1405890"/>
          </a:xfrm>
          <a:custGeom>
            <a:avLst/>
            <a:gdLst/>
            <a:ahLst/>
            <a:cxnLst/>
            <a:rect l="l" t="t" r="r" b="b"/>
            <a:pathLst>
              <a:path w="5039995" h="1405889">
                <a:moveTo>
                  <a:pt x="5039995" y="0"/>
                </a:moveTo>
                <a:lnTo>
                  <a:pt x="0" y="0"/>
                </a:lnTo>
                <a:lnTo>
                  <a:pt x="0" y="1405280"/>
                </a:lnTo>
                <a:lnTo>
                  <a:pt x="5039995" y="140528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1479" y="462634"/>
            <a:ext cx="4399915" cy="1226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8590" indent="-136525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49225" algn="l"/>
              </a:tabLst>
            </a:pPr>
            <a:r>
              <a:rPr dirty="0" sz="1100" spc="20" b="1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  <a:p>
            <a:pPr marL="1744980">
              <a:lnSpc>
                <a:spcPct val="100000"/>
              </a:lnSpc>
              <a:spcBef>
                <a:spcPts val="1335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Ndy</a:t>
            </a:r>
            <a:endParaRPr sz="1100">
              <a:latin typeface="Calibri"/>
              <a:cs typeface="Calibri"/>
            </a:endParaRPr>
          </a:p>
          <a:p>
            <a:pPr marL="148590" indent="-136525">
              <a:lnSpc>
                <a:spcPct val="100000"/>
              </a:lnSpc>
              <a:spcBef>
                <a:spcPts val="1515"/>
              </a:spcBef>
              <a:buClr>
                <a:srgbClr val="22373A"/>
              </a:buClr>
              <a:buFont typeface="Calibri"/>
              <a:buChar char="•"/>
              <a:tabLst>
                <a:tab pos="149225" algn="l"/>
              </a:tabLst>
            </a:pPr>
            <a:r>
              <a:rPr dirty="0" sz="1100" spc="10" b="1">
                <a:latin typeface="Calibri"/>
                <a:cs typeface="Calibri"/>
              </a:rPr>
              <a:t>F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N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M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P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3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</a:t>
            </a:r>
            <a:r>
              <a:rPr dirty="0" sz="1100" spc="50" b="1">
                <a:latin typeface="Calibri"/>
                <a:cs typeface="Calibri"/>
              </a:rPr>
              <a:t>r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dz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  <a:p>
            <a:pPr marL="1744980">
              <a:lnSpc>
                <a:spcPct val="100000"/>
              </a:lnSpc>
              <a:spcBef>
                <a:spcPts val="1335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Ndy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Pdz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192695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994" y="1926958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2137410"/>
            <a:ext cx="5039995" cy="499745"/>
          </a:xfrm>
          <a:custGeom>
            <a:avLst/>
            <a:gdLst/>
            <a:ahLst/>
            <a:cxnLst/>
            <a:rect l="l" t="t" r="r" b="b"/>
            <a:pathLst>
              <a:path w="5039995" h="499744">
                <a:moveTo>
                  <a:pt x="5039995" y="0"/>
                </a:moveTo>
                <a:lnTo>
                  <a:pt x="0" y="0"/>
                </a:lnTo>
                <a:lnTo>
                  <a:pt x="0" y="499249"/>
                </a:lnTo>
                <a:lnTo>
                  <a:pt x="5039995" y="49924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99755" y="2393148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2829" y="2939423"/>
            <a:ext cx="8191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70"/>
              </a:spcBef>
            </a:pPr>
            <a:r>
              <a:rPr dirty="0"/>
              <a:t>28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45920" y="2210306"/>
            <a:ext cx="3556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9210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5646" y="2230195"/>
            <a:ext cx="1492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[(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2781" y="2041612"/>
            <a:ext cx="1771014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168084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81032" y="2393148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27196" y="2210306"/>
            <a:ext cx="3556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9210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66922" y="2230195"/>
            <a:ext cx="1283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[(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2xydy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053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Integral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superficie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vectorial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1270000"/>
            <a:chOff x="0" y="375723"/>
            <a:chExt cx="5760085" cy="127000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4640580" cy="5080"/>
            </a:xfrm>
            <a:custGeom>
              <a:avLst/>
              <a:gdLst/>
              <a:ahLst/>
              <a:cxnLst/>
              <a:rect l="l" t="t" r="r" b="b"/>
              <a:pathLst>
                <a:path w="4640580" h="5079">
                  <a:moveTo>
                    <a:pt x="0" y="5060"/>
                  </a:moveTo>
                  <a:lnTo>
                    <a:pt x="0" y="0"/>
                  </a:lnTo>
                  <a:lnTo>
                    <a:pt x="4640069" y="0"/>
                  </a:lnTo>
                  <a:lnTo>
                    <a:pt x="464006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1025525"/>
            </a:xfrm>
            <a:custGeom>
              <a:avLst/>
              <a:gdLst/>
              <a:ahLst/>
              <a:cxnLst/>
              <a:rect l="l" t="t" r="r" b="b"/>
              <a:pathLst>
                <a:path w="5039995" h="1025525">
                  <a:moveTo>
                    <a:pt x="5039995" y="0"/>
                  </a:moveTo>
                  <a:lnTo>
                    <a:pt x="0" y="0"/>
                  </a:lnTo>
                  <a:lnTo>
                    <a:pt x="0" y="1025486"/>
                  </a:lnTo>
                  <a:lnTo>
                    <a:pt x="5039995" y="1025486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359994" y="1723186"/>
            <a:ext cx="5039995" cy="1244600"/>
            <a:chOff x="359994" y="1723186"/>
            <a:chExt cx="5039995" cy="1244600"/>
          </a:xfrm>
        </p:grpSpPr>
        <p:sp>
          <p:nvSpPr>
            <p:cNvPr id="11" name="object 11"/>
            <p:cNvSpPr/>
            <p:nvPr/>
          </p:nvSpPr>
          <p:spPr>
            <a:xfrm>
              <a:off x="359994" y="172318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9994" y="1933651"/>
              <a:ext cx="5039995" cy="1034415"/>
            </a:xfrm>
            <a:custGeom>
              <a:avLst/>
              <a:gdLst/>
              <a:ahLst/>
              <a:cxnLst/>
              <a:rect l="l" t="t" r="r" b="b"/>
              <a:pathLst>
                <a:path w="5039995" h="1034414">
                  <a:moveTo>
                    <a:pt x="5039995" y="0"/>
                  </a:moveTo>
                  <a:lnTo>
                    <a:pt x="0" y="0"/>
                  </a:lnTo>
                  <a:lnTo>
                    <a:pt x="0" y="1034122"/>
                  </a:lnTo>
                  <a:lnTo>
                    <a:pt x="5039995" y="103412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42633" y="321066"/>
            <a:ext cx="4854575" cy="213360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77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67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superficie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parametrización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tal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r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  <a:p>
            <a:pPr algn="ctr" marL="219710">
              <a:lnSpc>
                <a:spcPct val="100000"/>
              </a:lnSpc>
              <a:spcBef>
                <a:spcPts val="1380"/>
              </a:spcBef>
            </a:pP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97">
                <a:latin typeface="Calibri"/>
                <a:cs typeface="Calibri"/>
              </a:rPr>
              <a:t>S</a:t>
            </a:r>
            <a:r>
              <a:rPr dirty="0" baseline="-69444" sz="1200">
                <a:latin typeface="Calibri"/>
                <a:cs typeface="Calibri"/>
              </a:rPr>
              <a:t> 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b="1">
                <a:latin typeface="Calibri"/>
                <a:cs typeface="Calibri"/>
              </a:rPr>
              <a:t>N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15">
                <a:latin typeface="Calibri"/>
                <a:cs typeface="Calibri"/>
              </a:rPr>
              <a:t>U</a:t>
            </a:r>
            <a:r>
              <a:rPr dirty="0" baseline="-69444" sz="1200">
                <a:latin typeface="Calibri"/>
                <a:cs typeface="Calibri"/>
              </a:rPr>
              <a:t> 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-112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"/>
                <a:cs typeface="DejaVu Sans"/>
              </a:rPr>
              <a:t>×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63500">
              <a:lnSpc>
                <a:spcPct val="100000"/>
              </a:lnSpc>
              <a:spcBef>
                <a:spcPts val="248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la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esfera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radio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unidad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primer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octante,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15" b="1">
                <a:solidFill>
                  <a:srgbClr val="13B03D"/>
                </a:solidFill>
                <a:latin typeface="Calibri"/>
                <a:cs typeface="Calibri"/>
              </a:rPr>
              <a:t>or.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int.)</a:t>
            </a:r>
            <a:endParaRPr sz="1100">
              <a:latin typeface="Calibri"/>
              <a:cs typeface="Calibri"/>
            </a:endParaRPr>
          </a:p>
          <a:p>
            <a:pPr algn="ctr" marL="213995">
              <a:lnSpc>
                <a:spcPct val="100000"/>
              </a:lnSpc>
              <a:spcBef>
                <a:spcPts val="1085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k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u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baseline="13888" sz="1200" spc="-120" b="0" i="1">
                <a:latin typeface="Bookman Old Style"/>
                <a:cs typeface="Bookman Old Style"/>
              </a:rPr>
              <a:t>π</a:t>
            </a:r>
            <a:r>
              <a:rPr dirty="0" sz="1100" spc="-80" b="0" i="1">
                <a:latin typeface="Bookman Old Style"/>
                <a:cs typeface="Bookman Old Style"/>
              </a:rPr>
              <a:t>/</a:t>
            </a:r>
            <a:r>
              <a:rPr dirty="0" sz="750" spc="-80">
                <a:latin typeface="Calibri"/>
                <a:cs typeface="Calibri"/>
              </a:rPr>
              <a:t>2</a:t>
            </a:r>
            <a:r>
              <a:rPr dirty="0" sz="1100" spc="-80">
                <a:latin typeface="Tahoma"/>
                <a:cs typeface="Tahoma"/>
              </a:rPr>
              <a:t>]</a:t>
            </a:r>
            <a:r>
              <a:rPr dirty="0" baseline="31250" sz="1200" spc="-120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algn="ctr" marR="267335">
              <a:lnSpc>
                <a:spcPct val="100000"/>
              </a:lnSpc>
              <a:spcBef>
                <a:spcPts val="54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4555" y="2736353"/>
            <a:ext cx="806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2936" y="2412554"/>
            <a:ext cx="49910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 b="1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 b="1">
                <a:latin typeface="Calibri"/>
                <a:cs typeface="Calibri"/>
              </a:rPr>
              <a:t>j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25">
                <a:latin typeface="Calibri"/>
                <a:cs typeface="Calibri"/>
              </a:rPr>
              <a:t>z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45" b="1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9035" y="2455785"/>
            <a:ext cx="546735" cy="19177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74930">
              <a:lnSpc>
                <a:spcPts val="550"/>
              </a:lnSpc>
              <a:spcBef>
                <a:spcPts val="640"/>
              </a:spcBef>
              <a:tabLst>
                <a:tab pos="335280" algn="l"/>
              </a:tabLst>
            </a:pP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-1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220"/>
              </a:lnSpc>
              <a:tabLst>
                <a:tab pos="210820" algn="l"/>
                <a:tab pos="471170" algn="l"/>
              </a:tabLst>
            </a:pPr>
            <a:r>
              <a:rPr dirty="0" sz="1100" spc="45">
                <a:latin typeface="Tahoma"/>
                <a:cs typeface="Tahoma"/>
              </a:rPr>
              <a:t>"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90">
                <a:latin typeface="Tahoma"/>
                <a:cs typeface="Tahoma"/>
              </a:rPr>
              <a:t>--</a:t>
            </a:r>
            <a:r>
              <a:rPr dirty="0" sz="1100" spc="90">
                <a:latin typeface="Tahoma"/>
                <a:cs typeface="Tahoma"/>
              </a:rPr>
              <a:t>	</a:t>
            </a:r>
            <a:r>
              <a:rPr dirty="0" sz="1100" spc="-90">
                <a:latin typeface="Tahoma"/>
                <a:cs typeface="Tahoma"/>
              </a:rPr>
              <a:t>..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8301" y="2384817"/>
            <a:ext cx="146558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306195" algn="l"/>
              </a:tabLst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8215" y="2736353"/>
            <a:ext cx="927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U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2207" y="2576511"/>
            <a:ext cx="2385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  <a:tab pos="1084580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	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b="1">
                <a:latin typeface="Calibri"/>
                <a:cs typeface="Calibri"/>
              </a:rPr>
              <a:t>N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8422" y="2468529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9878" y="2384817"/>
            <a:ext cx="31686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3939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-31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64953" y="2462211"/>
            <a:ext cx="3803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80" b="0" i="1">
                <a:latin typeface="Bookman Old Style"/>
                <a:cs typeface="Bookman Old Style"/>
              </a:rPr>
              <a:t>/</a:t>
            </a:r>
            <a:r>
              <a:rPr dirty="0" sz="550" spc="-80">
                <a:latin typeface="Calibri"/>
                <a:cs typeface="Calibri"/>
              </a:rPr>
              <a:t>2</a:t>
            </a:r>
            <a:r>
              <a:rPr dirty="0" sz="550" spc="70">
                <a:latin typeface="Calibri"/>
                <a:cs typeface="Calibri"/>
              </a:rPr>
              <a:t>   </a:t>
            </a:r>
            <a:r>
              <a:rPr dirty="0" sz="550" spc="70">
                <a:latin typeface="Calibri"/>
                <a:cs typeface="Calibri"/>
              </a:rPr>
              <a:t> </a:t>
            </a:r>
            <a:r>
              <a:rPr dirty="0" baseline="13888" sz="900" spc="-60" i="1">
                <a:latin typeface="Trebuchet MS"/>
                <a:cs typeface="Trebuchet MS"/>
              </a:rPr>
              <a:t>π</a:t>
            </a:r>
            <a:r>
              <a:rPr dirty="0" sz="800" spc="-40" b="0" i="1">
                <a:latin typeface="Bookman Old Style"/>
                <a:cs typeface="Bookman Old Style"/>
              </a:rPr>
              <a:t>/</a:t>
            </a:r>
            <a:r>
              <a:rPr dirty="0" sz="550" spc="-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76853" y="2736353"/>
            <a:ext cx="3092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939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7157" y="2479661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0" i="1"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09857" y="2689999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394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28935" y="2573387"/>
            <a:ext cx="1195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254" i="1">
                <a:latin typeface="DejaVu Sans"/>
                <a:cs typeface="DejaVu Sans"/>
              </a:rPr>
              <a:t>—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baseline="-37878" sz="1650" spc="-37">
                <a:latin typeface="Calibri"/>
                <a:cs typeface="Calibri"/>
              </a:rPr>
              <a:t>2</a:t>
            </a:r>
            <a:endParaRPr baseline="-37878" sz="16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22829" y="2939423"/>
            <a:ext cx="8191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170"/>
              </a:spcBef>
            </a:pPr>
            <a:r>
              <a:rPr dirty="0"/>
              <a:t>29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053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Integral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superficie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vectorial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4800600" cy="5080"/>
            </a:xfrm>
            <a:custGeom>
              <a:avLst/>
              <a:gdLst/>
              <a:ahLst/>
              <a:cxnLst/>
              <a:rect l="l" t="t" r="r" b="b"/>
              <a:pathLst>
                <a:path w="4800600" h="5079">
                  <a:moveTo>
                    <a:pt x="0" y="5060"/>
                  </a:moveTo>
                  <a:lnTo>
                    <a:pt x="0" y="0"/>
                  </a:lnTo>
                  <a:lnTo>
                    <a:pt x="4800032" y="0"/>
                  </a:lnTo>
                  <a:lnTo>
                    <a:pt x="480003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36562"/>
            <a:ext cx="5039995" cy="1244600"/>
            <a:chOff x="359994" y="436562"/>
            <a:chExt cx="5039995" cy="1244600"/>
          </a:xfrm>
        </p:grpSpPr>
        <p:sp>
          <p:nvSpPr>
            <p:cNvPr id="9" name="object 9"/>
            <p:cNvSpPr/>
            <p:nvPr/>
          </p:nvSpPr>
          <p:spPr>
            <a:xfrm>
              <a:off x="359994" y="436562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47026"/>
              <a:ext cx="5039995" cy="1034415"/>
            </a:xfrm>
            <a:custGeom>
              <a:avLst/>
              <a:gdLst/>
              <a:ahLst/>
              <a:cxnLst/>
              <a:rect l="l" t="t" r="r" b="b"/>
              <a:pathLst>
                <a:path w="5039995" h="1034414">
                  <a:moveTo>
                    <a:pt x="5039995" y="0"/>
                  </a:moveTo>
                  <a:lnTo>
                    <a:pt x="0" y="0"/>
                  </a:lnTo>
                  <a:lnTo>
                    <a:pt x="0" y="1034122"/>
                  </a:lnTo>
                  <a:lnTo>
                    <a:pt x="5039995" y="103412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68033" y="434529"/>
            <a:ext cx="4843145" cy="7334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la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esfera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radio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unidad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primer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octante,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15" b="1">
                <a:solidFill>
                  <a:srgbClr val="13B03D"/>
                </a:solidFill>
                <a:latin typeface="Calibri"/>
                <a:cs typeface="Calibri"/>
              </a:rPr>
              <a:t>or.</a:t>
            </a: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ext.)</a:t>
            </a:r>
            <a:endParaRPr sz="1100">
              <a:latin typeface="Calibri"/>
              <a:cs typeface="Calibri"/>
            </a:endParaRPr>
          </a:p>
          <a:p>
            <a:pPr marL="410209">
              <a:lnSpc>
                <a:spcPct val="100000"/>
              </a:lnSpc>
              <a:spcBef>
                <a:spcPts val="1090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k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u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baseline="13888" sz="1200" spc="-120" b="0" i="1">
                <a:latin typeface="Bookman Old Style"/>
                <a:cs typeface="Bookman Old Style"/>
              </a:rPr>
              <a:t>π</a:t>
            </a:r>
            <a:r>
              <a:rPr dirty="0" sz="1100" spc="-80" b="0" i="1">
                <a:latin typeface="Bookman Old Style"/>
                <a:cs typeface="Bookman Old Style"/>
              </a:rPr>
              <a:t>/</a:t>
            </a:r>
            <a:r>
              <a:rPr dirty="0" sz="750" spc="-80">
                <a:latin typeface="Calibri"/>
                <a:cs typeface="Calibri"/>
              </a:rPr>
              <a:t>2</a:t>
            </a:r>
            <a:r>
              <a:rPr dirty="0" sz="1100" spc="-80">
                <a:latin typeface="Tahoma"/>
                <a:cs typeface="Tahoma"/>
              </a:rPr>
              <a:t>]</a:t>
            </a:r>
            <a:r>
              <a:rPr dirty="0" baseline="31250" sz="1200" spc="-120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algn="ctr" marR="175895">
              <a:lnSpc>
                <a:spcPct val="100000"/>
              </a:lnSpc>
              <a:spcBef>
                <a:spcPts val="535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52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2355" y="1449716"/>
            <a:ext cx="806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0736" y="1125929"/>
            <a:ext cx="49910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 b="1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 b="1">
                <a:latin typeface="Calibri"/>
                <a:cs typeface="Calibri"/>
              </a:rPr>
              <a:t>j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25">
                <a:latin typeface="Calibri"/>
                <a:cs typeface="Calibri"/>
              </a:rPr>
              <a:t>z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45" b="1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6835" y="1169160"/>
            <a:ext cx="546735" cy="19177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74930">
              <a:lnSpc>
                <a:spcPts val="550"/>
              </a:lnSpc>
              <a:spcBef>
                <a:spcPts val="640"/>
              </a:spcBef>
              <a:tabLst>
                <a:tab pos="335280" algn="l"/>
              </a:tabLst>
            </a:pP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-1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220"/>
              </a:lnSpc>
              <a:tabLst>
                <a:tab pos="210820" algn="l"/>
                <a:tab pos="471170" algn="l"/>
              </a:tabLst>
            </a:pPr>
            <a:r>
              <a:rPr dirty="0" sz="1100" spc="45">
                <a:latin typeface="Tahoma"/>
                <a:cs typeface="Tahoma"/>
              </a:rPr>
              <a:t>"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90">
                <a:latin typeface="Tahoma"/>
                <a:cs typeface="Tahoma"/>
              </a:rPr>
              <a:t>--</a:t>
            </a:r>
            <a:r>
              <a:rPr dirty="0" sz="1100" spc="90">
                <a:latin typeface="Tahoma"/>
                <a:cs typeface="Tahoma"/>
              </a:rPr>
              <a:t>	</a:t>
            </a:r>
            <a:r>
              <a:rPr dirty="0" sz="1100" spc="-90">
                <a:latin typeface="Tahoma"/>
                <a:cs typeface="Tahoma"/>
              </a:rPr>
              <a:t>..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6114" y="1098180"/>
            <a:ext cx="146558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306195" algn="l"/>
              </a:tabLst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56015" y="1449716"/>
            <a:ext cx="927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U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80007" y="1289886"/>
            <a:ext cx="2172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  <a:tab pos="1084580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	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b="1">
                <a:latin typeface="Calibri"/>
                <a:cs typeface="Calibri"/>
              </a:rPr>
              <a:t>N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3790" y="1181905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5245" y="1098180"/>
            <a:ext cx="31686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3939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-31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0307" y="1175574"/>
            <a:ext cx="3803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80" b="0" i="1">
                <a:latin typeface="Bookman Old Style"/>
                <a:cs typeface="Bookman Old Style"/>
              </a:rPr>
              <a:t>/</a:t>
            </a:r>
            <a:r>
              <a:rPr dirty="0" sz="550" spc="-80">
                <a:latin typeface="Calibri"/>
                <a:cs typeface="Calibri"/>
              </a:rPr>
              <a:t>2</a:t>
            </a:r>
            <a:r>
              <a:rPr dirty="0" sz="550" spc="70">
                <a:latin typeface="Calibri"/>
                <a:cs typeface="Calibri"/>
              </a:rPr>
              <a:t>   </a:t>
            </a:r>
            <a:r>
              <a:rPr dirty="0" sz="550" spc="70">
                <a:latin typeface="Calibri"/>
                <a:cs typeface="Calibri"/>
              </a:rPr>
              <a:t> </a:t>
            </a:r>
            <a:r>
              <a:rPr dirty="0" baseline="13888" sz="900" spc="-60" i="1">
                <a:latin typeface="Trebuchet MS"/>
                <a:cs typeface="Trebuchet MS"/>
              </a:rPr>
              <a:t>π</a:t>
            </a:r>
            <a:r>
              <a:rPr dirty="0" sz="800" spc="-40" b="0" i="1">
                <a:latin typeface="Bookman Old Style"/>
                <a:cs typeface="Bookman Old Style"/>
              </a:rPr>
              <a:t>/</a:t>
            </a:r>
            <a:r>
              <a:rPr dirty="0" sz="550" spc="-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42220" y="1449716"/>
            <a:ext cx="3092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939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19357" y="1193036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0" i="1"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32057" y="1403375"/>
            <a:ext cx="84455" cy="0"/>
          </a:xfrm>
          <a:custGeom>
            <a:avLst/>
            <a:gdLst/>
            <a:ahLst/>
            <a:cxnLst/>
            <a:rect l="l" t="t" r="r" b="b"/>
            <a:pathLst>
              <a:path w="84454" h="0">
                <a:moveTo>
                  <a:pt x="0" y="0"/>
                </a:moveTo>
                <a:lnTo>
                  <a:pt x="8394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963568" y="1286762"/>
            <a:ext cx="982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baseline="-37878" sz="1650" spc="-37">
                <a:latin typeface="Calibri"/>
                <a:cs typeface="Calibri"/>
              </a:rPr>
              <a:t>2</a:t>
            </a:r>
            <a:endParaRPr baseline="-37878" sz="16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1479" y="2606718"/>
            <a:ext cx="4775200" cy="22606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 spc="-204">
                <a:solidFill>
                  <a:srgbClr val="22373A"/>
                </a:solidFill>
                <a:latin typeface="Calibri"/>
                <a:cs typeface="Calibri"/>
              </a:rPr>
              <a:t>•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Superficies </a:t>
            </a:r>
            <a:r>
              <a:rPr dirty="0" sz="1100" spc="35">
                <a:latin typeface="Calibri"/>
                <a:cs typeface="Calibri"/>
              </a:rPr>
              <a:t>abiertas: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equivale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orientar</a:t>
            </a:r>
            <a:r>
              <a:rPr dirty="0" sz="1100" spc="45">
                <a:latin typeface="Calibri"/>
                <a:cs typeface="Calibri"/>
              </a:rPr>
              <a:t> curvas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cerradas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(regla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pulgar).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70"/>
              </a:spcBef>
            </a:pPr>
            <a:r>
              <a:rPr dirty="0" spc="10"/>
              <a:t>30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7294" y="1811628"/>
            <a:ext cx="4709795" cy="7645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integral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superficie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depende 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orientación,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no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param.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 spc="35" b="1">
                <a:latin typeface="Calibri"/>
                <a:cs typeface="Calibri"/>
              </a:rPr>
              <a:t>Orientación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35" b="1">
                <a:latin typeface="Calibri"/>
                <a:cs typeface="Calibri"/>
              </a:rPr>
              <a:t>(de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45" b="1">
                <a:latin typeface="Calibri"/>
                <a:cs typeface="Calibri"/>
              </a:rPr>
              <a:t>superficies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orientables)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Superficies</a:t>
            </a:r>
            <a:r>
              <a:rPr dirty="0" sz="1100" spc="35">
                <a:latin typeface="Calibri"/>
                <a:cs typeface="Calibri"/>
              </a:rPr>
              <a:t> cerradas: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interior/exterior.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2453"/>
            <a:ext cx="21380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Teoremas</a:t>
            </a:r>
            <a:r>
              <a:rPr dirty="0" sz="1400" spc="-4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Fundamentales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67630"/>
            <a:ext cx="3048635" cy="5080"/>
            <a:chOff x="1356004" y="1667630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67630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67630"/>
              <a:ext cx="2540635" cy="5080"/>
            </a:xfrm>
            <a:custGeom>
              <a:avLst/>
              <a:gdLst/>
              <a:ahLst/>
              <a:cxnLst/>
              <a:rect l="l" t="t" r="r" b="b"/>
              <a:pathLst>
                <a:path w="2540635" h="5080">
                  <a:moveTo>
                    <a:pt x="0" y="5060"/>
                  </a:moveTo>
                  <a:lnTo>
                    <a:pt x="0" y="0"/>
                  </a:lnTo>
                  <a:lnTo>
                    <a:pt x="2540016" y="0"/>
                  </a:lnTo>
                  <a:lnTo>
                    <a:pt x="254001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11658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Teorema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Fundamental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2540" y="375716"/>
            <a:ext cx="5765165" cy="244475"/>
            <a:chOff x="-2540" y="375716"/>
            <a:chExt cx="5765165" cy="244475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4960620" cy="5080"/>
            </a:xfrm>
            <a:custGeom>
              <a:avLst/>
              <a:gdLst/>
              <a:ahLst/>
              <a:cxnLst/>
              <a:rect l="l" t="t" r="r" b="b"/>
              <a:pathLst>
                <a:path w="4960620" h="5079">
                  <a:moveTo>
                    <a:pt x="0" y="5060"/>
                  </a:moveTo>
                  <a:lnTo>
                    <a:pt x="0" y="0"/>
                  </a:lnTo>
                  <a:lnTo>
                    <a:pt x="4960083" y="0"/>
                  </a:lnTo>
                  <a:lnTo>
                    <a:pt x="496008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93433" y="407376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619861"/>
            <a:ext cx="5039995" cy="697230"/>
          </a:xfrm>
          <a:custGeom>
            <a:avLst/>
            <a:gdLst/>
            <a:ahLst/>
            <a:cxnLst/>
            <a:rect l="l" t="t" r="r" b="b"/>
            <a:pathLst>
              <a:path w="5039995" h="697230">
                <a:moveTo>
                  <a:pt x="5039995" y="0"/>
                </a:moveTo>
                <a:lnTo>
                  <a:pt x="0" y="0"/>
                </a:lnTo>
                <a:lnTo>
                  <a:pt x="0" y="697128"/>
                </a:lnTo>
                <a:lnTo>
                  <a:pt x="5039995" y="69712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085" y="663712"/>
            <a:ext cx="2331720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curva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uniendo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baseline="-10416" sz="1200" spc="67">
                <a:latin typeface="Calibri"/>
                <a:cs typeface="Calibri"/>
              </a:rPr>
              <a:t>0</a:t>
            </a:r>
            <a:r>
              <a:rPr dirty="0" baseline="-10416" sz="1200" spc="2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</a:t>
            </a:r>
            <a:r>
              <a:rPr dirty="0" baseline="-10416" sz="120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73990" indent="-136525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Char char="•"/>
              <a:tabLst>
                <a:tab pos="174625" algn="l"/>
              </a:tabLst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c.v.</a:t>
            </a:r>
            <a:r>
              <a:rPr dirty="0" sz="1100" spc="40">
                <a:latin typeface="Calibri"/>
                <a:cs typeface="Calibri"/>
              </a:rPr>
              <a:t> conservativo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potencial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37521" y="66324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4483" y="101477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8074" y="851813"/>
            <a:ext cx="1400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 b="1">
                <a:latin typeface="Calibri"/>
                <a:cs typeface="Calibri"/>
              </a:rPr>
              <a:t>t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59994" y="1394828"/>
            <a:ext cx="5039995" cy="1157605"/>
            <a:chOff x="359994" y="1394828"/>
            <a:chExt cx="5039995" cy="1157605"/>
          </a:xfrm>
        </p:grpSpPr>
        <p:sp>
          <p:nvSpPr>
            <p:cNvPr id="16" name="object 16"/>
            <p:cNvSpPr/>
            <p:nvPr/>
          </p:nvSpPr>
          <p:spPr>
            <a:xfrm>
              <a:off x="359994" y="1394828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59994" y="1605279"/>
              <a:ext cx="5039995" cy="947419"/>
            </a:xfrm>
            <a:custGeom>
              <a:avLst/>
              <a:gdLst/>
              <a:ahLst/>
              <a:cxnLst/>
              <a:rect l="l" t="t" r="r" b="b"/>
              <a:pathLst>
                <a:path w="5039995" h="947419">
                  <a:moveTo>
                    <a:pt x="5039995" y="0"/>
                  </a:moveTo>
                  <a:lnTo>
                    <a:pt x="0" y="0"/>
                  </a:lnTo>
                  <a:lnTo>
                    <a:pt x="0" y="946823"/>
                  </a:lnTo>
                  <a:lnTo>
                    <a:pt x="5039995" y="946823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93433" y="1303297"/>
            <a:ext cx="3662045" cy="53721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695"/>
              </a:spcBef>
              <a:buClr>
                <a:srgbClr val="13B03D"/>
              </a:buClr>
              <a:buChar char="•"/>
              <a:tabLst>
                <a:tab pos="243840" algn="l"/>
              </a:tabLst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espiral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cónica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eje OY </a:t>
            </a:r>
            <a:r>
              <a:rPr dirty="0" sz="1100" spc="50">
                <a:latin typeface="Calibri"/>
                <a:cs typeface="Calibri"/>
              </a:rPr>
              <a:t>uniendo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>
                <a:latin typeface="Calibri"/>
                <a:cs typeface="Calibri"/>
              </a:rPr>
              <a:t>1</a:t>
            </a:r>
            <a:r>
              <a:rPr dirty="0" sz="1100" spc="-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4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4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31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86079" y="1897759"/>
            <a:ext cx="2360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73990" indent="-136525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Font typeface="Calibri"/>
              <a:buChar char="•"/>
              <a:tabLst>
                <a:tab pos="174625" algn="l"/>
              </a:tabLst>
            </a:pPr>
            <a:r>
              <a:rPr dirty="0" sz="1100" spc="20" b="1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2yz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5790" y="1817686"/>
            <a:ext cx="457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 spc="170" i="1">
                <a:latin typeface="DejaVu Sans"/>
                <a:cs typeface="DejaVu Sans"/>
              </a:rPr>
              <a:t>∇</a:t>
            </a:r>
            <a:r>
              <a:rPr dirty="0" sz="800" spc="-430" i="1">
                <a:latin typeface="DejaVu Sans"/>
                <a:cs typeface="DejaVu Sans"/>
              </a:rPr>
              <a:t>×</a:t>
            </a:r>
            <a:r>
              <a:rPr dirty="0" baseline="-32828" sz="1650" spc="-284">
                <a:latin typeface="Lucida Sans Unicode"/>
                <a:cs typeface="Lucida Sans Unicode"/>
              </a:rPr>
              <a:t>�</a:t>
            </a:r>
            <a:r>
              <a:rPr dirty="0" sz="800" spc="20" b="1">
                <a:latin typeface="Calibri"/>
                <a:cs typeface="Calibri"/>
              </a:rPr>
              <a:t>F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01987" y="1897759"/>
            <a:ext cx="1313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40383" y="1996857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4657" y="2185427"/>
            <a:ext cx="2666365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33985">
              <a:lnSpc>
                <a:spcPts val="1305"/>
              </a:lnSpc>
              <a:spcBef>
                <a:spcPts val="90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 b="1">
                <a:latin typeface="Calibri"/>
                <a:cs typeface="Calibri"/>
              </a:rPr>
              <a:t>t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4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63</a:t>
            </a:r>
            <a:endParaRPr sz="1100">
              <a:latin typeface="Calibri"/>
              <a:cs typeface="Calibri"/>
            </a:endParaRPr>
          </a:p>
          <a:p>
            <a:pPr marL="25400">
              <a:lnSpc>
                <a:spcPts val="944"/>
              </a:lnSpc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14805" y="2665372"/>
            <a:ext cx="87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π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22653" y="276769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294" y="2682594"/>
            <a:ext cx="12230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b="1">
                <a:latin typeface="Calibri"/>
                <a:cs typeface="Calibri"/>
              </a:rPr>
              <a:t>a: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30">
                <a:latin typeface="Tahoma"/>
                <a:cs typeface="Tahoma"/>
              </a:rPr>
              <a:t>sin(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35910" y="2665372"/>
            <a:ext cx="87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π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43759" y="276769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44840" y="2682594"/>
            <a:ext cx="1586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cos(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05251" y="2682594"/>
            <a:ext cx="20237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ametrización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ir</a:t>
            </a:r>
            <a:r>
              <a:rPr dirty="0" sz="1100" spc="15">
                <a:solidFill>
                  <a:srgbClr val="EB801A"/>
                </a:solidFill>
                <a:latin typeface="Calibri"/>
                <a:cs typeface="Calibri"/>
              </a:rPr>
              <a:t>r</a:t>
            </a:r>
            <a:r>
              <a:rPr dirty="0" sz="1100" spc="75">
                <a:solidFill>
                  <a:srgbClr val="EB801A"/>
                </a:solidFill>
                <a:latin typeface="Calibri"/>
                <a:cs typeface="Calibri"/>
              </a:rPr>
              <a:t>e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l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e</a:t>
            </a:r>
            <a:r>
              <a:rPr dirty="0" sz="1100" spc="20">
                <a:solidFill>
                  <a:srgbClr val="EB801A"/>
                </a:solidFill>
                <a:latin typeface="Calibri"/>
                <a:cs typeface="Calibri"/>
              </a:rPr>
              <a:t>v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an</a:t>
            </a:r>
            <a:r>
              <a:rPr dirty="0" sz="1100" spc="10">
                <a:solidFill>
                  <a:srgbClr val="EB801A"/>
                </a:solidFill>
                <a:latin typeface="Calibri"/>
                <a:cs typeface="Calibri"/>
              </a:rPr>
              <a:t>t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e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04013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onse</a:t>
            </a: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uencias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1441450"/>
            <a:chOff x="0" y="375723"/>
            <a:chExt cx="5760085" cy="144145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120640" cy="5080"/>
            </a:xfrm>
            <a:custGeom>
              <a:avLst/>
              <a:gdLst/>
              <a:ahLst/>
              <a:cxnLst/>
              <a:rect l="l" t="t" r="r" b="b"/>
              <a:pathLst>
                <a:path w="5120640" h="5079">
                  <a:moveTo>
                    <a:pt x="0" y="5060"/>
                  </a:moveTo>
                  <a:lnTo>
                    <a:pt x="0" y="0"/>
                  </a:lnTo>
                  <a:lnTo>
                    <a:pt x="5120046" y="0"/>
                  </a:lnTo>
                  <a:lnTo>
                    <a:pt x="512004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1196975"/>
            </a:xfrm>
            <a:custGeom>
              <a:avLst/>
              <a:gdLst/>
              <a:ahLst/>
              <a:cxnLst/>
              <a:rect l="l" t="t" r="r" b="b"/>
              <a:pathLst>
                <a:path w="5039995" h="1196975">
                  <a:moveTo>
                    <a:pt x="5039995" y="0"/>
                  </a:moveTo>
                  <a:lnTo>
                    <a:pt x="0" y="0"/>
                  </a:lnTo>
                  <a:lnTo>
                    <a:pt x="0" y="1196682"/>
                  </a:lnTo>
                  <a:lnTo>
                    <a:pt x="5039995" y="119668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53021" y="359013"/>
            <a:ext cx="3110230" cy="93027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47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  <a:p>
            <a:pPr marL="52705" marR="68580" indent="22860">
              <a:lnSpc>
                <a:spcPct val="118000"/>
              </a:lnSpc>
              <a:spcBef>
                <a:spcPts val="135"/>
              </a:spcBef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30" b="1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ontinua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  </a:t>
            </a:r>
            <a:r>
              <a:rPr dirty="0" sz="1100" spc="65">
                <a:latin typeface="Calibri"/>
                <a:cs typeface="Calibri"/>
              </a:rPr>
              <a:t>Son</a:t>
            </a:r>
            <a:r>
              <a:rPr dirty="0" sz="1100" spc="35">
                <a:latin typeface="Calibri"/>
                <a:cs typeface="Calibri"/>
              </a:rPr>
              <a:t> equivalentes:</a:t>
            </a:r>
            <a:endParaRPr sz="1100">
              <a:latin typeface="Calibri"/>
              <a:cs typeface="Calibri"/>
            </a:endParaRPr>
          </a:p>
          <a:p>
            <a:pPr marL="243204">
              <a:lnSpc>
                <a:spcPct val="100000"/>
              </a:lnSpc>
              <a:spcBef>
                <a:spcPts val="865"/>
              </a:spcBef>
            </a:pP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1.</a:t>
            </a:r>
            <a:r>
              <a:rPr dirty="0" sz="1100" spc="27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 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conservativo</a:t>
            </a:r>
            <a:r>
              <a:rPr dirty="0" sz="1100" spc="3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9815" y="141942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954" y="1333448"/>
            <a:ext cx="28035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6235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	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independien</a:t>
            </a:r>
            <a:r>
              <a:rPr dirty="0" sz="1100" spc="15">
                <a:solidFill>
                  <a:srgbClr val="EB801A"/>
                </a:solidFill>
                <a:latin typeface="Calibri"/>
                <a:cs typeface="Calibri"/>
              </a:rPr>
              <a:t>t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e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ur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4385" y="1457679"/>
            <a:ext cx="90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Tahoma"/>
                <a:cs typeface="Tahoma"/>
              </a:rPr>
              <a:t>J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855" y="1569287"/>
            <a:ext cx="2972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73050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	</a:t>
            </a:r>
            <a:r>
              <a:rPr dirty="0" baseline="-27777" sz="1200" spc="22">
                <a:latin typeface="Calibri"/>
                <a:cs typeface="Calibri"/>
              </a:rPr>
              <a:t>C</a:t>
            </a:r>
            <a:r>
              <a:rPr dirty="0" baseline="-27777" sz="1200" spc="22">
                <a:latin typeface="Calibri"/>
                <a:cs typeface="Calibri"/>
              </a:rPr>
              <a:t> </a:t>
            </a:r>
            <a:r>
              <a:rPr dirty="0" baseline="-27777" sz="1200" spc="7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ur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er</a:t>
            </a:r>
            <a:r>
              <a:rPr dirty="0" sz="1100" spc="5">
                <a:solidFill>
                  <a:srgbClr val="EB801A"/>
                </a:solidFill>
                <a:latin typeface="Calibri"/>
                <a:cs typeface="Calibri"/>
              </a:rPr>
              <a:t>r</a:t>
            </a:r>
            <a:r>
              <a:rPr dirty="0" sz="1100" spc="60">
                <a:solidFill>
                  <a:srgbClr val="EB801A"/>
                </a:solidFill>
                <a:latin typeface="Calibri"/>
                <a:cs typeface="Calibri"/>
              </a:rPr>
              <a:t>ada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189438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9994" y="189438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Demostración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9994" y="2104821"/>
            <a:ext cx="5039995" cy="795655"/>
          </a:xfrm>
          <a:custGeom>
            <a:avLst/>
            <a:gdLst/>
            <a:ahLst/>
            <a:cxnLst/>
            <a:rect l="l" t="t" r="r" b="b"/>
            <a:pathLst>
              <a:path w="5039995" h="795655">
                <a:moveTo>
                  <a:pt x="5039995" y="0"/>
                </a:moveTo>
                <a:lnTo>
                  <a:pt x="0" y="0"/>
                </a:lnTo>
                <a:lnTo>
                  <a:pt x="0" y="795388"/>
                </a:lnTo>
                <a:lnTo>
                  <a:pt x="5039995" y="79538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4179" y="2141307"/>
            <a:ext cx="18656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</a:tabLst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i="1">
                <a:latin typeface="DejaVu Sans"/>
                <a:cs typeface="DejaVu Sans"/>
              </a:rPr>
              <a:t>⇒</a:t>
            </a:r>
            <a:r>
              <a:rPr dirty="0" sz="1100">
                <a:latin typeface="Calibri"/>
                <a:cs typeface="Calibri"/>
              </a:rPr>
              <a:t>2: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Teorema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fundamental.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32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41132" y="2265551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Tahoma"/>
                <a:cs typeface="Tahoma"/>
              </a:rPr>
              <a:t>J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06562" y="2463138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63039" y="2505054"/>
            <a:ext cx="876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latin typeface="Calibri"/>
                <a:cs typeface="Calibri"/>
              </a:rPr>
              <a:t>01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2880" y="2435388"/>
            <a:ext cx="17265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613535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01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62795" y="2435388"/>
            <a:ext cx="4984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41959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4179" y="2377159"/>
            <a:ext cx="3275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  <a:tab pos="1172210" algn="l"/>
                <a:tab pos="2385060" algn="l"/>
              </a:tabLst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i="1">
                <a:latin typeface="DejaVu Sans"/>
                <a:cs typeface="DejaVu Sans"/>
              </a:rPr>
              <a:t>⇐</a:t>
            </a:r>
            <a:r>
              <a:rPr dirty="0" sz="1100">
                <a:latin typeface="Calibri"/>
                <a:cs typeface="Calibri"/>
              </a:rPr>
              <a:t>2: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p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d</a:t>
            </a:r>
            <a:r>
              <a:rPr dirty="0" sz="1100" spc="45" b="1">
                <a:latin typeface="Calibri"/>
                <a:cs typeface="Calibri"/>
              </a:rPr>
              <a:t>r </a:t>
            </a:r>
            <a:r>
              <a:rPr dirty="0" sz="1100" spc="40">
                <a:latin typeface="Calibri"/>
                <a:cs typeface="Calibri"/>
              </a:rPr>
              <a:t>potencial, </a:t>
            </a:r>
            <a:r>
              <a:rPr dirty="0" sz="1100" spc="20">
                <a:latin typeface="Calibri"/>
                <a:cs typeface="Calibri"/>
              </a:rPr>
              <a:t>C	</a:t>
            </a:r>
            <a:r>
              <a:rPr dirty="0" sz="1100" spc="45">
                <a:latin typeface="Calibri"/>
                <a:cs typeface="Calibri"/>
              </a:rPr>
              <a:t>une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 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8779" y="2612998"/>
            <a:ext cx="2906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377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38430" algn="l"/>
              </a:tabLst>
            </a:pPr>
            <a:r>
              <a:rPr dirty="0" sz="1100" spc="20">
                <a:latin typeface="Calibri"/>
                <a:cs typeface="Calibri"/>
              </a:rPr>
              <a:t>2</a:t>
            </a:r>
            <a:r>
              <a:rPr dirty="0" sz="1100" spc="20" i="1">
                <a:latin typeface="DejaVu Sans"/>
                <a:cs typeface="DejaVu Sans"/>
              </a:rPr>
              <a:t>⇔</a:t>
            </a:r>
            <a:r>
              <a:rPr dirty="0" sz="1100" spc="20">
                <a:latin typeface="Calibri"/>
                <a:cs typeface="Calibri"/>
              </a:rPr>
              <a:t>3: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baseline="-17361" sz="1200" spc="37">
                <a:latin typeface="Calibri"/>
                <a:cs typeface="Calibri"/>
              </a:rPr>
              <a:t>ij</a:t>
            </a:r>
            <a:r>
              <a:rPr dirty="0" baseline="-17361" sz="1200" spc="2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une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baseline="-17361" sz="1200" spc="67">
                <a:latin typeface="Calibri"/>
                <a:cs typeface="Calibri"/>
              </a:rPr>
              <a:t>i</a:t>
            </a:r>
            <a:r>
              <a:rPr dirty="0" baseline="-17361" sz="1200" spc="2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baseline="-17361" sz="1200" spc="52">
                <a:latin typeface="Calibri"/>
                <a:cs typeface="Calibri"/>
              </a:rPr>
              <a:t>j</a:t>
            </a:r>
            <a:r>
              <a:rPr dirty="0" sz="1100" spc="3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</a:t>
            </a:r>
            <a:r>
              <a:rPr dirty="0" baseline="-10416" sz="1200" spc="-7">
                <a:latin typeface="Calibri"/>
                <a:cs typeface="Calibri"/>
              </a:rPr>
              <a:t>01</a:t>
            </a:r>
            <a:r>
              <a:rPr dirty="0" baseline="-10416" sz="1200" spc="17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</a:t>
            </a:r>
            <a:r>
              <a:rPr dirty="0" baseline="-10416" sz="1200" spc="-7">
                <a:latin typeface="Calibri"/>
                <a:cs typeface="Calibri"/>
              </a:rPr>
              <a:t>10</a:t>
            </a:r>
            <a:r>
              <a:rPr dirty="0" baseline="-10416" sz="1200" spc="2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cerrada.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2795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Teorema</a:t>
            </a:r>
            <a:r>
              <a:rPr dirty="0" u="none" sz="1200" spc="-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-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Green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2540" y="375716"/>
            <a:ext cx="5765165" cy="244475"/>
            <a:chOff x="-2540" y="375716"/>
            <a:chExt cx="5765165" cy="244475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280660" cy="5080"/>
            </a:xfrm>
            <a:custGeom>
              <a:avLst/>
              <a:gdLst/>
              <a:ahLst/>
              <a:cxnLst/>
              <a:rect l="l" t="t" r="r" b="b"/>
              <a:pathLst>
                <a:path w="5280660" h="5079">
                  <a:moveTo>
                    <a:pt x="0" y="5060"/>
                  </a:moveTo>
                  <a:lnTo>
                    <a:pt x="0" y="0"/>
                  </a:lnTo>
                  <a:lnTo>
                    <a:pt x="5280097" y="0"/>
                  </a:lnTo>
                  <a:lnTo>
                    <a:pt x="528009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93433" y="407376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619861"/>
            <a:ext cx="5039995" cy="961390"/>
          </a:xfrm>
          <a:custGeom>
            <a:avLst/>
            <a:gdLst/>
            <a:ahLst/>
            <a:cxnLst/>
            <a:rect l="l" t="t" r="r" b="b"/>
            <a:pathLst>
              <a:path w="5039995" h="961390">
                <a:moveTo>
                  <a:pt x="5039995" y="0"/>
                </a:moveTo>
                <a:lnTo>
                  <a:pt x="0" y="0"/>
                </a:lnTo>
                <a:lnTo>
                  <a:pt x="0" y="961390"/>
                </a:lnTo>
                <a:lnTo>
                  <a:pt x="5039995" y="96139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3496" y="649704"/>
            <a:ext cx="2111375" cy="8553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095" marR="5080" indent="-113030">
              <a:lnSpc>
                <a:spcPct val="118000"/>
              </a:lnSpc>
              <a:spcBef>
                <a:spcPts val="10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20">
                <a:latin typeface="Calibri"/>
                <a:cs typeface="Calibri"/>
              </a:rPr>
              <a:t>C </a:t>
            </a:r>
            <a:r>
              <a:rPr dirty="0" sz="1100" spc="40">
                <a:latin typeface="Calibri"/>
                <a:cs typeface="Calibri"/>
              </a:rPr>
              <a:t>curva cerrada regular </a:t>
            </a:r>
            <a:r>
              <a:rPr dirty="0" sz="1100" spc="55">
                <a:latin typeface="Calibri"/>
                <a:cs typeface="Calibri"/>
              </a:rPr>
              <a:t>a </a:t>
            </a:r>
            <a:r>
              <a:rPr dirty="0" sz="1100" spc="35">
                <a:latin typeface="Calibri"/>
                <a:cs typeface="Calibri"/>
              </a:rPr>
              <a:t>trozos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orientada</a:t>
            </a:r>
            <a:r>
              <a:rPr dirty="0" sz="1100" spc="35">
                <a:latin typeface="Calibri"/>
                <a:cs typeface="Calibri"/>
              </a:rPr>
              <a:t> positivamente.</a:t>
            </a:r>
            <a:endParaRPr sz="1100">
              <a:latin typeface="Calibri"/>
              <a:cs typeface="Calibri"/>
            </a:endParaRPr>
          </a:p>
          <a:p>
            <a:pPr marL="125095" marR="76835" indent="-113030">
              <a:lnSpc>
                <a:spcPct val="118000"/>
              </a:lnSpc>
              <a:spcBef>
                <a:spcPts val="30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abierto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simplemente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conexo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75" b="0" i="1">
                <a:latin typeface="Bookman Old Style"/>
                <a:cs typeface="Bookman Old Style"/>
              </a:rPr>
              <a:t>∂</a:t>
            </a:r>
            <a:r>
              <a:rPr dirty="0" sz="1100" spc="7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3912" y="880045"/>
            <a:ext cx="19316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75757" sz="1650" spc="390">
                <a:latin typeface="Tahoma"/>
                <a:cs typeface="Tahoma"/>
              </a:rPr>
              <a:t> </a:t>
            </a:r>
            <a:r>
              <a:rPr dirty="0" baseline="-69444" sz="1200" spc="22">
                <a:latin typeface="Calibri"/>
                <a:cs typeface="Calibri"/>
              </a:rPr>
              <a:t>C</a:t>
            </a:r>
            <a:r>
              <a:rPr dirty="0" baseline="-69444" sz="1200" spc="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Mdx</a:t>
            </a:r>
            <a:r>
              <a:rPr dirty="0" sz="1100" spc="25">
                <a:latin typeface="Tahoma"/>
                <a:cs typeface="Tahoma"/>
              </a:rPr>
              <a:t>+</a:t>
            </a:r>
            <a:r>
              <a:rPr dirty="0" sz="1100" spc="25">
                <a:latin typeface="Calibri"/>
                <a:cs typeface="Calibri"/>
              </a:rPr>
              <a:t>Ndy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 </a:t>
            </a:r>
            <a:r>
              <a:rPr dirty="0" baseline="75757" sz="1650" spc="67">
                <a:latin typeface="Tahoma"/>
                <a:cs typeface="Tahoma"/>
              </a:rPr>
              <a:t> </a:t>
            </a:r>
            <a:r>
              <a:rPr dirty="0" baseline="75757" sz="1650" spc="434">
                <a:latin typeface="Tahoma"/>
                <a:cs typeface="Tahoma"/>
              </a:rPr>
              <a:t> </a:t>
            </a:r>
            <a:r>
              <a:rPr dirty="0" baseline="-69444" sz="1200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baseline="-10416" sz="1200">
                <a:latin typeface="Calibri"/>
                <a:cs typeface="Calibri"/>
              </a:rPr>
              <a:t>x</a:t>
            </a:r>
            <a:r>
              <a:rPr dirty="0" sz="1100" i="1">
                <a:latin typeface="DejaVu Sans"/>
                <a:cs typeface="DejaVu Sans"/>
              </a:rPr>
              <a:t>−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baseline="-10416" sz="120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Calibri"/>
                <a:cs typeface="Calibri"/>
              </a:rPr>
              <a:t>dA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9994" y="1659089"/>
            <a:ext cx="5039995" cy="1371600"/>
            <a:chOff x="359994" y="1659089"/>
            <a:chExt cx="5039995" cy="1371600"/>
          </a:xfrm>
        </p:grpSpPr>
        <p:sp>
          <p:nvSpPr>
            <p:cNvPr id="14" name="object 14"/>
            <p:cNvSpPr/>
            <p:nvPr/>
          </p:nvSpPr>
          <p:spPr>
            <a:xfrm>
              <a:off x="359994" y="165908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59994" y="1869541"/>
              <a:ext cx="5039995" cy="1161415"/>
            </a:xfrm>
            <a:custGeom>
              <a:avLst/>
              <a:gdLst/>
              <a:ahLst/>
              <a:cxnLst/>
              <a:rect l="l" t="t" r="r" b="b"/>
              <a:pathLst>
                <a:path w="5039995" h="1161414">
                  <a:moveTo>
                    <a:pt x="5039995" y="0"/>
                  </a:moveTo>
                  <a:lnTo>
                    <a:pt x="0" y="0"/>
                  </a:lnTo>
                  <a:lnTo>
                    <a:pt x="0" y="1160907"/>
                  </a:lnTo>
                  <a:lnTo>
                    <a:pt x="5039995" y="1160907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95008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60"/>
              </a:spcBef>
            </a:pPr>
            <a:r>
              <a:rPr dirty="0" spc="40"/>
              <a:t>Ejemplo</a:t>
            </a:r>
          </a:p>
          <a:p>
            <a:pPr marL="50800">
              <a:lnSpc>
                <a:spcPct val="100000"/>
              </a:lnSpc>
              <a:spcBef>
                <a:spcPts val="465"/>
              </a:spcBef>
            </a:pP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dirty="0" spc="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región encerrada 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pc="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4x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e</a:t>
            </a:r>
            <a:r>
              <a:rPr dirty="0" spc="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pc="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5" b="0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dirty="0" baseline="27777" sz="1200" spc="22" b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dirty="0" sz="1100" spc="15" b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09550">
              <a:lnSpc>
                <a:spcPct val="100000"/>
              </a:lnSpc>
              <a:spcBef>
                <a:spcPts val="235"/>
              </a:spcBef>
              <a:tabLst>
                <a:tab pos="486409" algn="l"/>
                <a:tab pos="1697989" algn="l"/>
              </a:tabLst>
            </a:pPr>
            <a:r>
              <a:rPr dirty="0" spc="350" b="0">
                <a:solidFill>
                  <a:srgbClr val="000000"/>
                </a:solidFill>
                <a:latin typeface="Lucida Sans Unicode"/>
                <a:cs typeface="Lucida Sans Unicode"/>
              </a:rPr>
              <a:t>�	</a:t>
            </a:r>
            <a:r>
              <a:rPr dirty="0" spc="20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spc="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75" b="0" i="1">
                <a:solidFill>
                  <a:srgbClr val="000000"/>
                </a:solidFill>
                <a:latin typeface="Bookman Old Style"/>
                <a:cs typeface="Bookman Old Style"/>
              </a:rPr>
              <a:t>∂</a:t>
            </a:r>
            <a:r>
              <a:rPr dirty="0" spc="75" b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baseline="-10416" sz="1200" spc="-37" b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baseline="-10416" sz="1200" spc="172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-10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baseline="-10416" sz="1200" b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00" b="0">
                <a:solidFill>
                  <a:srgbClr val="000000"/>
                </a:solidFill>
                <a:latin typeface="Calibri"/>
                <a:cs typeface="Calibri"/>
              </a:rPr>
              <a:t>:	</a:t>
            </a:r>
            <a:r>
              <a:rPr dirty="0" sz="1100" spc="-25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baseline="-10416" sz="1200" spc="-37" b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baseline="-10416" sz="1200" spc="22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Calibri"/>
                <a:cs typeface="Calibri"/>
              </a:rPr>
              <a:t>cúbica</a:t>
            </a:r>
            <a:r>
              <a:rPr dirty="0" sz="11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50" b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z="11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5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5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 spc="5" b="0" i="1">
                <a:solidFill>
                  <a:srgbClr val="000000"/>
                </a:solidFill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dirty="0" sz="1100" spc="25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 spc="25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55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1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-2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-20" b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00" spc="-20" b="0" i="1">
                <a:solidFill>
                  <a:srgbClr val="000000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dirty="0" sz="1100" spc="20" b="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dirty="0" sz="1100" spc="2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30" b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z="110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baseline="-10416" sz="1200" b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baseline="-10416" sz="1200" spc="2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35" b="0">
                <a:solidFill>
                  <a:srgbClr val="000000"/>
                </a:solidFill>
                <a:latin typeface="Calibri"/>
                <a:cs typeface="Calibri"/>
              </a:rPr>
              <a:t>recta</a:t>
            </a:r>
            <a:r>
              <a:rPr dirty="0" sz="11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50" b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z="110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-2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-20" b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00" spc="-20" b="0" i="1">
                <a:solidFill>
                  <a:srgbClr val="000000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dirty="0" sz="1100" spc="20" b="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dirty="0" sz="1100" spc="2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55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1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5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5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 spc="5" b="0" i="1">
                <a:solidFill>
                  <a:srgbClr val="000000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dirty="0" sz="1100" spc="25" b="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 spc="25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195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33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903439" y="256464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6678" y="2381820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8709" y="2344495"/>
            <a:ext cx="193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2727" sz="1650" spc="22">
                <a:latin typeface="Calibri"/>
                <a:cs typeface="Calibri"/>
              </a:rPr>
              <a:t>x</a:t>
            </a:r>
            <a:r>
              <a:rPr dirty="0" sz="800" spc="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63942" y="2401695"/>
            <a:ext cx="1324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8643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3xy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83968" y="2401695"/>
            <a:ext cx="2202815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ts val="1305"/>
              </a:lnSpc>
              <a:spcBef>
                <a:spcPts val="90"/>
              </a:spcBef>
              <a:tabLst>
                <a:tab pos="304165" algn="l"/>
                <a:tab pos="663575" algn="l"/>
              </a:tabLst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3x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-22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 marL="596900">
              <a:lnSpc>
                <a:spcPts val="944"/>
              </a:lnSpc>
              <a:tabLst>
                <a:tab pos="2107565" algn="l"/>
              </a:tabLst>
            </a:pPr>
            <a:r>
              <a:rPr dirty="0" sz="800" spc="40">
                <a:latin typeface="Calibri"/>
                <a:cs typeface="Calibri"/>
              </a:rPr>
              <a:t>R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6477" y="2213126"/>
            <a:ext cx="3449954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607820" algn="l"/>
                <a:tab pos="318833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40834" y="2290507"/>
            <a:ext cx="2990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    </a:t>
            </a:r>
            <a:r>
              <a:rPr dirty="0" sz="800" spc="5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4x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5340" y="2535833"/>
            <a:ext cx="1625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7361" sz="1200" spc="15">
                <a:latin typeface="Calibri"/>
                <a:cs typeface="Calibri"/>
              </a:rPr>
              <a:t>x</a:t>
            </a:r>
            <a:r>
              <a:rPr dirty="0" sz="600" spc="10">
                <a:latin typeface="Calibri"/>
                <a:cs typeface="Calibri"/>
              </a:rPr>
              <a:t>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78845" y="238182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43755" y="2401695"/>
            <a:ext cx="5130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Calibri"/>
                <a:cs typeface="Calibri"/>
              </a:rPr>
              <a:t>3x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dydx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75801" y="2717671"/>
            <a:ext cx="6508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120205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(Norma)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052195"/>
          </a:xfrm>
          <a:custGeom>
            <a:avLst/>
            <a:gdLst/>
            <a:ahLst/>
            <a:cxnLst/>
            <a:rect l="l" t="t" r="r" b="b"/>
            <a:pathLst>
              <a:path w="5039995" h="1052195">
                <a:moveTo>
                  <a:pt x="5039995" y="0"/>
                </a:moveTo>
                <a:lnTo>
                  <a:pt x="0" y="0"/>
                </a:lnTo>
                <a:lnTo>
                  <a:pt x="0" y="1052080"/>
                </a:lnTo>
                <a:lnTo>
                  <a:pt x="5039995" y="105208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359994" y="1406359"/>
            <a:ext cx="5039995" cy="1263015"/>
            <a:chOff x="359994" y="1406359"/>
            <a:chExt cx="5039995" cy="1263015"/>
          </a:xfrm>
        </p:grpSpPr>
        <p:sp>
          <p:nvSpPr>
            <p:cNvPr id="6" name="object 6"/>
            <p:cNvSpPr/>
            <p:nvPr/>
          </p:nvSpPr>
          <p:spPr>
            <a:xfrm>
              <a:off x="359994" y="140635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59994" y="1616824"/>
              <a:ext cx="5039995" cy="1052195"/>
            </a:xfrm>
            <a:custGeom>
              <a:avLst/>
              <a:gdLst/>
              <a:ahLst/>
              <a:cxnLst/>
              <a:rect l="l" t="t" r="r" b="b"/>
              <a:pathLst>
                <a:path w="5039995" h="1052195">
                  <a:moveTo>
                    <a:pt x="5039995" y="0"/>
                  </a:moveTo>
                  <a:lnTo>
                    <a:pt x="0" y="0"/>
                  </a:lnTo>
                  <a:lnTo>
                    <a:pt x="0" y="1052080"/>
                  </a:lnTo>
                  <a:lnTo>
                    <a:pt x="5039995" y="1052080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42633" y="281748"/>
            <a:ext cx="3692525" cy="23088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30" i="1">
                <a:latin typeface="DejaVu Sans Condensed"/>
                <a:cs typeface="DejaVu Sans Condensed"/>
              </a:rPr>
              <a:t> 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norma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só</a:t>
            </a:r>
            <a:r>
              <a:rPr dirty="0" sz="1100" spc="2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48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 Condensed"/>
                <a:cs typeface="DejaVu Sans Condensed"/>
              </a:rPr>
              <a:t>⇐⇒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(positiva)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Char char="•"/>
              <a:tabLst>
                <a:tab pos="294640" algn="l"/>
              </a:tabLst>
            </a:pPr>
            <a:r>
              <a:rPr dirty="0" sz="1100" spc="50" b="0" i="1">
                <a:latin typeface="Bookman Old Style"/>
                <a:cs typeface="Bookman Old Style"/>
              </a:rPr>
              <a:t>λ</a:t>
            </a:r>
            <a:r>
              <a:rPr dirty="0" sz="1100" spc="5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 i="1">
                <a:latin typeface="DejaVu Sans Condensed"/>
                <a:cs typeface="DejaVu Sans Condensed"/>
              </a:rPr>
              <a:t>|</a:t>
            </a:r>
            <a:r>
              <a:rPr dirty="0" sz="1100" spc="40" b="0" i="1">
                <a:latin typeface="Bookman Old Style"/>
                <a:cs typeface="Bookman Old Style"/>
              </a:rPr>
              <a:t>λ</a:t>
            </a:r>
            <a:r>
              <a:rPr dirty="0" sz="1100" spc="40" i="1">
                <a:latin typeface="DejaVu Sans Condensed"/>
                <a:cs typeface="DejaVu Sans Condensed"/>
              </a:rPr>
              <a:t>|</a:t>
            </a:r>
            <a:r>
              <a:rPr dirty="0" sz="1100" spc="9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(homogénea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proporcional)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(desi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5">
                <a:latin typeface="Calibri"/>
                <a:cs typeface="Calibri"/>
              </a:rPr>
              <a:t>u</a:t>
            </a:r>
            <a:r>
              <a:rPr dirty="0" sz="1100" spc="40">
                <a:latin typeface="Calibri"/>
                <a:cs typeface="Calibri"/>
              </a:rPr>
              <a:t>a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60">
                <a:latin typeface="Calibri"/>
                <a:cs typeface="Calibri"/>
              </a:rPr>
              <a:t>dad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trian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80">
                <a:latin typeface="Calibri"/>
                <a:cs typeface="Calibri"/>
              </a:rPr>
              <a:t>u</a:t>
            </a:r>
            <a:r>
              <a:rPr dirty="0" sz="1100" spc="25">
                <a:latin typeface="Calibri"/>
                <a:cs typeface="Calibri"/>
              </a:rPr>
              <a:t>l</a:t>
            </a:r>
            <a:r>
              <a:rPr dirty="0" sz="1100" spc="35">
                <a:latin typeface="Calibri"/>
                <a:cs typeface="Calibri"/>
              </a:rPr>
              <a:t>ar)</a:t>
            </a:r>
            <a:endParaRPr sz="11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140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(Dis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ancia)</a:t>
            </a:r>
            <a:endParaRPr sz="11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  <a:spcBef>
                <a:spcPts val="395"/>
              </a:spcBef>
            </a:pP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n</a:t>
            </a:r>
            <a:r>
              <a:rPr dirty="0" baseline="27777" sz="1200" spc="16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n </a:t>
            </a:r>
            <a:r>
              <a:rPr dirty="0" sz="800" spc="85">
                <a:latin typeface="Calibri"/>
                <a:cs typeface="Calibri"/>
              </a:rPr>
              <a:t> </a:t>
            </a:r>
            <a:r>
              <a:rPr dirty="0" sz="1100" spc="-4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distancia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sólo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 Condensed"/>
                <a:cs typeface="DejaVu Sans Condensed"/>
              </a:rPr>
              <a:t>⇐⇒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(positiva)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(simetría)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(desigualdad</a:t>
            </a:r>
            <a:r>
              <a:rPr dirty="0" sz="1100" spc="40">
                <a:latin typeface="Calibri"/>
                <a:cs typeface="Calibri"/>
              </a:rPr>
              <a:t> triangular)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18196" y="2720414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294" y="2799383"/>
            <a:ext cx="10775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b="1">
                <a:latin typeface="Trebuchet MS"/>
                <a:cs typeface="Trebuchet MS"/>
              </a:rPr>
              <a:t>No</a:t>
            </a:r>
            <a:r>
              <a:rPr dirty="0" sz="1100" spc="-15" b="1">
                <a:latin typeface="Trebuchet MS"/>
                <a:cs typeface="Trebuchet MS"/>
              </a:rPr>
              <a:t>t</a:t>
            </a:r>
            <a:r>
              <a:rPr dirty="0" sz="1100" spc="-70" b="1">
                <a:latin typeface="Trebuchet MS"/>
                <a:cs typeface="Trebuchet MS"/>
              </a:rPr>
              <a:t>a: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9070" y="2799383"/>
            <a:ext cx="5651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8299" y="2857485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1902" y="2720414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99070" y="2702406"/>
            <a:ext cx="13925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16025" algn="l"/>
              </a:tabLst>
            </a:pPr>
            <a:r>
              <a:rPr dirty="0" sz="1100" spc="-210" i="1">
                <a:latin typeface="DejaVu Sans Condensed"/>
                <a:cs typeface="DejaVu Sans Condensed"/>
              </a:rPr>
              <a:t>−→	</a:t>
            </a:r>
            <a:r>
              <a:rPr dirty="0" sz="1100" spc="-585" i="1">
                <a:latin typeface="DejaVu Sans Condensed"/>
                <a:cs typeface="DejaVu Sans Condensed"/>
              </a:rPr>
              <a:t>−→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3628" y="2799383"/>
            <a:ext cx="869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10">
                <a:latin typeface="Calibri"/>
                <a:cs typeface="Calibri"/>
              </a:rPr>
              <a:t>Q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47860" y="2857485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844039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Teorema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la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Divergencia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2540" y="375716"/>
            <a:ext cx="5765165" cy="244475"/>
            <a:chOff x="-2540" y="375716"/>
            <a:chExt cx="5765165" cy="244475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440680" cy="5080"/>
            </a:xfrm>
            <a:custGeom>
              <a:avLst/>
              <a:gdLst/>
              <a:ahLst/>
              <a:cxnLst/>
              <a:rect l="l" t="t" r="r" b="b"/>
              <a:pathLst>
                <a:path w="5440680" h="5079">
                  <a:moveTo>
                    <a:pt x="0" y="5060"/>
                  </a:moveTo>
                  <a:lnTo>
                    <a:pt x="0" y="0"/>
                  </a:lnTo>
                  <a:lnTo>
                    <a:pt x="5440059" y="0"/>
                  </a:lnTo>
                  <a:lnTo>
                    <a:pt x="544005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93433" y="407376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619861"/>
            <a:ext cx="5039995" cy="961390"/>
          </a:xfrm>
          <a:custGeom>
            <a:avLst/>
            <a:gdLst/>
            <a:ahLst/>
            <a:cxnLst/>
            <a:rect l="l" t="t" r="r" b="b"/>
            <a:pathLst>
              <a:path w="5039995" h="961390">
                <a:moveTo>
                  <a:pt x="5039995" y="0"/>
                </a:moveTo>
                <a:lnTo>
                  <a:pt x="0" y="0"/>
                </a:lnTo>
                <a:lnTo>
                  <a:pt x="0" y="961390"/>
                </a:lnTo>
                <a:lnTo>
                  <a:pt x="5039995" y="96139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3496" y="649704"/>
            <a:ext cx="2080895" cy="8553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095" marR="5080" indent="-113030">
              <a:lnSpc>
                <a:spcPct val="118000"/>
              </a:lnSpc>
              <a:spcBef>
                <a:spcPts val="10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85">
                <a:latin typeface="Calibri"/>
                <a:cs typeface="Calibri"/>
              </a:rPr>
              <a:t>S </a:t>
            </a:r>
            <a:r>
              <a:rPr dirty="0" sz="1100" spc="40">
                <a:latin typeface="Calibri"/>
                <a:cs typeface="Calibri"/>
              </a:rPr>
              <a:t>superficie cerrada regular </a:t>
            </a:r>
            <a:r>
              <a:rPr dirty="0" sz="1100" spc="55">
                <a:latin typeface="Calibri"/>
                <a:cs typeface="Calibri"/>
              </a:rPr>
              <a:t>a 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trozos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orientación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exterior.</a:t>
            </a:r>
            <a:endParaRPr sz="1100">
              <a:latin typeface="Calibri"/>
              <a:cs typeface="Calibri"/>
            </a:endParaRPr>
          </a:p>
          <a:p>
            <a:pPr marL="125095" marR="46355" indent="-113030">
              <a:lnSpc>
                <a:spcPct val="118000"/>
              </a:lnSpc>
              <a:spcBef>
                <a:spcPts val="30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abierto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simplemente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conexo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75" b="0" i="1">
                <a:latin typeface="Bookman Old Style"/>
                <a:cs typeface="Bookman Old Style"/>
              </a:rPr>
              <a:t>∂</a:t>
            </a:r>
            <a:r>
              <a:rPr dirty="0" sz="1100" spc="7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0593" y="880045"/>
            <a:ext cx="17018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382">
                <a:latin typeface="Tahoma"/>
                <a:cs typeface="Tahoma"/>
              </a:rPr>
              <a:t> </a:t>
            </a:r>
            <a:r>
              <a:rPr dirty="0" baseline="-69444" sz="1200" spc="97">
                <a:latin typeface="Calibri"/>
                <a:cs typeface="Calibri"/>
              </a:rPr>
              <a:t>S</a:t>
            </a:r>
            <a:r>
              <a:rPr dirty="0" baseline="-69444" sz="1200">
                <a:latin typeface="Calibri"/>
                <a:cs typeface="Calibri"/>
              </a:rPr>
              <a:t> 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b="1">
                <a:latin typeface="Calibri"/>
                <a:cs typeface="Calibri"/>
              </a:rPr>
              <a:t>N</a:t>
            </a:r>
            <a:r>
              <a:rPr dirty="0" sz="1100" spc="75">
                <a:latin typeface="Calibri"/>
                <a:cs typeface="Calibri"/>
              </a:rPr>
              <a:t>dS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300">
                <a:latin typeface="Tahoma"/>
                <a:cs typeface="Tahoma"/>
              </a:rPr>
              <a:t> </a:t>
            </a:r>
            <a:r>
              <a:rPr dirty="0" baseline="75757" sz="1650" spc="292">
                <a:latin typeface="Tahoma"/>
                <a:cs typeface="Tahoma"/>
              </a:rPr>
              <a:t> </a:t>
            </a:r>
            <a:r>
              <a:rPr dirty="0" baseline="75757" sz="1650" spc="390">
                <a:latin typeface="Tahoma"/>
                <a:cs typeface="Tahoma"/>
              </a:rPr>
              <a:t> </a:t>
            </a:r>
            <a:r>
              <a:rPr dirty="0" baseline="-69444" sz="1200" spc="60">
                <a:latin typeface="Calibri"/>
                <a:cs typeface="Calibri"/>
              </a:rPr>
              <a:t>R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75" i="1">
                <a:latin typeface="DejaVu Sans"/>
                <a:cs typeface="DejaVu Sans"/>
              </a:rPr>
              <a:t> </a:t>
            </a:r>
            <a:r>
              <a:rPr dirty="0" sz="1100" spc="20" b="1">
                <a:latin typeface="Calibri"/>
                <a:cs typeface="Calibri"/>
              </a:rPr>
              <a:t>F</a:t>
            </a:r>
            <a:r>
              <a:rPr dirty="0" sz="1100" spc="20">
                <a:latin typeface="Calibri"/>
                <a:cs typeface="Calibri"/>
              </a:rPr>
              <a:t>dV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9994" y="1659089"/>
            <a:ext cx="5039995" cy="1434465"/>
            <a:chOff x="359994" y="1659089"/>
            <a:chExt cx="5039995" cy="1434465"/>
          </a:xfrm>
        </p:grpSpPr>
        <p:sp>
          <p:nvSpPr>
            <p:cNvPr id="14" name="object 14"/>
            <p:cNvSpPr/>
            <p:nvPr/>
          </p:nvSpPr>
          <p:spPr>
            <a:xfrm>
              <a:off x="359994" y="165908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59994" y="1869541"/>
              <a:ext cx="5039995" cy="1224280"/>
            </a:xfrm>
            <a:custGeom>
              <a:avLst/>
              <a:gdLst/>
              <a:ahLst/>
              <a:cxnLst/>
              <a:rect l="l" t="t" r="r" b="b"/>
              <a:pathLst>
                <a:path w="5039995" h="1224280">
                  <a:moveTo>
                    <a:pt x="5039995" y="0"/>
                  </a:moveTo>
                  <a:lnTo>
                    <a:pt x="0" y="0"/>
                  </a:lnTo>
                  <a:lnTo>
                    <a:pt x="0" y="1223873"/>
                  </a:lnTo>
                  <a:lnTo>
                    <a:pt x="5039995" y="1223873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93433" y="1605518"/>
            <a:ext cx="4904740" cy="65913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40">
                <a:latin typeface="Calibri"/>
                <a:cs typeface="Calibri"/>
              </a:rPr>
              <a:t> región encerrada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2y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primer </a:t>
            </a:r>
            <a:r>
              <a:rPr dirty="0" sz="1100" spc="30">
                <a:latin typeface="Calibri"/>
                <a:cs typeface="Calibri"/>
              </a:rPr>
              <a:t>octante.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 spc="-75">
                <a:latin typeface="Lucida Sans Unicode"/>
                <a:cs typeface="Lucida Sans Unicode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75" b="0" i="1">
                <a:latin typeface="Bookman Old Style"/>
                <a:cs typeface="Bookman Old Style"/>
              </a:rPr>
              <a:t>∂</a:t>
            </a:r>
            <a:r>
              <a:rPr dirty="0" sz="1100" spc="75">
                <a:latin typeface="Calibri"/>
                <a:cs typeface="Calibri"/>
              </a:rPr>
              <a:t>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planos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coordenados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2y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(4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triángulos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borde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común).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96045" y="2786316"/>
            <a:ext cx="47942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3842" y="2834937"/>
            <a:ext cx="94615" cy="22606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 spc="-2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24360" y="2955629"/>
            <a:ext cx="12890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20">
                <a:latin typeface="Calibri"/>
                <a:cs typeface="Calibri"/>
              </a:rPr>
              <a:t>3</a:t>
            </a: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9754" y="2550768"/>
            <a:ext cx="806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1389" y="236792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65746" y="2387814"/>
            <a:ext cx="2272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704339" algn="l"/>
              </a:tabLst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 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k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0" b="1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dS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baseline="-69444" sz="1200" spc="60">
                <a:latin typeface="Calibri"/>
                <a:cs typeface="Calibri"/>
              </a:rPr>
              <a:t>R</a:t>
            </a:r>
            <a:r>
              <a:rPr dirty="0" baseline="-69444" sz="1200" spc="37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2xdV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2792" y="2199232"/>
            <a:ext cx="299339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602105" algn="l"/>
                <a:tab pos="2385060" algn="l"/>
                <a:tab pos="2903220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195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63798" y="2276625"/>
            <a:ext cx="965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55">
                <a:latin typeface="Calibri"/>
                <a:cs typeface="Calibri"/>
              </a:rPr>
              <a:t>   </a:t>
            </a:r>
            <a:r>
              <a:rPr dirty="0" sz="800" spc="55">
                <a:latin typeface="Calibri"/>
                <a:cs typeface="Calibri"/>
              </a:rPr>
              <a:t> </a:t>
            </a:r>
            <a:r>
              <a:rPr dirty="0" sz="800" spc="-30">
                <a:latin typeface="Calibri"/>
                <a:cs typeface="Calibri"/>
              </a:rPr>
              <a:t>2</a:t>
            </a:r>
            <a:r>
              <a:rPr dirty="0" sz="800" spc="-30" i="1">
                <a:latin typeface="DejaVu Sans"/>
                <a:cs typeface="DejaVu Sans"/>
              </a:rPr>
              <a:t>−</a:t>
            </a:r>
            <a:r>
              <a:rPr dirty="0" sz="800" spc="-30">
                <a:latin typeface="Calibri"/>
                <a:cs typeface="Calibri"/>
              </a:rPr>
              <a:t>2x</a:t>
            </a:r>
            <a:r>
              <a:rPr dirty="0" sz="800" spc="140">
                <a:latin typeface="Calibri"/>
                <a:cs typeface="Calibri"/>
              </a:rPr>
              <a:t>   </a:t>
            </a:r>
            <a:r>
              <a:rPr dirty="0" sz="800" spc="-25">
                <a:latin typeface="Calibri"/>
                <a:cs typeface="Calibri"/>
              </a:rPr>
              <a:t>4</a:t>
            </a:r>
            <a:r>
              <a:rPr dirty="0" sz="800" spc="-25" i="1">
                <a:latin typeface="DejaVu Sans"/>
                <a:cs typeface="DejaVu Sans"/>
              </a:rPr>
              <a:t>−</a:t>
            </a:r>
            <a:r>
              <a:rPr dirty="0" sz="800" spc="-25">
                <a:latin typeface="Calibri"/>
                <a:cs typeface="Calibri"/>
              </a:rPr>
              <a:t>4x</a:t>
            </a:r>
            <a:r>
              <a:rPr dirty="0" sz="800" spc="-25" i="1">
                <a:latin typeface="DejaVu Sans"/>
                <a:cs typeface="DejaVu Sans"/>
              </a:rPr>
              <a:t>−</a:t>
            </a:r>
            <a:r>
              <a:rPr dirty="0" sz="800" spc="-25">
                <a:latin typeface="Calibri"/>
                <a:cs typeface="Calibri"/>
              </a:rPr>
              <a:t>2y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2228" y="2550768"/>
            <a:ext cx="6007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086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    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33405" y="2387814"/>
            <a:ext cx="596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2xdzdydx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04185" y="2659201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33667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Teorema</a:t>
            </a:r>
            <a:r>
              <a:rPr dirty="0" u="none" sz="1200" spc="-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-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Stokes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2540" y="375716"/>
            <a:ext cx="5765165" cy="244475"/>
            <a:chOff x="-2540" y="375716"/>
            <a:chExt cx="5765165" cy="244475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600700" cy="5080"/>
            </a:xfrm>
            <a:custGeom>
              <a:avLst/>
              <a:gdLst/>
              <a:ahLst/>
              <a:cxnLst/>
              <a:rect l="l" t="t" r="r" b="b"/>
              <a:pathLst>
                <a:path w="5600700" h="5079">
                  <a:moveTo>
                    <a:pt x="0" y="5060"/>
                  </a:moveTo>
                  <a:lnTo>
                    <a:pt x="0" y="0"/>
                  </a:lnTo>
                  <a:lnTo>
                    <a:pt x="5600110" y="0"/>
                  </a:lnTo>
                  <a:lnTo>
                    <a:pt x="560011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93433" y="407376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619861"/>
            <a:ext cx="5039995" cy="829310"/>
          </a:xfrm>
          <a:custGeom>
            <a:avLst/>
            <a:gdLst/>
            <a:ahLst/>
            <a:cxnLst/>
            <a:rect l="l" t="t" r="r" b="b"/>
            <a:pathLst>
              <a:path w="5039995" h="829310">
                <a:moveTo>
                  <a:pt x="5039995" y="0"/>
                </a:moveTo>
                <a:lnTo>
                  <a:pt x="0" y="0"/>
                </a:lnTo>
                <a:lnTo>
                  <a:pt x="0" y="829030"/>
                </a:lnTo>
                <a:lnTo>
                  <a:pt x="5039995" y="82903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3496" y="611743"/>
            <a:ext cx="2129790" cy="73342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curva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cerrada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superficie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∂</a:t>
            </a:r>
            <a:r>
              <a:rPr dirty="0" sz="1100" spc="50">
                <a:latin typeface="Calibri"/>
                <a:cs typeface="Calibri"/>
              </a:rPr>
              <a:t>S,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orientación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compatible.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39909" y="62528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6871" y="97681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4444" y="625283"/>
            <a:ext cx="1720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20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0697" y="976819"/>
            <a:ext cx="806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5863" y="813865"/>
            <a:ext cx="1377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31520" algn="l"/>
              </a:tabLst>
            </a:pP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 i="1">
                <a:latin typeface="DejaVu Sans"/>
                <a:cs typeface="DejaVu Sans"/>
              </a:rPr>
              <a:t>∇</a:t>
            </a:r>
            <a:r>
              <a:rPr dirty="0" sz="1100" spc="-15" i="1">
                <a:latin typeface="DejaVu Sans"/>
                <a:cs typeface="DejaVu Sans"/>
              </a:rPr>
              <a:t>×</a:t>
            </a:r>
            <a:r>
              <a:rPr dirty="0" sz="1100" spc="25" b="1">
                <a:latin typeface="Calibri"/>
                <a:cs typeface="Calibri"/>
              </a:rPr>
              <a:t>F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b="1">
                <a:latin typeface="Calibri"/>
                <a:cs typeface="Calibri"/>
              </a:rPr>
              <a:t>N</a:t>
            </a:r>
            <a:r>
              <a:rPr dirty="0" sz="1100" spc="75">
                <a:latin typeface="Calibri"/>
                <a:cs typeface="Calibri"/>
              </a:rPr>
              <a:t>dS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59994" y="1526730"/>
            <a:ext cx="5039995" cy="1636395"/>
            <a:chOff x="359994" y="1526730"/>
            <a:chExt cx="5039995" cy="1636395"/>
          </a:xfrm>
        </p:grpSpPr>
        <p:sp>
          <p:nvSpPr>
            <p:cNvPr id="18" name="object 18"/>
            <p:cNvSpPr/>
            <p:nvPr/>
          </p:nvSpPr>
          <p:spPr>
            <a:xfrm>
              <a:off x="359994" y="1526730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59994" y="1737194"/>
              <a:ext cx="5039995" cy="1425575"/>
            </a:xfrm>
            <a:custGeom>
              <a:avLst/>
              <a:gdLst/>
              <a:ahLst/>
              <a:cxnLst/>
              <a:rect l="l" t="t" r="r" b="b"/>
              <a:pathLst>
                <a:path w="5039995" h="1425575">
                  <a:moveTo>
                    <a:pt x="5039995" y="0"/>
                  </a:moveTo>
                  <a:lnTo>
                    <a:pt x="0" y="0"/>
                  </a:lnTo>
                  <a:lnTo>
                    <a:pt x="0" y="1425448"/>
                  </a:lnTo>
                  <a:lnTo>
                    <a:pt x="5039995" y="1425448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800337" y="2755885"/>
            <a:ext cx="806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21191" y="2727069"/>
            <a:ext cx="3270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600" spc="30" i="1">
                <a:latin typeface="DejaVu Sans"/>
                <a:cs typeface="DejaVu Sans"/>
              </a:rPr>
              <a:t>−</a:t>
            </a:r>
            <a:r>
              <a:rPr dirty="0" sz="600" spc="30">
                <a:latin typeface="Calibri"/>
                <a:cs typeface="Calibri"/>
              </a:rPr>
              <a:t>1</a:t>
            </a:r>
            <a:r>
              <a:rPr dirty="0" baseline="-17361" sz="1200" spc="44">
                <a:latin typeface="Tahoma"/>
                <a:cs typeface="Tahoma"/>
              </a:rPr>
              <a:t>(</a:t>
            </a:r>
            <a:r>
              <a:rPr dirty="0" baseline="-17361" sz="1200" spc="172">
                <a:latin typeface="Tahoma"/>
                <a:cs typeface="Tahoma"/>
              </a:rPr>
              <a:t> </a:t>
            </a:r>
            <a:r>
              <a:rPr dirty="0" baseline="-17361" sz="1200" spc="30">
                <a:latin typeface="Tahoma"/>
                <a:cs typeface="Tahoma"/>
              </a:rPr>
              <a:t>)</a:t>
            </a:r>
            <a:endParaRPr baseline="-17361" sz="1200">
              <a:latin typeface="Tahoma"/>
              <a:cs typeface="Tahom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95"/>
              </a:spcBef>
            </a:pPr>
            <a:r>
              <a:rPr dirty="0" spc="40"/>
              <a:t>Ejemplo</a:t>
            </a:r>
          </a:p>
          <a:p>
            <a:pPr marL="50800">
              <a:lnSpc>
                <a:spcPct val="100000"/>
              </a:lnSpc>
              <a:spcBef>
                <a:spcPts val="395"/>
              </a:spcBef>
            </a:pPr>
            <a:r>
              <a:rPr dirty="0" spc="85" b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región 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del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plano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4x</a:t>
            </a:r>
            <a:r>
              <a:rPr dirty="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Calibri"/>
                <a:cs typeface="Calibri"/>
              </a:rPr>
              <a:t>2y</a:t>
            </a:r>
            <a:r>
              <a:rPr dirty="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dirty="0" spc="5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5" b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encerrada 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en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primer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octante.</a:t>
            </a:r>
          </a:p>
          <a:p>
            <a:pPr marL="548640">
              <a:lnSpc>
                <a:spcPct val="100000"/>
              </a:lnSpc>
              <a:spcBef>
                <a:spcPts val="240"/>
              </a:spcBef>
            </a:pPr>
            <a:r>
              <a:rPr dirty="0" spc="350" b="0">
                <a:solidFill>
                  <a:srgbClr val="000000"/>
                </a:solidFill>
                <a:latin typeface="Lucida Sans Unicode"/>
                <a:cs typeface="Lucida Sans Unicode"/>
              </a:rPr>
              <a:t>�</a:t>
            </a:r>
            <a:r>
              <a:rPr dirty="0" spc="-60" b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dirty="0" spc="20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90" b="0" i="1">
                <a:solidFill>
                  <a:srgbClr val="000000"/>
                </a:solidFill>
                <a:latin typeface="Bookman Old Style"/>
                <a:cs typeface="Bookman Old Style"/>
              </a:rPr>
              <a:t>∂</a:t>
            </a:r>
            <a:r>
              <a:rPr dirty="0" spc="90" b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 intersección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50" b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4x</a:t>
            </a:r>
            <a:r>
              <a:rPr dirty="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pc="-10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Calibri"/>
                <a:cs typeface="Calibri"/>
              </a:rPr>
              <a:t>2y</a:t>
            </a:r>
            <a:r>
              <a:rPr dirty="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pc="-10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30" b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15" b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 con </a:t>
            </a:r>
            <a:r>
              <a:rPr dirty="0" spc="60" b="0">
                <a:solidFill>
                  <a:srgbClr val="000000"/>
                </a:solidFill>
                <a:latin typeface="Calibri"/>
                <a:cs typeface="Calibri"/>
              </a:rPr>
              <a:t>los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55" b="0">
                <a:solidFill>
                  <a:srgbClr val="000000"/>
                </a:solidFill>
                <a:latin typeface="Calibri"/>
                <a:cs typeface="Calibri"/>
              </a:rPr>
              <a:t>planos</a:t>
            </a:r>
            <a:r>
              <a:rPr dirty="0" spc="4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40" b="0">
                <a:solidFill>
                  <a:srgbClr val="000000"/>
                </a:solidFill>
                <a:latin typeface="Calibri"/>
                <a:cs typeface="Calibri"/>
              </a:rPr>
              <a:t>coordenados.</a:t>
            </a:r>
          </a:p>
          <a:p>
            <a:pPr algn="ctr" marR="854075">
              <a:lnSpc>
                <a:spcPct val="100000"/>
              </a:lnSpc>
              <a:spcBef>
                <a:spcPts val="935"/>
              </a:spcBef>
            </a:pPr>
            <a:r>
              <a:rPr dirty="0" baseline="75757" sz="1650" spc="39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-69444" sz="1200" spc="89" b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30" b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dirty="0" sz="11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000000"/>
                </a:solidFill>
              </a:rPr>
              <a:t>i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dirty="0" sz="11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solidFill>
                  <a:srgbClr val="000000"/>
                </a:solidFill>
              </a:rPr>
              <a:t>j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30" b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z="11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55">
                <a:solidFill>
                  <a:srgbClr val="000000"/>
                </a:solidFill>
              </a:rPr>
              <a:t>k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-50" b="0" i="1">
                <a:solidFill>
                  <a:srgbClr val="000000"/>
                </a:solidFill>
                <a:latin typeface="DejaVu Sans"/>
                <a:cs typeface="DejaVu Sans"/>
              </a:rPr>
              <a:t>·</a:t>
            </a:r>
            <a:r>
              <a:rPr dirty="0" sz="1100" spc="-110" b="0" i="1">
                <a:solidFill>
                  <a:srgbClr val="000000"/>
                </a:solidFill>
                <a:latin typeface="DejaVu Sans"/>
                <a:cs typeface="DejaVu Sans"/>
              </a:rPr>
              <a:t> </a:t>
            </a:r>
            <a:r>
              <a:rPr dirty="0" sz="1100" spc="40">
                <a:solidFill>
                  <a:srgbClr val="000000"/>
                </a:solidFill>
              </a:rPr>
              <a:t>r</a:t>
            </a:r>
            <a:r>
              <a:rPr dirty="0" sz="1100" spc="5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z="110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75757" sz="1650" spc="30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75757" sz="1650" spc="382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-69444" sz="1200" spc="165" b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-16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000000"/>
                </a:solidFill>
              </a:rPr>
              <a:t>i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20">
                <a:solidFill>
                  <a:srgbClr val="000000"/>
                </a:solidFill>
              </a:rPr>
              <a:t>j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60">
                <a:solidFill>
                  <a:srgbClr val="000000"/>
                </a:solidFill>
              </a:rPr>
              <a:t>k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-50" b="0" i="1">
                <a:solidFill>
                  <a:srgbClr val="000000"/>
                </a:solidFill>
                <a:latin typeface="DejaVu Sans"/>
                <a:cs typeface="DejaVu Sans"/>
              </a:rPr>
              <a:t>·</a:t>
            </a:r>
            <a:r>
              <a:rPr dirty="0" sz="1100" spc="-110" b="0" i="1">
                <a:solidFill>
                  <a:srgbClr val="000000"/>
                </a:solidFill>
                <a:latin typeface="DejaVu Sans"/>
                <a:cs typeface="DejaVu Sans"/>
              </a:rPr>
              <a:t> </a:t>
            </a:r>
            <a:r>
              <a:rPr dirty="0" sz="1100">
                <a:solidFill>
                  <a:srgbClr val="000000"/>
                </a:solidFill>
              </a:rPr>
              <a:t>N</a:t>
            </a:r>
            <a:r>
              <a:rPr dirty="0" sz="1100" spc="75" b="0">
                <a:solidFill>
                  <a:srgbClr val="000000"/>
                </a:solidFill>
                <a:latin typeface="Calibri"/>
                <a:cs typeface="Calibri"/>
              </a:rPr>
              <a:t>dS</a:t>
            </a:r>
            <a:endParaRPr sz="1100">
              <a:latin typeface="Calibri"/>
              <a:cs typeface="Calibri"/>
            </a:endParaRPr>
          </a:p>
          <a:p>
            <a:pPr marL="1967864">
              <a:lnSpc>
                <a:spcPct val="100000"/>
              </a:lnSpc>
              <a:spcBef>
                <a:spcPts val="1560"/>
              </a:spcBef>
              <a:tabLst>
                <a:tab pos="2560320" algn="l"/>
              </a:tabLst>
            </a:pPr>
            <a:r>
              <a:rPr dirty="0" spc="45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75757" sz="1650" spc="30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75757" sz="1650" spc="382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aseline="-69444" sz="1200" spc="37" b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dirty="0" baseline="-69444" sz="12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-16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000000"/>
                </a:solidFill>
              </a:rPr>
              <a:t>i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20">
                <a:solidFill>
                  <a:srgbClr val="000000"/>
                </a:solidFill>
              </a:rPr>
              <a:t>j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60">
                <a:solidFill>
                  <a:srgbClr val="000000"/>
                </a:solidFill>
              </a:rPr>
              <a:t>k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-50" b="0" i="1">
                <a:solidFill>
                  <a:srgbClr val="000000"/>
                </a:solidFill>
                <a:latin typeface="DejaVu Sans"/>
                <a:cs typeface="DejaVu Sans"/>
              </a:rPr>
              <a:t>·</a:t>
            </a:r>
            <a:r>
              <a:rPr dirty="0" sz="1100" spc="-110" b="0" i="1">
                <a:solidFill>
                  <a:srgbClr val="000000"/>
                </a:solidFill>
                <a:latin typeface="DejaVu Sans"/>
                <a:cs typeface="DejaVu Sans"/>
              </a:rPr>
              <a:t> 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(</a:t>
            </a:r>
            <a:r>
              <a:rPr dirty="0" sz="1100" spc="15" b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dirty="0" sz="11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000000"/>
                </a:solidFill>
              </a:rPr>
              <a:t>i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-10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-25" b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00" spc="-7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solidFill>
                  <a:srgbClr val="000000"/>
                </a:solidFill>
              </a:rPr>
              <a:t>j</a:t>
            </a:r>
            <a:r>
              <a:rPr dirty="0" sz="1100" spc="-10">
                <a:solidFill>
                  <a:srgbClr val="000000"/>
                </a:solidFill>
              </a:rPr>
              <a:t> </a:t>
            </a:r>
            <a:r>
              <a:rPr dirty="0" sz="1100" spc="45" b="0">
                <a:solidFill>
                  <a:srgbClr val="000000"/>
                </a:solidFill>
                <a:latin typeface="Tahoma"/>
                <a:cs typeface="Tahoma"/>
              </a:rPr>
              <a:t>+</a:t>
            </a:r>
            <a:r>
              <a:rPr dirty="0" sz="1100" spc="8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1100" spc="60">
                <a:solidFill>
                  <a:srgbClr val="000000"/>
                </a:solidFill>
              </a:rPr>
              <a:t>k</a:t>
            </a:r>
            <a:r>
              <a:rPr dirty="0" sz="1100" b="0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1100" spc="20" b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5288" y="2932987"/>
            <a:ext cx="13950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0">
                <a:latin typeface="Calibri"/>
                <a:cs typeface="Calibri"/>
              </a:rPr>
              <a:t>7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Área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31250" sz="1200" spc="-179" i="1">
                <a:latin typeface="DejaVu Sans"/>
                <a:cs typeface="DejaVu Sans"/>
              </a:rPr>
              <a:t>−</a:t>
            </a:r>
            <a:r>
              <a:rPr dirty="0" baseline="31250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80">
                <a:latin typeface="Calibri"/>
                <a:cs typeface="Calibri"/>
              </a:rPr>
              <a:t>S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26887" y="2965143"/>
            <a:ext cx="1263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35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pyleft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2020-2022,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All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Lefts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Reversed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834527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94" y="606673"/>
            <a:ext cx="4356100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60" b="1">
                <a:solidFill>
                  <a:srgbClr val="22373A"/>
                </a:solidFill>
                <a:latin typeface="Calibri"/>
                <a:cs typeface="Calibri"/>
              </a:rPr>
              <a:t>Tema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-85" b="1">
                <a:solidFill>
                  <a:srgbClr val="22373A"/>
                </a:solidFill>
                <a:latin typeface="Calibri"/>
                <a:cs typeface="Calibri"/>
              </a:rPr>
              <a:t>7: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5" b="1">
                <a:solidFill>
                  <a:srgbClr val="22373A"/>
                </a:solidFill>
                <a:latin typeface="Calibri"/>
                <a:cs typeface="Calibri"/>
              </a:rPr>
              <a:t>Ecuaciones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Diferenciales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Ordinarias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1014346"/>
            <a:ext cx="12172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1493157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796881" y="1623186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4" y="2741718"/>
            <a:ext cx="1522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Curso</a:t>
            </a:r>
            <a:r>
              <a:rPr dirty="0" sz="1000" spc="2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>
                <a:solidFill>
                  <a:srgbClr val="22373A"/>
                </a:solidFill>
                <a:latin typeface="Calibri"/>
                <a:cs typeface="Calibri"/>
              </a:rPr>
              <a:t>2020/2021,</a:t>
            </a:r>
            <a:r>
              <a:rPr dirty="0" sz="1000" spc="2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2621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Tabla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Contenidos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339090" cy="5080"/>
            </a:xfrm>
            <a:custGeom>
              <a:avLst/>
              <a:gdLst/>
              <a:ahLst/>
              <a:cxnLst/>
              <a:rect l="l" t="t" r="r" b="b"/>
              <a:pathLst>
                <a:path w="339090" h="5079">
                  <a:moveTo>
                    <a:pt x="0" y="5060"/>
                  </a:moveTo>
                  <a:lnTo>
                    <a:pt x="0" y="0"/>
                  </a:lnTo>
                  <a:lnTo>
                    <a:pt x="338822" y="0"/>
                  </a:lnTo>
                  <a:lnTo>
                    <a:pt x="33882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47294" y="1083448"/>
            <a:ext cx="1685925" cy="102361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0970" indent="-12890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141605" algn="l"/>
              </a:tabLst>
            </a:pP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Ecuaciones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diferenciales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2373A"/>
              </a:buClr>
              <a:buFont typeface="Calibri"/>
              <a:buAutoNum type="arabicPeriod"/>
            </a:pPr>
            <a:endParaRPr sz="1500">
              <a:latin typeface="Calibri"/>
              <a:cs typeface="Calibri"/>
            </a:endParaRPr>
          </a:p>
          <a:p>
            <a:pPr marL="149860" indent="-1377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50495" algn="l"/>
              </a:tabLst>
            </a:pP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EDO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de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primer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orden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2373A"/>
              </a:buClr>
              <a:buFont typeface="Calibri"/>
              <a:buAutoNum type="arabicPeriod"/>
            </a:pPr>
            <a:endParaRPr sz="1650">
              <a:latin typeface="Calibri"/>
              <a:cs typeface="Calibri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EDO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de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orden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superior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4177" y="3326357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43304" y="1496641"/>
            <a:ext cx="2059939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8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Ecuaciones</a:t>
            </a:r>
            <a:r>
              <a:rPr dirty="0" sz="1400" spc="-2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diferenciales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6004" y="1851831"/>
            <a:ext cx="3048635" cy="5080"/>
            <a:chOff x="1356004" y="1851831"/>
            <a:chExt cx="3048635" cy="5080"/>
          </a:xfrm>
        </p:grpSpPr>
        <p:sp>
          <p:nvSpPr>
            <p:cNvPr id="5" name="object 5"/>
            <p:cNvSpPr/>
            <p:nvPr/>
          </p:nvSpPr>
          <p:spPr>
            <a:xfrm>
              <a:off x="1356004" y="185183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56004" y="1851831"/>
              <a:ext cx="179705" cy="5080"/>
            </a:xfrm>
            <a:custGeom>
              <a:avLst/>
              <a:gdLst/>
              <a:ahLst/>
              <a:cxnLst/>
              <a:rect l="l" t="t" r="r" b="b"/>
              <a:pathLst>
                <a:path w="179705" h="5080">
                  <a:moveTo>
                    <a:pt x="0" y="5060"/>
                  </a:moveTo>
                  <a:lnTo>
                    <a:pt x="0" y="0"/>
                  </a:lnTo>
                  <a:lnTo>
                    <a:pt x="179293" y="0"/>
                  </a:lnTo>
                  <a:lnTo>
                    <a:pt x="17929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72085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diferenciales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678180" cy="5080"/>
            </a:xfrm>
            <a:custGeom>
              <a:avLst/>
              <a:gdLst/>
              <a:ahLst/>
              <a:cxnLst/>
              <a:rect l="l" t="t" r="r" b="b"/>
              <a:pathLst>
                <a:path w="678180" h="5079">
                  <a:moveTo>
                    <a:pt x="0" y="5060"/>
                  </a:moveTo>
                  <a:lnTo>
                    <a:pt x="0" y="0"/>
                  </a:lnTo>
                  <a:lnTo>
                    <a:pt x="677645" y="0"/>
                  </a:lnTo>
                  <a:lnTo>
                    <a:pt x="67764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9994" y="42834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994" y="638784"/>
            <a:ext cx="5039995" cy="23241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65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30"/>
              </a:spcBef>
            </a:pPr>
            <a:r>
              <a:rPr dirty="0" sz="1100" spc="40">
                <a:latin typeface="Calibri"/>
                <a:cs typeface="Calibri"/>
              </a:rPr>
              <a:t>Una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ED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relación </a:t>
            </a:r>
            <a:r>
              <a:rPr dirty="0" sz="1100" spc="30">
                <a:latin typeface="Calibri"/>
                <a:cs typeface="Calibri"/>
              </a:rPr>
              <a:t>entre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función,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sus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derivadas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var.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indep.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967473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9994" y="96747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1177925"/>
            <a:ext cx="5039995" cy="479425"/>
          </a:xfrm>
          <a:custGeom>
            <a:avLst/>
            <a:gdLst/>
            <a:ahLst/>
            <a:cxnLst/>
            <a:rect l="l" t="t" r="r" b="b"/>
            <a:pathLst>
              <a:path w="5039995" h="479425">
                <a:moveTo>
                  <a:pt x="5039995" y="0"/>
                </a:moveTo>
                <a:lnTo>
                  <a:pt x="0" y="0"/>
                </a:lnTo>
                <a:lnTo>
                  <a:pt x="0" y="478980"/>
                </a:lnTo>
                <a:lnTo>
                  <a:pt x="5039995" y="47898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87360" y="1250821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96936" y="1270697"/>
            <a:ext cx="2851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22767" y="1387309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5" h="0">
                <a:moveTo>
                  <a:pt x="0" y="0"/>
                </a:moveTo>
                <a:lnTo>
                  <a:pt x="35101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722767" y="1154465"/>
            <a:ext cx="307975" cy="40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 indent="141605">
              <a:lnSpc>
                <a:spcPct val="112599"/>
              </a:lnSpc>
              <a:spcBef>
                <a:spcPts val="100"/>
              </a:spcBef>
            </a:pP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52401" y="3316842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17763" y="1363038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27960" y="1270697"/>
            <a:ext cx="2079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19126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xx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xx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37">
                <a:latin typeface="Calibri"/>
                <a:cs typeface="Calibri"/>
              </a:rPr>
              <a:t>yy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22">
                <a:latin typeface="Calibri"/>
                <a:cs typeface="Calibri"/>
              </a:rPr>
              <a:t>t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294" y="1787384"/>
            <a:ext cx="4013200" cy="13944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 b="1">
                <a:latin typeface="Calibri"/>
                <a:cs typeface="Calibri"/>
              </a:rPr>
              <a:t>Clasificación.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1019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Dimensión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var.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indep.: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ordinarias </a:t>
            </a:r>
            <a:r>
              <a:rPr dirty="0" sz="1100" spc="25">
                <a:latin typeface="Calibri"/>
                <a:cs typeface="Calibri"/>
              </a:rPr>
              <a:t>vs.</a:t>
            </a:r>
            <a:r>
              <a:rPr dirty="0" sz="1100" spc="45">
                <a:latin typeface="Calibri"/>
                <a:cs typeface="Calibri"/>
              </a:rPr>
              <a:t> en </a:t>
            </a:r>
            <a:r>
              <a:rPr dirty="0" sz="1100" spc="50">
                <a:latin typeface="Calibri"/>
                <a:cs typeface="Calibri"/>
              </a:rPr>
              <a:t>derivadas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parciales.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59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Dimensión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var.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dep.: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simple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sistema.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59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35">
                <a:latin typeface="Calibri"/>
                <a:cs typeface="Calibri"/>
              </a:rPr>
              <a:t>Orden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derivadas: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primer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segundo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superior</a:t>
            </a:r>
            <a:r>
              <a:rPr dirty="0" sz="1100" spc="4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65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20">
                <a:latin typeface="Calibri"/>
                <a:cs typeface="Calibri"/>
              </a:rPr>
              <a:t>Forma:</a:t>
            </a:r>
            <a:r>
              <a:rPr dirty="0" sz="1100" spc="45">
                <a:latin typeface="Calibri"/>
                <a:cs typeface="Calibri"/>
              </a:rPr>
              <a:t> implícita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normal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(explícita)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diferencial</a:t>
            </a:r>
            <a:r>
              <a:rPr dirty="0" sz="1100" spc="3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59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Presencia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var.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indep: </a:t>
            </a:r>
            <a:r>
              <a:rPr dirty="0" sz="1100" spc="45">
                <a:latin typeface="Calibri"/>
                <a:cs typeface="Calibri"/>
              </a:rPr>
              <a:t>autónoma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vs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no-autónoma.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77914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Soluciones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1016635" cy="5080"/>
            </a:xfrm>
            <a:custGeom>
              <a:avLst/>
              <a:gdLst/>
              <a:ahLst/>
              <a:cxnLst/>
              <a:rect l="l" t="t" r="r" b="b"/>
              <a:pathLst>
                <a:path w="1016635" h="5079">
                  <a:moveTo>
                    <a:pt x="0" y="5060"/>
                  </a:moveTo>
                  <a:lnTo>
                    <a:pt x="0" y="0"/>
                  </a:lnTo>
                  <a:lnTo>
                    <a:pt x="1016467" y="0"/>
                  </a:lnTo>
                  <a:lnTo>
                    <a:pt x="101646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9994" y="61340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994" y="823848"/>
            <a:ext cx="5039995" cy="23241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65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30"/>
              </a:spcBef>
            </a:pPr>
            <a:r>
              <a:rPr dirty="0" sz="1100" spc="40">
                <a:latin typeface="Calibri"/>
                <a:cs typeface="Calibri"/>
              </a:rPr>
              <a:t>Una 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solución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ED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función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5">
                <a:latin typeface="Calibri"/>
                <a:cs typeface="Calibri"/>
              </a:rPr>
              <a:t> satisface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relación </a:t>
            </a:r>
            <a:r>
              <a:rPr dirty="0" sz="1100" spc="60">
                <a:latin typeface="Calibri"/>
                <a:cs typeface="Calibri"/>
              </a:rPr>
              <a:t>dada</a:t>
            </a:r>
            <a:r>
              <a:rPr dirty="0" sz="1100" spc="45">
                <a:latin typeface="Calibri"/>
                <a:cs typeface="Calibri"/>
              </a:rPr>
              <a:t> 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ED.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9994" y="1158925"/>
            <a:ext cx="5039995" cy="1240155"/>
            <a:chOff x="359994" y="1158925"/>
            <a:chExt cx="5039995" cy="1240155"/>
          </a:xfrm>
        </p:grpSpPr>
        <p:sp>
          <p:nvSpPr>
            <p:cNvPr id="12" name="object 12"/>
            <p:cNvSpPr/>
            <p:nvPr/>
          </p:nvSpPr>
          <p:spPr>
            <a:xfrm>
              <a:off x="359994" y="1158925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9994" y="1369377"/>
              <a:ext cx="5039995" cy="1029335"/>
            </a:xfrm>
            <a:custGeom>
              <a:avLst/>
              <a:gdLst/>
              <a:ahLst/>
              <a:cxnLst/>
              <a:rect l="l" t="t" r="r" b="b"/>
              <a:pathLst>
                <a:path w="5039995" h="1029335">
                  <a:moveTo>
                    <a:pt x="5039995" y="0"/>
                  </a:moveTo>
                  <a:lnTo>
                    <a:pt x="0" y="0"/>
                  </a:lnTo>
                  <a:lnTo>
                    <a:pt x="0" y="1029258"/>
                  </a:lnTo>
                  <a:lnTo>
                    <a:pt x="5039995" y="1029258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1039126" y="2158606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5" h="0">
                <a:moveTo>
                  <a:pt x="0" y="0"/>
                </a:moveTo>
                <a:lnTo>
                  <a:pt x="35101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96488" y="2158606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4" h="0">
                <a:moveTo>
                  <a:pt x="0" y="0"/>
                </a:moveTo>
                <a:lnTo>
                  <a:pt x="35101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29933" y="1058910"/>
            <a:ext cx="4725035" cy="1936114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86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  <a:p>
            <a:pPr marL="306705" indent="-113664">
              <a:lnSpc>
                <a:spcPct val="100000"/>
              </a:lnSpc>
              <a:spcBef>
                <a:spcPts val="760"/>
              </a:spcBef>
              <a:buClr>
                <a:srgbClr val="13B03D"/>
              </a:buClr>
              <a:buChar char="•"/>
              <a:tabLst>
                <a:tab pos="307340" algn="l"/>
                <a:tab pos="1906270" algn="l"/>
              </a:tabLst>
            </a:pPr>
            <a:r>
              <a:rPr dirty="0" sz="1100" spc="40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0: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exp(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5">
                <a:latin typeface="Tahoma"/>
                <a:cs typeface="Tahoma"/>
              </a:rPr>
              <a:t>exp(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06705" indent="-113664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307340" algn="l"/>
                <a:tab pos="164973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10">
                <a:latin typeface="Calibri"/>
                <a:cs typeface="Calibri"/>
              </a:rPr>
              <a:t>2ty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2tx: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  <a:p>
            <a:pPr marL="306705" indent="-113664">
              <a:lnSpc>
                <a:spcPct val="100000"/>
              </a:lnSpc>
              <a:spcBef>
                <a:spcPts val="535"/>
              </a:spcBef>
              <a:buClr>
                <a:srgbClr val="13B03D"/>
              </a:buClr>
              <a:buChar char="•"/>
              <a:tabLst>
                <a:tab pos="307340" algn="l"/>
                <a:tab pos="1042035" algn="l"/>
                <a:tab pos="1607820" algn="l"/>
                <a:tab pos="2241550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spc="19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2y</a:t>
            </a:r>
            <a:r>
              <a:rPr dirty="0" sz="1100" spc="-25" b="0" i="1">
                <a:latin typeface="Bookman Old Style"/>
                <a:cs typeface="Bookman Old Style"/>
              </a:rPr>
              <a:t>/</a:t>
            </a:r>
            <a:r>
              <a:rPr dirty="0" sz="1100" spc="-25">
                <a:latin typeface="Calibri"/>
                <a:cs typeface="Calibri"/>
              </a:rPr>
              <a:t>t: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baseline="27777" sz="1200">
                <a:latin typeface="Calibri"/>
                <a:cs typeface="Calibri"/>
              </a:rPr>
              <a:t>2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,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3t</a:t>
            </a:r>
            <a:r>
              <a:rPr dirty="0" baseline="27777" sz="1200" spc="-7">
                <a:latin typeface="Calibri"/>
                <a:cs typeface="Calibri"/>
              </a:rPr>
              <a:t>2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,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kt</a:t>
            </a:r>
            <a:r>
              <a:rPr dirty="0" baseline="27777" sz="1200" spc="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  <a:p>
            <a:pPr marL="306705" indent="-113664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307340" algn="l"/>
                <a:tab pos="1230630" algn="l"/>
                <a:tab pos="1856739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47979" sz="1650" spc="307" i="1">
                <a:latin typeface="DejaVu Sans"/>
                <a:cs typeface="DejaVu Sans"/>
              </a:rPr>
              <a:t>√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0833" sz="1200" spc="44">
                <a:latin typeface="Calibri"/>
                <a:cs typeface="Calibri"/>
              </a:rPr>
              <a:t>2</a:t>
            </a:r>
            <a:r>
              <a:rPr dirty="0" sz="1100" spc="-4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±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baseline="47979" sz="1650" spc="307" i="1">
                <a:latin typeface="DejaVu Sans"/>
                <a:cs typeface="DejaVu Sans"/>
              </a:rPr>
              <a:t>√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60" i="1">
                <a:latin typeface="DejaVu Sans"/>
                <a:cs typeface="DejaVu Sans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endParaRPr baseline="27777" sz="1200">
              <a:latin typeface="DejaVu Sans Condensed"/>
              <a:cs typeface="DejaVu Sans Condensed"/>
            </a:endParaRPr>
          </a:p>
          <a:p>
            <a:pPr marL="306705" indent="-113664">
              <a:lnSpc>
                <a:spcPct val="100000"/>
              </a:lnSpc>
              <a:spcBef>
                <a:spcPts val="2130"/>
              </a:spcBef>
              <a:buClr>
                <a:srgbClr val="22373A"/>
              </a:buClr>
              <a:buFont typeface="Calibri"/>
              <a:buChar char="•"/>
              <a:tabLst>
                <a:tab pos="307340" algn="l"/>
              </a:tabLst>
            </a:pPr>
            <a:r>
              <a:rPr dirty="0" sz="1100" spc="35" b="1">
                <a:latin typeface="Calibri"/>
                <a:cs typeface="Calibri"/>
              </a:rPr>
              <a:t>Considerar: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dominio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ecuación.</a:t>
            </a:r>
            <a:endParaRPr sz="1100">
              <a:latin typeface="Calibri"/>
              <a:cs typeface="Calibri"/>
            </a:endParaRPr>
          </a:p>
          <a:p>
            <a:pPr marL="3067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Font typeface="Calibri"/>
              <a:buChar char="•"/>
              <a:tabLst>
                <a:tab pos="307340" algn="l"/>
              </a:tabLst>
            </a:pPr>
            <a:r>
              <a:rPr dirty="0" sz="1100" spc="35" b="1">
                <a:latin typeface="Calibri"/>
                <a:cs typeface="Calibri"/>
              </a:rPr>
              <a:t>Estudiar: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existencia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unicidad.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52401" y="3316842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43304" y="1496641"/>
            <a:ext cx="17532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EDO</a:t>
            </a:r>
            <a:r>
              <a:rPr dirty="0" sz="140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primer</a:t>
            </a:r>
            <a:r>
              <a:rPr dirty="0" sz="1400" spc="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orden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6004" y="1851831"/>
            <a:ext cx="3048635" cy="5080"/>
            <a:chOff x="1356004" y="1851831"/>
            <a:chExt cx="3048635" cy="5080"/>
          </a:xfrm>
        </p:grpSpPr>
        <p:sp>
          <p:nvSpPr>
            <p:cNvPr id="5" name="object 5"/>
            <p:cNvSpPr/>
            <p:nvPr/>
          </p:nvSpPr>
          <p:spPr>
            <a:xfrm>
              <a:off x="1356004" y="185183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56004" y="1851831"/>
              <a:ext cx="538480" cy="5080"/>
            </a:xfrm>
            <a:custGeom>
              <a:avLst/>
              <a:gdLst/>
              <a:ahLst/>
              <a:cxnLst/>
              <a:rect l="l" t="t" r="r" b="b"/>
              <a:pathLst>
                <a:path w="538480" h="5080">
                  <a:moveTo>
                    <a:pt x="0" y="5060"/>
                  </a:moveTo>
                  <a:lnTo>
                    <a:pt x="0" y="0"/>
                  </a:lnTo>
                  <a:lnTo>
                    <a:pt x="537880" y="0"/>
                  </a:lnTo>
                  <a:lnTo>
                    <a:pt x="53788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9994" y="104825"/>
          <a:ext cx="5039995" cy="1308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140"/>
                <a:gridCol w="1687195"/>
                <a:gridCol w="2232660"/>
              </a:tblGrid>
              <a:tr h="210185">
                <a:tc gridSpan="3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EDO</a:t>
                      </a:r>
                      <a:r>
                        <a:rPr dirty="0" sz="1100" spc="-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primer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orden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4170">
                <a:tc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forma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014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100" spc="45" b="1">
                          <a:latin typeface="Calibri"/>
                          <a:cs typeface="Calibri"/>
                        </a:rPr>
                        <a:t>ecuación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014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73215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100" spc="40" b="1">
                          <a:latin typeface="Calibri"/>
                          <a:cs typeface="Calibri"/>
                        </a:rPr>
                        <a:t>función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0014">
                    <a:solidFill>
                      <a:srgbClr val="E0E0E0"/>
                    </a:solidFill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3702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 spc="40" b="1">
                          <a:latin typeface="Calibri"/>
                          <a:cs typeface="Calibri"/>
                        </a:rPr>
                        <a:t>normal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8935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114173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85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solidFill>
                      <a:srgbClr val="E0E0E0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marL="370205">
                        <a:lnSpc>
                          <a:spcPts val="1115"/>
                        </a:lnSpc>
                      </a:pPr>
                      <a:r>
                        <a:rPr dirty="0" sz="1100" spc="40" b="1">
                          <a:latin typeface="Calibri"/>
                          <a:cs typeface="Calibri"/>
                        </a:rPr>
                        <a:t>implícita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75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8935">
                        <a:lnSpc>
                          <a:spcPts val="1115"/>
                        </a:lnSpc>
                      </a:pPr>
                      <a:r>
                        <a:rPr dirty="0" sz="1100" spc="1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62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2626" sz="1650">
                          <a:latin typeface="Tahoma"/>
                          <a:cs typeface="Tahoma"/>
                        </a:rPr>
                        <a:t>¯</a:t>
                      </a:r>
                      <a:r>
                        <a:rPr dirty="0" baseline="12626" sz="1650" spc="52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marL="370205">
                        <a:lnSpc>
                          <a:spcPts val="1115"/>
                        </a:lnSpc>
                      </a:pPr>
                      <a:r>
                        <a:rPr dirty="0" sz="1100" spc="40" b="1">
                          <a:latin typeface="Calibri"/>
                          <a:cs typeface="Calibri"/>
                        </a:rPr>
                        <a:t>diferencial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15"/>
                        </a:lnSpc>
                        <a:tabLst>
                          <a:tab pos="143510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1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62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2626" sz="1650">
                          <a:latin typeface="Tahoma"/>
                          <a:cs typeface="Tahoma"/>
                        </a:rPr>
                        <a:t>ˆ</a:t>
                      </a:r>
                      <a:r>
                        <a:rPr dirty="0" baseline="12626" sz="1650" spc="52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85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654710" y="383857"/>
            <a:ext cx="4450715" cy="0"/>
          </a:xfrm>
          <a:custGeom>
            <a:avLst/>
            <a:gdLst/>
            <a:ahLst/>
            <a:cxnLst/>
            <a:rect l="l" t="t" r="r" b="b"/>
            <a:pathLst>
              <a:path w="4450715" h="0">
                <a:moveTo>
                  <a:pt x="0" y="0"/>
                </a:moveTo>
                <a:lnTo>
                  <a:pt x="4450575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4710" y="667257"/>
            <a:ext cx="4450715" cy="0"/>
          </a:xfrm>
          <a:custGeom>
            <a:avLst/>
            <a:gdLst/>
            <a:ahLst/>
            <a:cxnLst/>
            <a:rect l="l" t="t" r="r" b="b"/>
            <a:pathLst>
              <a:path w="4450715" h="0">
                <a:moveTo>
                  <a:pt x="0" y="0"/>
                </a:moveTo>
                <a:lnTo>
                  <a:pt x="4450575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4710" y="1346441"/>
            <a:ext cx="4450715" cy="0"/>
          </a:xfrm>
          <a:custGeom>
            <a:avLst/>
            <a:gdLst/>
            <a:ahLst/>
            <a:cxnLst/>
            <a:rect l="l" t="t" r="r" b="b"/>
            <a:pathLst>
              <a:path w="4450715" h="0">
                <a:moveTo>
                  <a:pt x="0" y="0"/>
                </a:moveTo>
                <a:lnTo>
                  <a:pt x="4450575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9994" y="149284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9994" y="1492846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</a:p>
        </p:txBody>
      </p:sp>
      <p:sp>
        <p:nvSpPr>
          <p:cNvPr id="9" name="object 9"/>
          <p:cNvSpPr/>
          <p:nvPr/>
        </p:nvSpPr>
        <p:spPr>
          <a:xfrm>
            <a:off x="359994" y="1703298"/>
            <a:ext cx="5039995" cy="516890"/>
          </a:xfrm>
          <a:custGeom>
            <a:avLst/>
            <a:gdLst/>
            <a:ahLst/>
            <a:cxnLst/>
            <a:rect l="l" t="t" r="r" b="b"/>
            <a:pathLst>
              <a:path w="5039995" h="516889">
                <a:moveTo>
                  <a:pt x="5039995" y="0"/>
                </a:moveTo>
                <a:lnTo>
                  <a:pt x="0" y="0"/>
                </a:lnTo>
                <a:lnTo>
                  <a:pt x="0" y="516724"/>
                </a:lnTo>
                <a:lnTo>
                  <a:pt x="5039995" y="51672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64232" y="1745614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 h="0">
                <a:moveTo>
                  <a:pt x="0" y="0"/>
                </a:moveTo>
                <a:lnTo>
                  <a:pt x="41507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87381" y="1745614"/>
            <a:ext cx="415290" cy="0"/>
          </a:xfrm>
          <a:custGeom>
            <a:avLst/>
            <a:gdLst/>
            <a:ahLst/>
            <a:cxnLst/>
            <a:rect l="l" t="t" r="r" b="b"/>
            <a:pathLst>
              <a:path w="415289" h="0">
                <a:moveTo>
                  <a:pt x="0" y="0"/>
                </a:moveTo>
                <a:lnTo>
                  <a:pt x="41507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81406" y="1660103"/>
            <a:ext cx="4816475" cy="112522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201295" indent="-113030">
              <a:lnSpc>
                <a:spcPct val="100000"/>
              </a:lnSpc>
              <a:spcBef>
                <a:spcPts val="635"/>
              </a:spcBef>
              <a:buClr>
                <a:srgbClr val="13B03D"/>
              </a:buClr>
              <a:buChar char="•"/>
              <a:tabLst>
                <a:tab pos="201930" algn="l"/>
                <a:tab pos="1133475" algn="l"/>
                <a:tab pos="2332990" algn="l"/>
              </a:tabLst>
            </a:pPr>
            <a:r>
              <a:rPr dirty="0" sz="1100" spc="45">
                <a:latin typeface="Calibri"/>
                <a:cs typeface="Calibri"/>
              </a:rPr>
              <a:t>Norm</a:t>
            </a:r>
            <a:r>
              <a:rPr dirty="0" sz="1100" spc="25">
                <a:latin typeface="Calibri"/>
                <a:cs typeface="Calibri"/>
              </a:rPr>
              <a:t>a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4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53030" sz="1650" spc="1050">
                <a:latin typeface="Verdana"/>
                <a:cs typeface="Verdan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53030" sz="1650" spc="1050">
                <a:latin typeface="Verdana"/>
                <a:cs typeface="Verdan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4305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14" i="1">
                <a:latin typeface="DejaVu Sans"/>
                <a:cs typeface="DejaVu Sans"/>
              </a:rPr>
              <a:t>{|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4" i="1">
                <a:latin typeface="DejaVu Sans"/>
                <a:cs typeface="DejaVu Sans"/>
              </a:rPr>
              <a:t>|}</a:t>
            </a:r>
            <a:endParaRPr sz="1100">
              <a:latin typeface="DejaVu Sans"/>
              <a:cs typeface="DejaVu Sans"/>
            </a:endParaRPr>
          </a:p>
          <a:p>
            <a:pPr marL="201295" indent="-113030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201930" algn="l"/>
                <a:tab pos="969644" algn="l"/>
                <a:tab pos="2124075" algn="l"/>
              </a:tabLst>
            </a:pPr>
            <a:r>
              <a:rPr dirty="0" sz="1100" spc="40">
                <a:latin typeface="Calibri"/>
                <a:cs typeface="Calibri"/>
              </a:rPr>
              <a:t>Implícita: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	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605">
                <a:latin typeface="Calibri"/>
                <a:cs typeface="Calibri"/>
              </a:rPr>
              <a:t>D</a:t>
            </a:r>
            <a:r>
              <a:rPr dirty="0" baseline="15151" sz="1650" spc="-82">
                <a:latin typeface="Tahoma"/>
                <a:cs typeface="Tahoma"/>
              </a:rPr>
              <a:t>¯</a:t>
            </a:r>
            <a:r>
              <a:rPr dirty="0" baseline="15151" sz="1650" spc="52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endParaRPr baseline="31250" sz="1200">
              <a:latin typeface="Calibri"/>
              <a:cs typeface="Calibri"/>
            </a:endParaRPr>
          </a:p>
          <a:p>
            <a:pPr lvl="1" marL="432434" indent="-109855">
              <a:lnSpc>
                <a:spcPct val="100000"/>
              </a:lnSpc>
              <a:spcBef>
                <a:spcPts val="1240"/>
              </a:spcBef>
              <a:buClr>
                <a:srgbClr val="22373A"/>
              </a:buClr>
              <a:buChar char="•"/>
              <a:tabLst>
                <a:tab pos="433070" algn="l"/>
              </a:tabLst>
            </a:pPr>
            <a:r>
              <a:rPr dirty="0" sz="1000" spc="45">
                <a:latin typeface="Calibri"/>
                <a:cs typeface="Calibri"/>
              </a:rPr>
              <a:t>Norm</a:t>
            </a:r>
            <a:r>
              <a:rPr dirty="0" sz="1000" spc="30">
                <a:latin typeface="Calibri"/>
                <a:cs typeface="Calibri"/>
              </a:rPr>
              <a:t>a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50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Calibri"/>
                <a:cs typeface="Calibri"/>
              </a:rPr>
              <a:t>Implícita,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baseline="27777" sz="1050" spc="82" i="1">
                <a:latin typeface="DejaVu Sans"/>
                <a:cs typeface="DejaVu Sans"/>
              </a:rPr>
              <a:t>,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baseline="27777" sz="1050" spc="7" i="1">
                <a:latin typeface="DejaVu Sans"/>
                <a:cs typeface="DejaVu Sans"/>
              </a:rPr>
              <a:t>,</a:t>
            </a:r>
            <a:r>
              <a:rPr dirty="0" baseline="27777" sz="1050" spc="67" i="1">
                <a:latin typeface="DejaVu Sans"/>
                <a:cs typeface="DejaVu Sans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25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algn="r" lvl="1" marL="432434" marR="1305560" indent="-433070">
              <a:lnSpc>
                <a:spcPct val="100000"/>
              </a:lnSpc>
              <a:spcBef>
                <a:spcPts val="60"/>
              </a:spcBef>
              <a:buClr>
                <a:srgbClr val="22373A"/>
              </a:buClr>
              <a:buChar char="•"/>
              <a:tabLst>
                <a:tab pos="433070" algn="l"/>
              </a:tabLst>
            </a:pPr>
            <a:r>
              <a:rPr dirty="0" sz="1000" spc="45">
                <a:latin typeface="Calibri"/>
                <a:cs typeface="Calibri"/>
              </a:rPr>
              <a:t>Implícita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50">
                <a:latin typeface="Lucida Sans Unicode"/>
                <a:cs typeface="Lucida Sans Unicode"/>
              </a:rPr>
              <a:t> </a:t>
            </a:r>
            <a:r>
              <a:rPr dirty="0" sz="1000" spc="35">
                <a:latin typeface="Calibri"/>
                <a:cs typeface="Calibri"/>
              </a:rPr>
              <a:t>Normal, </a:t>
            </a:r>
            <a:r>
              <a:rPr dirty="0" sz="1000" spc="40">
                <a:latin typeface="Calibri"/>
                <a:cs typeface="Calibri"/>
              </a:rPr>
              <a:t>elegir </a:t>
            </a:r>
            <a:r>
              <a:rPr dirty="0" sz="1000" spc="50">
                <a:latin typeface="Calibri"/>
                <a:cs typeface="Calibri"/>
              </a:rPr>
              <a:t>una</a:t>
            </a:r>
            <a:r>
              <a:rPr dirty="0" sz="1000" spc="40">
                <a:latin typeface="Calibri"/>
                <a:cs typeface="Calibri"/>
              </a:rPr>
              <a:t> versión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de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la</a:t>
            </a:r>
            <a:r>
              <a:rPr dirty="0" sz="1000" spc="40">
                <a:latin typeface="Calibri"/>
                <a:cs typeface="Calibri"/>
              </a:rPr>
              <a:t> implícita.</a:t>
            </a:r>
            <a:endParaRPr sz="1000">
              <a:latin typeface="Calibri"/>
              <a:cs typeface="Calibri"/>
            </a:endParaRPr>
          </a:p>
          <a:p>
            <a:pPr algn="r" lvl="2" marL="105410" marR="1283970" indent="-105410">
              <a:lnSpc>
                <a:spcPct val="100000"/>
              </a:lnSpc>
              <a:spcBef>
                <a:spcPts val="160"/>
              </a:spcBef>
              <a:buClr>
                <a:srgbClr val="22373A"/>
              </a:buClr>
              <a:buChar char="•"/>
              <a:tabLst>
                <a:tab pos="105410" algn="l"/>
              </a:tabLst>
            </a:pPr>
            <a:r>
              <a:rPr dirty="0" sz="900" spc="40">
                <a:latin typeface="Calibri"/>
                <a:cs typeface="Calibri"/>
              </a:rPr>
              <a:t>Depende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45">
                <a:latin typeface="Calibri"/>
                <a:cs typeface="Calibri"/>
              </a:rPr>
              <a:t>de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50">
                <a:latin typeface="Calibri"/>
                <a:cs typeface="Calibri"/>
              </a:rPr>
              <a:t>la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35">
                <a:latin typeface="Calibri"/>
                <a:cs typeface="Calibri"/>
              </a:rPr>
              <a:t>inyectividad </a:t>
            </a:r>
            <a:r>
              <a:rPr dirty="0" sz="900" spc="45">
                <a:latin typeface="Calibri"/>
                <a:cs typeface="Calibri"/>
              </a:rPr>
              <a:t>de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50">
                <a:latin typeface="Calibri"/>
                <a:cs typeface="Calibri"/>
              </a:rPr>
              <a:t>la</a:t>
            </a:r>
            <a:r>
              <a:rPr dirty="0" sz="900" spc="35">
                <a:latin typeface="Calibri"/>
                <a:cs typeface="Calibri"/>
              </a:rPr>
              <a:t> transformación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45">
                <a:latin typeface="Calibri"/>
                <a:cs typeface="Calibri"/>
              </a:rPr>
              <a:t>de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y</a:t>
            </a:r>
            <a:r>
              <a:rPr dirty="0" sz="900" spc="-50">
                <a:latin typeface="Calibri"/>
                <a:cs typeface="Calibri"/>
              </a:rPr>
              <a:t> </a:t>
            </a:r>
            <a:r>
              <a:rPr dirty="0" baseline="37037" sz="900" spc="37" i="1">
                <a:latin typeface="DejaVu Sans"/>
                <a:cs typeface="DejaVu Sans"/>
              </a:rPr>
              <a:t>,</a:t>
            </a:r>
            <a:r>
              <a:rPr dirty="0" sz="900" spc="25">
                <a:latin typeface="Calibri"/>
                <a:cs typeface="Calibri"/>
              </a:rPr>
              <a:t>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8553" y="3315635"/>
            <a:ext cx="14287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48204" y="2761464"/>
            <a:ext cx="9455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57175" algn="l"/>
                <a:tab pos="649605" algn="l"/>
              </a:tabLst>
            </a:pPr>
            <a:r>
              <a:rPr dirty="0" baseline="-7936" sz="1050" spc="7" i="1">
                <a:latin typeface="DejaVu Sans"/>
                <a:cs typeface="DejaVu Sans"/>
              </a:rPr>
              <a:t>,	</a:t>
            </a:r>
            <a:r>
              <a:rPr dirty="0" u="sng" baseline="-3968" sz="10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dy</a:t>
            </a:r>
            <a:r>
              <a:rPr dirty="0" baseline="-3968" sz="1050" spc="44">
                <a:latin typeface="Calibri"/>
                <a:cs typeface="Calibri"/>
              </a:rPr>
              <a:t>	</a:t>
            </a:r>
            <a:r>
              <a:rPr dirty="0" u="sng" sz="7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</a:t>
            </a:r>
            <a:r>
              <a:rPr dirty="0" u="sng" sz="700" spc="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7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700" spc="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sng" sz="7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700" spc="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93302" y="2866455"/>
            <a:ext cx="6711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8940" algn="l"/>
              </a:tabLst>
            </a:pPr>
            <a:r>
              <a:rPr dirty="0" sz="700" spc="35">
                <a:latin typeface="Calibri"/>
                <a:cs typeface="Calibri"/>
              </a:rPr>
              <a:t>dx</a:t>
            </a:r>
            <a:r>
              <a:rPr dirty="0" sz="700" spc="35">
                <a:latin typeface="Calibri"/>
                <a:cs typeface="Calibri"/>
              </a:rPr>
              <a:t>	</a:t>
            </a:r>
            <a:r>
              <a:rPr dirty="0" sz="700" spc="20">
                <a:latin typeface="Calibri"/>
                <a:cs typeface="Calibri"/>
              </a:rPr>
              <a:t>N</a:t>
            </a:r>
            <a:r>
              <a:rPr dirty="0" sz="700" spc="20">
                <a:latin typeface="Tahoma"/>
                <a:cs typeface="Tahoma"/>
              </a:rPr>
              <a:t>(</a:t>
            </a:r>
            <a:r>
              <a:rPr dirty="0" sz="700" spc="30">
                <a:latin typeface="Calibri"/>
                <a:cs typeface="Calibri"/>
              </a:rPr>
              <a:t>x</a:t>
            </a:r>
            <a:r>
              <a:rPr dirty="0" sz="700" spc="25" b="0" i="1">
                <a:latin typeface="Bookman Old Style"/>
                <a:cs typeface="Bookman Old Style"/>
              </a:rPr>
              <a:t>,</a:t>
            </a:r>
            <a:r>
              <a:rPr dirty="0" sz="700" spc="20">
                <a:latin typeface="Calibri"/>
                <a:cs typeface="Calibri"/>
              </a:rPr>
              <a:t>y</a:t>
            </a:r>
            <a:r>
              <a:rPr dirty="0" sz="700" spc="20"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81984" y="2776907"/>
            <a:ext cx="3397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1775" algn="l"/>
              </a:tabLst>
            </a:pPr>
            <a:r>
              <a:rPr dirty="0" sz="700" spc="5" i="1">
                <a:latin typeface="DejaVu Sans"/>
                <a:cs typeface="DejaVu Sans"/>
              </a:rPr>
              <a:t>,</a:t>
            </a:r>
            <a:r>
              <a:rPr dirty="0" sz="700" spc="5" i="1">
                <a:latin typeface="DejaVu Sans"/>
                <a:cs typeface="DejaVu Sans"/>
              </a:rPr>
              <a:t>	</a:t>
            </a:r>
            <a:r>
              <a:rPr dirty="0" u="sng" baseline="3968" sz="105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dx</a:t>
            </a:r>
            <a:endParaRPr baseline="3968"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2352" y="2784860"/>
            <a:ext cx="3112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1285" indent="-109220">
              <a:lnSpc>
                <a:spcPct val="100000"/>
              </a:lnSpc>
              <a:spcBef>
                <a:spcPts val="95"/>
              </a:spcBef>
              <a:buClr>
                <a:srgbClr val="22373A"/>
              </a:buClr>
              <a:buChar char="•"/>
              <a:tabLst>
                <a:tab pos="121920" algn="l"/>
                <a:tab pos="1858010" algn="l"/>
                <a:tab pos="2378075" algn="l"/>
                <a:tab pos="2866390" algn="l"/>
              </a:tabLst>
            </a:pPr>
            <a:r>
              <a:rPr dirty="0" sz="1000" spc="30">
                <a:latin typeface="Calibri"/>
                <a:cs typeface="Calibri"/>
              </a:rPr>
              <a:t>Di</a:t>
            </a:r>
            <a:r>
              <a:rPr dirty="0" sz="1000" spc="10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r</a:t>
            </a:r>
            <a:r>
              <a:rPr dirty="0" sz="1000" spc="45">
                <a:latin typeface="Calibri"/>
                <a:cs typeface="Calibri"/>
              </a:rPr>
              <a:t>enci</a:t>
            </a:r>
            <a:r>
              <a:rPr dirty="0" sz="1000" spc="45">
                <a:latin typeface="Calibri"/>
                <a:cs typeface="Calibri"/>
              </a:rPr>
              <a:t>a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50">
                <a:latin typeface="Lucida Sans Unicode"/>
                <a:cs typeface="Lucida Sans Unicode"/>
              </a:rPr>
              <a:t> </a:t>
            </a:r>
            <a:r>
              <a:rPr dirty="0" sz="1000" spc="45">
                <a:latin typeface="Calibri"/>
                <a:cs typeface="Calibri"/>
              </a:rPr>
              <a:t>Norm</a:t>
            </a:r>
            <a:r>
              <a:rPr dirty="0" sz="1000" spc="30">
                <a:latin typeface="Calibri"/>
                <a:cs typeface="Calibri"/>
              </a:rPr>
              <a:t>a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r>
              <a:rPr dirty="0" sz="1000" i="1">
                <a:latin typeface="DejaVu Sans"/>
                <a:cs typeface="DejaVu Sans"/>
              </a:rPr>
              <a:t>	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8074" y="2761464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7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sz="7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7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700" spc="2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sng" sz="7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7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1364" y="2866455"/>
            <a:ext cx="67564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130" algn="l"/>
              </a:tabLst>
            </a:pPr>
            <a:r>
              <a:rPr dirty="0" sz="700" spc="30">
                <a:latin typeface="Calibri"/>
                <a:cs typeface="Calibri"/>
              </a:rPr>
              <a:t>dy</a:t>
            </a:r>
            <a:r>
              <a:rPr dirty="0" sz="700" spc="30">
                <a:latin typeface="Calibri"/>
                <a:cs typeface="Calibri"/>
              </a:rPr>
              <a:t>	</a:t>
            </a:r>
            <a:r>
              <a:rPr dirty="0" sz="700" spc="-60">
                <a:latin typeface="Calibri"/>
                <a:cs typeface="Calibri"/>
              </a:rPr>
              <a:t>M</a:t>
            </a:r>
            <a:r>
              <a:rPr dirty="0" sz="700" spc="20">
                <a:latin typeface="Tahoma"/>
                <a:cs typeface="Tahoma"/>
              </a:rPr>
              <a:t>(</a:t>
            </a:r>
            <a:r>
              <a:rPr dirty="0" sz="700" spc="30">
                <a:latin typeface="Calibri"/>
                <a:cs typeface="Calibri"/>
              </a:rPr>
              <a:t>x</a:t>
            </a:r>
            <a:r>
              <a:rPr dirty="0" sz="700" spc="25" b="0" i="1">
                <a:latin typeface="Bookman Old Style"/>
                <a:cs typeface="Bookman Old Style"/>
              </a:rPr>
              <a:t>,</a:t>
            </a:r>
            <a:r>
              <a:rPr dirty="0" sz="700" spc="20">
                <a:latin typeface="Calibri"/>
                <a:cs typeface="Calibri"/>
              </a:rPr>
              <a:t>y</a:t>
            </a:r>
            <a:r>
              <a:rPr dirty="0" sz="700" spc="20"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2352" y="2940933"/>
            <a:ext cx="2355215" cy="35814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1285" indent="-109220">
              <a:lnSpc>
                <a:spcPct val="100000"/>
              </a:lnSpc>
              <a:spcBef>
                <a:spcPts val="275"/>
              </a:spcBef>
              <a:buClr>
                <a:srgbClr val="22373A"/>
              </a:buClr>
              <a:buChar char="•"/>
              <a:tabLst>
                <a:tab pos="121920" algn="l"/>
              </a:tabLst>
            </a:pPr>
            <a:r>
              <a:rPr dirty="0" sz="1000" spc="45">
                <a:latin typeface="Calibri"/>
                <a:cs typeface="Calibri"/>
              </a:rPr>
              <a:t>Ecuación=Relación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entre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vars.</a:t>
            </a:r>
            <a:endParaRPr sz="1000">
              <a:latin typeface="Calibri"/>
              <a:cs typeface="Calibri"/>
            </a:endParaRPr>
          </a:p>
          <a:p>
            <a:pPr lvl="1" marL="398780" indent="-106045">
              <a:lnSpc>
                <a:spcPct val="100000"/>
              </a:lnSpc>
              <a:spcBef>
                <a:spcPts val="165"/>
              </a:spcBef>
              <a:buClr>
                <a:srgbClr val="22373A"/>
              </a:buClr>
              <a:buChar char="•"/>
              <a:tabLst>
                <a:tab pos="399415" algn="l"/>
              </a:tabLst>
            </a:pPr>
            <a:r>
              <a:rPr dirty="0" sz="900" spc="30">
                <a:latin typeface="Calibri"/>
                <a:cs typeface="Calibri"/>
              </a:rPr>
              <a:t>Diferencial=Interpretación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45">
                <a:latin typeface="Calibri"/>
                <a:cs typeface="Calibri"/>
              </a:rPr>
              <a:t>de</a:t>
            </a:r>
            <a:r>
              <a:rPr dirty="0" sz="900" spc="40">
                <a:latin typeface="Calibri"/>
                <a:cs typeface="Calibri"/>
              </a:rPr>
              <a:t> </a:t>
            </a:r>
            <a:r>
              <a:rPr dirty="0" sz="900" spc="55">
                <a:latin typeface="Calibri"/>
                <a:cs typeface="Calibri"/>
              </a:rPr>
              <a:t>las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25">
                <a:latin typeface="Calibri"/>
                <a:cs typeface="Calibri"/>
              </a:rPr>
              <a:t>vars.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9994" y="313054"/>
          <a:ext cx="5039995" cy="989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9995"/>
              </a:tblGrid>
              <a:tr h="2101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Definición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(Bo</a:t>
                      </a:r>
                      <a:r>
                        <a:rPr dirty="0" sz="1100" spc="-1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ent</a:t>
                      </a:r>
                      <a:r>
                        <a:rPr dirty="0" sz="1100" spc="-25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solidFill>
                            <a:srgbClr val="22373A"/>
                          </a:solidFill>
                          <a:latin typeface="DejaVu Sans Condensed"/>
                          <a:cs typeface="DejaVu Sans Condensed"/>
                        </a:rPr>
                        <a:t>∈</a:t>
                      </a:r>
                      <a:r>
                        <a:rPr dirty="0" sz="1100" spc="-15" i="1">
                          <a:solidFill>
                            <a:srgbClr val="22373A"/>
                          </a:solid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75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adio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 spc="-3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&gt;</a:t>
                      </a:r>
                      <a:r>
                        <a:rPr dirty="0" sz="1100" spc="-3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marL="276860" indent="-113664">
                        <a:lnSpc>
                          <a:spcPts val="660"/>
                        </a:lnSpc>
                        <a:spcBef>
                          <a:spcPts val="40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  <a:tab pos="896619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Abierta: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30303" sz="1650" spc="-12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{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∈</a:t>
                      </a:r>
                      <a:r>
                        <a:rPr dirty="0" sz="1100" spc="-1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&lt;</a:t>
                      </a:r>
                      <a:r>
                        <a:rPr dirty="0" sz="1100" spc="-3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}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  <a:p>
                      <a:pPr marL="1374140">
                        <a:lnSpc>
                          <a:spcPts val="45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51435">
                    <a:solidFill>
                      <a:srgbClr val="E0E0E0"/>
                    </a:solidFill>
                  </a:tcPr>
                </a:tc>
              </a:tr>
              <a:tr h="45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marL="276860" indent="-113664">
                        <a:lnSpc>
                          <a:spcPts val="660"/>
                        </a:lnSpc>
                        <a:spcBef>
                          <a:spcPts val="28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  <a:tab pos="929640" algn="l"/>
                        </a:tabLst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ada: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60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2626" sz="1650" spc="82">
                          <a:latin typeface="Tahoma"/>
                          <a:cs typeface="Tahoma"/>
                        </a:rPr>
                        <a:t>¯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30303" sz="1650" spc="-12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 i="1">
                          <a:latin typeface="DejaVu Sans Condensed"/>
                          <a:cs typeface="DejaVu Sans Condensed"/>
                        </a:rPr>
                        <a:t>{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∈</a:t>
                      </a:r>
                      <a:r>
                        <a:rPr dirty="0" sz="1100" spc="-1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≤</a:t>
                      </a:r>
                      <a:r>
                        <a:rPr dirty="0" sz="1100" spc="-15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}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  <a:p>
                      <a:pPr marL="1406525">
                        <a:lnSpc>
                          <a:spcPts val="45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solidFill>
                      <a:srgbClr val="E0E0E0"/>
                    </a:solidFill>
                  </a:tcPr>
                </a:tc>
              </a:tr>
              <a:tr h="45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76860" indent="-113664">
                        <a:lnSpc>
                          <a:spcPts val="660"/>
                        </a:lnSpc>
                        <a:spcBef>
                          <a:spcPts val="28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  <a:tab pos="1025525" algn="l"/>
                          <a:tab pos="2684145" algn="l"/>
                          <a:tab pos="2927985" algn="l"/>
                        </a:tabLst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educida: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27777" sz="1200" spc="75" i="1">
                          <a:latin typeface="DejaVu Serif"/>
                          <a:cs typeface="DejaVu Serif"/>
                        </a:rPr>
                        <a:t>∗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30303" sz="1650" spc="-12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\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{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}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	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&amp;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 spc="-60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2626" sz="1650" spc="82">
                          <a:latin typeface="Tahoma"/>
                          <a:cs typeface="Tahoma"/>
                        </a:rPr>
                        <a:t>¯</a:t>
                      </a:r>
                      <a:r>
                        <a:rPr dirty="0" baseline="27777" sz="1200" spc="75" i="1">
                          <a:latin typeface="DejaVu Serif"/>
                          <a:cs typeface="DejaVu Serif"/>
                        </a:rPr>
                        <a:t>∗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14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30303" sz="16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30303" sz="1650" spc="-12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60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2626" sz="1650" spc="82">
                          <a:latin typeface="Tahoma"/>
                          <a:cs typeface="Tahoma"/>
                        </a:rPr>
                        <a:t>¯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\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{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}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  <a:p>
                      <a:pPr algn="ctr" marL="95885">
                        <a:lnSpc>
                          <a:spcPts val="395"/>
                        </a:lnSpc>
                        <a:tabLst>
                          <a:tab pos="1998345" algn="l"/>
                        </a:tabLst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	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solidFill>
                      <a:srgbClr val="E0E0E0"/>
                    </a:solidFill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59994" y="1408607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15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opo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ogía)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94" y="1619046"/>
            <a:ext cx="5039995" cy="57658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81280" rIns="0" bIns="0" rtlCol="0" vert="horz">
            <a:spAutoFit/>
          </a:bodyPr>
          <a:lstStyle/>
          <a:p>
            <a:pPr marL="276860" indent="-113664">
              <a:lnSpc>
                <a:spcPct val="100000"/>
              </a:lnSpc>
              <a:spcBef>
                <a:spcPts val="640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 i="1">
                <a:latin typeface="DejaVu Sans Condensed"/>
                <a:cs typeface="DejaVu Sans Condensed"/>
              </a:rPr>
              <a:t>⇐</a:t>
            </a:r>
            <a:r>
              <a:rPr dirty="0" baseline="41666" sz="1200" spc="-390">
                <a:latin typeface="Tahoma"/>
                <a:cs typeface="Tahoma"/>
              </a:rPr>
              <a:t>: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n</a:t>
            </a:r>
            <a:r>
              <a:rPr dirty="0" baseline="27777" sz="1200" spc="232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cerrado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⇐</a:t>
            </a:r>
            <a:r>
              <a:rPr dirty="0" baseline="41666" sz="1200" spc="22">
                <a:latin typeface="Tahoma"/>
                <a:cs typeface="Tahoma"/>
              </a:rPr>
              <a:t>:</a:t>
            </a:r>
            <a:r>
              <a:rPr dirty="0" sz="1100" spc="15" i="1">
                <a:latin typeface="DejaVu Sans Condensed"/>
                <a:cs typeface="DejaVu Sans Condensed"/>
              </a:rPr>
              <a:t>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n</a:t>
            </a:r>
            <a:r>
              <a:rPr dirty="0" baseline="27777" sz="1200" spc="157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229824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994" y="2296209"/>
            <a:ext cx="5039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90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2508694"/>
            <a:ext cx="5039995" cy="23495"/>
          </a:xfrm>
          <a:custGeom>
            <a:avLst/>
            <a:gdLst/>
            <a:ahLst/>
            <a:cxnLst/>
            <a:rect l="l" t="t" r="r" b="b"/>
            <a:pathLst>
              <a:path w="5039995" h="23494">
                <a:moveTo>
                  <a:pt x="5039995" y="0"/>
                </a:moveTo>
                <a:lnTo>
                  <a:pt x="0" y="0"/>
                </a:lnTo>
                <a:lnTo>
                  <a:pt x="0" y="22999"/>
                </a:lnTo>
                <a:lnTo>
                  <a:pt x="5039995" y="2299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9994" y="13253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93433" y="130504"/>
            <a:ext cx="3065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solución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una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EDO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primer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orden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342988"/>
            <a:ext cx="5039995" cy="1228090"/>
          </a:xfrm>
          <a:custGeom>
            <a:avLst/>
            <a:gdLst/>
            <a:ahLst/>
            <a:cxnLst/>
            <a:rect l="l" t="t" r="r" b="b"/>
            <a:pathLst>
              <a:path w="5039995" h="1228090">
                <a:moveTo>
                  <a:pt x="5039995" y="0"/>
                </a:moveTo>
                <a:lnTo>
                  <a:pt x="0" y="0"/>
                </a:lnTo>
                <a:lnTo>
                  <a:pt x="0" y="1227874"/>
                </a:lnTo>
                <a:lnTo>
                  <a:pt x="5039995" y="122787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48778" y="723734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39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11998" y="763916"/>
            <a:ext cx="4013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f</a:t>
            </a:r>
            <a:r>
              <a:rPr dirty="0" sz="1100" spc="40" b="1">
                <a:latin typeface="Calibri"/>
                <a:cs typeface="Calibri"/>
              </a:rPr>
              <a:t>orma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9440" y="386523"/>
            <a:ext cx="2225040" cy="5695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165">
                <a:latin typeface="Calibri"/>
                <a:cs typeface="Calibri"/>
              </a:rPr>
              <a:t>g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in</a:t>
            </a:r>
            <a:r>
              <a:rPr dirty="0" sz="1100" spc="15">
                <a:solidFill>
                  <a:srgbClr val="EB801A"/>
                </a:solidFill>
                <a:latin typeface="Calibri"/>
                <a:cs typeface="Calibri"/>
              </a:rPr>
              <a:t>t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er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v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a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l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  <a:p>
            <a:pPr marL="282575">
              <a:lnSpc>
                <a:spcPct val="100000"/>
              </a:lnSpc>
              <a:spcBef>
                <a:spcPts val="1650"/>
              </a:spcBef>
              <a:tabLst>
                <a:tab pos="1500505" algn="l"/>
              </a:tabLst>
            </a:pPr>
            <a:r>
              <a:rPr dirty="0" sz="1100" spc="45" b="1">
                <a:latin typeface="Calibri"/>
                <a:cs typeface="Calibri"/>
              </a:rPr>
              <a:t>ecuación	</a:t>
            </a:r>
            <a:r>
              <a:rPr dirty="0" sz="1100" spc="40" b="1">
                <a:latin typeface="Calibri"/>
                <a:cs typeface="Calibri"/>
              </a:rPr>
              <a:t>realización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8778" y="1007148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39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11998" y="1013609"/>
            <a:ext cx="57531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0" b="1">
                <a:latin typeface="Calibri"/>
                <a:cs typeface="Calibri"/>
              </a:rPr>
              <a:t>normal 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implíci</a:t>
            </a:r>
            <a:r>
              <a:rPr dirty="0" sz="1100" spc="25" b="1">
                <a:latin typeface="Calibri"/>
                <a:cs typeface="Calibri"/>
              </a:rPr>
              <a:t>t</a:t>
            </a:r>
            <a:r>
              <a:rPr dirty="0" sz="1100" spc="50" b="1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2505" y="1013609"/>
            <a:ext cx="2524125" cy="4216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340"/>
              </a:spcBef>
              <a:tabLst>
                <a:tab pos="1008380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15">
                <a:latin typeface="Calibri"/>
                <a:cs typeface="Calibri"/>
              </a:rPr>
              <a:t>)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235"/>
              </a:spcBef>
              <a:tabLst>
                <a:tab pos="928369" algn="l"/>
              </a:tabLst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5">
                <a:latin typeface="Calibri"/>
                <a:cs typeface="Calibri"/>
              </a:rPr>
              <a:t>=0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48778" y="1488439"/>
            <a:ext cx="3262629" cy="0"/>
          </a:xfrm>
          <a:custGeom>
            <a:avLst/>
            <a:gdLst/>
            <a:ahLst/>
            <a:cxnLst/>
            <a:rect l="l" t="t" r="r" b="b"/>
            <a:pathLst>
              <a:path w="3262629" h="0">
                <a:moveTo>
                  <a:pt x="0" y="0"/>
                </a:moveTo>
                <a:lnTo>
                  <a:pt x="3262439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59994" y="1648701"/>
            <a:ext cx="5039995" cy="1140460"/>
            <a:chOff x="359994" y="1648701"/>
            <a:chExt cx="5039995" cy="1140460"/>
          </a:xfrm>
        </p:grpSpPr>
        <p:sp>
          <p:nvSpPr>
            <p:cNvPr id="14" name="object 14"/>
            <p:cNvSpPr/>
            <p:nvPr/>
          </p:nvSpPr>
          <p:spPr>
            <a:xfrm>
              <a:off x="359994" y="1648701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59994" y="1859140"/>
              <a:ext cx="5039995" cy="929640"/>
            </a:xfrm>
            <a:custGeom>
              <a:avLst/>
              <a:gdLst/>
              <a:ahLst/>
              <a:cxnLst/>
              <a:rect l="l" t="t" r="r" b="b"/>
              <a:pathLst>
                <a:path w="5039995" h="929639">
                  <a:moveTo>
                    <a:pt x="5039995" y="0"/>
                  </a:moveTo>
                  <a:lnTo>
                    <a:pt x="0" y="0"/>
                  </a:lnTo>
                  <a:lnTo>
                    <a:pt x="0" y="929551"/>
                  </a:lnTo>
                  <a:lnTo>
                    <a:pt x="5039995" y="9295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/>
          <p:nvPr/>
        </p:nvSpPr>
        <p:spPr>
          <a:xfrm>
            <a:off x="649922" y="1941575"/>
            <a:ext cx="4460240" cy="0"/>
          </a:xfrm>
          <a:custGeom>
            <a:avLst/>
            <a:gdLst/>
            <a:ahLst/>
            <a:cxnLst/>
            <a:rect l="l" t="t" r="r" b="b"/>
            <a:pathLst>
              <a:path w="4460240" h="0">
                <a:moveTo>
                  <a:pt x="0" y="0"/>
                </a:moveTo>
                <a:lnTo>
                  <a:pt x="4460151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191284" y="1981757"/>
            <a:ext cx="5581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 b="1">
                <a:latin typeface="Calibri"/>
                <a:cs typeface="Calibri"/>
              </a:rPr>
              <a:t>solución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4556" y="1981757"/>
            <a:ext cx="9239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c</a:t>
            </a:r>
            <a:r>
              <a:rPr dirty="0" sz="1100" spc="45" b="1">
                <a:latin typeface="Calibri"/>
                <a:cs typeface="Calibri"/>
              </a:rPr>
              <a:t>omp</a:t>
            </a:r>
            <a:r>
              <a:rPr dirty="0" sz="1100" b="1">
                <a:latin typeface="Calibri"/>
                <a:cs typeface="Calibri"/>
              </a:rPr>
              <a:t>r</a:t>
            </a:r>
            <a:r>
              <a:rPr dirty="0" sz="1100" spc="45" b="1">
                <a:latin typeface="Calibri"/>
                <a:cs typeface="Calibri"/>
              </a:rPr>
              <a:t>o</a:t>
            </a:r>
            <a:r>
              <a:rPr dirty="0" sz="1100" spc="35" b="1">
                <a:latin typeface="Calibri"/>
                <a:cs typeface="Calibri"/>
              </a:rPr>
              <a:t>b</a:t>
            </a:r>
            <a:r>
              <a:rPr dirty="0" sz="1100" spc="45" b="1">
                <a:latin typeface="Calibri"/>
                <a:cs typeface="Calibri"/>
              </a:rPr>
              <a:t>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9922" y="2224976"/>
            <a:ext cx="4460240" cy="0"/>
          </a:xfrm>
          <a:custGeom>
            <a:avLst/>
            <a:gdLst/>
            <a:ahLst/>
            <a:cxnLst/>
            <a:rect l="l" t="t" r="r" b="b"/>
            <a:pathLst>
              <a:path w="4460240" h="0">
                <a:moveTo>
                  <a:pt x="0" y="0"/>
                </a:moveTo>
                <a:lnTo>
                  <a:pt x="4460151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48065" y="2319769"/>
            <a:ext cx="67945" cy="0"/>
          </a:xfrm>
          <a:custGeom>
            <a:avLst/>
            <a:gdLst/>
            <a:ahLst/>
            <a:cxnLst/>
            <a:rect l="l" t="t" r="r" b="b"/>
            <a:pathLst>
              <a:path w="67944" h="0">
                <a:moveTo>
                  <a:pt x="0" y="0"/>
                </a:moveTo>
                <a:lnTo>
                  <a:pt x="67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68033" y="1646668"/>
            <a:ext cx="1725295" cy="1006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  <a:p>
            <a:pPr marL="357505" marR="69850">
              <a:lnSpc>
                <a:spcPct val="167800"/>
              </a:lnSpc>
              <a:spcBef>
                <a:spcPts val="425"/>
              </a:spcBef>
              <a:tabLst>
                <a:tab pos="1085215" algn="l"/>
                <a:tab pos="1236980" algn="l"/>
              </a:tabLst>
            </a:pPr>
            <a:r>
              <a:rPr dirty="0" sz="1100" spc="35" b="1">
                <a:latin typeface="Calibri"/>
                <a:cs typeface="Calibri"/>
              </a:rPr>
              <a:t>forma		</a:t>
            </a:r>
            <a:r>
              <a:rPr dirty="0" sz="1100" spc="20" b="1">
                <a:latin typeface="Calibri"/>
                <a:cs typeface="Calibri"/>
              </a:rPr>
              <a:t>EDO 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norm</a:t>
            </a:r>
            <a:r>
              <a:rPr dirty="0" sz="1100" spc="25" b="1">
                <a:latin typeface="Calibri"/>
                <a:cs typeface="Calibri"/>
              </a:rPr>
              <a:t>a</a:t>
            </a:r>
            <a:r>
              <a:rPr dirty="0" sz="1100" spc="50" b="1">
                <a:latin typeface="Calibri"/>
                <a:cs typeface="Calibri"/>
              </a:rPr>
              <a:t>l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baseline="35353" sz="1650" spc="307" i="1">
                <a:latin typeface="DejaVu Sans"/>
                <a:cs typeface="DejaVu Sans"/>
              </a:rPr>
              <a:t>√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marL="357505">
              <a:lnSpc>
                <a:spcPct val="100000"/>
              </a:lnSpc>
              <a:spcBef>
                <a:spcPts val="235"/>
              </a:spcBef>
              <a:tabLst>
                <a:tab pos="1058545" algn="l"/>
              </a:tabLst>
            </a:pPr>
            <a:r>
              <a:rPr dirty="0" sz="1100" spc="40" b="1">
                <a:latin typeface="Calibri"/>
                <a:cs typeface="Calibri"/>
              </a:rPr>
              <a:t>implíci</a:t>
            </a:r>
            <a:r>
              <a:rPr dirty="0" sz="1100" spc="25" b="1">
                <a:latin typeface="Calibri"/>
                <a:cs typeface="Calibri"/>
              </a:rPr>
              <a:t>t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4y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30401" y="2231463"/>
            <a:ext cx="295465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43180">
              <a:lnSpc>
                <a:spcPct val="118000"/>
              </a:lnSpc>
              <a:spcBef>
                <a:spcPts val="100"/>
              </a:spcBef>
              <a:tabLst>
                <a:tab pos="767715" algn="l"/>
                <a:tab pos="789305" algn="l"/>
              </a:tabLst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0 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		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9922" y="2706268"/>
            <a:ext cx="4460240" cy="0"/>
          </a:xfrm>
          <a:custGeom>
            <a:avLst/>
            <a:gdLst/>
            <a:ahLst/>
            <a:cxnLst/>
            <a:rect l="l" t="t" r="r" b="b"/>
            <a:pathLst>
              <a:path w="4460240" h="0">
                <a:moveTo>
                  <a:pt x="0" y="0"/>
                </a:moveTo>
                <a:lnTo>
                  <a:pt x="4460151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9994" y="286652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59994" y="286652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Notación: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conjunto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soluciones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9994" y="3076981"/>
            <a:ext cx="5039995" cy="231140"/>
          </a:xfrm>
          <a:custGeom>
            <a:avLst/>
            <a:gdLst/>
            <a:ahLst/>
            <a:cxnLst/>
            <a:rect l="l" t="t" r="r" b="b"/>
            <a:pathLst>
              <a:path w="5039995" h="231139">
                <a:moveTo>
                  <a:pt x="5039995" y="0"/>
                </a:moveTo>
                <a:lnTo>
                  <a:pt x="0" y="0"/>
                </a:lnTo>
                <a:lnTo>
                  <a:pt x="0" y="230822"/>
                </a:lnTo>
                <a:lnTo>
                  <a:pt x="5039995" y="23082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98472" y="3075786"/>
            <a:ext cx="2538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164715" algn="l"/>
              </a:tabLst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48553" y="3315635"/>
            <a:ext cx="14287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90957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Problema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Cauchy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valores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iniciales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2033270" cy="5080"/>
            </a:xfrm>
            <a:custGeom>
              <a:avLst/>
              <a:gdLst/>
              <a:ahLst/>
              <a:cxnLst/>
              <a:rect l="l" t="t" r="r" b="b"/>
              <a:pathLst>
                <a:path w="2033270" h="5079">
                  <a:moveTo>
                    <a:pt x="0" y="5060"/>
                  </a:moveTo>
                  <a:lnTo>
                    <a:pt x="0" y="0"/>
                  </a:lnTo>
                  <a:lnTo>
                    <a:pt x="2032936" y="0"/>
                  </a:lnTo>
                  <a:lnTo>
                    <a:pt x="203293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240004" y="496785"/>
            <a:ext cx="2268220" cy="210820"/>
          </a:xfrm>
          <a:custGeom>
            <a:avLst/>
            <a:gdLst/>
            <a:ahLst/>
            <a:cxnLst/>
            <a:rect l="l" t="t" r="r" b="b"/>
            <a:pathLst>
              <a:path w="2268220" h="210820">
                <a:moveTo>
                  <a:pt x="2267978" y="0"/>
                </a:moveTo>
                <a:lnTo>
                  <a:pt x="0" y="0"/>
                </a:lnTo>
                <a:lnTo>
                  <a:pt x="0" y="210451"/>
                </a:lnTo>
                <a:lnTo>
                  <a:pt x="2267978" y="210451"/>
                </a:lnTo>
                <a:lnTo>
                  <a:pt x="2267978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004" y="496785"/>
            <a:ext cx="226822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707237"/>
            <a:ext cx="2268220" cy="1103630"/>
          </a:xfrm>
          <a:custGeom>
            <a:avLst/>
            <a:gdLst/>
            <a:ahLst/>
            <a:cxnLst/>
            <a:rect l="l" t="t" r="r" b="b"/>
            <a:pathLst>
              <a:path w="2268220" h="1103630">
                <a:moveTo>
                  <a:pt x="2267978" y="0"/>
                </a:moveTo>
                <a:lnTo>
                  <a:pt x="0" y="0"/>
                </a:lnTo>
                <a:lnTo>
                  <a:pt x="0" y="1103287"/>
                </a:lnTo>
                <a:lnTo>
                  <a:pt x="2267978" y="1103287"/>
                </a:lnTo>
                <a:lnTo>
                  <a:pt x="2267978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68755" y="1573491"/>
            <a:ext cx="89535" cy="17145"/>
          </a:xfrm>
          <a:custGeom>
            <a:avLst/>
            <a:gdLst/>
            <a:ahLst/>
            <a:cxnLst/>
            <a:rect l="l" t="t" r="r" b="b"/>
            <a:pathLst>
              <a:path w="89534" h="17144">
                <a:moveTo>
                  <a:pt x="89433" y="0"/>
                </a:moveTo>
                <a:lnTo>
                  <a:pt x="0" y="0"/>
                </a:lnTo>
                <a:lnTo>
                  <a:pt x="0" y="16624"/>
                </a:lnTo>
                <a:lnTo>
                  <a:pt x="89433" y="16624"/>
                </a:lnTo>
                <a:lnTo>
                  <a:pt x="89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82877" y="1573491"/>
            <a:ext cx="89535" cy="17145"/>
          </a:xfrm>
          <a:custGeom>
            <a:avLst/>
            <a:gdLst/>
            <a:ahLst/>
            <a:cxnLst/>
            <a:rect l="l" t="t" r="r" b="b"/>
            <a:pathLst>
              <a:path w="89535" h="17144">
                <a:moveTo>
                  <a:pt x="89433" y="0"/>
                </a:moveTo>
                <a:lnTo>
                  <a:pt x="0" y="0"/>
                </a:lnTo>
                <a:lnTo>
                  <a:pt x="0" y="16624"/>
                </a:lnTo>
                <a:lnTo>
                  <a:pt x="89433" y="16624"/>
                </a:lnTo>
                <a:lnTo>
                  <a:pt x="89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2489" y="1572449"/>
            <a:ext cx="808990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25">
                <a:latin typeface="Calibri"/>
                <a:cs typeface="Calibri"/>
              </a:rPr>
              <a:t>c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baseline="53030" sz="1650" spc="-525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dic</a:t>
            </a:r>
            <a:r>
              <a:rPr dirty="0" sz="800" spc="-105">
                <a:latin typeface="Calibri"/>
                <a:cs typeface="Calibri"/>
              </a:rPr>
              <a:t>i</a:t>
            </a:r>
            <a:r>
              <a:rPr dirty="0" baseline="53030" sz="1650" spc="-390">
                <a:latin typeface="Verdana"/>
                <a:cs typeface="Verdana"/>
              </a:rPr>
              <a:t> </a:t>
            </a:r>
            <a:r>
              <a:rPr dirty="0" sz="800" spc="-70">
                <a:latin typeface="Calibri"/>
                <a:cs typeface="Calibri"/>
              </a:rPr>
              <a:t>ó</a:t>
            </a:r>
            <a:r>
              <a:rPr dirty="0" baseline="53030" sz="1650" spc="-434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229">
                <a:latin typeface="Calibri"/>
                <a:cs typeface="Calibri"/>
              </a:rPr>
              <a:t>n</a:t>
            </a:r>
            <a:r>
              <a:rPr dirty="0" baseline="53030" sz="1650" spc="-195">
                <a:latin typeface="Verdana"/>
                <a:cs typeface="Verdana"/>
              </a:rPr>
              <a:t> </a:t>
            </a:r>
            <a:r>
              <a:rPr dirty="0" sz="800" spc="30">
                <a:latin typeface="Calibri"/>
                <a:cs typeface="Calibri"/>
              </a:rPr>
              <a:t>ici</a:t>
            </a:r>
            <a:r>
              <a:rPr dirty="0" sz="800" spc="45">
                <a:latin typeface="Calibri"/>
                <a:cs typeface="Calibri"/>
              </a:rPr>
              <a:t>a</a:t>
            </a:r>
            <a:r>
              <a:rPr dirty="0" sz="800" spc="45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0982" y="703361"/>
            <a:ext cx="2192020" cy="83439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 marR="17780">
              <a:lnSpc>
                <a:spcPct val="100000"/>
              </a:lnSpc>
              <a:spcBef>
                <a:spcPts val="635"/>
              </a:spcBef>
              <a:tabLst>
                <a:tab pos="1503045" algn="l"/>
              </a:tabLst>
            </a:pP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65" b="1">
                <a:latin typeface="Calibri"/>
                <a:cs typeface="Calibri"/>
              </a:rPr>
              <a:t>eso</a:t>
            </a:r>
            <a:r>
              <a:rPr dirty="0" sz="1100" spc="15" b="1">
                <a:latin typeface="Calibri"/>
                <a:cs typeface="Calibri"/>
              </a:rPr>
              <a:t>l</a:t>
            </a:r>
            <a:r>
              <a:rPr dirty="0" sz="1100" spc="20" b="1">
                <a:latin typeface="Calibri"/>
                <a:cs typeface="Calibri"/>
              </a:rPr>
              <a:t>v</a:t>
            </a:r>
            <a:r>
              <a:rPr dirty="0" sz="1100" spc="40" b="1">
                <a:latin typeface="Calibri"/>
                <a:cs typeface="Calibri"/>
              </a:rPr>
              <a:t>er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540"/>
              </a:spcBef>
              <a:tabLst>
                <a:tab pos="1362075" algn="l"/>
              </a:tabLst>
            </a:pPr>
            <a:r>
              <a:rPr dirty="0" sz="1100" spc="45" b="1">
                <a:latin typeface="Calibri"/>
                <a:cs typeface="Calibri"/>
              </a:rPr>
              <a:t>suje</a:t>
            </a:r>
            <a:r>
              <a:rPr dirty="0" sz="1100" spc="15" b="1">
                <a:latin typeface="Calibri"/>
                <a:cs typeface="Calibri"/>
              </a:rPr>
              <a:t>t</a:t>
            </a:r>
            <a:r>
              <a:rPr dirty="0" sz="1100" spc="45" b="1">
                <a:latin typeface="Calibri"/>
                <a:cs typeface="Calibri"/>
              </a:rPr>
              <a:t>o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algn="ctr" marR="17780">
              <a:lnSpc>
                <a:spcPct val="100000"/>
              </a:lnSpc>
              <a:spcBef>
                <a:spcPts val="1335"/>
              </a:spcBef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004" y="1913661"/>
            <a:ext cx="226822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004" y="2124112"/>
            <a:ext cx="2268220" cy="11176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775" rIns="0" bIns="0" rtlCol="0" vert="horz">
            <a:spAutoFit/>
          </a:bodyPr>
          <a:lstStyle/>
          <a:p>
            <a:pPr marL="271145">
              <a:lnSpc>
                <a:spcPct val="100000"/>
              </a:lnSpc>
              <a:spcBef>
                <a:spcPts val="825"/>
              </a:spcBef>
            </a:pP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65" b="1">
                <a:latin typeface="Calibri"/>
                <a:cs typeface="Calibri"/>
              </a:rPr>
              <a:t>eso</a:t>
            </a:r>
            <a:r>
              <a:rPr dirty="0" sz="1100" spc="15" b="1">
                <a:latin typeface="Calibri"/>
                <a:cs typeface="Calibri"/>
              </a:rPr>
              <a:t>l</a:t>
            </a:r>
            <a:r>
              <a:rPr dirty="0" sz="1100" spc="20" b="1">
                <a:latin typeface="Calibri"/>
                <a:cs typeface="Calibri"/>
              </a:rPr>
              <a:t>v</a:t>
            </a:r>
            <a:r>
              <a:rPr dirty="0" sz="1100" spc="40" b="1">
                <a:latin typeface="Calibri"/>
                <a:cs typeface="Calibri"/>
              </a:rPr>
              <a:t>er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535"/>
              </a:spcBef>
            </a:pPr>
            <a:r>
              <a:rPr dirty="0" sz="1100" spc="40" b="1">
                <a:latin typeface="Calibri"/>
                <a:cs typeface="Calibri"/>
              </a:rPr>
              <a:t>sujeto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y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0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900"/>
              </a:spcBef>
              <a:buClr>
                <a:srgbClr val="13B03D"/>
              </a:buClr>
              <a:buChar char="•"/>
              <a:tabLst>
                <a:tab pos="27749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50505" sz="825" spc="37">
                <a:latin typeface="Calibri"/>
                <a:cs typeface="Calibri"/>
              </a:rPr>
              <a:t>x</a:t>
            </a:r>
            <a:r>
              <a:rPr dirty="0" baseline="104166" sz="600" spc="-22">
                <a:latin typeface="Calibri"/>
                <a:cs typeface="Calibri"/>
              </a:rPr>
              <a:t>2</a:t>
            </a:r>
            <a:r>
              <a:rPr dirty="0" baseline="27777" sz="1200" spc="-232" b="0" i="1">
                <a:latin typeface="Bookman Old Style"/>
                <a:cs typeface="Bookman Old Style"/>
              </a:rPr>
              <a:t>/</a:t>
            </a:r>
            <a:r>
              <a:rPr dirty="0" baseline="40404" sz="825" spc="-7">
                <a:latin typeface="Calibri"/>
                <a:cs typeface="Calibri"/>
              </a:rPr>
              <a:t>2</a:t>
            </a:r>
            <a:r>
              <a:rPr dirty="0" baseline="40404" sz="825">
                <a:latin typeface="Calibri"/>
                <a:cs typeface="Calibri"/>
              </a:rPr>
              <a:t>  </a:t>
            </a:r>
            <a:r>
              <a:rPr dirty="0" baseline="40404" sz="825" spc="-37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\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13664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27749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6790" y="689075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80689" y="594041"/>
            <a:ext cx="1250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u="sng" baseline="37878" sz="1650" spc="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7878" sz="1650" spc="-44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sng" baseline="37878" sz="1650" spc="-22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baseline="37878" sz="1650" spc="112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58309" y="594041"/>
            <a:ext cx="10426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660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10">
                <a:latin typeface="Lucida Sans Unicode"/>
                <a:cs typeface="Lucida Sans Unicode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16122" y="986919"/>
            <a:ext cx="2487930" cy="2218055"/>
            <a:chOff x="3016122" y="986919"/>
            <a:chExt cx="2487930" cy="2218055"/>
          </a:xfrm>
        </p:grpSpPr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18652" y="986919"/>
              <a:ext cx="2484797" cy="221774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18652" y="994510"/>
              <a:ext cx="2480310" cy="2202815"/>
            </a:xfrm>
            <a:custGeom>
              <a:avLst/>
              <a:gdLst/>
              <a:ahLst/>
              <a:cxnLst/>
              <a:rect l="l" t="t" r="r" b="b"/>
              <a:pathLst>
                <a:path w="2480310" h="2202815">
                  <a:moveTo>
                    <a:pt x="0" y="2202557"/>
                  </a:moveTo>
                  <a:lnTo>
                    <a:pt x="2479736" y="2202557"/>
                  </a:lnTo>
                </a:path>
                <a:path w="2480310" h="2202815">
                  <a:moveTo>
                    <a:pt x="0" y="0"/>
                  </a:moveTo>
                  <a:lnTo>
                    <a:pt x="2479736" y="0"/>
                  </a:lnTo>
                </a:path>
                <a:path w="2480310" h="2202815">
                  <a:moveTo>
                    <a:pt x="0" y="2202557"/>
                  </a:moveTo>
                  <a:lnTo>
                    <a:pt x="0" y="0"/>
                  </a:lnTo>
                </a:path>
                <a:path w="2480310" h="2202815">
                  <a:moveTo>
                    <a:pt x="2479736" y="2202557"/>
                  </a:moveTo>
                  <a:lnTo>
                    <a:pt x="2479736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131368" y="3143072"/>
              <a:ext cx="2254885" cy="54610"/>
            </a:xfrm>
            <a:custGeom>
              <a:avLst/>
              <a:gdLst/>
              <a:ahLst/>
              <a:cxnLst/>
              <a:rect l="l" t="t" r="r" b="b"/>
              <a:pathLst>
                <a:path w="2254885" h="54610">
                  <a:moveTo>
                    <a:pt x="0" y="53995"/>
                  </a:moveTo>
                  <a:lnTo>
                    <a:pt x="0" y="0"/>
                  </a:lnTo>
                </a:path>
                <a:path w="2254885" h="54610">
                  <a:moveTo>
                    <a:pt x="563576" y="53995"/>
                  </a:moveTo>
                  <a:lnTo>
                    <a:pt x="563576" y="0"/>
                  </a:lnTo>
                </a:path>
                <a:path w="2254885" h="54610">
                  <a:moveTo>
                    <a:pt x="1127152" y="53995"/>
                  </a:moveTo>
                  <a:lnTo>
                    <a:pt x="1127152" y="0"/>
                  </a:lnTo>
                </a:path>
                <a:path w="2254885" h="54610">
                  <a:moveTo>
                    <a:pt x="1690729" y="53995"/>
                  </a:moveTo>
                  <a:lnTo>
                    <a:pt x="1690729" y="0"/>
                  </a:lnTo>
                </a:path>
                <a:path w="2254885" h="54610">
                  <a:moveTo>
                    <a:pt x="2254305" y="53995"/>
                  </a:moveTo>
                  <a:lnTo>
                    <a:pt x="2254305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018652" y="1094626"/>
              <a:ext cx="54610" cy="2002789"/>
            </a:xfrm>
            <a:custGeom>
              <a:avLst/>
              <a:gdLst/>
              <a:ahLst/>
              <a:cxnLst/>
              <a:rect l="l" t="t" r="r" b="b"/>
              <a:pathLst>
                <a:path w="54610" h="2002789">
                  <a:moveTo>
                    <a:pt x="0" y="2002324"/>
                  </a:moveTo>
                  <a:lnTo>
                    <a:pt x="53997" y="2002324"/>
                  </a:lnTo>
                </a:path>
                <a:path w="54610" h="2002789">
                  <a:moveTo>
                    <a:pt x="0" y="1501743"/>
                  </a:moveTo>
                  <a:lnTo>
                    <a:pt x="53997" y="1501743"/>
                  </a:lnTo>
                </a:path>
                <a:path w="54610" h="2002789">
                  <a:moveTo>
                    <a:pt x="0" y="1001162"/>
                  </a:moveTo>
                  <a:lnTo>
                    <a:pt x="53997" y="1001162"/>
                  </a:lnTo>
                </a:path>
                <a:path w="54610" h="2002789">
                  <a:moveTo>
                    <a:pt x="0" y="500581"/>
                  </a:moveTo>
                  <a:lnTo>
                    <a:pt x="53997" y="500581"/>
                  </a:lnTo>
                </a:path>
                <a:path w="54610" h="2002789">
                  <a:moveTo>
                    <a:pt x="0" y="0"/>
                  </a:moveTo>
                  <a:lnTo>
                    <a:pt x="53997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18652" y="994510"/>
              <a:ext cx="2480310" cy="2202815"/>
            </a:xfrm>
            <a:custGeom>
              <a:avLst/>
              <a:gdLst/>
              <a:ahLst/>
              <a:cxnLst/>
              <a:rect l="l" t="t" r="r" b="b"/>
              <a:pathLst>
                <a:path w="2480310" h="2202815">
                  <a:moveTo>
                    <a:pt x="0" y="2202557"/>
                  </a:moveTo>
                  <a:lnTo>
                    <a:pt x="2479736" y="2202557"/>
                  </a:lnTo>
                </a:path>
                <a:path w="2480310" h="2202815">
                  <a:moveTo>
                    <a:pt x="0" y="2202557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030778" y="3188613"/>
            <a:ext cx="201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98710" y="3187216"/>
            <a:ext cx="193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07293" y="318861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79721" y="3187216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38927" y="3188613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81465" y="2485782"/>
            <a:ext cx="201295" cy="6934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80207" y="1990838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97949" y="1490407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89224" y="990522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73763" y="3325150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90957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Problema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Cauchy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valores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iniciales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2372360" cy="5080"/>
            </a:xfrm>
            <a:custGeom>
              <a:avLst/>
              <a:gdLst/>
              <a:ahLst/>
              <a:cxnLst/>
              <a:rect l="l" t="t" r="r" b="b"/>
              <a:pathLst>
                <a:path w="2372360" h="5079">
                  <a:moveTo>
                    <a:pt x="0" y="5060"/>
                  </a:moveTo>
                  <a:lnTo>
                    <a:pt x="0" y="0"/>
                  </a:lnTo>
                  <a:lnTo>
                    <a:pt x="2371758" y="0"/>
                  </a:lnTo>
                  <a:lnTo>
                    <a:pt x="237175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240004" y="496785"/>
            <a:ext cx="2268220" cy="210820"/>
          </a:xfrm>
          <a:custGeom>
            <a:avLst/>
            <a:gdLst/>
            <a:ahLst/>
            <a:cxnLst/>
            <a:rect l="l" t="t" r="r" b="b"/>
            <a:pathLst>
              <a:path w="2268220" h="210820">
                <a:moveTo>
                  <a:pt x="2267978" y="0"/>
                </a:moveTo>
                <a:lnTo>
                  <a:pt x="0" y="0"/>
                </a:lnTo>
                <a:lnTo>
                  <a:pt x="0" y="210451"/>
                </a:lnTo>
                <a:lnTo>
                  <a:pt x="2267978" y="210451"/>
                </a:lnTo>
                <a:lnTo>
                  <a:pt x="2267978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004" y="496785"/>
            <a:ext cx="226822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707237"/>
            <a:ext cx="2268220" cy="1103630"/>
          </a:xfrm>
          <a:custGeom>
            <a:avLst/>
            <a:gdLst/>
            <a:ahLst/>
            <a:cxnLst/>
            <a:rect l="l" t="t" r="r" b="b"/>
            <a:pathLst>
              <a:path w="2268220" h="1103630">
                <a:moveTo>
                  <a:pt x="2267978" y="0"/>
                </a:moveTo>
                <a:lnTo>
                  <a:pt x="0" y="0"/>
                </a:lnTo>
                <a:lnTo>
                  <a:pt x="0" y="1103287"/>
                </a:lnTo>
                <a:lnTo>
                  <a:pt x="2267978" y="1103287"/>
                </a:lnTo>
                <a:lnTo>
                  <a:pt x="2267978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68755" y="1573491"/>
            <a:ext cx="89535" cy="17145"/>
          </a:xfrm>
          <a:custGeom>
            <a:avLst/>
            <a:gdLst/>
            <a:ahLst/>
            <a:cxnLst/>
            <a:rect l="l" t="t" r="r" b="b"/>
            <a:pathLst>
              <a:path w="89534" h="17144">
                <a:moveTo>
                  <a:pt x="89433" y="0"/>
                </a:moveTo>
                <a:lnTo>
                  <a:pt x="0" y="0"/>
                </a:lnTo>
                <a:lnTo>
                  <a:pt x="0" y="16624"/>
                </a:lnTo>
                <a:lnTo>
                  <a:pt x="89433" y="16624"/>
                </a:lnTo>
                <a:lnTo>
                  <a:pt x="89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82877" y="1573491"/>
            <a:ext cx="89535" cy="17145"/>
          </a:xfrm>
          <a:custGeom>
            <a:avLst/>
            <a:gdLst/>
            <a:ahLst/>
            <a:cxnLst/>
            <a:rect l="l" t="t" r="r" b="b"/>
            <a:pathLst>
              <a:path w="89535" h="17144">
                <a:moveTo>
                  <a:pt x="89433" y="0"/>
                </a:moveTo>
                <a:lnTo>
                  <a:pt x="0" y="0"/>
                </a:lnTo>
                <a:lnTo>
                  <a:pt x="0" y="16624"/>
                </a:lnTo>
                <a:lnTo>
                  <a:pt x="89433" y="16624"/>
                </a:lnTo>
                <a:lnTo>
                  <a:pt x="89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2489" y="1572449"/>
            <a:ext cx="808990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25">
                <a:latin typeface="Calibri"/>
                <a:cs typeface="Calibri"/>
              </a:rPr>
              <a:t>c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 spc="-5">
                <a:latin typeface="Calibri"/>
                <a:cs typeface="Calibri"/>
              </a:rPr>
              <a:t>n</a:t>
            </a:r>
            <a:r>
              <a:rPr dirty="0" baseline="53030" sz="1650" spc="-525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dic</a:t>
            </a:r>
            <a:r>
              <a:rPr dirty="0" sz="800" spc="-105">
                <a:latin typeface="Calibri"/>
                <a:cs typeface="Calibri"/>
              </a:rPr>
              <a:t>i</a:t>
            </a:r>
            <a:r>
              <a:rPr dirty="0" baseline="53030" sz="1650" spc="-390">
                <a:latin typeface="Verdana"/>
                <a:cs typeface="Verdana"/>
              </a:rPr>
              <a:t> </a:t>
            </a:r>
            <a:r>
              <a:rPr dirty="0" sz="800" spc="-70">
                <a:latin typeface="Calibri"/>
                <a:cs typeface="Calibri"/>
              </a:rPr>
              <a:t>ó</a:t>
            </a:r>
            <a:r>
              <a:rPr dirty="0" baseline="53030" sz="1650" spc="-434">
                <a:latin typeface="Verdana"/>
                <a:cs typeface="Verdana"/>
              </a:rPr>
              <a:t> 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229">
                <a:latin typeface="Calibri"/>
                <a:cs typeface="Calibri"/>
              </a:rPr>
              <a:t>n</a:t>
            </a:r>
            <a:r>
              <a:rPr dirty="0" baseline="53030" sz="1650" spc="-195">
                <a:latin typeface="Verdana"/>
                <a:cs typeface="Verdana"/>
              </a:rPr>
              <a:t> </a:t>
            </a:r>
            <a:r>
              <a:rPr dirty="0" sz="800" spc="30">
                <a:latin typeface="Calibri"/>
                <a:cs typeface="Calibri"/>
              </a:rPr>
              <a:t>ici</a:t>
            </a:r>
            <a:r>
              <a:rPr dirty="0" sz="800" spc="45">
                <a:latin typeface="Calibri"/>
                <a:cs typeface="Calibri"/>
              </a:rPr>
              <a:t>a</a:t>
            </a:r>
            <a:r>
              <a:rPr dirty="0" sz="800" spc="45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0982" y="703361"/>
            <a:ext cx="2192020" cy="83439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 marR="17780">
              <a:lnSpc>
                <a:spcPct val="100000"/>
              </a:lnSpc>
              <a:spcBef>
                <a:spcPts val="635"/>
              </a:spcBef>
              <a:tabLst>
                <a:tab pos="1503045" algn="l"/>
              </a:tabLst>
            </a:pP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65" b="1">
                <a:latin typeface="Calibri"/>
                <a:cs typeface="Calibri"/>
              </a:rPr>
              <a:t>eso</a:t>
            </a:r>
            <a:r>
              <a:rPr dirty="0" sz="1100" spc="15" b="1">
                <a:latin typeface="Calibri"/>
                <a:cs typeface="Calibri"/>
              </a:rPr>
              <a:t>l</a:t>
            </a:r>
            <a:r>
              <a:rPr dirty="0" sz="1100" spc="20" b="1">
                <a:latin typeface="Calibri"/>
                <a:cs typeface="Calibri"/>
              </a:rPr>
              <a:t>v</a:t>
            </a:r>
            <a:r>
              <a:rPr dirty="0" sz="1100" spc="40" b="1">
                <a:latin typeface="Calibri"/>
                <a:cs typeface="Calibri"/>
              </a:rPr>
              <a:t>er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540"/>
              </a:spcBef>
              <a:tabLst>
                <a:tab pos="1362075" algn="l"/>
              </a:tabLst>
            </a:pPr>
            <a:r>
              <a:rPr dirty="0" sz="1100" spc="45" b="1">
                <a:latin typeface="Calibri"/>
                <a:cs typeface="Calibri"/>
              </a:rPr>
              <a:t>suje</a:t>
            </a:r>
            <a:r>
              <a:rPr dirty="0" sz="1100" spc="15" b="1">
                <a:latin typeface="Calibri"/>
                <a:cs typeface="Calibri"/>
              </a:rPr>
              <a:t>t</a:t>
            </a:r>
            <a:r>
              <a:rPr dirty="0" sz="1100" spc="45" b="1">
                <a:latin typeface="Calibri"/>
                <a:cs typeface="Calibri"/>
              </a:rPr>
              <a:t>o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algn="ctr" marR="17780">
              <a:lnSpc>
                <a:spcPct val="100000"/>
              </a:lnSpc>
              <a:spcBef>
                <a:spcPts val="1335"/>
              </a:spcBef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004" y="1913661"/>
            <a:ext cx="226822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49793" y="2267445"/>
            <a:ext cx="133985" cy="0"/>
          </a:xfrm>
          <a:custGeom>
            <a:avLst/>
            <a:gdLst/>
            <a:ahLst/>
            <a:cxnLst/>
            <a:rect l="l" t="t" r="r" b="b"/>
            <a:pathLst>
              <a:path w="133985" h="0">
                <a:moveTo>
                  <a:pt x="0" y="0"/>
                </a:moveTo>
                <a:lnTo>
                  <a:pt x="13369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0004" y="2124125"/>
            <a:ext cx="2268220" cy="135318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775" rIns="0" bIns="0" rtlCol="0" vert="horz">
            <a:spAutoFit/>
          </a:bodyPr>
          <a:lstStyle/>
          <a:p>
            <a:pPr marL="330200">
              <a:lnSpc>
                <a:spcPct val="100000"/>
              </a:lnSpc>
              <a:spcBef>
                <a:spcPts val="825"/>
              </a:spcBef>
            </a:pP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65" b="1">
                <a:latin typeface="Calibri"/>
                <a:cs typeface="Calibri"/>
              </a:rPr>
              <a:t>eso</a:t>
            </a:r>
            <a:r>
              <a:rPr dirty="0" sz="1100" spc="15" b="1">
                <a:latin typeface="Calibri"/>
                <a:cs typeface="Calibri"/>
              </a:rPr>
              <a:t>l</a:t>
            </a:r>
            <a:r>
              <a:rPr dirty="0" sz="1100" spc="20" b="1">
                <a:latin typeface="Calibri"/>
                <a:cs typeface="Calibri"/>
              </a:rPr>
              <a:t>v</a:t>
            </a:r>
            <a:r>
              <a:rPr dirty="0" sz="1100" spc="40" b="1">
                <a:latin typeface="Calibri"/>
                <a:cs typeface="Calibri"/>
              </a:rPr>
              <a:t>er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40404" sz="1650" spc="307" i="1">
                <a:latin typeface="DejaVu Sans"/>
                <a:cs typeface="DejaVu Sans"/>
              </a:rPr>
              <a:t>√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345440">
              <a:lnSpc>
                <a:spcPct val="100000"/>
              </a:lnSpc>
              <a:spcBef>
                <a:spcPts val="535"/>
              </a:spcBef>
            </a:pPr>
            <a:r>
              <a:rPr dirty="0" sz="1100" spc="40" b="1">
                <a:latin typeface="Calibri"/>
                <a:cs typeface="Calibri"/>
              </a:rPr>
              <a:t>sujeto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25" b="1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y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0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900"/>
              </a:spcBef>
              <a:buClr>
                <a:srgbClr val="13B03D"/>
              </a:buClr>
              <a:buChar char="•"/>
              <a:tabLst>
                <a:tab pos="27749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10416" sz="1200" spc="30">
                <a:latin typeface="Tahoma"/>
                <a:cs typeface="Tahoma"/>
              </a:rPr>
              <a:t>(</a:t>
            </a:r>
            <a:r>
              <a:rPr dirty="0" baseline="11111" sz="1125" spc="60">
                <a:latin typeface="Calibri"/>
                <a:cs typeface="Calibri"/>
              </a:rPr>
              <a:t>x</a:t>
            </a:r>
            <a:r>
              <a:rPr dirty="0" baseline="95238" sz="525" spc="-75">
                <a:latin typeface="Calibri"/>
                <a:cs typeface="Calibri"/>
              </a:rPr>
              <a:t>3</a:t>
            </a:r>
            <a:r>
              <a:rPr dirty="0" baseline="50000" sz="750" spc="22" i="1">
                <a:latin typeface="Trebuchet MS"/>
                <a:cs typeface="Trebuchet MS"/>
              </a:rPr>
              <a:t>/</a:t>
            </a:r>
            <a:r>
              <a:rPr dirty="0" baseline="71428" sz="525" spc="-15">
                <a:latin typeface="Calibri"/>
                <a:cs typeface="Calibri"/>
              </a:rPr>
              <a:t>2</a:t>
            </a:r>
            <a:r>
              <a:rPr dirty="0" baseline="71428" sz="525">
                <a:latin typeface="Calibri"/>
                <a:cs typeface="Calibri"/>
              </a:rPr>
              <a:t>   </a:t>
            </a:r>
            <a:r>
              <a:rPr dirty="0" baseline="10416" sz="1200" spc="112">
                <a:latin typeface="Tahoma"/>
                <a:cs typeface="Tahoma"/>
              </a:rPr>
              <a:t>+</a:t>
            </a:r>
            <a:r>
              <a:rPr dirty="0" baseline="10416" sz="1200" spc="-97">
                <a:latin typeface="Tahoma"/>
                <a:cs typeface="Tahoma"/>
              </a:rPr>
              <a:t> </a:t>
            </a:r>
            <a:r>
              <a:rPr dirty="0" baseline="11111" sz="1125" spc="-82">
                <a:latin typeface="Calibri"/>
                <a:cs typeface="Calibri"/>
              </a:rPr>
              <a:t>1</a:t>
            </a:r>
            <a:r>
              <a:rPr dirty="0" baseline="10416" sz="1200" spc="30">
                <a:latin typeface="Tahoma"/>
                <a:cs typeface="Tahoma"/>
              </a:rPr>
              <a:t>)</a:t>
            </a:r>
            <a:r>
              <a:rPr dirty="0" baseline="50000" sz="750" spc="-15">
                <a:latin typeface="Calibri"/>
                <a:cs typeface="Calibri"/>
              </a:rPr>
              <a:t>2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15">
                <a:latin typeface="Calibri"/>
                <a:cs typeface="Calibri"/>
              </a:rPr>
              <a:t>9</a:t>
            </a:r>
            <a:r>
              <a:rPr dirty="0" sz="750">
                <a:latin typeface="Calibri"/>
                <a:cs typeface="Calibri"/>
              </a:rPr>
              <a:t> </a:t>
            </a:r>
            <a:r>
              <a:rPr dirty="0" sz="750" spc="-40">
                <a:latin typeface="Calibri"/>
                <a:cs typeface="Calibri"/>
              </a:rPr>
              <a:t> </a:t>
            </a:r>
            <a:r>
              <a:rPr dirty="0" sz="1100" spc="-295" i="1">
                <a:latin typeface="DejaVu Sans"/>
                <a:cs typeface="DejaVu Sans"/>
              </a:rPr>
              <a:t> 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13664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Char char="•"/>
              <a:tabLst>
                <a:tab pos="27749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11111" sz="1125" spc="60">
                <a:latin typeface="Calibri"/>
                <a:cs typeface="Calibri"/>
              </a:rPr>
              <a:t>x</a:t>
            </a:r>
            <a:r>
              <a:rPr dirty="0" baseline="50000" sz="750" spc="-7">
                <a:latin typeface="Calibri"/>
                <a:cs typeface="Calibri"/>
              </a:rPr>
              <a:t>3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15">
                <a:latin typeface="Calibri"/>
                <a:cs typeface="Calibri"/>
              </a:rPr>
              <a:t>9</a:t>
            </a:r>
            <a:r>
              <a:rPr dirty="0" sz="750">
                <a:latin typeface="Calibri"/>
                <a:cs typeface="Calibri"/>
              </a:rPr>
              <a:t> </a:t>
            </a:r>
            <a:r>
              <a:rPr dirty="0" sz="750" spc="-4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13664">
              <a:lnSpc>
                <a:spcPct val="100000"/>
              </a:lnSpc>
              <a:spcBef>
                <a:spcPts val="535"/>
              </a:spcBef>
              <a:buClr>
                <a:srgbClr val="13B03D"/>
              </a:buClr>
              <a:buChar char="•"/>
              <a:tabLst>
                <a:tab pos="27749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76790" y="689075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80689" y="594041"/>
            <a:ext cx="1250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u="sng" baseline="37878" sz="1650" spc="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7878" sz="1650" spc="-44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sng" baseline="37878" sz="1650" spc="-22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baseline="37878" sz="1650" spc="112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58309" y="594041"/>
            <a:ext cx="10426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660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10">
                <a:latin typeface="Lucida Sans Unicode"/>
                <a:cs typeface="Lucida Sans Unicode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011062" y="987029"/>
            <a:ext cx="2494915" cy="2218055"/>
            <a:chOff x="3011062" y="987029"/>
            <a:chExt cx="2494915" cy="2218055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11062" y="987029"/>
              <a:ext cx="2494919" cy="221773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018654" y="994621"/>
              <a:ext cx="2480310" cy="2202815"/>
            </a:xfrm>
            <a:custGeom>
              <a:avLst/>
              <a:gdLst/>
              <a:ahLst/>
              <a:cxnLst/>
              <a:rect l="l" t="t" r="r" b="b"/>
              <a:pathLst>
                <a:path w="2480310" h="2202815">
                  <a:moveTo>
                    <a:pt x="0" y="2202548"/>
                  </a:moveTo>
                  <a:lnTo>
                    <a:pt x="2479736" y="2202548"/>
                  </a:lnTo>
                </a:path>
                <a:path w="2480310" h="2202815">
                  <a:moveTo>
                    <a:pt x="0" y="0"/>
                  </a:moveTo>
                  <a:lnTo>
                    <a:pt x="2479736" y="0"/>
                  </a:lnTo>
                </a:path>
                <a:path w="2480310" h="2202815">
                  <a:moveTo>
                    <a:pt x="0" y="2202548"/>
                  </a:moveTo>
                  <a:lnTo>
                    <a:pt x="0" y="0"/>
                  </a:lnTo>
                </a:path>
                <a:path w="2480310" h="2202815">
                  <a:moveTo>
                    <a:pt x="2479736" y="2202548"/>
                  </a:moveTo>
                  <a:lnTo>
                    <a:pt x="2479736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131369" y="3143169"/>
              <a:ext cx="2254885" cy="54610"/>
            </a:xfrm>
            <a:custGeom>
              <a:avLst/>
              <a:gdLst/>
              <a:ahLst/>
              <a:cxnLst/>
              <a:rect l="l" t="t" r="r" b="b"/>
              <a:pathLst>
                <a:path w="2254885" h="54610">
                  <a:moveTo>
                    <a:pt x="0" y="54000"/>
                  </a:moveTo>
                  <a:lnTo>
                    <a:pt x="0" y="0"/>
                  </a:lnTo>
                </a:path>
                <a:path w="2254885" h="54610">
                  <a:moveTo>
                    <a:pt x="563576" y="54000"/>
                  </a:moveTo>
                  <a:lnTo>
                    <a:pt x="563576" y="0"/>
                  </a:lnTo>
                </a:path>
                <a:path w="2254885" h="54610">
                  <a:moveTo>
                    <a:pt x="1127152" y="54000"/>
                  </a:moveTo>
                  <a:lnTo>
                    <a:pt x="1127152" y="0"/>
                  </a:lnTo>
                </a:path>
                <a:path w="2254885" h="54610">
                  <a:moveTo>
                    <a:pt x="1690729" y="54000"/>
                  </a:moveTo>
                  <a:lnTo>
                    <a:pt x="1690729" y="0"/>
                  </a:lnTo>
                </a:path>
                <a:path w="2254885" h="54610">
                  <a:moveTo>
                    <a:pt x="2254305" y="54000"/>
                  </a:moveTo>
                  <a:lnTo>
                    <a:pt x="2254305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18654" y="1094737"/>
              <a:ext cx="54610" cy="2002789"/>
            </a:xfrm>
            <a:custGeom>
              <a:avLst/>
              <a:gdLst/>
              <a:ahLst/>
              <a:cxnLst/>
              <a:rect l="l" t="t" r="r" b="b"/>
              <a:pathLst>
                <a:path w="54610" h="2002789">
                  <a:moveTo>
                    <a:pt x="0" y="2002317"/>
                  </a:moveTo>
                  <a:lnTo>
                    <a:pt x="53997" y="2002317"/>
                  </a:lnTo>
                </a:path>
                <a:path w="54610" h="2002789">
                  <a:moveTo>
                    <a:pt x="0" y="1501737"/>
                  </a:moveTo>
                  <a:lnTo>
                    <a:pt x="53997" y="1501737"/>
                  </a:lnTo>
                </a:path>
                <a:path w="54610" h="2002789">
                  <a:moveTo>
                    <a:pt x="0" y="1001158"/>
                  </a:moveTo>
                  <a:lnTo>
                    <a:pt x="53997" y="1001158"/>
                  </a:lnTo>
                </a:path>
                <a:path w="54610" h="2002789">
                  <a:moveTo>
                    <a:pt x="0" y="500579"/>
                  </a:moveTo>
                  <a:lnTo>
                    <a:pt x="53997" y="500579"/>
                  </a:lnTo>
                </a:path>
                <a:path w="54610" h="2002789">
                  <a:moveTo>
                    <a:pt x="0" y="0"/>
                  </a:moveTo>
                  <a:lnTo>
                    <a:pt x="53997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018654" y="994621"/>
              <a:ext cx="2480310" cy="2202815"/>
            </a:xfrm>
            <a:custGeom>
              <a:avLst/>
              <a:gdLst/>
              <a:ahLst/>
              <a:cxnLst/>
              <a:rect l="l" t="t" r="r" b="b"/>
              <a:pathLst>
                <a:path w="2480310" h="2202815">
                  <a:moveTo>
                    <a:pt x="0" y="2202548"/>
                  </a:moveTo>
                  <a:lnTo>
                    <a:pt x="2479736" y="2202548"/>
                  </a:lnTo>
                </a:path>
                <a:path w="2480310" h="2202815">
                  <a:moveTo>
                    <a:pt x="0" y="2202548"/>
                  </a:moveTo>
                  <a:lnTo>
                    <a:pt x="0" y="0"/>
                  </a:lnTo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3030778" y="3188600"/>
            <a:ext cx="201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98710" y="3187216"/>
            <a:ext cx="193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07293" y="318860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79721" y="3187216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38927" y="3188600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81465" y="2485769"/>
            <a:ext cx="201295" cy="6934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80207" y="1990838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97949" y="1490394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89224" y="990522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82767" y="3325442"/>
            <a:ext cx="70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6281" y="1824367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19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7606" y="49415"/>
          <a:ext cx="5045075" cy="319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785"/>
                <a:gridCol w="358139"/>
                <a:gridCol w="2344420"/>
              </a:tblGrid>
              <a:tr h="210185">
                <a:tc gridSpan="3"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Notación: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conjunto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soluciones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6225">
                <a:tc gridSpan="3"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30"/>
                        </a:spcBef>
                        <a:tabLst>
                          <a:tab pos="255841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norm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sol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implícita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75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sol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651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8920">
                <a:tc gridSpan="3"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2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solución</a:t>
                      </a: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general,</a:t>
                      </a: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familia</a:t>
                      </a:r>
                      <a:r>
                        <a:rPr dirty="0" sz="1100" spc="2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uniparamétrica</a:t>
                      </a: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soluciones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1175">
                <a:tc gridSpan="3">
                  <a:txBody>
                    <a:bodyPr/>
                    <a:lstStyle/>
                    <a:p>
                      <a:pPr marL="279400" indent="-113664">
                        <a:lnSpc>
                          <a:spcPct val="100000"/>
                        </a:lnSpc>
                        <a:spcBef>
                          <a:spcPts val="15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80035" algn="l"/>
                        </a:tabLst>
                      </a:pPr>
                      <a:r>
                        <a:rPr dirty="0" sz="1100" spc="35">
                          <a:latin typeface="Calibri"/>
                          <a:cs typeface="Calibri"/>
                        </a:rPr>
                        <a:t>Explícita: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16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-13888" sz="1200" spc="52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3888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 spc="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(intervalo)</a:t>
                      </a:r>
                      <a:r>
                        <a:rPr dirty="0" sz="1100" spc="3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16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(parámetro)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9400" indent="-113664">
                        <a:lnSpc>
                          <a:spcPct val="100000"/>
                        </a:lnSpc>
                        <a:spcBef>
                          <a:spcPts val="53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800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Implícita: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3888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egión)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ámet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8920">
                <a:tc gridSpan="3"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56920">
                <a:tc gridSpan="3">
                  <a:txBody>
                    <a:bodyPr/>
                    <a:lstStyle/>
                    <a:p>
                      <a:pPr marL="279400" indent="-113664">
                        <a:lnSpc>
                          <a:spcPct val="100000"/>
                        </a:lnSpc>
                        <a:spcBef>
                          <a:spcPts val="225"/>
                        </a:spcBef>
                        <a:buClr>
                          <a:srgbClr val="13B03D"/>
                        </a:buClr>
                        <a:buChar char="•"/>
                        <a:tabLst>
                          <a:tab pos="2800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 spc="-10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ke</a:t>
                      </a:r>
                      <a:r>
                        <a:rPr dirty="0" baseline="50505" sz="82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104166" sz="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 spc="-14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40404" sz="82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40404" sz="825" spc="-11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79400" indent="-113664">
                        <a:lnSpc>
                          <a:spcPct val="100000"/>
                        </a:lnSpc>
                        <a:spcBef>
                          <a:spcPts val="540"/>
                        </a:spcBef>
                        <a:buClr>
                          <a:srgbClr val="13B03D"/>
                        </a:buClr>
                        <a:buChar char="•"/>
                        <a:tabLst>
                          <a:tab pos="2800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47979" sz="16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baseline="20833" sz="12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 spc="-10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sin(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]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baseline="13888" sz="1200" spc="-52" b="0" i="1">
                          <a:latin typeface="Bookman Old Style"/>
                          <a:cs typeface="Bookman Old Style"/>
                        </a:rPr>
                        <a:t>π</a:t>
                      </a:r>
                      <a:r>
                        <a:rPr dirty="0" sz="1100" spc="-125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3888" sz="1200" spc="-52" b="0" i="1">
                          <a:latin typeface="Bookman Old Style"/>
                          <a:cs typeface="Bookman Old Style"/>
                        </a:rPr>
                        <a:t>π</a:t>
                      </a:r>
                      <a:r>
                        <a:rPr dirty="0" sz="1100" spc="-125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sz="7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[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79400" indent="-113664">
                        <a:lnSpc>
                          <a:spcPct val="100000"/>
                        </a:lnSpc>
                        <a:spcBef>
                          <a:spcPts val="535"/>
                        </a:spcBef>
                        <a:buClr>
                          <a:srgbClr val="13B03D"/>
                        </a:buClr>
                        <a:buChar char="•"/>
                        <a:tabLst>
                          <a:tab pos="2800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spc="89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 spc="-10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27777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&gt;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B w="79349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955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otras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soluciones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T w="79349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9349">
                      <a:solidFill>
                        <a:srgbClr val="FFFFFF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T w="79349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572770">
                <a:tc rowSpan="2">
                  <a:txBody>
                    <a:bodyPr/>
                    <a:lstStyle/>
                    <a:p>
                      <a:pPr marL="276860" indent="-113664">
                        <a:lnSpc>
                          <a:spcPct val="100000"/>
                        </a:lnSpc>
                        <a:spcBef>
                          <a:spcPts val="10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</a:tabLst>
                      </a:pPr>
                      <a:r>
                        <a:rPr dirty="0" sz="1100" spc="55">
                          <a:latin typeface="Calibri"/>
                          <a:cs typeface="Calibri"/>
                        </a:rPr>
                        <a:t>Solución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singular: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param.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6860" indent="-113664">
                        <a:lnSpc>
                          <a:spcPct val="100000"/>
                        </a:lnSpc>
                        <a:spcBef>
                          <a:spcPts val="53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</a:tabLst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Envolvente: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limita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sols.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6860" indent="-113664">
                        <a:lnSpc>
                          <a:spcPct val="100000"/>
                        </a:lnSpc>
                        <a:spcBef>
                          <a:spcPts val="535"/>
                        </a:spcBef>
                        <a:buClr>
                          <a:srgbClr val="22373A"/>
                        </a:buClr>
                        <a:buChar char="•"/>
                        <a:tabLst>
                          <a:tab pos="277495" algn="l"/>
                        </a:tabLst>
                      </a:pPr>
                      <a:r>
                        <a:rPr dirty="0" sz="1100" spc="35">
                          <a:latin typeface="Calibri"/>
                          <a:cs typeface="Calibri"/>
                        </a:rPr>
                        <a:t>Separatriz: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separa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clases.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79349">
                      <a:solidFill>
                        <a:srgbClr val="FFFFFF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276860" indent="-113664">
                        <a:lnSpc>
                          <a:spcPct val="100000"/>
                        </a:lnSpc>
                        <a:spcBef>
                          <a:spcPts val="620"/>
                        </a:spcBef>
                        <a:buClr>
                          <a:srgbClr val="13B03D"/>
                        </a:buClr>
                        <a:buChar char="•"/>
                        <a:tabLst>
                          <a:tab pos="27749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47979" sz="16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baseline="20833" sz="12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 spc="-10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±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76860" indent="-113664">
                        <a:lnSpc>
                          <a:spcPct val="100000"/>
                        </a:lnSpc>
                        <a:spcBef>
                          <a:spcPts val="540"/>
                        </a:spcBef>
                        <a:buClr>
                          <a:srgbClr val="13B03D"/>
                        </a:buClr>
                        <a:buChar char="•"/>
                        <a:tabLst>
                          <a:tab pos="27749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baseline="27777" sz="120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7777" sz="1200" spc="-15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"0</a:t>
                      </a: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 spc="-10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78740">
                    <a:solidFill>
                      <a:srgbClr val="E0E0E0"/>
                    </a:solidFill>
                  </a:tcPr>
                </a:tc>
              </a:tr>
              <a:tr h="12255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35">
                    <a:solidFill>
                      <a:srgbClr val="E0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785095" y="2645879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19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502503" y="3315635"/>
            <a:ext cx="18859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8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59994" y="13253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9994" y="132537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existencia</a:t>
            </a:r>
            <a:r>
              <a:rPr dirty="0" u="none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EB801A"/>
                </a:solidFill>
                <a:latin typeface="Calibri"/>
                <a:cs typeface="Calibri"/>
              </a:rPr>
              <a:t>unicidad</a:t>
            </a:r>
            <a:r>
              <a:rPr dirty="0" u="none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22373A"/>
                </a:solidFill>
                <a:latin typeface="Calibri"/>
                <a:cs typeface="Calibri"/>
              </a:rPr>
              <a:t>Picard-Lindelöf</a:t>
            </a:r>
          </a:p>
        </p:txBody>
      </p:sp>
      <p:sp>
        <p:nvSpPr>
          <p:cNvPr id="5" name="object 5"/>
          <p:cNvSpPr/>
          <p:nvPr/>
        </p:nvSpPr>
        <p:spPr>
          <a:xfrm>
            <a:off x="359994" y="342988"/>
            <a:ext cx="5039995" cy="998219"/>
          </a:xfrm>
          <a:custGeom>
            <a:avLst/>
            <a:gdLst/>
            <a:ahLst/>
            <a:cxnLst/>
            <a:rect l="l" t="t" r="r" b="b"/>
            <a:pathLst>
              <a:path w="5039995" h="998219">
                <a:moveTo>
                  <a:pt x="5039995" y="0"/>
                </a:moveTo>
                <a:lnTo>
                  <a:pt x="0" y="0"/>
                </a:lnTo>
                <a:lnTo>
                  <a:pt x="0" y="997686"/>
                </a:lnTo>
                <a:lnTo>
                  <a:pt x="5039995" y="99768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96925" y="306817"/>
            <a:ext cx="1821814" cy="96901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-50" i="1">
                <a:solidFill>
                  <a:srgbClr val="EB801A"/>
                </a:solidFill>
                <a:latin typeface="DejaVu Sans"/>
                <a:cs typeface="DejaVu Sans"/>
              </a:rPr>
              <a:t>·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235" i="1">
                <a:solidFill>
                  <a:srgbClr val="EB801A"/>
                </a:solidFill>
                <a:latin typeface="DejaVu Sans"/>
                <a:cs typeface="DejaVu Sans"/>
              </a:rPr>
              <a:t>∈</a:t>
            </a:r>
            <a:r>
              <a:rPr dirty="0" sz="1100" spc="-5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sz="1100" spc="-130" i="1">
                <a:solidFill>
                  <a:srgbClr val="EB801A"/>
                </a:solidFill>
                <a:latin typeface="DejaVu Sans"/>
                <a:cs typeface="DejaVu Sans"/>
              </a:rPr>
              <a:t>C</a:t>
            </a:r>
            <a:r>
              <a:rPr dirty="0" baseline="31250" sz="1200" spc="-9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endParaRPr baseline="31250" sz="1200">
              <a:latin typeface="Calibri"/>
              <a:cs typeface="Calibri"/>
            </a:endParaRPr>
          </a:p>
          <a:p>
            <a:pPr algn="ctr" marL="5715">
              <a:lnSpc>
                <a:spcPct val="100000"/>
              </a:lnSpc>
              <a:spcBef>
                <a:spcPts val="535"/>
              </a:spcBef>
            </a:pPr>
            <a:r>
              <a:rPr dirty="0" sz="1100" spc="-260" i="1">
                <a:latin typeface="DejaVu Sans"/>
                <a:cs typeface="DejaVu Sans"/>
              </a:rPr>
              <a:t>⇓</a:t>
            </a:r>
            <a:endParaRPr sz="1100">
              <a:latin typeface="DejaVu Sans"/>
              <a:cs typeface="DejaVu Sans"/>
            </a:endParaRPr>
          </a:p>
          <a:p>
            <a:pPr algn="ctr" marL="5715">
              <a:lnSpc>
                <a:spcPct val="100000"/>
              </a:lnSpc>
              <a:spcBef>
                <a:spcPts val="540"/>
              </a:spcBef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55" i="1">
                <a:solidFill>
                  <a:srgbClr val="EB801A"/>
                </a:solidFill>
                <a:latin typeface="DejaVu Sans"/>
                <a:cs typeface="DejaVu Sans"/>
              </a:rPr>
              <a:t>{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g</a:t>
            </a:r>
            <a:r>
              <a:rPr dirty="0" sz="1100" spc="-155" i="1">
                <a:solidFill>
                  <a:srgbClr val="EB801A"/>
                </a:solidFill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02051" y="389127"/>
            <a:ext cx="0" cy="905510"/>
          </a:xfrm>
          <a:custGeom>
            <a:avLst/>
            <a:gdLst/>
            <a:ahLst/>
            <a:cxnLst/>
            <a:rect l="l" t="t" r="r" b="b"/>
            <a:pathLst>
              <a:path w="0" h="905510">
                <a:moveTo>
                  <a:pt x="0" y="90540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19246" y="306817"/>
            <a:ext cx="1900555" cy="96901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20">
                <a:solidFill>
                  <a:srgbClr val="EB801A"/>
                </a:solidFill>
                <a:latin typeface="Tahoma"/>
                <a:cs typeface="Tahoma"/>
              </a:rPr>
              <a:t>!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algn="ctr" marL="5715">
              <a:lnSpc>
                <a:spcPct val="100000"/>
              </a:lnSpc>
              <a:spcBef>
                <a:spcPts val="540"/>
              </a:spcBef>
            </a:pPr>
            <a:r>
              <a:rPr dirty="0" sz="1100" spc="-260" i="1">
                <a:latin typeface="DejaVu Sans"/>
                <a:cs typeface="DejaVu Sans"/>
              </a:rPr>
              <a:t>⇓</a:t>
            </a:r>
            <a:endParaRPr sz="1100">
              <a:latin typeface="DejaVu Sans"/>
              <a:cs typeface="DejaVu Sans"/>
            </a:endParaRPr>
          </a:p>
          <a:p>
            <a:pPr marL="247650" marR="233679" indent="26670">
              <a:lnSpc>
                <a:spcPct val="140700"/>
              </a:lnSpc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5">
                <a:latin typeface="Calibri"/>
                <a:cs typeface="Calibri"/>
              </a:rPr>
              <a:t>I  </a:t>
            </a:r>
            <a:r>
              <a:rPr dirty="0" sz="1100" spc="35">
                <a:latin typeface="Calibri"/>
                <a:cs typeface="Calibri"/>
              </a:rPr>
              <a:t>g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9994" y="1664881"/>
            <a:ext cx="5039995" cy="1682114"/>
            <a:chOff x="359994" y="1664881"/>
            <a:chExt cx="5039995" cy="1682114"/>
          </a:xfrm>
        </p:grpSpPr>
        <p:sp>
          <p:nvSpPr>
            <p:cNvPr id="10" name="object 10"/>
            <p:cNvSpPr/>
            <p:nvPr/>
          </p:nvSpPr>
          <p:spPr>
            <a:xfrm>
              <a:off x="359994" y="1664881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59994" y="1875332"/>
              <a:ext cx="5039995" cy="1471295"/>
            </a:xfrm>
            <a:custGeom>
              <a:avLst/>
              <a:gdLst/>
              <a:ahLst/>
              <a:cxnLst/>
              <a:rect l="l" t="t" r="r" b="b"/>
              <a:pathLst>
                <a:path w="5039995" h="1471295">
                  <a:moveTo>
                    <a:pt x="5039995" y="0"/>
                  </a:moveTo>
                  <a:lnTo>
                    <a:pt x="0" y="0"/>
                  </a:lnTo>
                  <a:lnTo>
                    <a:pt x="0" y="1471282"/>
                  </a:lnTo>
                  <a:lnTo>
                    <a:pt x="5039995" y="147128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/>
          <p:nvPr/>
        </p:nvSpPr>
        <p:spPr>
          <a:xfrm>
            <a:off x="832243" y="1933422"/>
            <a:ext cx="67945" cy="0"/>
          </a:xfrm>
          <a:custGeom>
            <a:avLst/>
            <a:gdLst/>
            <a:ahLst/>
            <a:cxnLst/>
            <a:rect l="l" t="t" r="r" b="b"/>
            <a:pathLst>
              <a:path w="67944" h="0">
                <a:moveTo>
                  <a:pt x="0" y="0"/>
                </a:moveTo>
                <a:lnTo>
                  <a:pt x="67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8553" y="1933422"/>
            <a:ext cx="67945" cy="0"/>
          </a:xfrm>
          <a:custGeom>
            <a:avLst/>
            <a:gdLst/>
            <a:ahLst/>
            <a:cxnLst/>
            <a:rect l="l" t="t" r="r" b="b"/>
            <a:pathLst>
              <a:path w="67944" h="0">
                <a:moveTo>
                  <a:pt x="0" y="0"/>
                </a:moveTo>
                <a:lnTo>
                  <a:pt x="67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4594" y="1388032"/>
            <a:ext cx="4568825" cy="6807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hipótesis</a:t>
            </a:r>
            <a:r>
              <a:rPr dirty="0" sz="1100" spc="45">
                <a:latin typeface="Calibri"/>
                <a:cs typeface="Calibri"/>
              </a:rPr>
              <a:t> original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Picard-Lindelöf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f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5" i="1">
                <a:latin typeface="DejaVu Sans"/>
                <a:cs typeface="DejaVu Sans"/>
              </a:rPr>
              <a:t>·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localmente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Lipschitz.</a:t>
            </a:r>
            <a:endParaRPr sz="1100">
              <a:latin typeface="Calibri"/>
              <a:cs typeface="Calibri"/>
            </a:endParaRPr>
          </a:p>
          <a:p>
            <a:pPr marL="71120">
              <a:lnSpc>
                <a:spcPct val="100000"/>
              </a:lnSpc>
              <a:spcBef>
                <a:spcPts val="84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  <a:p>
            <a:pPr marL="71120">
              <a:lnSpc>
                <a:spcPct val="100000"/>
              </a:lnSpc>
              <a:spcBef>
                <a:spcPts val="365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35353" sz="1650" spc="307" i="1">
                <a:latin typeface="DejaVu Sans"/>
                <a:cs typeface="DejaVu Sans"/>
              </a:rPr>
              <a:t>√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35353" sz="1650" spc="307" i="1">
                <a:latin typeface="DejaVu Sans"/>
                <a:cs typeface="DejaVu Sans"/>
              </a:rPr>
              <a:t>√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170" i="1">
                <a:latin typeface="DejaVu Sans"/>
                <a:cs typeface="DejaVu Sans"/>
              </a:rPr>
              <a:t>∞</a:t>
            </a:r>
            <a:r>
              <a:rPr dirty="0" sz="1100" spc="-110">
                <a:latin typeface="Tahoma"/>
                <a:cs typeface="Tahoma"/>
              </a:rPr>
              <a:t>[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479" y="2380829"/>
            <a:ext cx="323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Char char="•"/>
              <a:tabLst>
                <a:tab pos="125730" algn="l"/>
              </a:tabLst>
            </a:pPr>
            <a:r>
              <a:rPr dirty="0" sz="1100" spc="65">
                <a:latin typeface="Calibri"/>
                <a:cs typeface="Calibri"/>
              </a:rPr>
              <a:t>sol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384" y="2227045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3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4500" y="2167367"/>
            <a:ext cx="6546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sol.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particular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63840" y="2213240"/>
            <a:ext cx="75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9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38884" y="2347861"/>
            <a:ext cx="640715" cy="17145"/>
          </a:xfrm>
          <a:custGeom>
            <a:avLst/>
            <a:gdLst/>
            <a:ahLst/>
            <a:cxnLst/>
            <a:rect l="l" t="t" r="r" b="b"/>
            <a:pathLst>
              <a:path w="640714" h="17144">
                <a:moveTo>
                  <a:pt x="640461" y="0"/>
                </a:moveTo>
                <a:lnTo>
                  <a:pt x="0" y="0"/>
                </a:lnTo>
                <a:lnTo>
                  <a:pt x="0" y="16624"/>
                </a:lnTo>
                <a:lnTo>
                  <a:pt x="640461" y="16624"/>
                </a:lnTo>
                <a:lnTo>
                  <a:pt x="640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4047" y="2347861"/>
            <a:ext cx="640715" cy="17145"/>
          </a:xfrm>
          <a:custGeom>
            <a:avLst/>
            <a:gdLst/>
            <a:ahLst/>
            <a:cxnLst/>
            <a:rect l="l" t="t" r="r" b="b"/>
            <a:pathLst>
              <a:path w="640714" h="17144">
                <a:moveTo>
                  <a:pt x="640461" y="0"/>
                </a:moveTo>
                <a:lnTo>
                  <a:pt x="0" y="0"/>
                </a:lnTo>
                <a:lnTo>
                  <a:pt x="0" y="16624"/>
                </a:lnTo>
                <a:lnTo>
                  <a:pt x="640461" y="16624"/>
                </a:lnTo>
                <a:lnTo>
                  <a:pt x="640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66645" y="2213240"/>
            <a:ext cx="85344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777240" algn="l"/>
              </a:tabLst>
            </a:pPr>
            <a:r>
              <a:rPr dirty="0" sz="1100" spc="100">
                <a:latin typeface="Verdana"/>
                <a:cs typeface="Verdana"/>
              </a:rPr>
              <a:t> 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3840" y="2268599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85696" y="249744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54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772996" y="2465932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9904" y="2380829"/>
            <a:ext cx="141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959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8114" y="2363608"/>
            <a:ext cx="5524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8950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59760" y="2189567"/>
            <a:ext cx="339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35">
                <a:latin typeface="Calibri"/>
                <a:cs typeface="Calibri"/>
              </a:rPr>
              <a:t>a</a:t>
            </a:r>
            <a:r>
              <a:rPr dirty="0" sz="800" spc="5">
                <a:latin typeface="Calibri"/>
                <a:cs typeface="Calibri"/>
              </a:rPr>
              <a:t>r</a:t>
            </a:r>
            <a:r>
              <a:rPr dirty="0" sz="800" spc="20">
                <a:latin typeface="Calibri"/>
                <a:cs typeface="Calibri"/>
              </a:rPr>
              <a:t>am.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21787" y="2370061"/>
            <a:ext cx="45085" cy="17145"/>
          </a:xfrm>
          <a:custGeom>
            <a:avLst/>
            <a:gdLst/>
            <a:ahLst/>
            <a:cxnLst/>
            <a:rect l="l" t="t" r="r" b="b"/>
            <a:pathLst>
              <a:path w="45085" h="17144">
                <a:moveTo>
                  <a:pt x="44919" y="0"/>
                </a:moveTo>
                <a:lnTo>
                  <a:pt x="0" y="0"/>
                </a:lnTo>
                <a:lnTo>
                  <a:pt x="0" y="16624"/>
                </a:lnTo>
                <a:lnTo>
                  <a:pt x="44919" y="16624"/>
                </a:lnTo>
                <a:lnTo>
                  <a:pt x="44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91395" y="2370061"/>
            <a:ext cx="45085" cy="17145"/>
          </a:xfrm>
          <a:custGeom>
            <a:avLst/>
            <a:gdLst/>
            <a:ahLst/>
            <a:cxnLst/>
            <a:rect l="l" t="t" r="r" b="b"/>
            <a:pathLst>
              <a:path w="45085" h="17144">
                <a:moveTo>
                  <a:pt x="44919" y="0"/>
                </a:moveTo>
                <a:lnTo>
                  <a:pt x="0" y="0"/>
                </a:lnTo>
                <a:lnTo>
                  <a:pt x="0" y="16624"/>
                </a:lnTo>
                <a:lnTo>
                  <a:pt x="44919" y="16624"/>
                </a:lnTo>
                <a:lnTo>
                  <a:pt x="44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38884" y="2622321"/>
            <a:ext cx="886460" cy="17145"/>
          </a:xfrm>
          <a:custGeom>
            <a:avLst/>
            <a:gdLst/>
            <a:ahLst/>
            <a:cxnLst/>
            <a:rect l="l" t="t" r="r" b="b"/>
            <a:pathLst>
              <a:path w="886460" h="17144">
                <a:moveTo>
                  <a:pt x="886371" y="0"/>
                </a:moveTo>
                <a:lnTo>
                  <a:pt x="0" y="0"/>
                </a:lnTo>
                <a:lnTo>
                  <a:pt x="0" y="16624"/>
                </a:lnTo>
                <a:lnTo>
                  <a:pt x="886371" y="16624"/>
                </a:lnTo>
                <a:lnTo>
                  <a:pt x="886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349944" y="2622321"/>
            <a:ext cx="886460" cy="17145"/>
          </a:xfrm>
          <a:custGeom>
            <a:avLst/>
            <a:gdLst/>
            <a:ahLst/>
            <a:cxnLst/>
            <a:rect l="l" t="t" r="r" b="b"/>
            <a:pathLst>
              <a:path w="886460" h="17144">
                <a:moveTo>
                  <a:pt x="886371" y="0"/>
                </a:moveTo>
                <a:lnTo>
                  <a:pt x="0" y="0"/>
                </a:lnTo>
                <a:lnTo>
                  <a:pt x="0" y="16624"/>
                </a:lnTo>
                <a:lnTo>
                  <a:pt x="886371" y="16624"/>
                </a:lnTo>
                <a:lnTo>
                  <a:pt x="886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223615" y="2487700"/>
            <a:ext cx="88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85975" y="2616325"/>
            <a:ext cx="603250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sz="800" spc="45">
                <a:latin typeface="Calibri"/>
                <a:cs typeface="Calibri"/>
              </a:rPr>
              <a:t>sol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-265">
                <a:latin typeface="Calibri"/>
                <a:cs typeface="Calibri"/>
              </a:rPr>
              <a:t>g</a:t>
            </a:r>
            <a:r>
              <a:rPr dirty="0" baseline="50505" sz="1650" spc="-142">
                <a:latin typeface="Verdana"/>
                <a:cs typeface="Verdana"/>
              </a:rPr>
              <a:t> </a:t>
            </a:r>
            <a:r>
              <a:rPr dirty="0" sz="800" spc="-210">
                <a:latin typeface="Calibri"/>
                <a:cs typeface="Calibri"/>
              </a:rPr>
              <a:t>e</a:t>
            </a:r>
            <a:r>
              <a:rPr dirty="0" baseline="50505" sz="1650" spc="-232">
                <a:latin typeface="Verdana"/>
                <a:cs typeface="Verdana"/>
              </a:rPr>
              <a:t> </a:t>
            </a:r>
            <a:r>
              <a:rPr dirty="0" sz="800" spc="35">
                <a:latin typeface="Calibri"/>
                <a:cs typeface="Calibri"/>
              </a:rPr>
              <a:t>ne</a:t>
            </a:r>
            <a:r>
              <a:rPr dirty="0" sz="800" spc="5">
                <a:latin typeface="Calibri"/>
                <a:cs typeface="Calibri"/>
              </a:rPr>
              <a:t>r</a:t>
            </a:r>
            <a:r>
              <a:rPr dirty="0" sz="800" spc="35">
                <a:latin typeface="Calibri"/>
                <a:cs typeface="Calibri"/>
              </a:rPr>
              <a:t>a</a:t>
            </a:r>
            <a:r>
              <a:rPr dirty="0" sz="800" spc="45"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6742" y="2235440"/>
            <a:ext cx="480059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-35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  </a:t>
            </a:r>
            <a:r>
              <a:rPr dirty="0" sz="1100" spc="-35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-204">
                <a:latin typeface="Verdana"/>
                <a:cs typeface="Verdana"/>
              </a:rPr>
              <a:t> </a:t>
            </a:r>
            <a:r>
              <a:rPr dirty="0" baseline="2525" sz="1650" spc="502">
                <a:latin typeface="Verdana"/>
                <a:cs typeface="Verdana"/>
              </a:rPr>
              <a:t> </a:t>
            </a:r>
            <a:endParaRPr baseline="2525" sz="165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30652" y="2268599"/>
            <a:ext cx="1029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52500" algn="l"/>
              </a:tabLst>
            </a:pPr>
            <a:r>
              <a:rPr dirty="0" sz="1100" spc="110">
                <a:latin typeface="Verdana"/>
                <a:cs typeface="Verdana"/>
              </a:rPr>
              <a:t> </a:t>
            </a:r>
            <a:r>
              <a:rPr dirty="0" sz="1100" spc="110">
                <a:latin typeface="Verdana"/>
                <a:cs typeface="Verdana"/>
              </a:rPr>
              <a:t>	</a:t>
            </a:r>
            <a:r>
              <a:rPr dirty="0" sz="110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832440" y="2369781"/>
            <a:ext cx="129539" cy="17145"/>
          </a:xfrm>
          <a:custGeom>
            <a:avLst/>
            <a:gdLst/>
            <a:ahLst/>
            <a:cxnLst/>
            <a:rect l="l" t="t" r="r" b="b"/>
            <a:pathLst>
              <a:path w="129539" h="17144">
                <a:moveTo>
                  <a:pt x="129057" y="0"/>
                </a:moveTo>
                <a:lnTo>
                  <a:pt x="0" y="0"/>
                </a:lnTo>
                <a:lnTo>
                  <a:pt x="0" y="16624"/>
                </a:lnTo>
                <a:lnTo>
                  <a:pt x="129057" y="16624"/>
                </a:lnTo>
                <a:lnTo>
                  <a:pt x="1290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86199" y="2369781"/>
            <a:ext cx="129539" cy="17145"/>
          </a:xfrm>
          <a:custGeom>
            <a:avLst/>
            <a:gdLst/>
            <a:ahLst/>
            <a:cxnLst/>
            <a:rect l="l" t="t" r="r" b="b"/>
            <a:pathLst>
              <a:path w="129539" h="17144">
                <a:moveTo>
                  <a:pt x="129057" y="0"/>
                </a:moveTo>
                <a:lnTo>
                  <a:pt x="0" y="0"/>
                </a:lnTo>
                <a:lnTo>
                  <a:pt x="0" y="16624"/>
                </a:lnTo>
                <a:lnTo>
                  <a:pt x="129057" y="16624"/>
                </a:lnTo>
                <a:lnTo>
                  <a:pt x="1290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924198" y="2206788"/>
            <a:ext cx="6692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270" algn="l"/>
              </a:tabLst>
            </a:pPr>
            <a:r>
              <a:rPr dirty="0" baseline="3472" sz="1200" spc="30">
                <a:latin typeface="Calibri"/>
                <a:cs typeface="Calibri"/>
              </a:rPr>
              <a:t>fun.</a:t>
            </a:r>
            <a:r>
              <a:rPr dirty="0" baseline="3472" sz="12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int</a:t>
            </a:r>
            <a:r>
              <a:rPr dirty="0" sz="800" spc="-20">
                <a:latin typeface="Calibri"/>
                <a:cs typeface="Calibri"/>
              </a:rPr>
              <a:t>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01527" y="2378252"/>
            <a:ext cx="43815" cy="17145"/>
          </a:xfrm>
          <a:custGeom>
            <a:avLst/>
            <a:gdLst/>
            <a:ahLst/>
            <a:cxnLst/>
            <a:rect l="l" t="t" r="r" b="b"/>
            <a:pathLst>
              <a:path w="43814" h="17144">
                <a:moveTo>
                  <a:pt x="43192" y="0"/>
                </a:moveTo>
                <a:lnTo>
                  <a:pt x="0" y="0"/>
                </a:lnTo>
                <a:lnTo>
                  <a:pt x="0" y="16624"/>
                </a:lnTo>
                <a:lnTo>
                  <a:pt x="43192" y="16624"/>
                </a:lnTo>
                <a:lnTo>
                  <a:pt x="43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69396" y="2378252"/>
            <a:ext cx="43180" cy="17145"/>
          </a:xfrm>
          <a:custGeom>
            <a:avLst/>
            <a:gdLst/>
            <a:ahLst/>
            <a:cxnLst/>
            <a:rect l="l" t="t" r="r" b="b"/>
            <a:pathLst>
              <a:path w="43179" h="17144">
                <a:moveTo>
                  <a:pt x="43180" y="0"/>
                </a:moveTo>
                <a:lnTo>
                  <a:pt x="0" y="0"/>
                </a:lnTo>
                <a:lnTo>
                  <a:pt x="0" y="16624"/>
                </a:lnTo>
                <a:lnTo>
                  <a:pt x="43180" y="16624"/>
                </a:lnTo>
                <a:lnTo>
                  <a:pt x="43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529952" y="2243631"/>
            <a:ext cx="1183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31165" algn="l"/>
                <a:tab pos="685165" algn="l"/>
              </a:tabLst>
            </a:pPr>
            <a:r>
              <a:rPr dirty="0" baseline="7575" sz="1650" spc="502">
                <a:latin typeface="Verdana"/>
                <a:cs typeface="Verdana"/>
              </a:rPr>
              <a:t> </a:t>
            </a:r>
            <a:r>
              <a:rPr dirty="0" baseline="7575" sz="1650" spc="502">
                <a:latin typeface="Verdana"/>
                <a:cs typeface="Verdana"/>
              </a:rPr>
              <a:t> </a:t>
            </a:r>
            <a:r>
              <a:rPr dirty="0" baseline="7575" sz="1650" spc="135">
                <a:latin typeface="Verdana"/>
                <a:cs typeface="Verdana"/>
              </a:rPr>
              <a:t> </a:t>
            </a:r>
            <a:r>
              <a:rPr dirty="0" baseline="2525" sz="1650" spc="150">
                <a:latin typeface="Verdana"/>
                <a:cs typeface="Verdana"/>
              </a:rPr>
              <a:t> </a:t>
            </a:r>
            <a:r>
              <a:rPr dirty="0" baseline="2525" sz="1650">
                <a:latin typeface="Verdana"/>
                <a:cs typeface="Verdana"/>
              </a:rPr>
              <a:t>	</a:t>
            </a:r>
            <a:r>
              <a:rPr dirty="0" baseline="2525" sz="1650" spc="150">
                <a:latin typeface="Verdana"/>
                <a:cs typeface="Verdana"/>
              </a:rPr>
              <a:t>  </a:t>
            </a:r>
            <a:r>
              <a:rPr dirty="0" baseline="2525" sz="1650">
                <a:latin typeface="Verdana"/>
                <a:cs typeface="Verdana"/>
              </a:rPr>
              <a:t>	</a:t>
            </a:r>
            <a:r>
              <a:rPr dirty="0" baseline="2525" sz="1650" spc="150">
                <a:latin typeface="Verdana"/>
                <a:cs typeface="Verdana"/>
              </a:rPr>
              <a:t> </a:t>
            </a:r>
            <a:r>
              <a:rPr dirty="0" baseline="2525" sz="1650" spc="142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-5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  </a:t>
            </a:r>
            <a:r>
              <a:rPr dirty="0" sz="1100" spc="-5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01125" y="2380829"/>
            <a:ext cx="24739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43330" algn="l"/>
                <a:tab pos="1568450" algn="l"/>
              </a:tabLst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	</a:t>
            </a:r>
            <a:r>
              <a:rPr dirty="0" sz="1100" spc="-80" i="1">
                <a:latin typeface="DejaVu Sans"/>
                <a:cs typeface="DejaVu Sans"/>
              </a:rPr>
              <a:t>∪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95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85322" y="2268599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70808" y="2487700"/>
            <a:ext cx="88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745852" y="2622321"/>
            <a:ext cx="414655" cy="17145"/>
          </a:xfrm>
          <a:custGeom>
            <a:avLst/>
            <a:gdLst/>
            <a:ahLst/>
            <a:cxnLst/>
            <a:rect l="l" t="t" r="r" b="b"/>
            <a:pathLst>
              <a:path w="414654" h="17144">
                <a:moveTo>
                  <a:pt x="414312" y="0"/>
                </a:moveTo>
                <a:lnTo>
                  <a:pt x="0" y="0"/>
                </a:lnTo>
                <a:lnTo>
                  <a:pt x="0" y="16624"/>
                </a:lnTo>
                <a:lnTo>
                  <a:pt x="414312" y="16624"/>
                </a:lnTo>
                <a:lnTo>
                  <a:pt x="4143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284865" y="2622321"/>
            <a:ext cx="414655" cy="17145"/>
          </a:xfrm>
          <a:custGeom>
            <a:avLst/>
            <a:gdLst/>
            <a:ahLst/>
            <a:cxnLst/>
            <a:rect l="l" t="t" r="r" b="b"/>
            <a:pathLst>
              <a:path w="414654" h="17144">
                <a:moveTo>
                  <a:pt x="414312" y="0"/>
                </a:moveTo>
                <a:lnTo>
                  <a:pt x="0" y="0"/>
                </a:lnTo>
                <a:lnTo>
                  <a:pt x="0" y="16624"/>
                </a:lnTo>
                <a:lnTo>
                  <a:pt x="414312" y="16624"/>
                </a:lnTo>
                <a:lnTo>
                  <a:pt x="4143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686477" y="2487700"/>
            <a:ext cx="88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08488" y="2618954"/>
            <a:ext cx="628650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sz="800" spc="45">
                <a:latin typeface="Calibri"/>
                <a:cs typeface="Calibri"/>
              </a:rPr>
              <a:t>sol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-105">
                <a:latin typeface="Calibri"/>
                <a:cs typeface="Calibri"/>
              </a:rPr>
              <a:t>s</a:t>
            </a:r>
            <a:r>
              <a:rPr dirty="0" baseline="53030" sz="1650" spc="-352">
                <a:latin typeface="Verdana"/>
                <a:cs typeface="Verdana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310">
                <a:latin typeface="Calibri"/>
                <a:cs typeface="Calibri"/>
              </a:rPr>
              <a:t>n</a:t>
            </a:r>
            <a:r>
              <a:rPr dirty="0" baseline="53030" sz="1650" spc="-67">
                <a:latin typeface="Verdana"/>
                <a:cs typeface="Verdana"/>
              </a:rPr>
              <a:t> </a:t>
            </a:r>
            <a:r>
              <a:rPr dirty="0" sz="800" spc="30">
                <a:latin typeface="Calibri"/>
                <a:cs typeface="Calibri"/>
              </a:rPr>
              <a:t>g</a:t>
            </a:r>
            <a:r>
              <a:rPr dirty="0" sz="800" spc="60">
                <a:latin typeface="Calibri"/>
                <a:cs typeface="Calibri"/>
              </a:rPr>
              <a:t>u</a:t>
            </a:r>
            <a:r>
              <a:rPr dirty="0" sz="800" spc="20">
                <a:latin typeface="Calibri"/>
                <a:cs typeface="Calibri"/>
              </a:rPr>
              <a:t>l</a:t>
            </a:r>
            <a:r>
              <a:rPr dirty="0" sz="800" spc="30">
                <a:latin typeface="Calibri"/>
                <a:cs typeface="Calibri"/>
              </a:rPr>
              <a:t>ar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71910" y="2227045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3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38440" y="2714725"/>
            <a:ext cx="48640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03530" algn="l"/>
              </a:tabLst>
            </a:pPr>
            <a:r>
              <a:rPr dirty="0" baseline="90909" sz="1650" spc="150">
                <a:latin typeface="Verdana"/>
                <a:cs typeface="Verdana"/>
              </a:rPr>
              <a:t> </a:t>
            </a:r>
            <a:r>
              <a:rPr dirty="0" baseline="90909" sz="1650" spc="150">
                <a:latin typeface="Verdana"/>
                <a:cs typeface="Verdana"/>
              </a:rPr>
              <a:t>	</a:t>
            </a:r>
            <a:r>
              <a:rPr dirty="0" sz="1100" spc="-35">
                <a:latin typeface="Verdana"/>
                <a:cs typeface="Verdana"/>
              </a:rPr>
              <a:t>{(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01914" y="294355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54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689214" y="2912045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94319" y="2814001"/>
            <a:ext cx="20510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</a:t>
            </a:r>
            <a:r>
              <a:rPr dirty="0" baseline="3472" sz="1200" spc="172">
                <a:latin typeface="Calibri"/>
                <a:cs typeface="Calibri"/>
              </a:rPr>
              <a:t> </a:t>
            </a:r>
            <a:r>
              <a:rPr dirty="0" baseline="3472" sz="1200" spc="172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11479" y="2826942"/>
            <a:ext cx="1784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Char char="•"/>
              <a:tabLst>
                <a:tab pos="125730" algn="l"/>
                <a:tab pos="1258570" algn="l"/>
              </a:tabLst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70023" y="2714725"/>
            <a:ext cx="170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Verdana"/>
                <a:cs typeface="Verdana"/>
              </a:rPr>
              <a:t> }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90012" y="2826942"/>
            <a:ext cx="327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 indent="-116839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Char char="•"/>
              <a:tabLst>
                <a:tab pos="129539" algn="l"/>
              </a:tabLst>
            </a:pPr>
            <a:r>
              <a:rPr dirty="0" sz="1100" spc="65">
                <a:latin typeface="Calibri"/>
                <a:cs typeface="Calibri"/>
              </a:rPr>
              <a:t>sol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92044" y="2826942"/>
            <a:ext cx="3003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80028" y="2714725"/>
            <a:ext cx="170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Verdana"/>
                <a:cs typeface="Verdana"/>
              </a:rPr>
              <a:t>{(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44645" y="2809721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752227" y="294355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54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739527" y="2912045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66668" y="2826942"/>
            <a:ext cx="1016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4050" algn="l"/>
              </a:tabLst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11015" y="2814001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57129" y="2826942"/>
            <a:ext cx="615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46752" y="2714725"/>
            <a:ext cx="170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Verdana"/>
                <a:cs typeface="Verdana"/>
              </a:rPr>
              <a:t> }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533359" y="2950564"/>
            <a:ext cx="170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Verdana"/>
                <a:cs typeface="Verdana"/>
              </a:rPr>
              <a:t>{(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705559" y="317939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54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692859" y="3147896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02503" y="3315635"/>
            <a:ext cx="18859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697964" y="3049840"/>
            <a:ext cx="20510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</a:t>
            </a:r>
            <a:r>
              <a:rPr dirty="0" baseline="3472" sz="1200" spc="172">
                <a:latin typeface="Calibri"/>
                <a:cs typeface="Calibri"/>
              </a:rPr>
              <a:t> </a:t>
            </a:r>
            <a:r>
              <a:rPr dirty="0" baseline="3472" sz="1200" spc="172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11479" y="3062794"/>
            <a:ext cx="2307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13B03D"/>
              </a:buClr>
              <a:buChar char="•"/>
              <a:tabLst>
                <a:tab pos="125730" algn="l"/>
                <a:tab pos="1262380" algn="l"/>
                <a:tab pos="1949450" algn="l"/>
                <a:tab pos="2216785" algn="l"/>
              </a:tabLst>
            </a:pPr>
            <a:r>
              <a:rPr dirty="0" sz="1100" spc="65">
                <a:latin typeface="Calibri"/>
                <a:cs typeface="Calibri"/>
              </a:rPr>
              <a:t>sol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80" i="1">
                <a:latin typeface="DejaVu Sans"/>
                <a:cs typeface="DejaVu Sans"/>
              </a:rPr>
              <a:t>∪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93276" y="3062794"/>
            <a:ext cx="187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273668" y="2950564"/>
            <a:ext cx="851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0515" algn="l"/>
                <a:tab pos="693420" algn="l"/>
              </a:tabLst>
            </a:pPr>
            <a:r>
              <a:rPr dirty="0" sz="1100" spc="25">
                <a:latin typeface="Verdana"/>
                <a:cs typeface="Verdana"/>
              </a:rPr>
              <a:t> }</a:t>
            </a:r>
            <a:r>
              <a:rPr dirty="0" sz="1100" spc="25">
                <a:latin typeface="Verdana"/>
                <a:cs typeface="Verdana"/>
              </a:rPr>
              <a:t>	</a:t>
            </a:r>
            <a:r>
              <a:rPr dirty="0" sz="1100" spc="-35">
                <a:latin typeface="Verdana"/>
                <a:cs typeface="Verdana"/>
              </a:rPr>
              <a:t>{(</a:t>
            </a:r>
            <a:r>
              <a:rPr dirty="0" sz="1100" spc="-35">
                <a:latin typeface="Verdana"/>
                <a:cs typeface="Verdana"/>
              </a:rPr>
              <a:t>	</a:t>
            </a:r>
            <a:r>
              <a:rPr dirty="0" sz="1100" spc="25">
                <a:latin typeface="Verdana"/>
                <a:cs typeface="Verdana"/>
              </a:rPr>
              <a:t> }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41744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uaciones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variables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separadas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3388360" cy="5080"/>
            </a:xfrm>
            <a:custGeom>
              <a:avLst/>
              <a:gdLst/>
              <a:ahLst/>
              <a:cxnLst/>
              <a:rect l="l" t="t" r="r" b="b"/>
              <a:pathLst>
                <a:path w="3388360" h="5079">
                  <a:moveTo>
                    <a:pt x="0" y="5060"/>
                  </a:moveTo>
                  <a:lnTo>
                    <a:pt x="0" y="0"/>
                  </a:lnTo>
                  <a:lnTo>
                    <a:pt x="3388314" y="0"/>
                  </a:lnTo>
                  <a:lnTo>
                    <a:pt x="3388314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359994" y="489013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9994" y="48901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699465"/>
            <a:ext cx="5039995" cy="404495"/>
          </a:xfrm>
          <a:custGeom>
            <a:avLst/>
            <a:gdLst/>
            <a:ahLst/>
            <a:cxnLst/>
            <a:rect l="l" t="t" r="r" b="b"/>
            <a:pathLst>
              <a:path w="5039995" h="404494">
                <a:moveTo>
                  <a:pt x="5039995" y="0"/>
                </a:moveTo>
                <a:lnTo>
                  <a:pt x="0" y="0"/>
                </a:lnTo>
                <a:lnTo>
                  <a:pt x="0" y="404025"/>
                </a:lnTo>
                <a:lnTo>
                  <a:pt x="5039995" y="40402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66316" y="698511"/>
            <a:ext cx="1619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8699" y="792237"/>
            <a:ext cx="2718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440815" algn="l"/>
              </a:tabLst>
            </a:pPr>
            <a:r>
              <a:rPr dirty="0" baseline="-37878" sz="1650" spc="75">
                <a:latin typeface="Calibri"/>
                <a:cs typeface="Calibri"/>
              </a:rPr>
              <a:t>dx</a:t>
            </a:r>
            <a:r>
              <a:rPr dirty="0" baseline="-37878" sz="1650" spc="75">
                <a:latin typeface="Calibri"/>
                <a:cs typeface="Calibri"/>
              </a:rPr>
              <a:t> </a:t>
            </a:r>
            <a:r>
              <a:rPr dirty="0" baseline="-37878" sz="1650" spc="-11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q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7606" y="1196708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57606" y="119670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Método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7606" y="1407159"/>
            <a:ext cx="2343785" cy="1471295"/>
          </a:xfrm>
          <a:custGeom>
            <a:avLst/>
            <a:gdLst/>
            <a:ahLst/>
            <a:cxnLst/>
            <a:rect l="l" t="t" r="r" b="b"/>
            <a:pathLst>
              <a:path w="2343785" h="1471295">
                <a:moveTo>
                  <a:pt x="2343581" y="0"/>
                </a:moveTo>
                <a:lnTo>
                  <a:pt x="0" y="0"/>
                </a:lnTo>
                <a:lnTo>
                  <a:pt x="0" y="1471167"/>
                </a:lnTo>
                <a:lnTo>
                  <a:pt x="2343581" y="1471167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413548" y="1632393"/>
            <a:ext cx="447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8589" y="1537359"/>
            <a:ext cx="1883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64565" algn="l"/>
                <a:tab pos="1250315" algn="l"/>
              </a:tabLst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30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Reescribir	</a:t>
            </a:r>
            <a:r>
              <a:rPr dirty="0" u="sng" baseline="37878" sz="1650" spc="-14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	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dy</a:t>
            </a:r>
            <a:r>
              <a:rPr dirty="0" baseline="37878" sz="1650" spc="209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g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2665" y="1881179"/>
            <a:ext cx="11068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Char char="•"/>
              <a:tabLst>
                <a:tab pos="109220" algn="l"/>
                <a:tab pos="1022985" algn="l"/>
              </a:tabLst>
            </a:pPr>
            <a:r>
              <a:rPr dirty="0" sz="1000" spc="50">
                <a:latin typeface="Calibri"/>
                <a:cs typeface="Calibri"/>
              </a:rPr>
              <a:t>Suponer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30">
                <a:latin typeface="Tahoma"/>
                <a:cs typeface="Tahoma"/>
              </a:rPr>
              <a:t>=</a:t>
            </a:r>
            <a:r>
              <a:rPr dirty="0" sz="1000" spc="-5" i="1">
                <a:latin typeface="DejaVu Sans"/>
                <a:cs typeface="DejaVu Sans"/>
              </a:rPr>
              <a:t> </a:t>
            </a:r>
            <a:r>
              <a:rPr dirty="0" sz="1000" i="1">
                <a:latin typeface="DejaVu Sans"/>
                <a:cs typeface="DejaVu Sans"/>
              </a:rPr>
              <a:t>	</a:t>
            </a:r>
            <a:r>
              <a:rPr dirty="0" sz="1000" spc="45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265" y="2055778"/>
            <a:ext cx="1920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Char char="•"/>
              <a:tabLst>
                <a:tab pos="134620" algn="l"/>
              </a:tabLst>
            </a:pPr>
            <a:r>
              <a:rPr dirty="0" sz="1000" spc="-10">
                <a:latin typeface="Calibri"/>
                <a:cs typeface="Calibri"/>
              </a:rPr>
              <a:t>h</a:t>
            </a:r>
            <a:r>
              <a:rPr dirty="0" sz="1000" spc="-10">
                <a:latin typeface="Tahoma"/>
                <a:cs typeface="Tahoma"/>
              </a:rPr>
              <a:t>(</a:t>
            </a:r>
            <a:r>
              <a:rPr dirty="0" sz="1000" spc="-10">
                <a:latin typeface="Calibri"/>
                <a:cs typeface="Calibri"/>
              </a:rPr>
              <a:t>y</a:t>
            </a:r>
            <a:r>
              <a:rPr dirty="0" baseline="27777" sz="1050" spc="-15" i="1">
                <a:latin typeface="DejaVu Sans"/>
                <a:cs typeface="DejaVu Sans"/>
              </a:rPr>
              <a:t>∗</a:t>
            </a:r>
            <a:r>
              <a:rPr dirty="0" sz="1000" spc="-10">
                <a:latin typeface="Tahoma"/>
                <a:cs typeface="Tahoma"/>
              </a:rPr>
              <a:t>)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0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50">
                <a:latin typeface="Lucida Sans Unicode"/>
                <a:cs typeface="Lucida Sans Unicode"/>
              </a:rPr>
              <a:t> </a:t>
            </a:r>
            <a:r>
              <a:rPr dirty="0" sz="1000" spc="-75">
                <a:latin typeface="Calibri"/>
                <a:cs typeface="Calibri"/>
              </a:rPr>
              <a:t>y</a:t>
            </a:r>
            <a:r>
              <a:rPr dirty="0" baseline="27777" sz="1050" spc="-112" i="1">
                <a:latin typeface="DejaVu Sans"/>
                <a:cs typeface="DejaVu Sans"/>
              </a:rPr>
              <a:t>∗</a:t>
            </a:r>
            <a:r>
              <a:rPr dirty="0" baseline="27777" sz="1050" spc="-89" i="1">
                <a:latin typeface="DejaVu Sans"/>
                <a:cs typeface="DejaVu Sans"/>
              </a:rPr>
              <a:t> </a:t>
            </a:r>
            <a:r>
              <a:rPr dirty="0" sz="1000" spc="40">
                <a:latin typeface="Calibri"/>
                <a:cs typeface="Calibri"/>
              </a:rPr>
              <a:t>sol.</a:t>
            </a:r>
            <a:r>
              <a:rPr dirty="0" sz="1000" spc="35">
                <a:latin typeface="Calibri"/>
                <a:cs typeface="Calibri"/>
              </a:rPr>
              <a:t> sing.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const.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9864" y="2326245"/>
            <a:ext cx="2068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824865" algn="l"/>
              </a:tabLst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2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Integrar	</a:t>
            </a:r>
            <a:r>
              <a:rPr dirty="0" baseline="-37878" sz="1650" spc="30">
                <a:latin typeface="Calibri"/>
                <a:cs typeface="Calibri"/>
              </a:rPr>
              <a:t>h</a:t>
            </a:r>
            <a:r>
              <a:rPr dirty="0" baseline="-37878" sz="1650" spc="30">
                <a:latin typeface="Tahoma"/>
                <a:cs typeface="Tahoma"/>
              </a:rPr>
              <a:t>(</a:t>
            </a:r>
            <a:r>
              <a:rPr dirty="0" baseline="-37878" sz="1650" spc="30">
                <a:latin typeface="Calibri"/>
                <a:cs typeface="Calibri"/>
              </a:rPr>
              <a:t>y</a:t>
            </a:r>
            <a:r>
              <a:rPr dirty="0" baseline="-37878" sz="1650" spc="30">
                <a:latin typeface="Tahoma"/>
                <a:cs typeface="Tahoma"/>
              </a:rPr>
              <a:t>)</a:t>
            </a:r>
            <a:r>
              <a:rPr dirty="0" baseline="-37878" sz="1650" spc="202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baseline="75757" sz="1650" spc="67">
                <a:latin typeface="Tahoma"/>
                <a:cs typeface="Tahoma"/>
              </a:rPr>
              <a:t>  </a:t>
            </a:r>
            <a:r>
              <a:rPr dirty="0" baseline="75757" sz="1650" spc="61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g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566" y="2613760"/>
            <a:ext cx="732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22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Despejar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58807" y="1196708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079546" y="1194675"/>
            <a:ext cx="15297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65835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2xy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58807" y="1407159"/>
            <a:ext cx="2343785" cy="1778635"/>
          </a:xfrm>
          <a:custGeom>
            <a:avLst/>
            <a:gdLst/>
            <a:ahLst/>
            <a:cxnLst/>
            <a:rect l="l" t="t" r="r" b="b"/>
            <a:pathLst>
              <a:path w="2343785" h="1778635">
                <a:moveTo>
                  <a:pt x="2343581" y="0"/>
                </a:moveTo>
                <a:lnTo>
                  <a:pt x="0" y="0"/>
                </a:lnTo>
                <a:lnTo>
                  <a:pt x="0" y="1778304"/>
                </a:lnTo>
                <a:lnTo>
                  <a:pt x="2343581" y="1778304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114736" y="1621318"/>
            <a:ext cx="806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2503" y="3315635"/>
            <a:ext cx="18859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49790" y="1526272"/>
            <a:ext cx="15665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68375" algn="l"/>
              </a:tabLst>
            </a:pP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1.</a:t>
            </a: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eescribir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baseline="37878" sz="1650" spc="-14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7878" sz="1650" spc="12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03853" y="1798451"/>
            <a:ext cx="1323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indent="-109220">
              <a:lnSpc>
                <a:spcPct val="100000"/>
              </a:lnSpc>
              <a:spcBef>
                <a:spcPts val="95"/>
              </a:spcBef>
              <a:buClr>
                <a:srgbClr val="13B03D"/>
              </a:buClr>
              <a:buChar char="•"/>
              <a:tabLst>
                <a:tab pos="109220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sol.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sing.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const.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66452" y="2061094"/>
            <a:ext cx="674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2.</a:t>
            </a:r>
            <a:r>
              <a:rPr dirty="0" sz="11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Integrar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43095" y="1967368"/>
            <a:ext cx="1619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83760" y="2156141"/>
            <a:ext cx="806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66273" y="1872524"/>
            <a:ext cx="61531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525145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45419" y="2061094"/>
            <a:ext cx="603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0734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30">
                <a:latin typeface="Calibri"/>
                <a:cs typeface="Calibri"/>
              </a:rPr>
              <a:t>2xdx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40367" y="2247326"/>
            <a:ext cx="1939925" cy="931544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635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10">
                <a:latin typeface="Lucida Sans Unicode"/>
                <a:cs typeface="Lucida Sans Unicode"/>
              </a:rPr>
              <a:t> </a:t>
            </a:r>
            <a:r>
              <a:rPr dirty="0" sz="1100" spc="-105">
                <a:latin typeface="Lucida Sans Unicode"/>
                <a:cs typeface="Lucida Sans Unicode"/>
              </a:rPr>
              <a:t> </a:t>
            </a:r>
            <a:r>
              <a:rPr dirty="0" sz="1100" spc="-40">
                <a:latin typeface="Tahoma"/>
                <a:cs typeface="Tahoma"/>
              </a:rPr>
              <a:t>log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  <a:p>
            <a:pPr marL="25400">
              <a:lnSpc>
                <a:spcPct val="100000"/>
              </a:lnSpc>
              <a:spcBef>
                <a:spcPts val="54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Despejar</a:t>
            </a:r>
            <a:endParaRPr sz="1100">
              <a:latin typeface="Calibri"/>
              <a:cs typeface="Calibri"/>
            </a:endParaRPr>
          </a:p>
          <a:p>
            <a:pPr marL="581660">
              <a:lnSpc>
                <a:spcPct val="100000"/>
              </a:lnSpc>
              <a:spcBef>
                <a:spcPts val="244"/>
              </a:spcBef>
            </a:pP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 spc="75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663575">
              <a:lnSpc>
                <a:spcPct val="100000"/>
              </a:lnSpc>
              <a:spcBef>
                <a:spcPts val="535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 spc="75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3671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3727450" cy="5080"/>
            </a:xfrm>
            <a:custGeom>
              <a:avLst/>
              <a:gdLst/>
              <a:ahLst/>
              <a:cxnLst/>
              <a:rect l="l" t="t" r="r" b="b"/>
              <a:pathLst>
                <a:path w="3727450" h="5079">
                  <a:moveTo>
                    <a:pt x="0" y="5060"/>
                  </a:moveTo>
                  <a:lnTo>
                    <a:pt x="0" y="0"/>
                  </a:lnTo>
                  <a:lnTo>
                    <a:pt x="3727137" y="0"/>
                  </a:lnTo>
                  <a:lnTo>
                    <a:pt x="372713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7606" y="632612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06" y="843064"/>
            <a:ext cx="234378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662305">
              <a:lnSpc>
                <a:spcPct val="100000"/>
              </a:lnSpc>
              <a:spcBef>
                <a:spcPts val="819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7606" y="135023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factor</a:t>
            </a: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integrante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606" y="1560677"/>
            <a:ext cx="2343785" cy="16490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20320" rIns="0" bIns="0" rtlCol="0" vert="horz">
            <a:spAutoFit/>
          </a:bodyPr>
          <a:lstStyle/>
          <a:p>
            <a:pPr marL="320675" marR="340360" indent="-204470">
              <a:lnSpc>
                <a:spcPct val="118400"/>
              </a:lnSpc>
              <a:spcBef>
                <a:spcPts val="160"/>
              </a:spcBef>
              <a:buClr>
                <a:srgbClr val="EB801A"/>
              </a:buClr>
              <a:buAutoNum type="arabicPeriod"/>
              <a:tabLst>
                <a:tab pos="277495" algn="l"/>
              </a:tabLst>
            </a:pPr>
            <a:r>
              <a:rPr dirty="0" sz="1100" spc="35">
                <a:latin typeface="Calibri"/>
                <a:cs typeface="Calibri"/>
              </a:rPr>
              <a:t>Multiplicar    </a:t>
            </a:r>
            <a:r>
              <a:rPr dirty="0" sz="1100" spc="40">
                <a:latin typeface="Calibri"/>
                <a:cs typeface="Calibri"/>
              </a:rPr>
              <a:t>e    </a:t>
            </a:r>
            <a:r>
              <a:rPr dirty="0" sz="1100" spc="25">
                <a:latin typeface="Calibri"/>
                <a:cs typeface="Calibri"/>
              </a:rPr>
              <a:t>identificar.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y</a:t>
            </a:r>
            <a:r>
              <a:rPr dirty="0" sz="1100" spc="35">
                <a:latin typeface="Calibri"/>
                <a:cs typeface="Calibri"/>
              </a:rPr>
              <a:t>u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ay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45">
                <a:latin typeface="Calibri"/>
                <a:cs typeface="Calibri"/>
              </a:rPr>
              <a:t>u</a:t>
            </a:r>
            <a:endParaRPr sz="1100">
              <a:latin typeface="Calibri"/>
              <a:cs typeface="Calibri"/>
            </a:endParaRPr>
          </a:p>
          <a:p>
            <a:pPr marL="842644">
              <a:lnSpc>
                <a:spcPct val="100000"/>
              </a:lnSpc>
              <a:spcBef>
                <a:spcPts val="54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210">
                <a:latin typeface="Lucida Sans Unicode"/>
                <a:cs typeface="Lucida Sans Unicode"/>
              </a:rPr>
              <a:t> </a:t>
            </a:r>
            <a:r>
              <a:rPr dirty="0" sz="1100" spc="-90">
                <a:latin typeface="Calibri"/>
                <a:cs typeface="Calibri"/>
              </a:rPr>
              <a:t>u</a:t>
            </a:r>
            <a:r>
              <a:rPr dirty="0" baseline="31250" sz="1200" spc="-135" i="1">
                <a:latin typeface="DejaVu Sans Condensed"/>
                <a:cs typeface="DejaVu Sans Condensed"/>
              </a:rPr>
              <a:t>1</a:t>
            </a:r>
            <a:r>
              <a:rPr dirty="0" baseline="31250" sz="1200" spc="-44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au</a:t>
            </a:r>
            <a:endParaRPr sz="1100">
              <a:latin typeface="Calibri"/>
              <a:cs typeface="Calibri"/>
            </a:endParaRPr>
          </a:p>
          <a:p>
            <a:pPr marL="276860" indent="-170180">
              <a:lnSpc>
                <a:spcPct val="100000"/>
              </a:lnSpc>
              <a:spcBef>
                <a:spcPts val="390"/>
              </a:spcBef>
              <a:buClr>
                <a:srgbClr val="EB801A"/>
              </a:buClr>
              <a:buAutoNum type="arabicPeriod" startAt="2"/>
              <a:tabLst>
                <a:tab pos="277495" algn="l"/>
              </a:tabLst>
            </a:pP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factor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integrante.</a:t>
            </a:r>
            <a:endParaRPr sz="1100">
              <a:latin typeface="Calibri"/>
              <a:cs typeface="Calibri"/>
            </a:endParaRPr>
          </a:p>
          <a:p>
            <a:pPr lvl="1" marL="553720" indent="-109855">
              <a:lnSpc>
                <a:spcPct val="100000"/>
              </a:lnSpc>
              <a:spcBef>
                <a:spcPts val="355"/>
              </a:spcBef>
              <a:buClr>
                <a:srgbClr val="EB801A"/>
              </a:buClr>
              <a:buChar char="•"/>
              <a:tabLst>
                <a:tab pos="554355" algn="l"/>
              </a:tabLst>
            </a:pPr>
            <a:r>
              <a:rPr dirty="0" sz="1000" spc="55">
                <a:latin typeface="Calibri"/>
                <a:cs typeface="Calibri"/>
              </a:rPr>
              <a:t>Solución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no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trivial.</a:t>
            </a:r>
            <a:endParaRPr sz="1000">
              <a:latin typeface="Calibri"/>
              <a:cs typeface="Calibri"/>
            </a:endParaRPr>
          </a:p>
          <a:p>
            <a:pPr marL="276860" indent="-170815">
              <a:lnSpc>
                <a:spcPct val="100000"/>
              </a:lnSpc>
              <a:spcBef>
                <a:spcPts val="555"/>
              </a:spcBef>
              <a:buClr>
                <a:srgbClr val="EB801A"/>
              </a:buClr>
              <a:buAutoNum type="arabicPeriod" startAt="2"/>
              <a:tabLst>
                <a:tab pos="277495" algn="l"/>
              </a:tabLst>
            </a:pPr>
            <a:r>
              <a:rPr dirty="0" sz="1100" spc="35">
                <a:latin typeface="Calibri"/>
                <a:cs typeface="Calibri"/>
              </a:rPr>
              <a:t>Integrar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producto.</a:t>
            </a:r>
            <a:endParaRPr sz="1100">
              <a:latin typeface="Calibri"/>
              <a:cs typeface="Calibri"/>
            </a:endParaRPr>
          </a:p>
          <a:p>
            <a:pPr marL="937260">
              <a:lnSpc>
                <a:spcPct val="100000"/>
              </a:lnSpc>
              <a:spcBef>
                <a:spcPts val="459"/>
              </a:spcBef>
            </a:pPr>
            <a:r>
              <a:rPr dirty="0" sz="1100" spc="40">
                <a:latin typeface="Calibri"/>
                <a:cs typeface="Calibri"/>
              </a:rPr>
              <a:t>yu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baseline="45454" sz="1650" spc="67">
                <a:latin typeface="Tahoma"/>
                <a:cs typeface="Tahoma"/>
              </a:rPr>
              <a:t> </a:t>
            </a:r>
            <a:r>
              <a:rPr dirty="0" baseline="45454" sz="1650" spc="622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gudx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58807" y="632612"/>
            <a:ext cx="2343785" cy="214629"/>
          </a:xfrm>
          <a:custGeom>
            <a:avLst/>
            <a:gdLst/>
            <a:ahLst/>
            <a:cxnLst/>
            <a:rect l="l" t="t" r="r" b="b"/>
            <a:pathLst>
              <a:path w="2343785" h="214630">
                <a:moveTo>
                  <a:pt x="2343581" y="0"/>
                </a:moveTo>
                <a:lnTo>
                  <a:pt x="0" y="0"/>
                </a:lnTo>
                <a:lnTo>
                  <a:pt x="0" y="214604"/>
                </a:lnTo>
                <a:lnTo>
                  <a:pt x="2343581" y="214604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79546" y="630579"/>
            <a:ext cx="1753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853440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2y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13B03D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8807" y="847229"/>
            <a:ext cx="2343785" cy="1911985"/>
          </a:xfrm>
          <a:custGeom>
            <a:avLst/>
            <a:gdLst/>
            <a:ahLst/>
            <a:cxnLst/>
            <a:rect l="l" t="t" r="r" b="b"/>
            <a:pathLst>
              <a:path w="2343785" h="1911985">
                <a:moveTo>
                  <a:pt x="2343581" y="0"/>
                </a:moveTo>
                <a:lnTo>
                  <a:pt x="0" y="0"/>
                </a:lnTo>
                <a:lnTo>
                  <a:pt x="0" y="1911362"/>
                </a:lnTo>
                <a:lnTo>
                  <a:pt x="2343581" y="1911362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140367" y="855025"/>
            <a:ext cx="2112645" cy="113474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94945" indent="-161290">
              <a:lnSpc>
                <a:spcPct val="100000"/>
              </a:lnSpc>
              <a:spcBef>
                <a:spcPts val="345"/>
              </a:spcBef>
              <a:buClr>
                <a:srgbClr val="13B03D"/>
              </a:buClr>
              <a:buAutoNum type="arabicPeriod"/>
              <a:tabLst>
                <a:tab pos="195580" algn="l"/>
              </a:tabLst>
            </a:pPr>
            <a:r>
              <a:rPr dirty="0" sz="1100" spc="35">
                <a:latin typeface="Calibri"/>
                <a:cs typeface="Calibri"/>
              </a:rPr>
              <a:t>Multiplicar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identificar.</a:t>
            </a:r>
            <a:endParaRPr sz="1100">
              <a:latin typeface="Calibri"/>
              <a:cs typeface="Calibri"/>
            </a:endParaRPr>
          </a:p>
          <a:p>
            <a:pPr algn="ctr" marL="345440">
              <a:lnSpc>
                <a:spcPct val="100000"/>
              </a:lnSpc>
              <a:spcBef>
                <a:spcPts val="24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yu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-345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270" i="1">
                <a:latin typeface="DejaVu Sans Condensed"/>
                <a:cs typeface="DejaVu Sans Condensed"/>
              </a:rPr>
              <a:t>1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Calibri"/>
                <a:cs typeface="Calibri"/>
              </a:rPr>
              <a:t>2xy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u</a:t>
            </a:r>
            <a:endParaRPr sz="1100">
              <a:latin typeface="Calibri"/>
              <a:cs typeface="Calibri"/>
            </a:endParaRPr>
          </a:p>
          <a:p>
            <a:pPr algn="ctr" marL="383540">
              <a:lnSpc>
                <a:spcPct val="100000"/>
              </a:lnSpc>
              <a:spcBef>
                <a:spcPts val="54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215">
                <a:latin typeface="Lucida Sans Unicode"/>
                <a:cs typeface="Lucida Sans Unicode"/>
              </a:rPr>
              <a:t> </a:t>
            </a:r>
            <a:r>
              <a:rPr dirty="0" sz="1100" spc="-90">
                <a:latin typeface="Calibri"/>
                <a:cs typeface="Calibri"/>
              </a:rPr>
              <a:t>u</a:t>
            </a:r>
            <a:r>
              <a:rPr dirty="0" baseline="31250" sz="1200" spc="-135" i="1">
                <a:latin typeface="DejaVu Sans Condensed"/>
                <a:cs typeface="DejaVu Sans Condensed"/>
              </a:rPr>
              <a:t>1</a:t>
            </a:r>
            <a:r>
              <a:rPr dirty="0" baseline="31250" sz="1200" spc="-3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−</a:t>
            </a:r>
            <a:r>
              <a:rPr dirty="0" sz="1100" spc="-5">
                <a:latin typeface="Calibri"/>
                <a:cs typeface="Calibri"/>
              </a:rPr>
              <a:t>2xu</a:t>
            </a:r>
            <a:endParaRPr sz="1100">
              <a:latin typeface="Calibri"/>
              <a:cs typeface="Calibri"/>
            </a:endParaRPr>
          </a:p>
          <a:p>
            <a:pPr marL="194945" indent="-169545">
              <a:lnSpc>
                <a:spcPct val="100000"/>
              </a:lnSpc>
              <a:spcBef>
                <a:spcPts val="570"/>
              </a:spcBef>
              <a:buClr>
                <a:srgbClr val="13B03D"/>
              </a:buClr>
              <a:buAutoNum type="arabicPeriod" startAt="2"/>
              <a:tabLst>
                <a:tab pos="195580" algn="l"/>
              </a:tabLst>
            </a:pP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5">
                <a:latin typeface="Calibri"/>
                <a:cs typeface="Calibri"/>
              </a:rPr>
              <a:t>eso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75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94945" indent="-170180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AutoNum type="arabicPeriod" startAt="2"/>
              <a:tabLst>
                <a:tab pos="195580" algn="l"/>
              </a:tabLst>
            </a:pPr>
            <a:r>
              <a:rPr dirty="0" sz="1100" spc="35">
                <a:latin typeface="Calibri"/>
                <a:cs typeface="Calibri"/>
              </a:rPr>
              <a:t>Integrar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producto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66946" y="1867330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26192" y="1965983"/>
            <a:ext cx="7950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731520" algn="l"/>
              </a:tabLst>
            </a:pPr>
            <a:r>
              <a:rPr dirty="0" baseline="3472" sz="1200" spc="-22">
                <a:latin typeface="Calibri"/>
                <a:cs typeface="Calibri"/>
              </a:rPr>
              <a:t>2</a:t>
            </a:r>
            <a:r>
              <a:rPr dirty="0" baseline="3472" sz="1200" spc="-22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49281" y="1978938"/>
            <a:ext cx="13258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32790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82135" y="2331389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082135" y="2299879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5323" y="2197555"/>
            <a:ext cx="433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70840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51781" y="2272892"/>
            <a:ext cx="2743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17804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20706" y="2214777"/>
            <a:ext cx="13811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892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45445" y="2579890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845445" y="2548380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09082" y="3316842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49483" y="2521380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23233" y="2446056"/>
            <a:ext cx="11125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793115" algn="l"/>
                <a:tab pos="1017269" algn="l"/>
              </a:tabLst>
            </a:pPr>
            <a:r>
              <a:rPr dirty="0" sz="800" spc="-65">
                <a:latin typeface="Calibri"/>
                <a:cs typeface="Calibri"/>
              </a:rPr>
              <a:t>1	</a:t>
            </a:r>
            <a:r>
              <a:rPr dirty="0" sz="800" spc="-15">
                <a:latin typeface="Calibri"/>
                <a:cs typeface="Calibri"/>
              </a:rPr>
              <a:t>2	</a:t>
            </a:r>
            <a:r>
              <a:rPr dirty="0" baseline="-41666" sz="1200" spc="-97">
                <a:latin typeface="Calibri"/>
                <a:cs typeface="Calibri"/>
              </a:rPr>
              <a:t>1</a:t>
            </a:r>
            <a:endParaRPr baseline="-41666"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78199" y="2463278"/>
            <a:ext cx="15951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62585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46107" y="2819805"/>
            <a:ext cx="19697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5" b="1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fórmula general para </a:t>
            </a:r>
            <a:r>
              <a:rPr dirty="0" sz="1100" spc="5">
                <a:latin typeface="Calibri"/>
                <a:cs typeface="Calibri"/>
              </a:rPr>
              <a:t>PVI.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2828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diferenciales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exactas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066540" cy="5080"/>
            </a:xfrm>
            <a:custGeom>
              <a:avLst/>
              <a:gdLst/>
              <a:ahLst/>
              <a:cxnLst/>
              <a:rect l="l" t="t" r="r" b="b"/>
              <a:pathLst>
                <a:path w="4066540" h="5079">
                  <a:moveTo>
                    <a:pt x="0" y="5060"/>
                  </a:moveTo>
                  <a:lnTo>
                    <a:pt x="0" y="0"/>
                  </a:lnTo>
                  <a:lnTo>
                    <a:pt x="4065960" y="0"/>
                  </a:lnTo>
                  <a:lnTo>
                    <a:pt x="406596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7606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06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36322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606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7606" y="1156271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Método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606" y="1366723"/>
            <a:ext cx="2343785" cy="1995805"/>
          </a:xfrm>
          <a:custGeom>
            <a:avLst/>
            <a:gdLst/>
            <a:ahLst/>
            <a:cxnLst/>
            <a:rect l="l" t="t" r="r" b="b"/>
            <a:pathLst>
              <a:path w="2343785" h="1995804">
                <a:moveTo>
                  <a:pt x="2343581" y="0"/>
                </a:moveTo>
                <a:lnTo>
                  <a:pt x="0" y="0"/>
                </a:lnTo>
                <a:lnTo>
                  <a:pt x="0" y="1995309"/>
                </a:lnTo>
                <a:lnTo>
                  <a:pt x="2343581" y="1995309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3989" y="1416366"/>
            <a:ext cx="8858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2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Comprobar.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7081" y="211299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4566" y="1995078"/>
            <a:ext cx="1722120" cy="6572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69545" indent="-169545">
              <a:lnSpc>
                <a:spcPct val="100000"/>
              </a:lnSpc>
              <a:spcBef>
                <a:spcPts val="340"/>
              </a:spcBef>
              <a:buClr>
                <a:srgbClr val="EB801A"/>
              </a:buClr>
              <a:buAutoNum type="arabicPeriod" startAt="2"/>
              <a:tabLst>
                <a:tab pos="170180" algn="l"/>
              </a:tabLst>
            </a:pPr>
            <a:r>
              <a:rPr dirty="0" sz="1100" spc="15">
                <a:latin typeface="Calibri"/>
                <a:cs typeface="Calibri"/>
              </a:rPr>
              <a:t>Integrar.</a:t>
            </a:r>
            <a:endParaRPr sz="1100">
              <a:latin typeface="Calibri"/>
              <a:cs typeface="Calibri"/>
            </a:endParaRPr>
          </a:p>
          <a:p>
            <a:pPr marL="388620">
              <a:lnSpc>
                <a:spcPct val="100000"/>
              </a:lnSpc>
              <a:spcBef>
                <a:spcPts val="235"/>
              </a:spcBef>
              <a:tabLst>
                <a:tab pos="103759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69545" indent="-170180">
              <a:lnSpc>
                <a:spcPct val="100000"/>
              </a:lnSpc>
              <a:spcBef>
                <a:spcPts val="540"/>
              </a:spcBef>
              <a:buClr>
                <a:srgbClr val="EB801A"/>
              </a:buClr>
              <a:buAutoNum type="arabicPeriod" startAt="3"/>
              <a:tabLst>
                <a:tab pos="170180" algn="l"/>
              </a:tabLst>
            </a:pPr>
            <a:r>
              <a:rPr dirty="0" sz="1100" spc="35">
                <a:latin typeface="Calibri"/>
                <a:cs typeface="Calibri"/>
              </a:rPr>
              <a:t>Derivar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igualar.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5522" y="2716439"/>
            <a:ext cx="622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85557" y="2641103"/>
            <a:ext cx="723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u="sng" sz="8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0957" y="2745040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24774" y="254672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0453" y="2658337"/>
            <a:ext cx="11277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04215" algn="l"/>
              </a:tabLst>
            </a:pP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9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Mdx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76411" y="2645383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95424" y="2658337"/>
            <a:ext cx="5041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4707" y="2856216"/>
            <a:ext cx="748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30">
                <a:latin typeface="Calibri"/>
                <a:cs typeface="Calibri"/>
              </a:rPr>
              <a:t>EDO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9994" y="3092055"/>
            <a:ext cx="1563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4.</a:t>
            </a: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5">
                <a:latin typeface="Calibri"/>
                <a:cs typeface="Calibri"/>
              </a:rPr>
              <a:t>eso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58807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58807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04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58807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104946" y="1154238"/>
            <a:ext cx="1698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824230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ydx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xdy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58807" y="1366710"/>
            <a:ext cx="2343785" cy="2003425"/>
          </a:xfrm>
          <a:custGeom>
            <a:avLst/>
            <a:gdLst/>
            <a:ahLst/>
            <a:cxnLst/>
            <a:rect l="l" t="t" r="r" b="b"/>
            <a:pathLst>
              <a:path w="2343785" h="2003425">
                <a:moveTo>
                  <a:pt x="2343581" y="0"/>
                </a:moveTo>
                <a:lnTo>
                  <a:pt x="0" y="0"/>
                </a:lnTo>
                <a:lnTo>
                  <a:pt x="0" y="2003412"/>
                </a:lnTo>
                <a:lnTo>
                  <a:pt x="2343581" y="2003412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015397" y="1923210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9082" y="3316842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41052" y="1371559"/>
            <a:ext cx="1977389" cy="85534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94310" indent="-161290">
              <a:lnSpc>
                <a:spcPct val="100000"/>
              </a:lnSpc>
              <a:spcBef>
                <a:spcPts val="340"/>
              </a:spcBef>
              <a:buClr>
                <a:srgbClr val="13B03D"/>
              </a:buClr>
              <a:buAutoNum type="arabicPeriod"/>
              <a:tabLst>
                <a:tab pos="194945" algn="l"/>
              </a:tabLst>
            </a:pPr>
            <a:r>
              <a:rPr dirty="0" sz="1100" spc="20">
                <a:latin typeface="Calibri"/>
                <a:cs typeface="Calibri"/>
              </a:rPr>
              <a:t>Comprobar.</a:t>
            </a:r>
            <a:endParaRPr sz="1100">
              <a:latin typeface="Calibri"/>
              <a:cs typeface="Calibri"/>
            </a:endParaRPr>
          </a:p>
          <a:p>
            <a:pPr marL="704850">
              <a:lnSpc>
                <a:spcPct val="100000"/>
              </a:lnSpc>
              <a:spcBef>
                <a:spcPts val="235"/>
              </a:spcBef>
            </a:pPr>
            <a:r>
              <a:rPr dirty="0" sz="1100" spc="-35">
                <a:latin typeface="Calibri"/>
                <a:cs typeface="Calibri"/>
              </a:rPr>
              <a:t>M</a:t>
            </a:r>
            <a:r>
              <a:rPr dirty="0" baseline="-10416" sz="1200" spc="-52">
                <a:latin typeface="Calibri"/>
                <a:cs typeface="Calibri"/>
              </a:rPr>
              <a:t>y</a:t>
            </a:r>
            <a:r>
              <a:rPr dirty="0" baseline="-10416" sz="1200" spc="2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44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  <a:p>
            <a:pPr marL="194310" indent="-169545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AutoNum type="arabicPeriod" startAt="2"/>
              <a:tabLst>
                <a:tab pos="194945" algn="l"/>
              </a:tabLst>
            </a:pPr>
            <a:r>
              <a:rPr dirty="0" sz="1100" spc="15">
                <a:latin typeface="Calibri"/>
                <a:cs typeface="Calibri"/>
              </a:rPr>
              <a:t>Integrar.</a:t>
            </a:r>
            <a:endParaRPr sz="1100">
              <a:latin typeface="Calibri"/>
              <a:cs typeface="Calibri"/>
            </a:endParaRPr>
          </a:p>
          <a:p>
            <a:pPr marL="340360">
              <a:lnSpc>
                <a:spcPct val="100000"/>
              </a:lnSpc>
              <a:spcBef>
                <a:spcPts val="235"/>
              </a:spcBef>
              <a:tabLst>
                <a:tab pos="98933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ydx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65767" y="2270657"/>
            <a:ext cx="1231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2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Derivar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igualar.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35795" y="2436899"/>
            <a:ext cx="2057400" cy="85534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L="126364">
              <a:lnSpc>
                <a:spcPct val="100000"/>
              </a:lnSpc>
              <a:spcBef>
                <a:spcPts val="34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121285">
              <a:lnSpc>
                <a:spcPct val="100000"/>
              </a:lnSpc>
              <a:spcBef>
                <a:spcPts val="235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210">
                <a:latin typeface="Lucida Sans Unicode"/>
                <a:cs typeface="Lucida Sans Unicode"/>
              </a:rPr>
              <a:t> </a:t>
            </a:r>
            <a:r>
              <a:rPr dirty="0" sz="1100" spc="-20">
                <a:latin typeface="Calibri"/>
                <a:cs typeface="Calibri"/>
              </a:rPr>
              <a:t>g</a:t>
            </a:r>
            <a:r>
              <a:rPr dirty="0" baseline="27777" sz="1200" spc="-30" i="1">
                <a:latin typeface="DejaVu Sans Condensed"/>
                <a:cs typeface="DejaVu Sans Condensed"/>
              </a:rPr>
              <a:t>1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y</a:t>
            </a:r>
            <a:r>
              <a:rPr dirty="0" sz="1100" spc="-20">
                <a:latin typeface="Tahoma"/>
                <a:cs typeface="Tahoma"/>
              </a:rPr>
              <a:t>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solidFill>
                  <a:srgbClr val="13B03D"/>
                </a:solidFill>
                <a:latin typeface="Calibri"/>
                <a:cs typeface="Calibri"/>
              </a:rPr>
              <a:t>4.</a:t>
            </a:r>
            <a:r>
              <a:rPr dirty="0" sz="1100" spc="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Resolver.</a:t>
            </a:r>
            <a:endParaRPr sz="1100">
              <a:latin typeface="Calibri"/>
              <a:cs typeface="Calibri"/>
            </a:endParaRPr>
          </a:p>
          <a:p>
            <a:pPr algn="ctr" marL="161925">
              <a:lnSpc>
                <a:spcPct val="100000"/>
              </a:lnSpc>
              <a:spcBef>
                <a:spcPts val="235"/>
              </a:spcBef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2828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diferenciales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exactas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066540" cy="5080"/>
            </a:xfrm>
            <a:custGeom>
              <a:avLst/>
              <a:gdLst/>
              <a:ahLst/>
              <a:cxnLst/>
              <a:rect l="l" t="t" r="r" b="b"/>
              <a:pathLst>
                <a:path w="4066540" h="5079">
                  <a:moveTo>
                    <a:pt x="0" y="5060"/>
                  </a:moveTo>
                  <a:lnTo>
                    <a:pt x="0" y="0"/>
                  </a:lnTo>
                  <a:lnTo>
                    <a:pt x="4065960" y="0"/>
                  </a:lnTo>
                  <a:lnTo>
                    <a:pt x="406596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7606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06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36322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606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7606" y="1156271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Método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606" y="1366723"/>
            <a:ext cx="2343785" cy="1995805"/>
          </a:xfrm>
          <a:custGeom>
            <a:avLst/>
            <a:gdLst/>
            <a:ahLst/>
            <a:cxnLst/>
            <a:rect l="l" t="t" r="r" b="b"/>
            <a:pathLst>
              <a:path w="2343785" h="1995804">
                <a:moveTo>
                  <a:pt x="2343581" y="0"/>
                </a:moveTo>
                <a:lnTo>
                  <a:pt x="0" y="0"/>
                </a:lnTo>
                <a:lnTo>
                  <a:pt x="0" y="1995309"/>
                </a:lnTo>
                <a:lnTo>
                  <a:pt x="2343581" y="1995309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3989" y="1416366"/>
            <a:ext cx="1897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2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Comprobar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corregir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(si </a:t>
            </a:r>
            <a:r>
              <a:rPr dirty="0" sz="1100" spc="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7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75">
                <a:solidFill>
                  <a:srgbClr val="EB801A"/>
                </a:solidFill>
                <a:latin typeface="Calibri"/>
                <a:cs typeface="Calibri"/>
              </a:rPr>
              <a:t>)</a:t>
            </a:r>
            <a:r>
              <a:rPr dirty="0" sz="1100" spc="-7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5886" y="1605528"/>
            <a:ext cx="1635125" cy="37465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275"/>
              </a:spcBef>
            </a:pPr>
            <a:r>
              <a:rPr dirty="0" sz="1000" spc="-80">
                <a:solidFill>
                  <a:srgbClr val="EB801A"/>
                </a:solidFill>
                <a:latin typeface="Calibri"/>
                <a:cs typeface="Calibri"/>
              </a:rPr>
              <a:t>1.1.</a:t>
            </a:r>
            <a:r>
              <a:rPr dirty="0" sz="1000" spc="1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Multiplicar.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40">
                <a:solidFill>
                  <a:srgbClr val="EB801A"/>
                </a:solidFill>
                <a:latin typeface="Calibri"/>
                <a:cs typeface="Calibri"/>
              </a:rPr>
              <a:t>1.2.</a:t>
            </a:r>
            <a:r>
              <a:rPr dirty="0" sz="1000" spc="3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Exigir.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r>
              <a:rPr dirty="0" sz="1000" spc="-35">
                <a:solidFill>
                  <a:srgbClr val="EB801A"/>
                </a:solidFill>
                <a:latin typeface="Calibri"/>
                <a:cs typeface="Calibri"/>
              </a:rPr>
              <a:t>1.3.</a:t>
            </a:r>
            <a:r>
              <a:rPr dirty="0" sz="1000" spc="3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Simplificar.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35">
                <a:solidFill>
                  <a:srgbClr val="EB801A"/>
                </a:solidFill>
                <a:latin typeface="Calibri"/>
                <a:cs typeface="Calibri"/>
              </a:rPr>
              <a:t>1.4.</a:t>
            </a:r>
            <a:r>
              <a:rPr dirty="0" sz="10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Resolver.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081" y="211299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264" y="1995078"/>
            <a:ext cx="1721485" cy="4216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Integrar.</a:t>
            </a:r>
            <a:endParaRPr sz="1100">
              <a:latin typeface="Calibri"/>
              <a:cs typeface="Calibri"/>
            </a:endParaRPr>
          </a:p>
          <a:p>
            <a:pPr marL="387985">
              <a:lnSpc>
                <a:spcPct val="100000"/>
              </a:lnSpc>
              <a:spcBef>
                <a:spcPts val="235"/>
              </a:spcBef>
              <a:tabLst>
                <a:tab pos="103695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566" y="2460445"/>
            <a:ext cx="1231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2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Derivar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igualar.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5522" y="2716439"/>
            <a:ext cx="622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85557" y="2641103"/>
            <a:ext cx="723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u="sng" sz="8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0957" y="2745040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4774" y="254672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0453" y="2658337"/>
            <a:ext cx="11277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04215" algn="l"/>
              </a:tabLst>
            </a:pP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9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Mdx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76411" y="2645383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5424" y="2658337"/>
            <a:ext cx="5041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4707" y="2856216"/>
            <a:ext cx="748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30">
                <a:latin typeface="Calibri"/>
                <a:cs typeface="Calibri"/>
              </a:rPr>
              <a:t>EDO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58807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8807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04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58807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058807" y="1156271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0" b="1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EB801A"/>
                </a:solidFill>
                <a:latin typeface="Calibri"/>
                <a:cs typeface="Calibri"/>
              </a:rPr>
              <a:t>Corregir:</a:t>
            </a: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factor</a:t>
            </a: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integrante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58807" y="1366723"/>
            <a:ext cx="2343785" cy="1994535"/>
          </a:xfrm>
          <a:custGeom>
            <a:avLst/>
            <a:gdLst/>
            <a:ahLst/>
            <a:cxnLst/>
            <a:rect l="l" t="t" r="r" b="b"/>
            <a:pathLst>
              <a:path w="2343785" h="1994535">
                <a:moveTo>
                  <a:pt x="2343581" y="0"/>
                </a:moveTo>
                <a:lnTo>
                  <a:pt x="0" y="0"/>
                </a:lnTo>
                <a:lnTo>
                  <a:pt x="0" y="1994166"/>
                </a:lnTo>
                <a:lnTo>
                  <a:pt x="2343581" y="1994166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47809" y="1374544"/>
            <a:ext cx="2235200" cy="110236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287655" indent="-238760">
              <a:lnSpc>
                <a:spcPct val="100000"/>
              </a:lnSpc>
              <a:spcBef>
                <a:spcPts val="345"/>
              </a:spcBef>
              <a:buClr>
                <a:srgbClr val="EB801A"/>
              </a:buClr>
              <a:buAutoNum type="arabicPeriod"/>
              <a:tabLst>
                <a:tab pos="287655" algn="l"/>
                <a:tab pos="288290" algn="l"/>
              </a:tabLst>
            </a:pPr>
            <a:r>
              <a:rPr dirty="0" sz="1100" spc="20">
                <a:latin typeface="Calibri"/>
                <a:cs typeface="Calibri"/>
              </a:rPr>
              <a:t>Multiplicar.</a:t>
            </a:r>
            <a:endParaRPr sz="1100">
              <a:latin typeface="Calibri"/>
              <a:cs typeface="Calibri"/>
            </a:endParaRPr>
          </a:p>
          <a:p>
            <a:pPr marL="299720">
              <a:lnSpc>
                <a:spcPct val="100000"/>
              </a:lnSpc>
              <a:spcBef>
                <a:spcPts val="240"/>
              </a:spcBef>
            </a:pPr>
            <a:r>
              <a:rPr dirty="0" sz="1100" spc="15">
                <a:latin typeface="Calibri"/>
                <a:cs typeface="Calibri"/>
              </a:rPr>
              <a:t>Mudx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Nudy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lvl="1" marL="287655" indent="-261620">
              <a:lnSpc>
                <a:spcPct val="100000"/>
              </a:lnSpc>
              <a:spcBef>
                <a:spcPts val="575"/>
              </a:spcBef>
              <a:buClr>
                <a:srgbClr val="EB801A"/>
              </a:buClr>
              <a:buAutoNum type="arabicPeriod" startAt="2"/>
              <a:tabLst>
                <a:tab pos="288290" algn="l"/>
              </a:tabLst>
            </a:pPr>
            <a:r>
              <a:rPr dirty="0" sz="1100" spc="20">
                <a:latin typeface="Calibri"/>
                <a:cs typeface="Calibri"/>
              </a:rPr>
              <a:t>Exigir.</a:t>
            </a:r>
            <a:endParaRPr sz="1100">
              <a:latin typeface="Calibri"/>
              <a:cs typeface="Calibri"/>
            </a:endParaRPr>
          </a:p>
          <a:p>
            <a:pPr marL="514984">
              <a:lnSpc>
                <a:spcPct val="100000"/>
              </a:lnSpc>
              <a:spcBef>
                <a:spcPts val="244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104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120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  <a:p>
            <a:pPr lvl="1" marL="287655" indent="-262890">
              <a:lnSpc>
                <a:spcPct val="100000"/>
              </a:lnSpc>
              <a:spcBef>
                <a:spcPts val="570"/>
              </a:spcBef>
              <a:buClr>
                <a:srgbClr val="EB801A"/>
              </a:buClr>
              <a:buAutoNum type="arabicPeriod" startAt="3"/>
              <a:tabLst>
                <a:tab pos="288290" algn="l"/>
              </a:tabLst>
            </a:pPr>
            <a:r>
              <a:rPr dirty="0" sz="1100" spc="30">
                <a:latin typeface="Calibri"/>
                <a:cs typeface="Calibri"/>
              </a:rPr>
              <a:t>Simplificar.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71240" y="2490938"/>
            <a:ext cx="1232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u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spc="-60" i="1">
                <a:latin typeface="DejaVu Sans"/>
                <a:cs typeface="DejaVu Sans"/>
              </a:rPr>
              <a:t> </a:t>
            </a:r>
            <a:r>
              <a:rPr dirty="0" sz="1100" spc="-20">
                <a:latin typeface="Calibri"/>
                <a:cs typeface="Calibri"/>
              </a:rPr>
              <a:t>u</a:t>
            </a:r>
            <a:r>
              <a:rPr dirty="0" baseline="31250" sz="1200" spc="-30" i="1">
                <a:latin typeface="DejaVu Sans Condensed"/>
                <a:cs typeface="DejaVu Sans Condensed"/>
              </a:rPr>
              <a:t>1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-2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94123" y="2394761"/>
            <a:ext cx="5391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M</a:t>
            </a:r>
            <a:r>
              <a:rPr dirty="0" baseline="-10416" sz="1200" spc="37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-10416" sz="1200" spc="37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-10416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75" i="1">
                <a:solidFill>
                  <a:srgbClr val="EB801A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N</a:t>
            </a:r>
            <a:r>
              <a:rPr dirty="0" baseline="-10416" sz="1200" spc="52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19523" y="2607538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 h="0">
                <a:moveTo>
                  <a:pt x="0" y="0"/>
                </a:moveTo>
                <a:lnTo>
                  <a:pt x="481520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813109" y="2585972"/>
            <a:ext cx="1073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09999" y="2808184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95675" y="2828072"/>
            <a:ext cx="1183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u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y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spc="-6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20488" y="2731895"/>
            <a:ext cx="4387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N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  </a:t>
            </a:r>
            <a:r>
              <a:rPr dirty="0" sz="1100" spc="-7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75" i="1">
                <a:solidFill>
                  <a:srgbClr val="EB801A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20488" y="2944685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 h="0">
                <a:moveTo>
                  <a:pt x="0" y="0"/>
                </a:moveTo>
                <a:lnTo>
                  <a:pt x="481520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714837" y="2781512"/>
            <a:ext cx="393700" cy="3333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0"/>
              </a:spcBef>
              <a:tabLst>
                <a:tab pos="331470" algn="l"/>
              </a:tabLst>
            </a:pPr>
            <a:r>
              <a:rPr dirty="0" sz="800" spc="3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800" spc="35">
                <a:solidFill>
                  <a:srgbClr val="EB801A"/>
                </a:solidFill>
                <a:latin typeface="Calibri"/>
                <a:cs typeface="Calibri"/>
              </a:rPr>
              <a:t>	</a:t>
            </a:r>
            <a:r>
              <a:rPr dirty="0" sz="800" spc="25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85"/>
              </a:spcBef>
            </a:pP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7294" y="3079031"/>
            <a:ext cx="1576070" cy="24130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4.</a:t>
            </a: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5">
                <a:latin typeface="Calibri"/>
                <a:cs typeface="Calibri"/>
              </a:rPr>
              <a:t>eso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61906" y="3110857"/>
            <a:ext cx="844550" cy="22606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 spc="-45">
                <a:solidFill>
                  <a:srgbClr val="EB801A"/>
                </a:solidFill>
                <a:latin typeface="Calibri"/>
                <a:cs typeface="Calibri"/>
              </a:rPr>
              <a:t>1.4.</a:t>
            </a:r>
            <a:r>
              <a:rPr dirty="0" sz="1100" spc="26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Resolver.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34482" y="3316842"/>
            <a:ext cx="1187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16233" y="2490938"/>
            <a:ext cx="93345" cy="5289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endParaRPr sz="1100">
              <a:latin typeface="Calibri"/>
              <a:cs typeface="Calibri"/>
            </a:endParaRPr>
          </a:p>
          <a:p>
            <a:pPr marL="635">
              <a:lnSpc>
                <a:spcPct val="100000"/>
              </a:lnSpc>
              <a:spcBef>
                <a:spcPts val="1335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2828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diferenciales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exactas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066540" cy="5080"/>
            </a:xfrm>
            <a:custGeom>
              <a:avLst/>
              <a:gdLst/>
              <a:ahLst/>
              <a:cxnLst/>
              <a:rect l="l" t="t" r="r" b="b"/>
              <a:pathLst>
                <a:path w="4066540" h="5079">
                  <a:moveTo>
                    <a:pt x="0" y="5060"/>
                  </a:moveTo>
                  <a:lnTo>
                    <a:pt x="0" y="0"/>
                  </a:lnTo>
                  <a:lnTo>
                    <a:pt x="4065960" y="0"/>
                  </a:lnTo>
                  <a:lnTo>
                    <a:pt x="406596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7606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06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36322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Ndy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606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7606" y="1156271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Método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606" y="1366723"/>
            <a:ext cx="2343785" cy="1995805"/>
          </a:xfrm>
          <a:custGeom>
            <a:avLst/>
            <a:gdLst/>
            <a:ahLst/>
            <a:cxnLst/>
            <a:rect l="l" t="t" r="r" b="b"/>
            <a:pathLst>
              <a:path w="2343785" h="1995804">
                <a:moveTo>
                  <a:pt x="2343581" y="0"/>
                </a:moveTo>
                <a:lnTo>
                  <a:pt x="0" y="0"/>
                </a:lnTo>
                <a:lnTo>
                  <a:pt x="0" y="1995309"/>
                </a:lnTo>
                <a:lnTo>
                  <a:pt x="2343581" y="1995309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3989" y="1416366"/>
            <a:ext cx="1897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2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Comprobar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corregir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(si </a:t>
            </a:r>
            <a:r>
              <a:rPr dirty="0" sz="1100" spc="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7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75">
                <a:solidFill>
                  <a:srgbClr val="EB801A"/>
                </a:solidFill>
                <a:latin typeface="Calibri"/>
                <a:cs typeface="Calibri"/>
              </a:rPr>
              <a:t>)</a:t>
            </a:r>
            <a:r>
              <a:rPr dirty="0" sz="1100" spc="-7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5886" y="1605528"/>
            <a:ext cx="1635125" cy="37465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275"/>
              </a:spcBef>
            </a:pPr>
            <a:r>
              <a:rPr dirty="0" sz="1000" spc="-80">
                <a:solidFill>
                  <a:srgbClr val="EB801A"/>
                </a:solidFill>
                <a:latin typeface="Calibri"/>
                <a:cs typeface="Calibri"/>
              </a:rPr>
              <a:t>1.1.</a:t>
            </a:r>
            <a:r>
              <a:rPr dirty="0" sz="1000" spc="1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Multiplicar.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40">
                <a:solidFill>
                  <a:srgbClr val="EB801A"/>
                </a:solidFill>
                <a:latin typeface="Calibri"/>
                <a:cs typeface="Calibri"/>
              </a:rPr>
              <a:t>1.2.</a:t>
            </a:r>
            <a:r>
              <a:rPr dirty="0" sz="1000" spc="3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Exigir.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r>
              <a:rPr dirty="0" sz="1000" spc="-35">
                <a:solidFill>
                  <a:srgbClr val="EB801A"/>
                </a:solidFill>
                <a:latin typeface="Calibri"/>
                <a:cs typeface="Calibri"/>
              </a:rPr>
              <a:t>1.3.</a:t>
            </a:r>
            <a:r>
              <a:rPr dirty="0" sz="1000" spc="3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Simplificar.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35">
                <a:solidFill>
                  <a:srgbClr val="EB801A"/>
                </a:solidFill>
                <a:latin typeface="Calibri"/>
                <a:cs typeface="Calibri"/>
              </a:rPr>
              <a:t>1.4.</a:t>
            </a:r>
            <a:r>
              <a:rPr dirty="0" sz="10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Resolver.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7081" y="211299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264" y="1995078"/>
            <a:ext cx="1721485" cy="4216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Integrar.</a:t>
            </a:r>
            <a:endParaRPr sz="1100">
              <a:latin typeface="Calibri"/>
              <a:cs typeface="Calibri"/>
            </a:endParaRPr>
          </a:p>
          <a:p>
            <a:pPr marL="387985">
              <a:lnSpc>
                <a:spcPct val="100000"/>
              </a:lnSpc>
              <a:spcBef>
                <a:spcPts val="235"/>
              </a:spcBef>
              <a:tabLst>
                <a:tab pos="103695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Calibri"/>
                <a:cs typeface="Calibri"/>
              </a:rPr>
              <a:t>Mdx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566" y="2460445"/>
            <a:ext cx="1231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2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Derivar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igualar.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5522" y="2716439"/>
            <a:ext cx="622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85557" y="2641103"/>
            <a:ext cx="723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u="sng" sz="8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0957" y="2745040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24774" y="2546729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0453" y="2658337"/>
            <a:ext cx="11277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04215" algn="l"/>
              </a:tabLst>
            </a:pP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9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Mdx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76411" y="2645383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5424" y="2658337"/>
            <a:ext cx="5041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4707" y="2856216"/>
            <a:ext cx="748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30">
                <a:latin typeface="Calibri"/>
                <a:cs typeface="Calibri"/>
              </a:rPr>
              <a:t>EDO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9994" y="3092055"/>
            <a:ext cx="1563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4.</a:t>
            </a: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5">
                <a:latin typeface="Calibri"/>
                <a:cs typeface="Calibri"/>
              </a:rPr>
              <a:t>eso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8807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58807" y="704507"/>
            <a:ext cx="2343785" cy="34861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200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60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04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37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58807" y="1156271"/>
            <a:ext cx="2343785" cy="210820"/>
          </a:xfrm>
          <a:custGeom>
            <a:avLst/>
            <a:gdLst/>
            <a:ahLst/>
            <a:cxnLst/>
            <a:rect l="l" t="t" r="r" b="b"/>
            <a:pathLst>
              <a:path w="2343785" h="210819">
                <a:moveTo>
                  <a:pt x="2343581" y="0"/>
                </a:moveTo>
                <a:lnTo>
                  <a:pt x="0" y="0"/>
                </a:lnTo>
                <a:lnTo>
                  <a:pt x="0" y="210451"/>
                </a:lnTo>
                <a:lnTo>
                  <a:pt x="2343581" y="210451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104946" y="1154238"/>
            <a:ext cx="16541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846455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ydx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dy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58807" y="1366723"/>
            <a:ext cx="2343785" cy="2007235"/>
          </a:xfrm>
          <a:custGeom>
            <a:avLst/>
            <a:gdLst/>
            <a:ahLst/>
            <a:cxnLst/>
            <a:rect l="l" t="t" r="r" b="b"/>
            <a:pathLst>
              <a:path w="2343785" h="2007235">
                <a:moveTo>
                  <a:pt x="2343581" y="0"/>
                </a:moveTo>
                <a:lnTo>
                  <a:pt x="0" y="0"/>
                </a:lnTo>
                <a:lnTo>
                  <a:pt x="0" y="2007006"/>
                </a:lnTo>
                <a:lnTo>
                  <a:pt x="2343581" y="2007006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141052" y="1375166"/>
            <a:ext cx="1725295" cy="6572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94310" indent="-161290">
              <a:lnSpc>
                <a:spcPct val="100000"/>
              </a:lnSpc>
              <a:spcBef>
                <a:spcPts val="340"/>
              </a:spcBef>
              <a:buClr>
                <a:srgbClr val="13B03D"/>
              </a:buClr>
              <a:buAutoNum type="arabicPeriod"/>
              <a:tabLst>
                <a:tab pos="194945" algn="l"/>
              </a:tabLst>
            </a:pPr>
            <a:r>
              <a:rPr dirty="0" sz="1100" spc="35">
                <a:latin typeface="Calibri"/>
                <a:cs typeface="Calibri"/>
              </a:rPr>
              <a:t>Comprobar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corregir.</a:t>
            </a:r>
            <a:endParaRPr sz="1100">
              <a:latin typeface="Calibri"/>
              <a:cs typeface="Calibri"/>
            </a:endParaRPr>
          </a:p>
          <a:p>
            <a:pPr marL="631825">
              <a:lnSpc>
                <a:spcPct val="100000"/>
              </a:lnSpc>
              <a:spcBef>
                <a:spcPts val="235"/>
              </a:spcBef>
            </a:pPr>
            <a:r>
              <a:rPr dirty="0" sz="1100" spc="35">
                <a:latin typeface="Calibri"/>
                <a:cs typeface="Calibri"/>
              </a:rPr>
              <a:t>ye</a:t>
            </a:r>
            <a:r>
              <a:rPr dirty="0" baseline="27777" sz="1200" spc="12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27777" sz="1200" spc="120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94310" indent="-169545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AutoNum type="arabicPeriod" startAt="2"/>
              <a:tabLst>
                <a:tab pos="194945" algn="l"/>
              </a:tabLst>
            </a:pPr>
            <a:r>
              <a:rPr dirty="0" sz="1100" spc="15">
                <a:latin typeface="Calibri"/>
                <a:cs typeface="Calibri"/>
              </a:rPr>
              <a:t>Integrar.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09082" y="3316842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85247" y="1926804"/>
            <a:ext cx="78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75785" y="2025457"/>
            <a:ext cx="5245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62915" algn="l"/>
              </a:tabLst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4526" y="2038412"/>
            <a:ext cx="14433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4607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65767" y="2274263"/>
            <a:ext cx="1231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2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Derivar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igualar.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35795" y="2440505"/>
            <a:ext cx="2128520" cy="85534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491490">
              <a:lnSpc>
                <a:spcPct val="100000"/>
              </a:lnSpc>
              <a:spcBef>
                <a:spcPts val="340"/>
              </a:spcBef>
            </a:pPr>
            <a:r>
              <a:rPr dirty="0" sz="1100" spc="35">
                <a:latin typeface="Calibri"/>
                <a:cs typeface="Calibri"/>
              </a:rPr>
              <a:t>y</a:t>
            </a:r>
            <a:r>
              <a:rPr dirty="0" sz="1100" spc="30">
                <a:latin typeface="Calibri"/>
                <a:cs typeface="Calibri"/>
              </a:rPr>
              <a:t>e</a:t>
            </a:r>
            <a:r>
              <a:rPr dirty="0" baseline="27777" sz="1200" spc="52">
                <a:latin typeface="Calibri"/>
                <a:cs typeface="Calibri"/>
              </a:rPr>
              <a:t>x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e</a:t>
            </a:r>
            <a:r>
              <a:rPr dirty="0" baseline="27777" sz="1200" spc="120">
                <a:latin typeface="Calibri"/>
                <a:cs typeface="Calibri"/>
              </a:rPr>
              <a:t>x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709930">
              <a:lnSpc>
                <a:spcPct val="100000"/>
              </a:lnSpc>
              <a:spcBef>
                <a:spcPts val="235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60">
                <a:latin typeface="Lucida Sans Unicode"/>
                <a:cs typeface="Lucida Sans Unicode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baseline="27777" sz="1200" spc="-270" i="1">
                <a:latin typeface="DejaVu Sans Condensed"/>
                <a:cs typeface="DejaVu Sans Condensed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solidFill>
                  <a:srgbClr val="13B03D"/>
                </a:solidFill>
                <a:latin typeface="Calibri"/>
                <a:cs typeface="Calibri"/>
              </a:rPr>
              <a:t>4.</a:t>
            </a:r>
            <a:r>
              <a:rPr dirty="0" sz="1100" spc="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Resolver.</a:t>
            </a:r>
            <a:endParaRPr sz="1100">
              <a:latin typeface="Calibri"/>
              <a:cs typeface="Calibri"/>
            </a:endParaRPr>
          </a:p>
          <a:p>
            <a:pPr marL="200025">
              <a:lnSpc>
                <a:spcPct val="100000"/>
              </a:lnSpc>
              <a:spcBef>
                <a:spcPts val="235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27777" sz="1200" spc="120">
                <a:latin typeface="Calibri"/>
                <a:cs typeface="Calibri"/>
              </a:rPr>
              <a:t>x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1389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8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u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opo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ógi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os)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224332"/>
            <a:ext cx="5039995" cy="804545"/>
          </a:xfrm>
          <a:custGeom>
            <a:avLst/>
            <a:gdLst/>
            <a:ahLst/>
            <a:cxnLst/>
            <a:rect l="l" t="t" r="r" b="b"/>
            <a:pathLst>
              <a:path w="5039995" h="804544">
                <a:moveTo>
                  <a:pt x="5039995" y="0"/>
                </a:moveTo>
                <a:lnTo>
                  <a:pt x="0" y="0"/>
                </a:lnTo>
                <a:lnTo>
                  <a:pt x="0" y="804468"/>
                </a:lnTo>
                <a:lnTo>
                  <a:pt x="5039995" y="80446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703832" y="208177"/>
            <a:ext cx="3149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63525" algn="l"/>
              </a:tabLst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6205" y="287145"/>
            <a:ext cx="20300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3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3414" y="287145"/>
            <a:ext cx="5175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9079" y="489240"/>
            <a:ext cx="82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¯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2556" y="229042"/>
            <a:ext cx="314960" cy="407034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280"/>
              </a:spcBef>
            </a:pPr>
            <a:r>
              <a:rPr dirty="0" sz="1100" spc="-550">
                <a:latin typeface="Tahoma"/>
                <a:cs typeface="Tahoma"/>
              </a:rPr>
              <a:t>˚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0"/>
              </a:spcBef>
              <a:tabLst>
                <a:tab pos="263525" algn="l"/>
              </a:tabLst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88057" y="510030"/>
            <a:ext cx="6527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580390" algn="l"/>
              </a:tabLst>
            </a:pP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6032" y="522984"/>
            <a:ext cx="171068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cl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40">
                <a:latin typeface="Arial"/>
                <a:cs typeface="Arial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110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int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40">
                <a:latin typeface="Arial"/>
                <a:cs typeface="Arial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3808" y="522984"/>
            <a:ext cx="666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3840" y="410767"/>
            <a:ext cx="79057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713740" algn="l"/>
              </a:tabLst>
            </a:pPr>
            <a:r>
              <a:rPr dirty="0" sz="1100" spc="110">
                <a:latin typeface="Verdana"/>
                <a:cs typeface="Verdana"/>
              </a:rPr>
              <a:t> </a:t>
            </a:r>
            <a:r>
              <a:rPr dirty="0" sz="1100" spc="110">
                <a:latin typeface="Verdana"/>
                <a:cs typeface="Verdana"/>
              </a:rPr>
              <a:t>	</a:t>
            </a: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4179" y="217561"/>
            <a:ext cx="696595" cy="73342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Char char="•"/>
              <a:tabLst>
                <a:tab pos="113030" algn="l"/>
              </a:tabLst>
            </a:pPr>
            <a:r>
              <a:rPr dirty="0" sz="1100" spc="30">
                <a:latin typeface="Calibri"/>
                <a:cs typeface="Calibri"/>
              </a:rPr>
              <a:t>Interior:</a:t>
            </a:r>
            <a:endParaRPr sz="1100">
              <a:latin typeface="Calibri"/>
              <a:cs typeface="Calibri"/>
            </a:endParaRPr>
          </a:p>
          <a:p>
            <a:pPr marL="112395" indent="-11303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113030" algn="l"/>
              </a:tabLst>
            </a:pPr>
            <a:r>
              <a:rPr dirty="0" sz="1100" spc="5">
                <a:latin typeface="Calibri"/>
                <a:cs typeface="Calibri"/>
              </a:rPr>
              <a:t>C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55">
                <a:latin typeface="Calibri"/>
                <a:cs typeface="Calibri"/>
              </a:rPr>
              <a:t>ausu</a:t>
            </a:r>
            <a:r>
              <a:rPr dirty="0" sz="1100" spc="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a:</a:t>
            </a:r>
            <a:endParaRPr sz="1100">
              <a:latin typeface="Calibri"/>
              <a:cs typeface="Calibri"/>
            </a:endParaRPr>
          </a:p>
          <a:p>
            <a:pPr marL="112395" indent="-11303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113030" algn="l"/>
              </a:tabLst>
            </a:pPr>
            <a:r>
              <a:rPr dirty="0" sz="1100" spc="15">
                <a:latin typeface="Calibri"/>
                <a:cs typeface="Calibri"/>
              </a:rPr>
              <a:t>Frontera: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6928" y="679855"/>
            <a:ext cx="3962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44805" algn="l"/>
              </a:tabLst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1442" y="745882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28298" y="758823"/>
            <a:ext cx="1864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90" b="0" i="1">
                <a:latin typeface="Bookman Old Style"/>
                <a:cs typeface="Bookman Old Style"/>
              </a:rPr>
              <a:t>∂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cl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cl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40">
                <a:latin typeface="Arial"/>
                <a:cs typeface="Arial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94" y="1159292"/>
            <a:ext cx="4126865" cy="9455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endParaRPr sz="1100">
              <a:latin typeface="Trebuchet MS"/>
              <a:cs typeface="Trebuchet MS"/>
            </a:endParaRPr>
          </a:p>
          <a:p>
            <a:pPr marL="289560" indent="-113664">
              <a:lnSpc>
                <a:spcPct val="100000"/>
              </a:lnSpc>
              <a:spcBef>
                <a:spcPts val="103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interior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abierto </a:t>
            </a:r>
            <a:r>
              <a:rPr dirty="0" sz="1100" spc="60">
                <a:latin typeface="Calibri"/>
                <a:cs typeface="Calibri"/>
              </a:rPr>
              <a:t>más</a:t>
            </a:r>
            <a:r>
              <a:rPr dirty="0" sz="1100" spc="45">
                <a:latin typeface="Calibri"/>
                <a:cs typeface="Calibri"/>
              </a:rPr>
              <a:t> grande</a:t>
            </a:r>
            <a:r>
              <a:rPr dirty="0" sz="1100" spc="40">
                <a:latin typeface="Calibri"/>
                <a:cs typeface="Calibri"/>
              </a:rPr>
              <a:t> contenido </a:t>
            </a:r>
            <a:r>
              <a:rPr dirty="0" sz="1100" spc="45">
                <a:latin typeface="Calibri"/>
                <a:cs typeface="Calibri"/>
              </a:rPr>
              <a:t>en </a:t>
            </a:r>
            <a:r>
              <a:rPr dirty="0" sz="1100" spc="-2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7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clausura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cerrado </a:t>
            </a:r>
            <a:r>
              <a:rPr dirty="0" sz="1100" spc="60">
                <a:latin typeface="Calibri"/>
                <a:cs typeface="Calibri"/>
              </a:rPr>
              <a:t>más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pequeño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conteniendo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475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frontera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separa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su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complementario.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994" y="220797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59994" y="2207971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9994" y="2418422"/>
            <a:ext cx="5039995" cy="407034"/>
          </a:xfrm>
          <a:custGeom>
            <a:avLst/>
            <a:gdLst/>
            <a:ahLst/>
            <a:cxnLst/>
            <a:rect l="l" t="t" r="r" b="b"/>
            <a:pathLst>
              <a:path w="5039995" h="407035">
                <a:moveTo>
                  <a:pt x="5039995" y="0"/>
                </a:moveTo>
                <a:lnTo>
                  <a:pt x="0" y="0"/>
                </a:lnTo>
                <a:lnTo>
                  <a:pt x="0" y="407035"/>
                </a:lnTo>
                <a:lnTo>
                  <a:pt x="5039995" y="40703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65758" y="2511195"/>
            <a:ext cx="3041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324610" algn="l"/>
                <a:tab pos="1706880" algn="l"/>
              </a:tabLst>
            </a:pPr>
            <a:r>
              <a:rPr dirty="0" sz="1100" spc="40">
                <a:latin typeface="Calibri"/>
                <a:cs typeface="Calibri"/>
              </a:rPr>
              <a:t>int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20" i="1">
                <a:latin typeface="DejaVu Sans Condensed"/>
                <a:cs typeface="DejaVu Sans Condensed"/>
              </a:rPr>
              <a:t>∅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0">
                <a:latin typeface="Calibri"/>
                <a:cs typeface="Calibri"/>
              </a:rPr>
              <a:t>int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ad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13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631" y="75867"/>
            <a:ext cx="1710689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50" b="1">
                <a:solidFill>
                  <a:srgbClr val="F9F9F9"/>
                </a:solidFill>
                <a:latin typeface="Calibri"/>
                <a:cs typeface="Calibri"/>
              </a:rPr>
              <a:t>homogéneas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4" name="object 4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35"/>
              <a:ext cx="4404995" cy="5080"/>
            </a:xfrm>
            <a:custGeom>
              <a:avLst/>
              <a:gdLst/>
              <a:ahLst/>
              <a:cxnLst/>
              <a:rect l="l" t="t" r="r" b="b"/>
              <a:pathLst>
                <a:path w="4404995" h="5079">
                  <a:moveTo>
                    <a:pt x="0" y="5060"/>
                  </a:moveTo>
                  <a:lnTo>
                    <a:pt x="0" y="0"/>
                  </a:lnTo>
                  <a:lnTo>
                    <a:pt x="4404783" y="0"/>
                  </a:lnTo>
                  <a:lnTo>
                    <a:pt x="440478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367980" y="1406080"/>
            <a:ext cx="302450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09082" y="3316842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7980" y="1616532"/>
            <a:ext cx="3024505" cy="65722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6510" rIns="0" bIns="0" rtlCol="0" vert="horz">
            <a:spAutoFit/>
          </a:bodyPr>
          <a:lstStyle/>
          <a:p>
            <a:pPr algn="ctr" marL="33020">
              <a:lnSpc>
                <a:spcPct val="100000"/>
              </a:lnSpc>
              <a:spcBef>
                <a:spcPts val="13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homogén</a:t>
            </a:r>
            <a:r>
              <a:rPr dirty="0" sz="1100" spc="3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sii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80"/>
              </a:spcBef>
            </a:pPr>
            <a:r>
              <a:rPr dirty="0" sz="1100" spc="5">
                <a:latin typeface="Calibri"/>
                <a:cs typeface="Calibri"/>
              </a:rPr>
              <a:t>f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tx</a:t>
            </a:r>
            <a:r>
              <a:rPr dirty="0" baseline="-10416" sz="1200" spc="7">
                <a:latin typeface="Calibri"/>
                <a:cs typeface="Calibri"/>
              </a:rPr>
              <a:t>1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5">
                <a:latin typeface="Calibri"/>
                <a:cs typeface="Calibri"/>
              </a:rPr>
              <a:t>tx</a:t>
            </a:r>
            <a:r>
              <a:rPr dirty="0" baseline="-10416" sz="1200" spc="52">
                <a:latin typeface="Calibri"/>
                <a:cs typeface="Calibri"/>
              </a:rPr>
              <a:t>n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baseline="31250" sz="1200" spc="22" b="0" i="1">
                <a:latin typeface="Bookman Old Style"/>
                <a:cs typeface="Bookman Old Style"/>
              </a:rPr>
              <a:t>α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baseline="-10416" sz="1200" spc="22">
                <a:latin typeface="Calibri"/>
                <a:cs typeface="Calibri"/>
              </a:rPr>
              <a:t>1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r>
              <a:rPr dirty="0" sz="1100" spc="4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65" i="1">
                <a:latin typeface="DejaVu Sans"/>
                <a:cs typeface="DejaVu Sans"/>
              </a:rPr>
              <a:t>∀</a:t>
            </a:r>
            <a:r>
              <a:rPr dirty="0" sz="1100" spc="-6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710689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homogéneas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404995" cy="5080"/>
            </a:xfrm>
            <a:custGeom>
              <a:avLst/>
              <a:gdLst/>
              <a:ahLst/>
              <a:cxnLst/>
              <a:rect l="l" t="t" r="r" b="b"/>
              <a:pathLst>
                <a:path w="4404995" h="5079">
                  <a:moveTo>
                    <a:pt x="0" y="5060"/>
                  </a:moveTo>
                  <a:lnTo>
                    <a:pt x="0" y="0"/>
                  </a:lnTo>
                  <a:lnTo>
                    <a:pt x="4404783" y="0"/>
                  </a:lnTo>
                  <a:lnTo>
                    <a:pt x="440478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57606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06" y="704519"/>
            <a:ext cx="2343785" cy="61468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8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-345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30">
                <a:latin typeface="Calibri"/>
                <a:cs typeface="Calibri"/>
              </a:rPr>
              <a:t>homo.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7606" y="14219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Método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606" y="1632419"/>
            <a:ext cx="2343785" cy="16236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47625" rIns="0" bIns="0" rtlCol="0" vert="horz">
            <a:spAutoFit/>
          </a:bodyPr>
          <a:lstStyle/>
          <a:p>
            <a:pPr marL="276860" indent="-161290">
              <a:lnSpc>
                <a:spcPct val="100000"/>
              </a:lnSpc>
              <a:spcBef>
                <a:spcPts val="375"/>
              </a:spcBef>
              <a:buClr>
                <a:srgbClr val="EB801A"/>
              </a:buClr>
              <a:buAutoNum type="arabicPeriod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Comprobar.</a:t>
            </a:r>
            <a:endParaRPr sz="1100">
              <a:latin typeface="Calibri"/>
              <a:cs typeface="Calibri"/>
            </a:endParaRPr>
          </a:p>
          <a:p>
            <a:pPr marL="276860" indent="-170180">
              <a:lnSpc>
                <a:spcPct val="100000"/>
              </a:lnSpc>
              <a:spcBef>
                <a:spcPts val="540"/>
              </a:spcBef>
              <a:buClr>
                <a:srgbClr val="EB801A"/>
              </a:buClr>
              <a:buAutoNum type="arabicPeriod"/>
              <a:tabLst>
                <a:tab pos="277495" algn="l"/>
              </a:tabLst>
            </a:pPr>
            <a:r>
              <a:rPr dirty="0" sz="1100" spc="25">
                <a:latin typeface="Calibri"/>
                <a:cs typeface="Calibri"/>
              </a:rPr>
              <a:t>Transformar.</a:t>
            </a:r>
            <a:endParaRPr sz="1100">
              <a:latin typeface="Calibri"/>
              <a:cs typeface="Calibri"/>
            </a:endParaRPr>
          </a:p>
          <a:p>
            <a:pPr marL="422909">
              <a:lnSpc>
                <a:spcPts val="1145"/>
              </a:lnSpc>
              <a:spcBef>
                <a:spcPts val="775"/>
              </a:spcBef>
              <a:tabLst>
                <a:tab pos="1067435" algn="l"/>
                <a:tab pos="1441450" algn="l"/>
              </a:tabLst>
            </a:pP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y</a:t>
            </a:r>
            <a:r>
              <a:rPr dirty="0" sz="1100" spc="-15" b="0" i="1">
                <a:latin typeface="Bookman Old Style"/>
                <a:cs typeface="Bookman Old Style"/>
              </a:rPr>
              <a:t>/</a:t>
            </a:r>
            <a:r>
              <a:rPr dirty="0" sz="1100" spc="-15">
                <a:latin typeface="Calibri"/>
                <a:cs typeface="Calibri"/>
              </a:rPr>
              <a:t>x	</a:t>
            </a:r>
            <a:r>
              <a:rPr dirty="0" sz="1100" spc="-10">
                <a:latin typeface="Lucida Sans Unicode"/>
                <a:cs typeface="Lucida Sans Unicode"/>
              </a:rPr>
              <a:t>"0	</a:t>
            </a:r>
            <a:r>
              <a:rPr dirty="0" baseline="45454" sz="1650" spc="44">
                <a:latin typeface="Calibri"/>
                <a:cs typeface="Calibri"/>
              </a:rPr>
              <a:t>y</a:t>
            </a:r>
            <a:r>
              <a:rPr dirty="0" baseline="45454" sz="1650" spc="37">
                <a:latin typeface="Calibri"/>
                <a:cs typeface="Calibri"/>
              </a:rPr>
              <a:t> </a:t>
            </a:r>
            <a:r>
              <a:rPr dirty="0" baseline="45454" sz="1650" spc="67">
                <a:latin typeface="Tahoma"/>
                <a:cs typeface="Tahoma"/>
              </a:rPr>
              <a:t>=</a:t>
            </a:r>
            <a:r>
              <a:rPr dirty="0" baseline="45454" sz="1650" spc="-104">
                <a:latin typeface="Tahoma"/>
                <a:cs typeface="Tahoma"/>
              </a:rPr>
              <a:t> </a:t>
            </a:r>
            <a:r>
              <a:rPr dirty="0" baseline="45454" sz="1650" spc="67">
                <a:latin typeface="Calibri"/>
                <a:cs typeface="Calibri"/>
              </a:rPr>
              <a:t>xu</a:t>
            </a:r>
            <a:endParaRPr baseline="45454" sz="1650">
              <a:latin typeface="Calibri"/>
              <a:cs typeface="Calibri"/>
            </a:endParaRPr>
          </a:p>
          <a:p>
            <a:pPr marL="1383030">
              <a:lnSpc>
                <a:spcPts val="1145"/>
              </a:lnSpc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xu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endParaRPr baseline="31250" sz="1200">
              <a:latin typeface="DejaVu Sans Condensed"/>
              <a:cs typeface="DejaVu Sans Condensed"/>
            </a:endParaRPr>
          </a:p>
          <a:p>
            <a:pPr marL="758825">
              <a:lnSpc>
                <a:spcPct val="100000"/>
              </a:lnSpc>
              <a:spcBef>
                <a:spcPts val="640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xu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i="1">
                <a:latin typeface="DejaVu Sans Condensed"/>
                <a:cs typeface="DejaVu Sans Condensed"/>
              </a:rPr>
              <a:t> </a:t>
            </a:r>
            <a:r>
              <a:rPr dirty="0" baseline="31250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70815">
              <a:lnSpc>
                <a:spcPct val="100000"/>
              </a:lnSpc>
              <a:spcBef>
                <a:spcPts val="570"/>
              </a:spcBef>
              <a:buClr>
                <a:srgbClr val="EB801A"/>
              </a:buClr>
              <a:buAutoNum type="arabicPeriod" startAt="3"/>
              <a:tabLst>
                <a:tab pos="277495" algn="l"/>
              </a:tabLst>
            </a:pPr>
            <a:r>
              <a:rPr dirty="0" sz="1100" spc="25">
                <a:latin typeface="Calibri"/>
                <a:cs typeface="Calibri"/>
              </a:rPr>
              <a:t>Resolver.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(vars.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seps.)</a:t>
            </a:r>
            <a:endParaRPr sz="1100">
              <a:latin typeface="Calibri"/>
              <a:cs typeface="Calibri"/>
            </a:endParaRPr>
          </a:p>
          <a:p>
            <a:pPr marL="276860" indent="-175260">
              <a:lnSpc>
                <a:spcPct val="100000"/>
              </a:lnSpc>
              <a:spcBef>
                <a:spcPts val="540"/>
              </a:spcBef>
              <a:buClr>
                <a:srgbClr val="EB801A"/>
              </a:buClr>
              <a:buAutoNum type="arabicPeriod" startAt="3"/>
              <a:tabLst>
                <a:tab pos="277495" algn="l"/>
              </a:tabLst>
            </a:pPr>
            <a:r>
              <a:rPr dirty="0" sz="1100" spc="45">
                <a:latin typeface="Calibri"/>
                <a:cs typeface="Calibri"/>
              </a:rPr>
              <a:t>Deshacer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cambio.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8807" y="494068"/>
            <a:ext cx="234378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8807" y="704519"/>
            <a:ext cx="2343785" cy="61468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8890" rIns="0" bIns="0" rtlCol="0" vert="horz">
            <a:spAutoFit/>
          </a:bodyPr>
          <a:lstStyle/>
          <a:p>
            <a:pPr marL="304165" marR="296545" indent="99060">
              <a:lnSpc>
                <a:spcPct val="140700"/>
              </a:lnSpc>
              <a:spcBef>
                <a:spcPts val="7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0 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hom</a:t>
            </a:r>
            <a:r>
              <a:rPr dirty="0" sz="1100" spc="30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mismo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58807" y="1421968"/>
            <a:ext cx="2343785" cy="214629"/>
          </a:xfrm>
          <a:custGeom>
            <a:avLst/>
            <a:gdLst/>
            <a:ahLst/>
            <a:cxnLst/>
            <a:rect l="l" t="t" r="r" b="b"/>
            <a:pathLst>
              <a:path w="2343785" h="214630">
                <a:moveTo>
                  <a:pt x="2343581" y="0"/>
                </a:moveTo>
                <a:lnTo>
                  <a:pt x="0" y="0"/>
                </a:lnTo>
                <a:lnTo>
                  <a:pt x="0" y="214604"/>
                </a:lnTo>
                <a:lnTo>
                  <a:pt x="2343581" y="214604"/>
                </a:lnTo>
                <a:lnTo>
                  <a:pt x="234358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58807" y="1421968"/>
            <a:ext cx="2343785" cy="214629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  <a:tabLst>
                <a:tab pos="755650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dx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xdy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58807" y="1636585"/>
            <a:ext cx="2343785" cy="1793239"/>
          </a:xfrm>
          <a:custGeom>
            <a:avLst/>
            <a:gdLst/>
            <a:ahLst/>
            <a:cxnLst/>
            <a:rect l="l" t="t" r="r" b="b"/>
            <a:pathLst>
              <a:path w="2343785" h="1793239">
                <a:moveTo>
                  <a:pt x="2343581" y="0"/>
                </a:moveTo>
                <a:lnTo>
                  <a:pt x="0" y="0"/>
                </a:lnTo>
                <a:lnTo>
                  <a:pt x="0" y="1792846"/>
                </a:lnTo>
                <a:lnTo>
                  <a:pt x="2343581" y="1792846"/>
                </a:lnTo>
                <a:lnTo>
                  <a:pt x="234358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166452" y="1641434"/>
            <a:ext cx="1950720" cy="81661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68910" indent="-161290">
              <a:lnSpc>
                <a:spcPct val="100000"/>
              </a:lnSpc>
              <a:spcBef>
                <a:spcPts val="340"/>
              </a:spcBef>
              <a:buClr>
                <a:srgbClr val="13B03D"/>
              </a:buClr>
              <a:buAutoNum type="arabicPeriod"/>
              <a:tabLst>
                <a:tab pos="169545" algn="l"/>
              </a:tabLst>
            </a:pPr>
            <a:r>
              <a:rPr dirty="0" sz="1100" spc="20">
                <a:latin typeface="Calibri"/>
                <a:cs typeface="Calibri"/>
              </a:rPr>
              <a:t>Comprobar.</a:t>
            </a:r>
            <a:endParaRPr sz="1100">
              <a:latin typeface="Calibri"/>
              <a:cs typeface="Calibri"/>
            </a:endParaRPr>
          </a:p>
          <a:p>
            <a:pPr marL="241935">
              <a:lnSpc>
                <a:spcPct val="100000"/>
              </a:lnSpc>
              <a:spcBef>
                <a:spcPts val="235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tx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ty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tx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tx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69545" marR="993775" indent="-169545">
              <a:lnSpc>
                <a:spcPts val="1260"/>
              </a:lnSpc>
              <a:spcBef>
                <a:spcPts val="630"/>
              </a:spcBef>
              <a:buClr>
                <a:srgbClr val="13B03D"/>
              </a:buClr>
              <a:buAutoNum type="arabicPeriod" startAt="2"/>
              <a:tabLst>
                <a:tab pos="169545" algn="l"/>
                <a:tab pos="548005" algn="l"/>
              </a:tabLst>
            </a:pP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ans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45">
                <a:latin typeface="Calibri"/>
                <a:cs typeface="Calibri"/>
              </a:rPr>
              <a:t>orma</a:t>
            </a:r>
            <a:r>
              <a:rPr dirty="0" sz="1100" spc="-60">
                <a:latin typeface="Calibri"/>
                <a:cs typeface="Calibri"/>
              </a:rPr>
              <a:t>r</a:t>
            </a:r>
            <a:r>
              <a:rPr dirty="0" sz="1100" spc="-25">
                <a:latin typeface="Calibri"/>
                <a:cs typeface="Calibri"/>
              </a:rPr>
              <a:t>. 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26168" y="2455061"/>
            <a:ext cx="611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506730" algn="l"/>
              </a:tabLst>
            </a:pP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=	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6130" y="2360027"/>
            <a:ext cx="9385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-345" i="1">
                <a:latin typeface="DejaVu Sans Condensed"/>
                <a:cs typeface="DejaVu Sans Condensed"/>
              </a:rPr>
              <a:t>1</a:t>
            </a:r>
            <a:r>
              <a:rPr dirty="0" baseline="27777" sz="1200" i="1">
                <a:latin typeface="DejaVu Sans Condensed"/>
                <a:cs typeface="DejaVu Sans Condensed"/>
              </a:rPr>
              <a:t> </a:t>
            </a:r>
            <a:r>
              <a:rPr dirty="0" baseline="27777" sz="1200" spc="-157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65767" y="2610966"/>
            <a:ext cx="741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2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Resolver.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01999" y="2781146"/>
            <a:ext cx="12674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log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1195" y="2989273"/>
            <a:ext cx="12871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solidFill>
                  <a:srgbClr val="13B03D"/>
                </a:solidFill>
                <a:latin typeface="Calibri"/>
                <a:cs typeface="Calibri"/>
              </a:rPr>
              <a:t>4.</a:t>
            </a:r>
            <a:r>
              <a:rPr dirty="0" sz="11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Deshacer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cambio.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01999" y="3159454"/>
            <a:ext cx="13449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log</a:t>
            </a:r>
            <a:r>
              <a:rPr dirty="0" sz="1100" spc="-15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3974" y="3325150"/>
            <a:ext cx="1193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0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600450"/>
          </a:xfrm>
          <a:custGeom>
            <a:avLst/>
            <a:gdLst/>
            <a:ahLst/>
            <a:cxnLst/>
            <a:rect l="l" t="t" r="r" b="b"/>
            <a:pathLst>
              <a:path w="5760085" h="3600450">
                <a:moveTo>
                  <a:pt x="5759996" y="0"/>
                </a:moveTo>
                <a:lnTo>
                  <a:pt x="0" y="0"/>
                </a:lnTo>
                <a:lnTo>
                  <a:pt x="0" y="3600005"/>
                </a:lnTo>
                <a:lnTo>
                  <a:pt x="5759996" y="3600005"/>
                </a:lnTo>
                <a:lnTo>
                  <a:pt x="5759996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43304" y="1496641"/>
            <a:ext cx="18967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EDO</a:t>
            </a:r>
            <a:r>
              <a:rPr dirty="0" sz="1400" spc="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1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orden</a:t>
            </a:r>
            <a:r>
              <a:rPr dirty="0" sz="1400" spc="1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8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superior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56004" y="1851831"/>
            <a:ext cx="3048635" cy="5080"/>
            <a:chOff x="1356004" y="1851831"/>
            <a:chExt cx="3048635" cy="5080"/>
          </a:xfrm>
        </p:grpSpPr>
        <p:sp>
          <p:nvSpPr>
            <p:cNvPr id="5" name="object 5"/>
            <p:cNvSpPr/>
            <p:nvPr/>
          </p:nvSpPr>
          <p:spPr>
            <a:xfrm>
              <a:off x="1356004" y="185183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56004" y="1851831"/>
              <a:ext cx="2331085" cy="5080"/>
            </a:xfrm>
            <a:custGeom>
              <a:avLst/>
              <a:gdLst/>
              <a:ahLst/>
              <a:cxnLst/>
              <a:rect l="l" t="t" r="r" b="b"/>
              <a:pathLst>
                <a:path w="2331085" h="5080">
                  <a:moveTo>
                    <a:pt x="0" y="5060"/>
                  </a:moveTo>
                  <a:lnTo>
                    <a:pt x="0" y="0"/>
                  </a:lnTo>
                  <a:lnTo>
                    <a:pt x="2330863" y="0"/>
                  </a:lnTo>
                  <a:lnTo>
                    <a:pt x="233086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5942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segundo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orden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coeficientes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constantes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744085" cy="5080"/>
            </a:xfrm>
            <a:custGeom>
              <a:avLst/>
              <a:gdLst/>
              <a:ahLst/>
              <a:cxnLst/>
              <a:rect l="l" t="t" r="r" b="b"/>
              <a:pathLst>
                <a:path w="4744085" h="5079">
                  <a:moveTo>
                    <a:pt x="0" y="5060"/>
                  </a:moveTo>
                  <a:lnTo>
                    <a:pt x="0" y="0"/>
                  </a:lnTo>
                  <a:lnTo>
                    <a:pt x="4743605" y="0"/>
                  </a:lnTo>
                  <a:lnTo>
                    <a:pt x="474360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4000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versión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homogénea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454659">
              <a:lnSpc>
                <a:spcPct val="100000"/>
              </a:lnSpc>
              <a:spcBef>
                <a:spcPts val="819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00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descomp.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EB801A"/>
                </a:solidFill>
                <a:latin typeface="Calibri"/>
                <a:cs typeface="Calibri"/>
              </a:rPr>
              <a:t>espectral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EB801A"/>
                </a:solidFill>
                <a:latin typeface="Calibri"/>
                <a:cs typeface="Calibri"/>
              </a:rPr>
              <a:t>(diag.)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004" y="1355585"/>
            <a:ext cx="2520315" cy="1744345"/>
          </a:xfrm>
          <a:custGeom>
            <a:avLst/>
            <a:gdLst/>
            <a:ahLst/>
            <a:cxnLst/>
            <a:rect l="l" t="t" r="r" b="b"/>
            <a:pathLst>
              <a:path w="2520315" h="1744345">
                <a:moveTo>
                  <a:pt x="2519997" y="0"/>
                </a:moveTo>
                <a:lnTo>
                  <a:pt x="0" y="0"/>
                </a:lnTo>
                <a:lnTo>
                  <a:pt x="0" y="1744281"/>
                </a:lnTo>
                <a:lnTo>
                  <a:pt x="2519997" y="1744281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5389" y="1366606"/>
            <a:ext cx="2009775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8630" marR="30480" indent="-443865">
              <a:lnSpc>
                <a:spcPct val="118400"/>
              </a:lnSpc>
              <a:spcBef>
                <a:spcPts val="10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13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Factorizar </a:t>
            </a:r>
            <a:r>
              <a:rPr dirty="0" sz="1100" spc="35">
                <a:latin typeface="Calibri"/>
                <a:cs typeface="Calibri"/>
              </a:rPr>
              <a:t>pol. característico.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6975" y="1833218"/>
            <a:ext cx="1199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064" y="2050337"/>
            <a:ext cx="2032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27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30">
                <a:latin typeface="Calibri"/>
                <a:cs typeface="Calibri"/>
              </a:rPr>
              <a:t> fund.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soluciones.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976" y="2262268"/>
            <a:ext cx="1398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 i="1">
                <a:latin typeface="DejaVu Sans"/>
                <a:cs typeface="DejaVu Sans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-67">
                <a:latin typeface="Calibri"/>
                <a:cs typeface="Calibri"/>
              </a:rPr>
              <a:t>1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976" y="2436867"/>
            <a:ext cx="1466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xe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965" y="2545737"/>
            <a:ext cx="2300605" cy="4813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94945" indent="-109220">
              <a:lnSpc>
                <a:spcPct val="100000"/>
              </a:lnSpc>
              <a:spcBef>
                <a:spcPts val="610"/>
              </a:spcBef>
              <a:buClr>
                <a:srgbClr val="EB801A"/>
              </a:buClr>
              <a:buFont typeface="Calibri"/>
              <a:buChar char="•"/>
              <a:tabLst>
                <a:tab pos="19558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±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-45" b="0" i="1">
                <a:latin typeface="Bookman Old Style"/>
                <a:cs typeface="Bookman Old Style"/>
              </a:rPr>
              <a:t>β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cos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  <a:p>
            <a:pPr marL="25400">
              <a:lnSpc>
                <a:spcPct val="100000"/>
              </a:lnSpc>
              <a:spcBef>
                <a:spcPts val="56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Solución</a:t>
            </a:r>
            <a:r>
              <a:rPr dirty="0" sz="1100" spc="35">
                <a:latin typeface="Calibri"/>
                <a:cs typeface="Calibri"/>
              </a:rPr>
              <a:t> biparamétrica.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9999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999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819"/>
              </a:spcBef>
            </a:pPr>
            <a:r>
              <a:rPr dirty="0" sz="1100" spc="35">
                <a:latin typeface="Calibri"/>
                <a:cs typeface="Calibri"/>
              </a:rPr>
              <a:t>sol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f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kern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L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"/>
                <a:cs typeface="DejaVu Sans"/>
              </a:rPr>
              <a:t>(</a:t>
            </a:r>
            <a:r>
              <a:rPr dirty="0" sz="1100" spc="20">
                <a:latin typeface="Calibri"/>
                <a:cs typeface="Calibri"/>
              </a:rPr>
              <a:t>conj.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fund.</a:t>
            </a:r>
            <a:r>
              <a:rPr dirty="0" sz="1100" spc="25" i="1">
                <a:latin typeface="DejaVu Sans"/>
                <a:cs typeface="DejaVu Sans"/>
              </a:rPr>
              <a:t>)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9999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20733" y="1143113"/>
            <a:ext cx="19704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833755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3y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2y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0634" y="3316842"/>
            <a:ext cx="12255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25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9994" y="1355585"/>
            <a:ext cx="2520315" cy="16510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54610" rIns="0" bIns="0" rtlCol="0" vert="horz">
            <a:spAutoFit/>
          </a:bodyPr>
          <a:lstStyle/>
          <a:p>
            <a:pPr marL="291465" indent="-161925">
              <a:lnSpc>
                <a:spcPct val="100000"/>
              </a:lnSpc>
              <a:spcBef>
                <a:spcPts val="430"/>
              </a:spcBef>
              <a:buClr>
                <a:srgbClr val="13B03D"/>
              </a:buClr>
              <a:buAutoNum type="arabicPeriod"/>
              <a:tabLst>
                <a:tab pos="292100" algn="l"/>
              </a:tabLst>
            </a:pPr>
            <a:r>
              <a:rPr dirty="0" sz="1100" spc="50">
                <a:latin typeface="Calibri"/>
                <a:cs typeface="Calibri"/>
              </a:rPr>
              <a:t>Polinomio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característico.</a:t>
            </a:r>
            <a:endParaRPr sz="1100">
              <a:latin typeface="Calibri"/>
              <a:cs typeface="Calibri"/>
            </a:endParaRPr>
          </a:p>
          <a:p>
            <a:pPr marL="647700">
              <a:lnSpc>
                <a:spcPct val="100000"/>
              </a:lnSpc>
              <a:spcBef>
                <a:spcPts val="244"/>
              </a:spcBef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955040">
              <a:lnSpc>
                <a:spcPct val="100000"/>
              </a:lnSpc>
              <a:spcBef>
                <a:spcPts val="53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91465" indent="-170180">
              <a:lnSpc>
                <a:spcPct val="100000"/>
              </a:lnSpc>
              <a:spcBef>
                <a:spcPts val="575"/>
              </a:spcBef>
              <a:buClr>
                <a:srgbClr val="13B03D"/>
              </a:buClr>
              <a:buAutoNum type="arabicPeriod" startAt="2"/>
              <a:tabLst>
                <a:tab pos="292100" algn="l"/>
              </a:tabLst>
            </a:pP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fundamental.</a:t>
            </a:r>
            <a:endParaRPr sz="1100">
              <a:latin typeface="Calibri"/>
              <a:cs typeface="Calibri"/>
            </a:endParaRPr>
          </a:p>
          <a:p>
            <a:pPr algn="ctr" marL="291465">
              <a:lnSpc>
                <a:spcPct val="100000"/>
              </a:lnSpc>
              <a:spcBef>
                <a:spcPts val="240"/>
              </a:spcBef>
            </a:pP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15">
                <a:latin typeface="Calibri"/>
                <a:cs typeface="Calibri"/>
              </a:rPr>
              <a:t>2</a:t>
            </a:r>
            <a:r>
              <a:rPr dirty="0" baseline="31250" sz="1200" spc="75">
                <a:latin typeface="Calibri"/>
                <a:cs typeface="Calibri"/>
              </a:rPr>
              <a:t>x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  <a:p>
            <a:pPr marL="291465" indent="-170815">
              <a:lnSpc>
                <a:spcPct val="100000"/>
              </a:lnSpc>
              <a:spcBef>
                <a:spcPts val="575"/>
              </a:spcBef>
              <a:buClr>
                <a:srgbClr val="13B03D"/>
              </a:buClr>
              <a:buAutoNum type="arabicPeriod" startAt="3"/>
              <a:tabLst>
                <a:tab pos="292100" algn="l"/>
              </a:tabLst>
            </a:pPr>
            <a:r>
              <a:rPr dirty="0" sz="1100" spc="45">
                <a:latin typeface="Calibri"/>
                <a:cs typeface="Calibri"/>
              </a:rPr>
              <a:t>Solución.</a:t>
            </a:r>
            <a:endParaRPr sz="1100">
              <a:latin typeface="Calibri"/>
              <a:cs typeface="Calibri"/>
            </a:endParaRPr>
          </a:p>
          <a:p>
            <a:pPr marL="884555">
              <a:lnSpc>
                <a:spcPct val="100000"/>
              </a:lnSpc>
              <a:spcBef>
                <a:spcPts val="24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35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45">
                <a:latin typeface="Calibri"/>
                <a:cs typeface="Calibri"/>
              </a:rPr>
              <a:t>xe</a:t>
            </a:r>
            <a:r>
              <a:rPr dirty="0" baseline="31250" sz="1200" spc="15">
                <a:latin typeface="Calibri"/>
                <a:cs typeface="Calibri"/>
              </a:rPr>
              <a:t>2x</a:t>
            </a:r>
            <a:endParaRPr baseline="31250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5942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segundo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orden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coeficientes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constantes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744085" cy="5080"/>
            </a:xfrm>
            <a:custGeom>
              <a:avLst/>
              <a:gdLst/>
              <a:ahLst/>
              <a:cxnLst/>
              <a:rect l="l" t="t" r="r" b="b"/>
              <a:pathLst>
                <a:path w="4744085" h="5079">
                  <a:moveTo>
                    <a:pt x="0" y="5060"/>
                  </a:moveTo>
                  <a:lnTo>
                    <a:pt x="0" y="0"/>
                  </a:lnTo>
                  <a:lnTo>
                    <a:pt x="4743605" y="0"/>
                  </a:lnTo>
                  <a:lnTo>
                    <a:pt x="474360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4000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versión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homogénea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454659">
              <a:lnSpc>
                <a:spcPct val="100000"/>
              </a:lnSpc>
              <a:spcBef>
                <a:spcPts val="819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00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descomp.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EB801A"/>
                </a:solidFill>
                <a:latin typeface="Calibri"/>
                <a:cs typeface="Calibri"/>
              </a:rPr>
              <a:t>espectral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EB801A"/>
                </a:solidFill>
                <a:latin typeface="Calibri"/>
                <a:cs typeface="Calibri"/>
              </a:rPr>
              <a:t>(diag.)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004" y="1355585"/>
            <a:ext cx="2520315" cy="1744345"/>
          </a:xfrm>
          <a:custGeom>
            <a:avLst/>
            <a:gdLst/>
            <a:ahLst/>
            <a:cxnLst/>
            <a:rect l="l" t="t" r="r" b="b"/>
            <a:pathLst>
              <a:path w="2520315" h="1744345">
                <a:moveTo>
                  <a:pt x="2519997" y="0"/>
                </a:moveTo>
                <a:lnTo>
                  <a:pt x="0" y="0"/>
                </a:lnTo>
                <a:lnTo>
                  <a:pt x="0" y="1744281"/>
                </a:lnTo>
                <a:lnTo>
                  <a:pt x="2519997" y="1744281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5389" y="1366606"/>
            <a:ext cx="2009775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8630" marR="30480" indent="-443865">
              <a:lnSpc>
                <a:spcPct val="118400"/>
              </a:lnSpc>
              <a:spcBef>
                <a:spcPts val="10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13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Factorizar </a:t>
            </a:r>
            <a:r>
              <a:rPr dirty="0" sz="1100" spc="35">
                <a:latin typeface="Calibri"/>
                <a:cs typeface="Calibri"/>
              </a:rPr>
              <a:t>pol. característico.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6975" y="1833218"/>
            <a:ext cx="1199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064" y="2050337"/>
            <a:ext cx="2032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27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30">
                <a:latin typeface="Calibri"/>
                <a:cs typeface="Calibri"/>
              </a:rPr>
              <a:t> fund.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soluciones.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976" y="2262268"/>
            <a:ext cx="1398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 i="1">
                <a:latin typeface="DejaVu Sans"/>
                <a:cs typeface="DejaVu Sans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-67">
                <a:latin typeface="Calibri"/>
                <a:cs typeface="Calibri"/>
              </a:rPr>
              <a:t>1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976" y="2436867"/>
            <a:ext cx="1466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xe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965" y="2545737"/>
            <a:ext cx="2300605" cy="4813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94945" indent="-109220">
              <a:lnSpc>
                <a:spcPct val="100000"/>
              </a:lnSpc>
              <a:spcBef>
                <a:spcPts val="610"/>
              </a:spcBef>
              <a:buClr>
                <a:srgbClr val="EB801A"/>
              </a:buClr>
              <a:buFont typeface="Calibri"/>
              <a:buChar char="•"/>
              <a:tabLst>
                <a:tab pos="19558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±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-45" b="0" i="1">
                <a:latin typeface="Bookman Old Style"/>
                <a:cs typeface="Bookman Old Style"/>
              </a:rPr>
              <a:t>β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cos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  <a:p>
            <a:pPr marL="25400">
              <a:lnSpc>
                <a:spcPct val="100000"/>
              </a:lnSpc>
              <a:spcBef>
                <a:spcPts val="56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Solución</a:t>
            </a:r>
            <a:r>
              <a:rPr dirty="0" sz="1100" spc="35">
                <a:latin typeface="Calibri"/>
                <a:cs typeface="Calibri"/>
              </a:rPr>
              <a:t> biparamétrica.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9999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999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819"/>
              </a:spcBef>
            </a:pPr>
            <a:r>
              <a:rPr dirty="0" sz="1100" spc="35">
                <a:latin typeface="Calibri"/>
                <a:cs typeface="Calibri"/>
              </a:rPr>
              <a:t>sol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f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kern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L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"/>
                <a:cs typeface="DejaVu Sans"/>
              </a:rPr>
              <a:t>(</a:t>
            </a:r>
            <a:r>
              <a:rPr dirty="0" sz="1100" spc="20">
                <a:latin typeface="Calibri"/>
                <a:cs typeface="Calibri"/>
              </a:rPr>
              <a:t>conj.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fund.</a:t>
            </a:r>
            <a:r>
              <a:rPr dirty="0" sz="1100" spc="25" i="1">
                <a:latin typeface="DejaVu Sans"/>
                <a:cs typeface="DejaVu Sans"/>
              </a:rPr>
              <a:t>)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9999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20733" y="1143113"/>
            <a:ext cx="1976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829944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13B03D"/>
                </a:solidFill>
                <a:latin typeface="Calibri"/>
                <a:cs typeface="Calibri"/>
              </a:rPr>
              <a:t>4y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13B03D"/>
                </a:solidFill>
                <a:latin typeface="Calibri"/>
                <a:cs typeface="Calibri"/>
              </a:rPr>
              <a:t>4y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0634" y="3316842"/>
            <a:ext cx="12255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25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9994" y="1355585"/>
            <a:ext cx="2520315" cy="16510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54610" rIns="0" bIns="0" rtlCol="0" vert="horz">
            <a:spAutoFit/>
          </a:bodyPr>
          <a:lstStyle/>
          <a:p>
            <a:pPr marL="291465" indent="-161925">
              <a:lnSpc>
                <a:spcPct val="100000"/>
              </a:lnSpc>
              <a:spcBef>
                <a:spcPts val="430"/>
              </a:spcBef>
              <a:buClr>
                <a:srgbClr val="13B03D"/>
              </a:buClr>
              <a:buAutoNum type="arabicPeriod"/>
              <a:tabLst>
                <a:tab pos="292100" algn="l"/>
              </a:tabLst>
            </a:pPr>
            <a:r>
              <a:rPr dirty="0" sz="1100" spc="50">
                <a:latin typeface="Calibri"/>
                <a:cs typeface="Calibri"/>
              </a:rPr>
              <a:t>Polinomio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característico.</a:t>
            </a:r>
            <a:endParaRPr sz="1100">
              <a:latin typeface="Calibri"/>
              <a:cs typeface="Calibri"/>
            </a:endParaRPr>
          </a:p>
          <a:p>
            <a:pPr marL="717550">
              <a:lnSpc>
                <a:spcPct val="100000"/>
              </a:lnSpc>
              <a:spcBef>
                <a:spcPts val="244"/>
              </a:spcBef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 marL="1025525">
              <a:lnSpc>
                <a:spcPct val="100000"/>
              </a:lnSpc>
              <a:spcBef>
                <a:spcPts val="53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marL="291465" indent="-170180">
              <a:lnSpc>
                <a:spcPts val="1215"/>
              </a:lnSpc>
              <a:spcBef>
                <a:spcPts val="575"/>
              </a:spcBef>
              <a:buClr>
                <a:srgbClr val="13B03D"/>
              </a:buClr>
              <a:buAutoNum type="arabicPeriod" startAt="2"/>
              <a:tabLst>
                <a:tab pos="292100" algn="l"/>
              </a:tabLst>
            </a:pP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fundamental.</a:t>
            </a:r>
            <a:endParaRPr sz="1100">
              <a:latin typeface="Calibri"/>
              <a:cs typeface="Calibri"/>
            </a:endParaRPr>
          </a:p>
          <a:p>
            <a:pPr marL="1009015">
              <a:lnSpc>
                <a:spcPts val="1215"/>
              </a:lnSpc>
            </a:pPr>
            <a:r>
              <a:rPr dirty="0" baseline="-22727" sz="1650" spc="-240" i="1">
                <a:latin typeface="DejaVu Sans"/>
                <a:cs typeface="DejaVu Sans"/>
              </a:rPr>
              <a:t>{</a:t>
            </a:r>
            <a:r>
              <a:rPr dirty="0" baseline="-22727" sz="1650" spc="60">
                <a:latin typeface="Calibri"/>
                <a:cs typeface="Calibri"/>
              </a:rPr>
              <a:t>e</a:t>
            </a:r>
            <a:r>
              <a:rPr dirty="0" sz="800" spc="55" i="1">
                <a:latin typeface="DejaVu Sans Condensed"/>
                <a:cs typeface="DejaVu Sans Condensed"/>
              </a:rPr>
              <a:t>−</a:t>
            </a:r>
            <a:r>
              <a:rPr dirty="0" sz="800" spc="10">
                <a:latin typeface="Calibri"/>
                <a:cs typeface="Calibri"/>
              </a:rPr>
              <a:t>2</a:t>
            </a:r>
            <a:r>
              <a:rPr dirty="0" sz="800" spc="50">
                <a:latin typeface="Calibri"/>
                <a:cs typeface="Calibri"/>
              </a:rPr>
              <a:t>x</a:t>
            </a:r>
            <a:r>
              <a:rPr dirty="0" baseline="-22727" sz="1650" spc="-44" b="0" i="1">
                <a:latin typeface="Bookman Old Style"/>
                <a:cs typeface="Bookman Old Style"/>
              </a:rPr>
              <a:t>,</a:t>
            </a:r>
            <a:r>
              <a:rPr dirty="0" baseline="-22727" sz="1650" spc="-225" b="0" i="1">
                <a:latin typeface="Bookman Old Style"/>
                <a:cs typeface="Bookman Old Style"/>
              </a:rPr>
              <a:t> </a:t>
            </a:r>
            <a:r>
              <a:rPr dirty="0" baseline="-22727" sz="1650" spc="67">
                <a:latin typeface="Calibri"/>
                <a:cs typeface="Calibri"/>
              </a:rPr>
              <a:t>xe</a:t>
            </a:r>
            <a:r>
              <a:rPr dirty="0" sz="800" spc="55" i="1">
                <a:latin typeface="DejaVu Sans Condensed"/>
                <a:cs typeface="DejaVu Sans Condensed"/>
              </a:rPr>
              <a:t>−</a:t>
            </a:r>
            <a:r>
              <a:rPr dirty="0" sz="800" spc="10">
                <a:latin typeface="Calibri"/>
                <a:cs typeface="Calibri"/>
              </a:rPr>
              <a:t>2</a:t>
            </a:r>
            <a:r>
              <a:rPr dirty="0" sz="800" spc="50">
                <a:latin typeface="Calibri"/>
                <a:cs typeface="Calibri"/>
              </a:rPr>
              <a:t>x</a:t>
            </a:r>
            <a:r>
              <a:rPr dirty="0" baseline="-22727" sz="1650" spc="-232" i="1">
                <a:latin typeface="DejaVu Sans"/>
                <a:cs typeface="DejaVu Sans"/>
              </a:rPr>
              <a:t>}</a:t>
            </a:r>
            <a:endParaRPr baseline="-22727" sz="1650">
              <a:latin typeface="DejaVu Sans"/>
              <a:cs typeface="DejaVu Sans"/>
            </a:endParaRPr>
          </a:p>
          <a:p>
            <a:pPr marL="291465" indent="-170815">
              <a:lnSpc>
                <a:spcPct val="100000"/>
              </a:lnSpc>
              <a:spcBef>
                <a:spcPts val="1019"/>
              </a:spcBef>
              <a:buClr>
                <a:srgbClr val="13B03D"/>
              </a:buClr>
              <a:buAutoNum type="arabicPeriod" startAt="3"/>
              <a:tabLst>
                <a:tab pos="292100" algn="l"/>
              </a:tabLst>
            </a:pPr>
            <a:r>
              <a:rPr dirty="0" sz="1100" spc="45">
                <a:latin typeface="Calibri"/>
                <a:cs typeface="Calibri"/>
              </a:rPr>
              <a:t>Solución.</a:t>
            </a:r>
            <a:endParaRPr sz="1100">
              <a:latin typeface="Calibri"/>
              <a:cs typeface="Calibri"/>
            </a:endParaRPr>
          </a:p>
          <a:p>
            <a:pPr marL="775970">
              <a:lnSpc>
                <a:spcPct val="100000"/>
              </a:lnSpc>
              <a:spcBef>
                <a:spcPts val="245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82" i="1">
                <a:latin typeface="DejaVu Sans Condensed"/>
                <a:cs typeface="DejaVu Sans Condensed"/>
              </a:rPr>
              <a:t>−</a:t>
            </a:r>
            <a:r>
              <a:rPr dirty="0" baseline="31250" sz="1200" spc="15">
                <a:latin typeface="Calibri"/>
                <a:cs typeface="Calibri"/>
              </a:rPr>
              <a:t>2x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45">
                <a:latin typeface="Calibri"/>
                <a:cs typeface="Calibri"/>
              </a:rPr>
              <a:t>xe</a:t>
            </a:r>
            <a:r>
              <a:rPr dirty="0" baseline="31250" sz="1200" spc="82" i="1">
                <a:latin typeface="DejaVu Sans Condensed"/>
                <a:cs typeface="DejaVu Sans Condensed"/>
              </a:rPr>
              <a:t>−</a:t>
            </a:r>
            <a:r>
              <a:rPr dirty="0" baseline="31250" sz="1200" spc="15">
                <a:latin typeface="Calibri"/>
                <a:cs typeface="Calibri"/>
              </a:rPr>
              <a:t>2x</a:t>
            </a:r>
            <a:endParaRPr baseline="31250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5942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segundo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orden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coeficientes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constantes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4744085" cy="5080"/>
            </a:xfrm>
            <a:custGeom>
              <a:avLst/>
              <a:gdLst/>
              <a:ahLst/>
              <a:cxnLst/>
              <a:rect l="l" t="t" r="r" b="b"/>
              <a:pathLst>
                <a:path w="4744085" h="5079">
                  <a:moveTo>
                    <a:pt x="0" y="5060"/>
                  </a:moveTo>
                  <a:lnTo>
                    <a:pt x="0" y="0"/>
                  </a:lnTo>
                  <a:lnTo>
                    <a:pt x="4743605" y="0"/>
                  </a:lnTo>
                  <a:lnTo>
                    <a:pt x="474360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4000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versión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homogénea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454659">
              <a:lnSpc>
                <a:spcPct val="100000"/>
              </a:lnSpc>
              <a:spcBef>
                <a:spcPts val="819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00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EB801A"/>
                </a:solidFill>
                <a:latin typeface="Calibri"/>
                <a:cs typeface="Calibri"/>
              </a:rPr>
              <a:t>descomp.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EB801A"/>
                </a:solidFill>
                <a:latin typeface="Calibri"/>
                <a:cs typeface="Calibri"/>
              </a:rPr>
              <a:t>espectral</a:t>
            </a:r>
            <a:r>
              <a:rPr dirty="0" sz="1100" spc="1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EB801A"/>
                </a:solidFill>
                <a:latin typeface="Calibri"/>
                <a:cs typeface="Calibri"/>
              </a:rPr>
              <a:t>(diag.)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004" y="1355585"/>
            <a:ext cx="2520315" cy="1744345"/>
          </a:xfrm>
          <a:custGeom>
            <a:avLst/>
            <a:gdLst/>
            <a:ahLst/>
            <a:cxnLst/>
            <a:rect l="l" t="t" r="r" b="b"/>
            <a:pathLst>
              <a:path w="2520315" h="1744345">
                <a:moveTo>
                  <a:pt x="2519997" y="0"/>
                </a:moveTo>
                <a:lnTo>
                  <a:pt x="0" y="0"/>
                </a:lnTo>
                <a:lnTo>
                  <a:pt x="0" y="1744281"/>
                </a:lnTo>
                <a:lnTo>
                  <a:pt x="2519997" y="1744281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5389" y="1366606"/>
            <a:ext cx="2009775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8630" marR="30480" indent="-443865">
              <a:lnSpc>
                <a:spcPct val="118400"/>
              </a:lnSpc>
              <a:spcBef>
                <a:spcPts val="10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13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Factorizar </a:t>
            </a:r>
            <a:r>
              <a:rPr dirty="0" sz="1100" spc="35">
                <a:latin typeface="Calibri"/>
                <a:cs typeface="Calibri"/>
              </a:rPr>
              <a:t>pol. característico.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6975" y="1833218"/>
            <a:ext cx="1199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2064" y="2050337"/>
            <a:ext cx="2032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27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30">
                <a:latin typeface="Calibri"/>
                <a:cs typeface="Calibri"/>
              </a:rPr>
              <a:t> fund.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soluciones.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976" y="2262268"/>
            <a:ext cx="1398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  <a:tab pos="432434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730">
                <a:latin typeface="Tahoma"/>
                <a:cs typeface="Tahoma"/>
              </a:rPr>
              <a:t>=</a:t>
            </a:r>
            <a:r>
              <a:rPr dirty="0" sz="1000" spc="-5" i="1">
                <a:latin typeface="DejaVu Sans"/>
                <a:cs typeface="DejaVu Sans"/>
              </a:rPr>
              <a:t> </a:t>
            </a:r>
            <a:r>
              <a:rPr dirty="0" sz="1000" i="1">
                <a:latin typeface="DejaVu Sans"/>
                <a:cs typeface="DejaVu Sans"/>
              </a:rPr>
              <a:t>	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-67">
                <a:latin typeface="Calibri"/>
                <a:cs typeface="Calibri"/>
              </a:rPr>
              <a:t>1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976" y="2436867"/>
            <a:ext cx="1466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346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xe</a:t>
            </a:r>
            <a:r>
              <a:rPr dirty="0" baseline="27777" sz="1050" spc="150" b="0" i="1">
                <a:latin typeface="Bookman Old Style"/>
                <a:cs typeface="Bookman Old Style"/>
              </a:rPr>
              <a:t>λ</a:t>
            </a:r>
            <a:r>
              <a:rPr dirty="0" baseline="27777" sz="750" spc="30">
                <a:latin typeface="Calibri"/>
                <a:cs typeface="Calibri"/>
              </a:rPr>
              <a:t>0</a:t>
            </a:r>
            <a:r>
              <a:rPr dirty="0" baseline="27777" sz="750" spc="-97">
                <a:latin typeface="Calibri"/>
                <a:cs typeface="Calibri"/>
              </a:rPr>
              <a:t> </a:t>
            </a:r>
            <a:r>
              <a:rPr dirty="0" baseline="27777" sz="1050" spc="112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965" y="2545737"/>
            <a:ext cx="2300605" cy="4813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94945" indent="-109220">
              <a:lnSpc>
                <a:spcPct val="100000"/>
              </a:lnSpc>
              <a:spcBef>
                <a:spcPts val="610"/>
              </a:spcBef>
              <a:buClr>
                <a:srgbClr val="EB801A"/>
              </a:buClr>
              <a:buFont typeface="Calibri"/>
              <a:buChar char="•"/>
              <a:tabLst>
                <a:tab pos="19558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±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-45" b="0" i="1">
                <a:latin typeface="Bookman Old Style"/>
                <a:cs typeface="Bookman Old Style"/>
              </a:rPr>
              <a:t>β</a:t>
            </a:r>
            <a:r>
              <a:rPr dirty="0" sz="1000" spc="30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40" i="1">
                <a:latin typeface="DejaVu Sans"/>
                <a:cs typeface="DejaVu Sans"/>
              </a:rPr>
              <a:t>{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cos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97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82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40" i="1">
                <a:latin typeface="DejaVu Sans"/>
                <a:cs typeface="DejaVu Sans"/>
              </a:rPr>
              <a:t>}</a:t>
            </a:r>
            <a:endParaRPr sz="1000">
              <a:latin typeface="DejaVu Sans"/>
              <a:cs typeface="DejaVu Sans"/>
            </a:endParaRPr>
          </a:p>
          <a:p>
            <a:pPr marL="25400">
              <a:lnSpc>
                <a:spcPct val="100000"/>
              </a:lnSpc>
              <a:spcBef>
                <a:spcPts val="56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Solución</a:t>
            </a:r>
            <a:r>
              <a:rPr dirty="0" sz="1100" spc="35">
                <a:latin typeface="Calibri"/>
                <a:cs typeface="Calibri"/>
              </a:rPr>
              <a:t> biparamétrica.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9999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999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819"/>
              </a:spcBef>
            </a:pPr>
            <a:r>
              <a:rPr dirty="0" sz="1100" spc="35">
                <a:latin typeface="Calibri"/>
                <a:cs typeface="Calibri"/>
              </a:rPr>
              <a:t>sol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f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kern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L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"/>
                <a:cs typeface="DejaVu Sans"/>
              </a:rPr>
              <a:t>(</a:t>
            </a:r>
            <a:r>
              <a:rPr dirty="0" sz="1100" spc="20">
                <a:latin typeface="Calibri"/>
                <a:cs typeface="Calibri"/>
              </a:rPr>
              <a:t>conj.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fund.</a:t>
            </a:r>
            <a:r>
              <a:rPr dirty="0" sz="1100" spc="25" i="1">
                <a:latin typeface="DejaVu Sans"/>
                <a:cs typeface="DejaVu Sans"/>
              </a:rPr>
              <a:t>)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9999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20733" y="1143113"/>
            <a:ext cx="19704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833119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2y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5y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0634" y="3316842"/>
            <a:ext cx="12255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25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99994" y="1355585"/>
            <a:ext cx="2520315" cy="16510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54610" rIns="0" bIns="0" rtlCol="0" vert="horz">
            <a:spAutoFit/>
          </a:bodyPr>
          <a:lstStyle/>
          <a:p>
            <a:pPr marL="291465" indent="-161925">
              <a:lnSpc>
                <a:spcPct val="100000"/>
              </a:lnSpc>
              <a:spcBef>
                <a:spcPts val="430"/>
              </a:spcBef>
              <a:buClr>
                <a:srgbClr val="13B03D"/>
              </a:buClr>
              <a:buAutoNum type="arabicPeriod"/>
              <a:tabLst>
                <a:tab pos="292100" algn="l"/>
              </a:tabLst>
            </a:pPr>
            <a:r>
              <a:rPr dirty="0" sz="1100" spc="50">
                <a:latin typeface="Calibri"/>
                <a:cs typeface="Calibri"/>
              </a:rPr>
              <a:t>Polinomio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característico.</a:t>
            </a:r>
            <a:endParaRPr sz="1100">
              <a:latin typeface="Calibri"/>
              <a:cs typeface="Calibri"/>
            </a:endParaRPr>
          </a:p>
          <a:p>
            <a:pPr algn="r" marR="678815">
              <a:lnSpc>
                <a:spcPct val="100000"/>
              </a:lnSpc>
              <a:spcBef>
                <a:spcPts val="244"/>
              </a:spcBef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  <a:p>
            <a:pPr algn="r" marR="611505">
              <a:lnSpc>
                <a:spcPct val="100000"/>
              </a:lnSpc>
              <a:spcBef>
                <a:spcPts val="53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marL="291465" indent="-170180">
              <a:lnSpc>
                <a:spcPct val="100000"/>
              </a:lnSpc>
              <a:spcBef>
                <a:spcPts val="575"/>
              </a:spcBef>
              <a:buClr>
                <a:srgbClr val="13B03D"/>
              </a:buClr>
              <a:buAutoNum type="arabicPeriod" startAt="2"/>
              <a:tabLst>
                <a:tab pos="292100" algn="l"/>
              </a:tabLst>
            </a:pPr>
            <a:r>
              <a:rPr dirty="0" sz="1100" spc="35">
                <a:latin typeface="Calibri"/>
                <a:cs typeface="Calibri"/>
              </a:rPr>
              <a:t>Conjunto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fundamental.</a:t>
            </a:r>
            <a:endParaRPr sz="1100">
              <a:latin typeface="Calibri"/>
              <a:cs typeface="Calibri"/>
            </a:endParaRPr>
          </a:p>
          <a:p>
            <a:pPr marL="824230">
              <a:lnSpc>
                <a:spcPct val="100000"/>
              </a:lnSpc>
              <a:spcBef>
                <a:spcPts val="240"/>
              </a:spcBef>
            </a:pP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  <a:p>
            <a:pPr marL="291465" indent="-170815">
              <a:lnSpc>
                <a:spcPct val="100000"/>
              </a:lnSpc>
              <a:spcBef>
                <a:spcPts val="575"/>
              </a:spcBef>
              <a:buClr>
                <a:srgbClr val="13B03D"/>
              </a:buClr>
              <a:buAutoNum type="arabicPeriod" startAt="3"/>
              <a:tabLst>
                <a:tab pos="292100" algn="l"/>
              </a:tabLst>
            </a:pPr>
            <a:r>
              <a:rPr dirty="0" sz="1100" spc="45">
                <a:latin typeface="Calibri"/>
                <a:cs typeface="Calibri"/>
              </a:rPr>
              <a:t>Solución.</a:t>
            </a:r>
            <a:endParaRPr sz="1100">
              <a:latin typeface="Calibri"/>
              <a:cs typeface="Calibri"/>
            </a:endParaRPr>
          </a:p>
          <a:p>
            <a:pPr marL="591185">
              <a:lnSpc>
                <a:spcPct val="100000"/>
              </a:lnSpc>
              <a:spcBef>
                <a:spcPts val="24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5942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segundo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orden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coeficientes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constantes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5082540" cy="5080"/>
            </a:xfrm>
            <a:custGeom>
              <a:avLst/>
              <a:gdLst/>
              <a:ahLst/>
              <a:cxnLst/>
              <a:rect l="l" t="t" r="r" b="b"/>
              <a:pathLst>
                <a:path w="5082540" h="5079">
                  <a:moveTo>
                    <a:pt x="0" y="5060"/>
                  </a:moveTo>
                  <a:lnTo>
                    <a:pt x="0" y="0"/>
                  </a:lnTo>
                  <a:lnTo>
                    <a:pt x="5082428" y="0"/>
                  </a:lnTo>
                  <a:lnTo>
                    <a:pt x="508242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4000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versión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no-homogénea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370205">
              <a:lnSpc>
                <a:spcPct val="100000"/>
              </a:lnSpc>
              <a:spcBef>
                <a:spcPts val="819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45" i="1">
                <a:latin typeface="DejaVu Sans Condensed"/>
                <a:cs typeface="DejaVu Sans Condensed"/>
              </a:rPr>
              <a:t>1</a:t>
            </a:r>
            <a:r>
              <a:rPr dirty="0" baseline="31250" sz="1200" spc="8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00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spc="10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EB801A"/>
                </a:solidFill>
                <a:latin typeface="Calibri"/>
                <a:cs typeface="Calibri"/>
              </a:rPr>
              <a:t>coeficientes</a:t>
            </a: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EB801A"/>
                </a:solidFill>
                <a:latin typeface="Calibri"/>
                <a:cs typeface="Calibri"/>
              </a:rPr>
              <a:t>indeterminados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004" y="1355585"/>
            <a:ext cx="2520315" cy="1976755"/>
          </a:xfrm>
          <a:custGeom>
            <a:avLst/>
            <a:gdLst/>
            <a:ahLst/>
            <a:cxnLst/>
            <a:rect l="l" t="t" r="r" b="b"/>
            <a:pathLst>
              <a:path w="2520315" h="1976754">
                <a:moveTo>
                  <a:pt x="2519997" y="0"/>
                </a:moveTo>
                <a:lnTo>
                  <a:pt x="0" y="0"/>
                </a:lnTo>
                <a:lnTo>
                  <a:pt x="0" y="1976285"/>
                </a:lnTo>
                <a:lnTo>
                  <a:pt x="2519997" y="1976285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5389" y="1348864"/>
            <a:ext cx="1587500" cy="43942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84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Suposición.</a:t>
            </a:r>
            <a:endParaRPr sz="1100">
              <a:latin typeface="Calibri"/>
              <a:cs typeface="Calibri"/>
            </a:endParaRPr>
          </a:p>
          <a:p>
            <a:pPr marL="186055" indent="-109855">
              <a:lnSpc>
                <a:spcPct val="100000"/>
              </a:lnSpc>
              <a:spcBef>
                <a:spcPts val="350"/>
              </a:spcBef>
              <a:buClr>
                <a:srgbClr val="EB801A"/>
              </a:buClr>
              <a:buChar char="•"/>
              <a:tabLst>
                <a:tab pos="186690" algn="l"/>
              </a:tabLst>
            </a:pPr>
            <a:r>
              <a:rPr dirty="0" sz="1000" spc="45">
                <a:latin typeface="Calibri"/>
                <a:cs typeface="Calibri"/>
              </a:rPr>
              <a:t>Caso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R: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g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>
                <a:latin typeface="Calibri"/>
                <a:cs typeface="Calibri"/>
              </a:rPr>
              <a:t>x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40">
                <a:latin typeface="Calibri"/>
                <a:cs typeface="Calibri"/>
              </a:rPr>
              <a:t>P</a:t>
            </a:r>
            <a:r>
              <a:rPr dirty="0" baseline="27777" sz="1050" spc="60">
                <a:latin typeface="Tahoma"/>
                <a:cs typeface="Tahoma"/>
              </a:rPr>
              <a:t>(</a:t>
            </a:r>
            <a:r>
              <a:rPr dirty="0" baseline="27777" sz="1050" spc="60">
                <a:latin typeface="Calibri"/>
                <a:cs typeface="Calibri"/>
              </a:rPr>
              <a:t>k</a:t>
            </a:r>
            <a:r>
              <a:rPr dirty="0" baseline="27777" sz="1050" spc="60">
                <a:latin typeface="Tahoma"/>
                <a:cs typeface="Tahoma"/>
              </a:rPr>
              <a:t>)</a:t>
            </a:r>
            <a:r>
              <a:rPr dirty="0" sz="1000" spc="40">
                <a:latin typeface="Tahoma"/>
                <a:cs typeface="Tahoma"/>
              </a:rPr>
              <a:t>(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4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60" b="0" i="1">
                <a:latin typeface="Bookman Old Style"/>
                <a:cs typeface="Bookman Old Style"/>
              </a:rPr>
              <a:t>λ</a:t>
            </a:r>
            <a:r>
              <a:rPr dirty="0" baseline="27777" sz="1050" spc="60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8944" y="1785395"/>
            <a:ext cx="11887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55" i="1">
                <a:latin typeface="DejaVu Sans"/>
                <a:cs typeface="DejaVu Sans"/>
              </a:rPr>
              <a:t>⇒</a:t>
            </a:r>
            <a:r>
              <a:rPr dirty="0" sz="1000" spc="-65" i="1">
                <a:latin typeface="DejaVu Sans"/>
                <a:cs typeface="DejaVu Sans"/>
              </a:rPr>
              <a:t> </a:t>
            </a:r>
            <a:r>
              <a:rPr dirty="0" sz="1000" spc="20">
                <a:latin typeface="Calibri"/>
                <a:cs typeface="Calibri"/>
              </a:rPr>
              <a:t>y</a:t>
            </a:r>
            <a:r>
              <a:rPr dirty="0" baseline="-11904" sz="1050" spc="30">
                <a:latin typeface="Calibri"/>
                <a:cs typeface="Calibri"/>
              </a:rPr>
              <a:t>part.</a:t>
            </a:r>
            <a:r>
              <a:rPr dirty="0" baseline="-11904" sz="1050" spc="217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35">
                <a:latin typeface="Calibri"/>
                <a:cs typeface="Calibri"/>
              </a:rPr>
              <a:t>Q</a:t>
            </a:r>
            <a:r>
              <a:rPr dirty="0" baseline="27777" sz="1050" spc="52">
                <a:latin typeface="Tahoma"/>
                <a:cs typeface="Tahoma"/>
              </a:rPr>
              <a:t>(</a:t>
            </a:r>
            <a:r>
              <a:rPr dirty="0" baseline="27777" sz="1050" spc="52">
                <a:latin typeface="Calibri"/>
                <a:cs typeface="Calibri"/>
              </a:rPr>
              <a:t>k</a:t>
            </a:r>
            <a:r>
              <a:rPr dirty="0" baseline="27777" sz="1050" spc="52">
                <a:latin typeface="Tahoma"/>
                <a:cs typeface="Tahoma"/>
              </a:rPr>
              <a:t>)</a:t>
            </a:r>
            <a:r>
              <a:rPr dirty="0" sz="1000" spc="35">
                <a:latin typeface="Tahoma"/>
                <a:cs typeface="Tahoma"/>
              </a:rPr>
              <a:t>(</a:t>
            </a:r>
            <a:r>
              <a:rPr dirty="0" sz="1000" spc="35">
                <a:latin typeface="Calibri"/>
                <a:cs typeface="Calibri"/>
              </a:rPr>
              <a:t>x</a:t>
            </a:r>
            <a:r>
              <a:rPr dirty="0" sz="1000" spc="35">
                <a:latin typeface="Tahoma"/>
                <a:cs typeface="Tahoma"/>
              </a:rPr>
              <a:t>)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52" b="0" i="1">
                <a:latin typeface="Bookman Old Style"/>
                <a:cs typeface="Bookman Old Style"/>
              </a:rPr>
              <a:t>λ</a:t>
            </a:r>
            <a:r>
              <a:rPr dirty="0" baseline="27777" sz="1050" spc="52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6976" y="1959995"/>
            <a:ext cx="1939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Char char="•"/>
              <a:tabLst>
                <a:tab pos="134620" algn="l"/>
              </a:tabLst>
            </a:pPr>
            <a:r>
              <a:rPr dirty="0" sz="1000" spc="45">
                <a:latin typeface="Calibri"/>
                <a:cs typeface="Calibri"/>
              </a:rPr>
              <a:t>Caso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I: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g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>
                <a:latin typeface="Calibri"/>
                <a:cs typeface="Calibri"/>
              </a:rPr>
              <a:t>x</a:t>
            </a:r>
            <a:r>
              <a:rPr dirty="0" sz="1000" spc="2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30">
                <a:latin typeface="Calibri"/>
                <a:cs typeface="Calibri"/>
              </a:rPr>
              <a:t>P</a:t>
            </a:r>
            <a:r>
              <a:rPr dirty="0" baseline="27777" sz="1050" spc="44">
                <a:latin typeface="Tahoma"/>
                <a:cs typeface="Tahoma"/>
              </a:rPr>
              <a:t>(</a:t>
            </a:r>
            <a:r>
              <a:rPr dirty="0" baseline="27777" sz="1050" spc="44">
                <a:latin typeface="Calibri"/>
                <a:cs typeface="Calibri"/>
              </a:rPr>
              <a:t>k</a:t>
            </a:r>
            <a:r>
              <a:rPr dirty="0" baseline="27777" sz="1050" spc="44">
                <a:latin typeface="Tahoma"/>
                <a:cs typeface="Tahoma"/>
              </a:rPr>
              <a:t>)</a:t>
            </a:r>
            <a:r>
              <a:rPr dirty="0" sz="1000" spc="30">
                <a:latin typeface="Tahoma"/>
                <a:cs typeface="Tahoma"/>
              </a:rPr>
              <a:t>(</a:t>
            </a:r>
            <a:r>
              <a:rPr dirty="0" sz="1000" spc="30">
                <a:latin typeface="Calibri"/>
                <a:cs typeface="Calibri"/>
              </a:rPr>
              <a:t>x</a:t>
            </a:r>
            <a:r>
              <a:rPr dirty="0" sz="1000" spc="30">
                <a:latin typeface="Tahoma"/>
                <a:cs typeface="Tahoma"/>
              </a:rPr>
              <a:t>)</a:t>
            </a:r>
            <a:r>
              <a:rPr dirty="0" sz="1000" spc="30">
                <a:latin typeface="Calibri"/>
                <a:cs typeface="Calibri"/>
              </a:rPr>
              <a:t>e</a:t>
            </a:r>
            <a:r>
              <a:rPr dirty="0" baseline="27777" sz="1050" spc="44" b="0" i="1">
                <a:latin typeface="Bookman Old Style"/>
                <a:cs typeface="Bookman Old Style"/>
              </a:rPr>
              <a:t>α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sz="1000" spc="30">
                <a:latin typeface="Calibri"/>
                <a:cs typeface="Calibri"/>
              </a:rPr>
              <a:t>trig</a:t>
            </a:r>
            <a:r>
              <a:rPr dirty="0" sz="1000" spc="30">
                <a:latin typeface="Tahoma"/>
                <a:cs typeface="Tahoma"/>
              </a:rPr>
              <a:t>(</a:t>
            </a:r>
            <a:r>
              <a:rPr dirty="0" sz="1000" spc="30" b="0" i="1">
                <a:latin typeface="Bookman Old Style"/>
                <a:cs typeface="Bookman Old Style"/>
              </a:rPr>
              <a:t>β</a:t>
            </a:r>
            <a:r>
              <a:rPr dirty="0" sz="1000" spc="30">
                <a:latin typeface="Calibri"/>
                <a:cs typeface="Calibri"/>
              </a:rPr>
              <a:t>x</a:t>
            </a:r>
            <a:r>
              <a:rPr dirty="0" sz="1000" spc="3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8405" y="2191539"/>
            <a:ext cx="1981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30">
                <a:latin typeface="Calibri"/>
                <a:cs typeface="Calibri"/>
              </a:rPr>
              <a:t>p</a:t>
            </a:r>
            <a:r>
              <a:rPr dirty="0" sz="700" spc="20">
                <a:latin typeface="Calibri"/>
                <a:cs typeface="Calibri"/>
              </a:rPr>
              <a:t>art</a:t>
            </a:r>
            <a:r>
              <a:rPr dirty="0" sz="700" spc="-15">
                <a:latin typeface="Calibri"/>
                <a:cs typeface="Calibri"/>
              </a:rPr>
              <a:t>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5699" y="2106842"/>
            <a:ext cx="13081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20">
                <a:latin typeface="Tahoma"/>
                <a:cs typeface="Tahoma"/>
              </a:rPr>
              <a:t>(</a:t>
            </a:r>
            <a:r>
              <a:rPr dirty="0" sz="700" spc="25">
                <a:latin typeface="Calibri"/>
                <a:cs typeface="Calibri"/>
              </a:rPr>
              <a:t>k</a:t>
            </a:r>
            <a:r>
              <a:rPr dirty="0" sz="700" spc="20"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05699" y="2208392"/>
            <a:ext cx="508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-60">
                <a:latin typeface="Calibri"/>
                <a:cs typeface="Calibri"/>
              </a:rPr>
              <a:t>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35240" y="2134607"/>
            <a:ext cx="9175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48945" algn="l"/>
              </a:tabLst>
            </a:pPr>
            <a:r>
              <a:rPr dirty="0" sz="1000" spc="155" i="1">
                <a:latin typeface="DejaVu Sans"/>
                <a:cs typeface="DejaVu Sans"/>
              </a:rPr>
              <a:t>⇒</a:t>
            </a:r>
            <a:r>
              <a:rPr dirty="0" sz="1000" spc="-45" i="1">
                <a:latin typeface="DejaVu Sans"/>
                <a:cs typeface="DejaVu Sans"/>
              </a:rPr>
              <a:t> </a:t>
            </a:r>
            <a:r>
              <a:rPr dirty="0" sz="1000" spc="30">
                <a:latin typeface="Calibri"/>
                <a:cs typeface="Calibri"/>
              </a:rPr>
              <a:t>y	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5">
                <a:latin typeface="Tahoma"/>
                <a:cs typeface="Tahoma"/>
              </a:rPr>
              <a:t> </a:t>
            </a:r>
            <a:r>
              <a:rPr dirty="0" sz="1000" spc="15">
                <a:latin typeface="Calibri"/>
                <a:cs typeface="Calibri"/>
              </a:rPr>
              <a:t>Q  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57451" y="2126642"/>
            <a:ext cx="1212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65" b="0" i="1">
                <a:latin typeface="Bookman Old Style"/>
                <a:cs typeface="Bookman Old Style"/>
              </a:rPr>
              <a:t>α</a:t>
            </a:r>
            <a:r>
              <a:rPr dirty="0" sz="700" spc="30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39671" y="2134607"/>
            <a:ext cx="594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52729" algn="l"/>
              </a:tabLst>
            </a:pP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sz="1000" spc="40">
                <a:latin typeface="Calibri"/>
                <a:cs typeface="Calibri"/>
              </a:rPr>
              <a:t>	</a:t>
            </a:r>
            <a:r>
              <a:rPr dirty="0" sz="1000" spc="-45">
                <a:latin typeface="Tahoma"/>
                <a:cs typeface="Tahoma"/>
              </a:rPr>
              <a:t>cos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04111" y="2281442"/>
            <a:ext cx="13081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20">
                <a:latin typeface="Tahoma"/>
                <a:cs typeface="Tahoma"/>
              </a:rPr>
              <a:t>(</a:t>
            </a:r>
            <a:r>
              <a:rPr dirty="0" sz="700" spc="30">
                <a:latin typeface="Calibri"/>
                <a:cs typeface="Calibri"/>
              </a:rPr>
              <a:t>k</a:t>
            </a:r>
            <a:r>
              <a:rPr dirty="0" sz="700" spc="20">
                <a:latin typeface="Tahoma"/>
                <a:cs typeface="Tahoma"/>
              </a:rPr>
              <a:t>)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4111" y="2383880"/>
            <a:ext cx="565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-15"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8272" y="2309207"/>
            <a:ext cx="433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30">
                <a:latin typeface="Tahoma"/>
                <a:cs typeface="Tahoma"/>
              </a:rPr>
              <a:t>+</a:t>
            </a:r>
            <a:r>
              <a:rPr dirty="0" sz="1000" spc="30">
                <a:latin typeface="Calibri"/>
                <a:cs typeface="Calibri"/>
              </a:rPr>
              <a:t>Q  </a:t>
            </a:r>
            <a:r>
              <a:rPr dirty="0" sz="1000" spc="155">
                <a:latin typeface="Calibri"/>
                <a:cs typeface="Calibri"/>
              </a:rPr>
              <a:t> 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5863" y="2301254"/>
            <a:ext cx="1212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700" spc="65" b="0" i="1">
                <a:latin typeface="Bookman Old Style"/>
                <a:cs typeface="Bookman Old Style"/>
              </a:rPr>
              <a:t>α</a:t>
            </a:r>
            <a:r>
              <a:rPr dirty="0" sz="700" spc="30">
                <a:latin typeface="Calibri"/>
                <a:cs typeface="Calibri"/>
              </a:rPr>
              <a:t>x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38070" y="2309207"/>
            <a:ext cx="570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52729" algn="l"/>
              </a:tabLst>
            </a:pP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sz="1000" spc="40">
                <a:latin typeface="Calibri"/>
                <a:cs typeface="Calibri"/>
              </a:rPr>
              <a:t>	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5" b="0" i="1">
                <a:latin typeface="Bookman Old Style"/>
                <a:cs typeface="Bookman Old Style"/>
              </a:rPr>
              <a:t>β</a:t>
            </a:r>
            <a:r>
              <a:rPr dirty="0" sz="1000" spc="4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2376" y="2483806"/>
            <a:ext cx="1162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Font typeface="Calibri"/>
              <a:buChar char="•"/>
              <a:tabLst>
                <a:tab pos="109220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 b="0" i="1">
                <a:latin typeface="Bookman Old Style"/>
                <a:cs typeface="Bookman Old Style"/>
              </a:rPr>
              <a:t>α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-45" b="0" i="1">
                <a:latin typeface="Bookman Old Style"/>
                <a:cs typeface="Bookman Old Style"/>
              </a:rPr>
              <a:t>β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1000" spc="55">
                <a:latin typeface="Calibri"/>
                <a:cs typeface="Calibri"/>
              </a:rPr>
              <a:t>son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r</a:t>
            </a:r>
            <a:r>
              <a:rPr dirty="0" sz="1000" spc="40">
                <a:latin typeface="Calibri"/>
                <a:cs typeface="Calibri"/>
              </a:rPr>
              <a:t>aíz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9155" y="2658419"/>
            <a:ext cx="1919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155" i="1">
                <a:latin typeface="DejaVu Sans"/>
                <a:cs typeface="DejaVu Sans"/>
              </a:rPr>
              <a:t>⇒</a:t>
            </a:r>
            <a:r>
              <a:rPr dirty="0" sz="1000" spc="-50" i="1">
                <a:latin typeface="DejaVu Sans"/>
                <a:cs typeface="DejaVu Sans"/>
              </a:rPr>
              <a:t> </a:t>
            </a:r>
            <a:r>
              <a:rPr dirty="0" sz="1000" spc="15">
                <a:latin typeface="Calibri"/>
                <a:cs typeface="Calibri"/>
              </a:rPr>
              <a:t>Q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5" i="1">
                <a:latin typeface="DejaVu Sans"/>
                <a:cs typeface="DejaVu Sans"/>
              </a:rPr>
              <a:t>→</a:t>
            </a:r>
            <a:r>
              <a:rPr dirty="0" sz="1000" spc="-50" i="1">
                <a:latin typeface="DejaVu Sans"/>
                <a:cs typeface="DejaVu Sans"/>
              </a:rPr>
              <a:t> </a:t>
            </a:r>
            <a:r>
              <a:rPr dirty="0" sz="1000" spc="45">
                <a:latin typeface="Calibri"/>
                <a:cs typeface="Calibri"/>
              </a:rPr>
              <a:t>x</a:t>
            </a:r>
            <a:r>
              <a:rPr dirty="0" baseline="27777" sz="1050" spc="67">
                <a:latin typeface="Calibri"/>
                <a:cs typeface="Calibri"/>
              </a:rPr>
              <a:t>m</a:t>
            </a:r>
            <a:r>
              <a:rPr dirty="0" sz="1000" spc="45">
                <a:latin typeface="Calibri"/>
                <a:cs typeface="Calibri"/>
              </a:rPr>
              <a:t>Q</a:t>
            </a:r>
            <a:r>
              <a:rPr dirty="0" sz="1000" spc="29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(m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multiplicidad)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2064" y="2858959"/>
            <a:ext cx="1049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26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Determinar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Q.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6976" y="3070889"/>
            <a:ext cx="1395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EB801A"/>
              </a:buClr>
              <a:buChar char="•"/>
              <a:tabLst>
                <a:tab pos="134620" algn="l"/>
              </a:tabLst>
            </a:pPr>
            <a:r>
              <a:rPr dirty="0" sz="1000" spc="20">
                <a:latin typeface="Calibri"/>
                <a:cs typeface="Calibri"/>
              </a:rPr>
              <a:t>y</a:t>
            </a:r>
            <a:r>
              <a:rPr dirty="0" baseline="-11904" sz="1050" spc="30">
                <a:latin typeface="Calibri"/>
                <a:cs typeface="Calibri"/>
              </a:rPr>
              <a:t>part.</a:t>
            </a:r>
            <a:r>
              <a:rPr dirty="0" baseline="-11904" sz="1050" spc="202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satisface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la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EDO.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999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9999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32080" rIns="0" bIns="0" rtlCol="0" vert="horz">
            <a:spAutoFit/>
          </a:bodyPr>
          <a:lstStyle/>
          <a:p>
            <a:pPr marL="502920">
              <a:lnSpc>
                <a:spcPct val="100000"/>
              </a:lnSpc>
              <a:spcBef>
                <a:spcPts val="1040"/>
              </a:spcBef>
            </a:pPr>
            <a:r>
              <a:rPr dirty="0" baseline="10101" sz="1650" spc="44">
                <a:latin typeface="Calibri"/>
                <a:cs typeface="Calibri"/>
              </a:rPr>
              <a:t>y</a:t>
            </a:r>
            <a:r>
              <a:rPr dirty="0" sz="800" spc="45">
                <a:latin typeface="Calibri"/>
                <a:cs typeface="Calibri"/>
              </a:rPr>
              <a:t>no-hom</a:t>
            </a:r>
            <a:r>
              <a:rPr dirty="0" sz="800" spc="35">
                <a:latin typeface="Calibri"/>
                <a:cs typeface="Calibri"/>
              </a:rPr>
              <a:t>o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baseline="10101" sz="1650" spc="67">
                <a:latin typeface="Tahoma"/>
                <a:cs typeface="Tahoma"/>
              </a:rPr>
              <a:t>=</a:t>
            </a:r>
            <a:r>
              <a:rPr dirty="0" baseline="10101" sz="1650" spc="-60">
                <a:latin typeface="Tahoma"/>
                <a:cs typeface="Tahoma"/>
              </a:rPr>
              <a:t> </a:t>
            </a:r>
            <a:r>
              <a:rPr dirty="0" baseline="10101" sz="1650" spc="44">
                <a:latin typeface="Calibri"/>
                <a:cs typeface="Calibri"/>
              </a:rPr>
              <a:t>y</a:t>
            </a:r>
            <a:r>
              <a:rPr dirty="0" sz="800" spc="40">
                <a:latin typeface="Calibri"/>
                <a:cs typeface="Calibri"/>
              </a:rPr>
              <a:t>hom</a:t>
            </a:r>
            <a:r>
              <a:rPr dirty="0" sz="800" spc="25">
                <a:latin typeface="Calibri"/>
                <a:cs typeface="Calibri"/>
              </a:rPr>
              <a:t>o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70">
                <a:latin typeface="Calibri"/>
                <a:cs typeface="Calibri"/>
              </a:rPr>
              <a:t> </a:t>
            </a:r>
            <a:r>
              <a:rPr dirty="0" baseline="10101" sz="1650" spc="67">
                <a:latin typeface="Tahoma"/>
                <a:cs typeface="Tahoma"/>
              </a:rPr>
              <a:t>+</a:t>
            </a:r>
            <a:r>
              <a:rPr dirty="0" baseline="10101" sz="1650" spc="-157">
                <a:latin typeface="Tahoma"/>
                <a:cs typeface="Tahoma"/>
              </a:rPr>
              <a:t> </a:t>
            </a:r>
            <a:r>
              <a:rPr dirty="0" baseline="10101" sz="1650" spc="44">
                <a:latin typeface="Calibri"/>
                <a:cs typeface="Calibri"/>
              </a:rPr>
              <a:t>y</a:t>
            </a:r>
            <a:r>
              <a:rPr dirty="0" baseline="3472" sz="1200" spc="52">
                <a:latin typeface="Calibri"/>
                <a:cs typeface="Calibri"/>
              </a:rPr>
              <a:t>p</a:t>
            </a:r>
            <a:r>
              <a:rPr dirty="0" baseline="3472" sz="1200" spc="37">
                <a:latin typeface="Calibri"/>
                <a:cs typeface="Calibri"/>
              </a:rPr>
              <a:t>art</a:t>
            </a:r>
            <a:r>
              <a:rPr dirty="0" baseline="3472" sz="1200" spc="-30">
                <a:latin typeface="Calibri"/>
                <a:cs typeface="Calibri"/>
              </a:rPr>
              <a:t>.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999994" y="1145146"/>
            <a:ext cx="2520315" cy="214629"/>
          </a:xfrm>
          <a:custGeom>
            <a:avLst/>
            <a:gdLst/>
            <a:ahLst/>
            <a:cxnLst/>
            <a:rect l="l" t="t" r="r" b="b"/>
            <a:pathLst>
              <a:path w="2520315" h="214630">
                <a:moveTo>
                  <a:pt x="2519997" y="0"/>
                </a:moveTo>
                <a:lnTo>
                  <a:pt x="0" y="0"/>
                </a:lnTo>
                <a:lnTo>
                  <a:pt x="0" y="214604"/>
                </a:lnTo>
                <a:lnTo>
                  <a:pt x="2519997" y="214604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99994" y="1145146"/>
            <a:ext cx="2520315" cy="214629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 </a:t>
            </a:r>
            <a:r>
              <a:rPr dirty="0" sz="1100" spc="-4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2y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5y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baseline="27777" sz="1200" spc="52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99994" y="1359750"/>
            <a:ext cx="2520315" cy="1980564"/>
          </a:xfrm>
          <a:custGeom>
            <a:avLst/>
            <a:gdLst/>
            <a:ahLst/>
            <a:cxnLst/>
            <a:rect l="l" t="t" r="r" b="b"/>
            <a:pathLst>
              <a:path w="2520315" h="1980564">
                <a:moveTo>
                  <a:pt x="2519997" y="0"/>
                </a:moveTo>
                <a:lnTo>
                  <a:pt x="0" y="0"/>
                </a:lnTo>
                <a:lnTo>
                  <a:pt x="0" y="1980057"/>
                </a:lnTo>
                <a:lnTo>
                  <a:pt x="2519997" y="1980057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096653" y="1353003"/>
            <a:ext cx="1922145" cy="130810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3655">
              <a:lnSpc>
                <a:spcPct val="100000"/>
              </a:lnSpc>
              <a:spcBef>
                <a:spcPts val="484"/>
              </a:spcBef>
            </a:pP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1.</a:t>
            </a:r>
            <a:r>
              <a:rPr dirty="0" sz="1100" spc="5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Suposición.</a:t>
            </a:r>
            <a:endParaRPr sz="1100">
              <a:latin typeface="Calibri"/>
              <a:cs typeface="Calibri"/>
            </a:endParaRPr>
          </a:p>
          <a:p>
            <a:pPr marL="194310" indent="-109855">
              <a:lnSpc>
                <a:spcPct val="100000"/>
              </a:lnSpc>
              <a:spcBef>
                <a:spcPts val="350"/>
              </a:spcBef>
              <a:buClr>
                <a:srgbClr val="13B03D"/>
              </a:buClr>
              <a:buFont typeface="Calibri"/>
              <a:buChar char="•"/>
              <a:tabLst>
                <a:tab pos="194945" algn="l"/>
              </a:tabLst>
            </a:pP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 spc="-35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5">
                <a:latin typeface="Tahoma"/>
                <a:cs typeface="Tahoma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raíz </a:t>
            </a:r>
            <a:r>
              <a:rPr dirty="0" sz="1000" spc="25">
                <a:latin typeface="Calibri"/>
                <a:cs typeface="Calibri"/>
              </a:rPr>
              <a:t>(val.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prop.)?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no</a:t>
            </a:r>
            <a:endParaRPr sz="1000">
              <a:latin typeface="Calibri"/>
              <a:cs typeface="Calibri"/>
            </a:endParaRPr>
          </a:p>
          <a:p>
            <a:pPr marL="766445">
              <a:lnSpc>
                <a:spcPct val="100000"/>
              </a:lnSpc>
              <a:spcBef>
                <a:spcPts val="459"/>
              </a:spcBef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60">
                <a:latin typeface="Calibri"/>
                <a:cs typeface="Calibri"/>
              </a:rPr>
              <a:t>p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bx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endParaRPr baseline="31250" sz="1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815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2.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Determinar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Q.</a:t>
            </a:r>
            <a:endParaRPr sz="1100">
              <a:latin typeface="Calibri"/>
              <a:cs typeface="Calibri"/>
            </a:endParaRPr>
          </a:p>
          <a:p>
            <a:pPr marL="194310" indent="-109855">
              <a:lnSpc>
                <a:spcPct val="100000"/>
              </a:lnSpc>
              <a:spcBef>
                <a:spcPts val="355"/>
              </a:spcBef>
              <a:buClr>
                <a:srgbClr val="13B03D"/>
              </a:buClr>
              <a:buChar char="•"/>
              <a:tabLst>
                <a:tab pos="194945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27777" sz="1050" spc="-337" i="1">
                <a:latin typeface="DejaVu Sans"/>
                <a:cs typeface="DejaVu Sans"/>
              </a:rPr>
              <a:t>,</a:t>
            </a:r>
            <a:r>
              <a:rPr dirty="0" baseline="-19841" sz="1050" spc="52">
                <a:latin typeface="Calibri"/>
                <a:cs typeface="Calibri"/>
              </a:rPr>
              <a:t>p</a:t>
            </a:r>
            <a:r>
              <a:rPr dirty="0" baseline="-19841" sz="1050">
                <a:latin typeface="Calibri"/>
                <a:cs typeface="Calibri"/>
              </a:rPr>
              <a:t> </a:t>
            </a:r>
            <a:r>
              <a:rPr dirty="0" baseline="-19841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bx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  <a:p>
            <a:pPr marL="194310">
              <a:lnSpc>
                <a:spcPct val="100000"/>
              </a:lnSpc>
              <a:spcBef>
                <a:spcPts val="175"/>
              </a:spcBef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27777" sz="1050" spc="-337" i="1">
                <a:latin typeface="DejaVu Sans"/>
                <a:cs typeface="DejaVu Sans"/>
              </a:rPr>
              <a:t>,</a:t>
            </a:r>
            <a:r>
              <a:rPr dirty="0" baseline="-19841" sz="1050" spc="-217">
                <a:latin typeface="Calibri"/>
                <a:cs typeface="Calibri"/>
              </a:rPr>
              <a:t>p</a:t>
            </a:r>
            <a:r>
              <a:rPr dirty="0" baseline="27777" sz="1050" spc="7" i="1">
                <a:latin typeface="DejaVu Sans"/>
                <a:cs typeface="DejaVu Sans"/>
              </a:rPr>
              <a:t>,</a:t>
            </a:r>
            <a:r>
              <a:rPr dirty="0" baseline="27777" sz="1050" spc="150" i="1">
                <a:latin typeface="DejaVu Sans"/>
                <a:cs typeface="DejaVu Sans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15">
                <a:latin typeface="Calibri"/>
                <a:cs typeface="Calibri"/>
              </a:rPr>
              <a:t>2b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bx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56966" y="2658267"/>
            <a:ext cx="1530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13B03D"/>
              </a:buClr>
              <a:buChar char="•"/>
              <a:tabLst>
                <a:tab pos="134620" algn="l"/>
              </a:tabLst>
            </a:pP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bx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>
                <a:latin typeface="Calibri"/>
                <a:cs typeface="Calibri"/>
              </a:rPr>
              <a:t> </a:t>
            </a:r>
            <a:r>
              <a:rPr dirty="0" baseline="27777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Calibri"/>
                <a:cs typeface="Calibri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91497" y="2832879"/>
            <a:ext cx="861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55">
                <a:latin typeface="Lucida Sans Unicode"/>
                <a:cs typeface="Lucida Sans Unicode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60" i="1">
                <a:latin typeface="DejaVu Sans"/>
                <a:cs typeface="DejaVu Sans"/>
              </a:rPr>
              <a:t>−</a:t>
            </a:r>
            <a:r>
              <a:rPr dirty="0" sz="1000" spc="-60">
                <a:latin typeface="Calibri"/>
                <a:cs typeface="Calibri"/>
              </a:rPr>
              <a:t>1</a:t>
            </a:r>
            <a:r>
              <a:rPr dirty="0" sz="1000" spc="-60" b="0" i="1">
                <a:latin typeface="Bookman Old Style"/>
                <a:cs typeface="Bookman Old Style"/>
              </a:rPr>
              <a:t>,</a:t>
            </a:r>
            <a:r>
              <a:rPr dirty="0" sz="1000" spc="110" b="0" i="1">
                <a:latin typeface="Bookman Old Style"/>
                <a:cs typeface="Bookman Old Style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90161" y="2940468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4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190161" y="2821014"/>
            <a:ext cx="56515" cy="225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">
              <a:lnSpc>
                <a:spcPts val="790"/>
              </a:lnSpc>
              <a:spcBef>
                <a:spcPts val="95"/>
              </a:spcBef>
            </a:pPr>
            <a:r>
              <a:rPr dirty="0" sz="700" spc="-60">
                <a:latin typeface="Calibri"/>
                <a:cs typeface="Calibri"/>
              </a:rPr>
              <a:t>1</a:t>
            </a:r>
            <a:endParaRPr sz="700">
              <a:latin typeface="Calibri"/>
              <a:cs typeface="Calibri"/>
            </a:endParaRPr>
          </a:p>
          <a:p>
            <a:pPr>
              <a:lnSpc>
                <a:spcPts val="790"/>
              </a:lnSpc>
            </a:pPr>
            <a:r>
              <a:rPr dirty="0" sz="700" spc="-15"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49535" y="3114927"/>
            <a:ext cx="718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66230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41531" y="3039476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38344" y="3173310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938344" y="3141800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33771" y="3315635"/>
            <a:ext cx="119380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21367" y="3056698"/>
            <a:ext cx="21437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05">
                <a:latin typeface="Calibri"/>
                <a:cs typeface="Calibri"/>
              </a:rPr>
              <a:t>x</a:t>
            </a:r>
            <a:r>
              <a:rPr dirty="0" sz="1100" spc="-1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52034" y="3056698"/>
            <a:ext cx="182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)]</a:t>
            </a:r>
            <a:r>
              <a:rPr dirty="0" sz="1100" spc="4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21033" y="3043744"/>
            <a:ext cx="6159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59422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lineales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segundo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orden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coeficientes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constantes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35"/>
            <a:ext cx="5760085" cy="5080"/>
            <a:chOff x="0" y="375735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69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35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35"/>
              <a:ext cx="5421630" cy="5080"/>
            </a:xfrm>
            <a:custGeom>
              <a:avLst/>
              <a:gdLst/>
              <a:ahLst/>
              <a:cxnLst/>
              <a:rect l="l" t="t" r="r" b="b"/>
              <a:pathLst>
                <a:path w="5421630" h="5079">
                  <a:moveTo>
                    <a:pt x="0" y="5060"/>
                  </a:moveTo>
                  <a:lnTo>
                    <a:pt x="0" y="0"/>
                  </a:lnTo>
                  <a:lnTo>
                    <a:pt x="5421251" y="0"/>
                  </a:lnTo>
                  <a:lnTo>
                    <a:pt x="542125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4000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ver.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no-homo.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superpuesta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0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marL="676275">
              <a:lnSpc>
                <a:spcPct val="100000"/>
              </a:lnSpc>
              <a:spcBef>
                <a:spcPts val="819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00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" b="1">
                <a:solidFill>
                  <a:srgbClr val="EB801A"/>
                </a:solidFill>
                <a:latin typeface="Calibri"/>
                <a:cs typeface="Calibri"/>
              </a:rPr>
              <a:t>Método:</a:t>
            </a:r>
            <a:r>
              <a:rPr dirty="0" sz="1100" spc="20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EB801A"/>
                </a:solidFill>
                <a:latin typeface="Calibri"/>
                <a:cs typeface="Calibri"/>
              </a:rPr>
              <a:t>principio</a:t>
            </a:r>
            <a:r>
              <a:rPr dirty="0" sz="1100" spc="20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EB801A"/>
                </a:solidFill>
                <a:latin typeface="Calibri"/>
                <a:cs typeface="Calibri"/>
              </a:rPr>
              <a:t>de</a:t>
            </a:r>
            <a:r>
              <a:rPr dirty="0" sz="1100" spc="25" b="1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EB801A"/>
                </a:solidFill>
                <a:latin typeface="Calibri"/>
                <a:cs typeface="Calibri"/>
              </a:rPr>
              <a:t>superposición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004" y="1355597"/>
            <a:ext cx="2520315" cy="134112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5461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430"/>
              </a:spcBef>
            </a:pPr>
            <a:r>
              <a:rPr dirty="0" sz="1100" spc="-60">
                <a:solidFill>
                  <a:srgbClr val="EB801A"/>
                </a:solidFill>
                <a:latin typeface="Calibri"/>
                <a:cs typeface="Calibri"/>
              </a:rPr>
              <a:t>1.</a:t>
            </a:r>
            <a:r>
              <a:rPr dirty="0" sz="1100" spc="8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homogénea.</a:t>
            </a:r>
            <a:endParaRPr sz="1100">
              <a:latin typeface="Calibri"/>
              <a:cs typeface="Calibri"/>
            </a:endParaRPr>
          </a:p>
          <a:p>
            <a:pPr marL="291465" indent="-109855">
              <a:lnSpc>
                <a:spcPct val="100000"/>
              </a:lnSpc>
              <a:spcBef>
                <a:spcPts val="530"/>
              </a:spcBef>
              <a:buClr>
                <a:srgbClr val="EB801A"/>
              </a:buClr>
              <a:buChar char="•"/>
              <a:tabLst>
                <a:tab pos="292100" algn="l"/>
              </a:tabLst>
            </a:pPr>
            <a:r>
              <a:rPr dirty="0" baseline="11111" sz="1500" spc="30">
                <a:latin typeface="Calibri"/>
                <a:cs typeface="Calibri"/>
              </a:rPr>
              <a:t>y</a:t>
            </a:r>
            <a:r>
              <a:rPr dirty="0" sz="700" spc="20">
                <a:latin typeface="Calibri"/>
                <a:cs typeface="Calibri"/>
              </a:rPr>
              <a:t>homo.</a:t>
            </a:r>
            <a:endParaRPr sz="7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spcBef>
                <a:spcPts val="200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2.</a:t>
            </a:r>
            <a:r>
              <a:rPr dirty="0" sz="1100" spc="7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no-homogénea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parcial.</a:t>
            </a:r>
            <a:endParaRPr sz="1100">
              <a:latin typeface="Calibri"/>
              <a:cs typeface="Calibri"/>
            </a:endParaRPr>
          </a:p>
          <a:p>
            <a:pPr marL="291465" indent="-109855">
              <a:lnSpc>
                <a:spcPct val="100000"/>
              </a:lnSpc>
              <a:spcBef>
                <a:spcPts val="350"/>
              </a:spcBef>
              <a:buClr>
                <a:srgbClr val="EB801A"/>
              </a:buClr>
              <a:buChar char="•"/>
              <a:tabLst>
                <a:tab pos="292100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5873" sz="1050" spc="44">
                <a:latin typeface="Calibri"/>
                <a:cs typeface="Calibri"/>
              </a:rPr>
              <a:t>p</a:t>
            </a:r>
            <a:r>
              <a:rPr dirty="0" baseline="-15873" sz="1050" spc="30">
                <a:latin typeface="Calibri"/>
                <a:cs typeface="Calibri"/>
              </a:rPr>
              <a:t>art</a:t>
            </a:r>
            <a:r>
              <a:rPr dirty="0" baseline="-15873" sz="1050" spc="-7">
                <a:latin typeface="Calibri"/>
                <a:cs typeface="Calibri"/>
              </a:rPr>
              <a:t>.,</a:t>
            </a:r>
            <a:r>
              <a:rPr dirty="0" baseline="-15873" sz="1050" spc="60">
                <a:latin typeface="Calibri"/>
                <a:cs typeface="Calibri"/>
              </a:rPr>
              <a:t>j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j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-13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1285">
              <a:lnSpc>
                <a:spcPct val="100000"/>
              </a:lnSpc>
              <a:spcBef>
                <a:spcPts val="375"/>
              </a:spcBef>
            </a:pP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3.</a:t>
            </a:r>
            <a:r>
              <a:rPr dirty="0" sz="1100" spc="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no-homogénea.</a:t>
            </a:r>
            <a:endParaRPr sz="1100">
              <a:latin typeface="Calibri"/>
              <a:cs typeface="Calibri"/>
            </a:endParaRPr>
          </a:p>
          <a:p>
            <a:pPr marL="291465" indent="-109855">
              <a:lnSpc>
                <a:spcPct val="100000"/>
              </a:lnSpc>
              <a:spcBef>
                <a:spcPts val="535"/>
              </a:spcBef>
              <a:buClr>
                <a:srgbClr val="EB801A"/>
              </a:buClr>
              <a:buChar char="•"/>
              <a:tabLst>
                <a:tab pos="292100" algn="l"/>
              </a:tabLst>
            </a:pPr>
            <a:r>
              <a:rPr dirty="0" baseline="11111" sz="1500" spc="44">
                <a:latin typeface="Calibri"/>
                <a:cs typeface="Calibri"/>
              </a:rPr>
              <a:t>y</a:t>
            </a:r>
            <a:r>
              <a:rPr dirty="0" sz="700" spc="40">
                <a:latin typeface="Calibri"/>
                <a:cs typeface="Calibri"/>
              </a:rPr>
              <a:t>no-hom</a:t>
            </a:r>
            <a:r>
              <a:rPr dirty="0" sz="700" spc="25">
                <a:latin typeface="Calibri"/>
                <a:cs typeface="Calibri"/>
              </a:rPr>
              <a:t>o</a:t>
            </a:r>
            <a:r>
              <a:rPr dirty="0" sz="700" spc="-15">
                <a:latin typeface="Calibri"/>
                <a:cs typeface="Calibri"/>
              </a:rPr>
              <a:t>.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10">
                <a:latin typeface="Calibri"/>
                <a:cs typeface="Calibri"/>
              </a:rPr>
              <a:t> </a:t>
            </a:r>
            <a:r>
              <a:rPr dirty="0" baseline="11111" sz="1500" spc="67">
                <a:latin typeface="Tahoma"/>
                <a:cs typeface="Tahoma"/>
              </a:rPr>
              <a:t>=</a:t>
            </a:r>
            <a:r>
              <a:rPr dirty="0" baseline="11111" sz="1500" spc="-52">
                <a:latin typeface="Tahoma"/>
                <a:cs typeface="Tahoma"/>
              </a:rPr>
              <a:t> </a:t>
            </a:r>
            <a:r>
              <a:rPr dirty="0" baseline="11111" sz="1500" spc="44">
                <a:latin typeface="Calibri"/>
                <a:cs typeface="Calibri"/>
              </a:rPr>
              <a:t>y</a:t>
            </a:r>
            <a:r>
              <a:rPr dirty="0" sz="700" spc="35">
                <a:latin typeface="Calibri"/>
                <a:cs typeface="Calibri"/>
              </a:rPr>
              <a:t>hom</a:t>
            </a:r>
            <a:r>
              <a:rPr dirty="0" sz="700" spc="20">
                <a:latin typeface="Calibri"/>
                <a:cs typeface="Calibri"/>
              </a:rPr>
              <a:t>o</a:t>
            </a:r>
            <a:r>
              <a:rPr dirty="0" sz="700" spc="-15">
                <a:latin typeface="Calibri"/>
                <a:cs typeface="Calibri"/>
              </a:rPr>
              <a:t>.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-50">
                <a:latin typeface="Calibri"/>
                <a:cs typeface="Calibri"/>
              </a:rPr>
              <a:t> </a:t>
            </a:r>
            <a:r>
              <a:rPr dirty="0" baseline="11111" sz="1500" spc="67">
                <a:latin typeface="Tahoma"/>
                <a:cs typeface="Tahoma"/>
              </a:rPr>
              <a:t>+</a:t>
            </a:r>
            <a:r>
              <a:rPr dirty="0" baseline="11111" sz="1500" spc="-142">
                <a:latin typeface="Tahoma"/>
                <a:cs typeface="Tahoma"/>
              </a:rPr>
              <a:t> </a:t>
            </a:r>
            <a:r>
              <a:rPr dirty="0" baseline="11111" sz="1500" spc="44">
                <a:latin typeface="Calibri"/>
                <a:cs typeface="Calibri"/>
              </a:rPr>
              <a:t>y</a:t>
            </a:r>
            <a:r>
              <a:rPr dirty="0" baseline="3968" sz="1050" spc="44">
                <a:latin typeface="Calibri"/>
                <a:cs typeface="Calibri"/>
              </a:rPr>
              <a:t>p</a:t>
            </a:r>
            <a:r>
              <a:rPr dirty="0" baseline="3968" sz="1050" spc="30">
                <a:latin typeface="Calibri"/>
                <a:cs typeface="Calibri"/>
              </a:rPr>
              <a:t>art</a:t>
            </a:r>
            <a:r>
              <a:rPr dirty="0" baseline="3968" sz="1050" spc="-22">
                <a:latin typeface="Calibri"/>
                <a:cs typeface="Calibri"/>
              </a:rPr>
              <a:t>.</a:t>
            </a:r>
            <a:r>
              <a:rPr dirty="0" baseline="3968" sz="1050" spc="-127">
                <a:latin typeface="Calibri"/>
                <a:cs typeface="Calibri"/>
              </a:rPr>
              <a:t>,</a:t>
            </a:r>
            <a:r>
              <a:rPr dirty="0" baseline="3968" sz="1050" spc="-89">
                <a:latin typeface="Calibri"/>
                <a:cs typeface="Calibri"/>
              </a:rPr>
              <a:t>1</a:t>
            </a:r>
            <a:r>
              <a:rPr dirty="0" baseline="3968" sz="1050">
                <a:latin typeface="Calibri"/>
                <a:cs typeface="Calibri"/>
              </a:rPr>
              <a:t> </a:t>
            </a:r>
            <a:r>
              <a:rPr dirty="0" baseline="3968" sz="1050" spc="-75">
                <a:latin typeface="Calibri"/>
                <a:cs typeface="Calibri"/>
              </a:rPr>
              <a:t> </a:t>
            </a:r>
            <a:r>
              <a:rPr dirty="0" baseline="11111" sz="1500" spc="67">
                <a:latin typeface="Tahoma"/>
                <a:cs typeface="Tahoma"/>
              </a:rPr>
              <a:t>+</a:t>
            </a:r>
            <a:r>
              <a:rPr dirty="0" baseline="11111" sz="1500" spc="-142">
                <a:latin typeface="Tahoma"/>
                <a:cs typeface="Tahoma"/>
              </a:rPr>
              <a:t> </a:t>
            </a:r>
            <a:r>
              <a:rPr dirty="0" baseline="11111" sz="1500" spc="44">
                <a:latin typeface="Calibri"/>
                <a:cs typeface="Calibri"/>
              </a:rPr>
              <a:t>y</a:t>
            </a:r>
            <a:r>
              <a:rPr dirty="0" baseline="3968" sz="1050" spc="44">
                <a:latin typeface="Calibri"/>
                <a:cs typeface="Calibri"/>
              </a:rPr>
              <a:t>p</a:t>
            </a:r>
            <a:r>
              <a:rPr dirty="0" baseline="3968" sz="1050" spc="30">
                <a:latin typeface="Calibri"/>
                <a:cs typeface="Calibri"/>
              </a:rPr>
              <a:t>art</a:t>
            </a:r>
            <a:r>
              <a:rPr dirty="0" baseline="3968" sz="1050" spc="-22">
                <a:latin typeface="Calibri"/>
                <a:cs typeface="Calibri"/>
              </a:rPr>
              <a:t>.,2</a:t>
            </a:r>
            <a:endParaRPr baseline="3968"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304" y="2757930"/>
            <a:ext cx="2064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(todo)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válido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orden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2700" y="297176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1948" y="2975989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6533" y="3319943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1530" y="3107612"/>
            <a:ext cx="723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5635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9547" y="3172928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84223" y="3087736"/>
            <a:ext cx="1606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6988" y="2971760"/>
            <a:ext cx="1117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09940" y="2975989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32597" y="3322572"/>
            <a:ext cx="180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j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4783" y="3175557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16900" y="3107612"/>
            <a:ext cx="92201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9079" algn="l"/>
                <a:tab pos="628650" algn="l"/>
              </a:tabLst>
            </a:pPr>
            <a:r>
              <a:rPr dirty="0" sz="1100" spc="30">
                <a:latin typeface="Calibri"/>
                <a:cs typeface="Calibri"/>
              </a:rPr>
              <a:t>y	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99994" y="427520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9994" y="637971"/>
            <a:ext cx="2520315" cy="40449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25095" rIns="0" bIns="0" rtlCol="0" vert="horz">
            <a:spAutoFit/>
          </a:bodyPr>
          <a:lstStyle/>
          <a:p>
            <a:pPr marL="579120">
              <a:lnSpc>
                <a:spcPct val="100000"/>
              </a:lnSpc>
              <a:spcBef>
                <a:spcPts val="985"/>
              </a:spcBef>
            </a:pPr>
            <a:r>
              <a:rPr dirty="0" baseline="7575" sz="1650" spc="44">
                <a:latin typeface="Calibri"/>
                <a:cs typeface="Calibri"/>
              </a:rPr>
              <a:t>y</a:t>
            </a: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25">
                <a:latin typeface="Calibri"/>
                <a:cs typeface="Calibri"/>
              </a:rPr>
              <a:t>art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baseline="7575" sz="1650" spc="67">
                <a:latin typeface="Tahoma"/>
                <a:cs typeface="Tahoma"/>
              </a:rPr>
              <a:t>=</a:t>
            </a:r>
            <a:r>
              <a:rPr dirty="0" baseline="7575" sz="1650" spc="-60">
                <a:latin typeface="Tahoma"/>
                <a:cs typeface="Tahoma"/>
              </a:rPr>
              <a:t> </a:t>
            </a:r>
            <a:r>
              <a:rPr dirty="0" baseline="7575" sz="1650" spc="44">
                <a:latin typeface="Calibri"/>
                <a:cs typeface="Calibri"/>
              </a:rPr>
              <a:t>y</a:t>
            </a: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25">
                <a:latin typeface="Calibri"/>
                <a:cs typeface="Calibri"/>
              </a:rPr>
              <a:t>art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70">
                <a:latin typeface="Calibri"/>
                <a:cs typeface="Calibri"/>
              </a:rPr>
              <a:t> </a:t>
            </a:r>
            <a:r>
              <a:rPr dirty="0" baseline="7575" sz="1650" spc="67">
                <a:latin typeface="Tahoma"/>
                <a:cs typeface="Tahoma"/>
              </a:rPr>
              <a:t>+</a:t>
            </a:r>
            <a:r>
              <a:rPr dirty="0" baseline="7575" sz="1650" spc="-157">
                <a:latin typeface="Tahoma"/>
                <a:cs typeface="Tahoma"/>
              </a:rPr>
              <a:t> </a:t>
            </a:r>
            <a:r>
              <a:rPr dirty="0" baseline="7575" sz="1650" spc="44">
                <a:latin typeface="Calibri"/>
                <a:cs typeface="Calibri"/>
              </a:rPr>
              <a:t>y</a:t>
            </a: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25">
                <a:latin typeface="Calibri"/>
                <a:cs typeface="Calibri"/>
              </a:rPr>
              <a:t>art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99994" y="114514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999994" y="114514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  <a:tabLst>
                <a:tab pos="809625" algn="l"/>
              </a:tabLst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o: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27777" sz="1200" spc="-345" i="1">
                <a:solidFill>
                  <a:srgbClr val="13B03D"/>
                </a:solidFill>
                <a:latin typeface="DejaVu Sans Condensed"/>
                <a:cs typeface="DejaVu Sans Condensed"/>
              </a:rPr>
              <a:t>11</a:t>
            </a:r>
            <a:r>
              <a:rPr dirty="0" baseline="27777" sz="1200" spc="89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10">
                <a:solidFill>
                  <a:srgbClr val="13B03D"/>
                </a:solidFill>
                <a:latin typeface="Calibri"/>
                <a:cs typeface="Calibri"/>
              </a:rPr>
              <a:t>3x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7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13B03D"/>
                </a:solidFill>
                <a:latin typeface="DejaVu Sans"/>
                <a:cs typeface="DejaVu Sans"/>
              </a:rPr>
              <a:t> 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sin</a:t>
            </a:r>
            <a:r>
              <a:rPr dirty="0" sz="1100" spc="-16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99994" y="1355597"/>
            <a:ext cx="2520315" cy="1504950"/>
          </a:xfrm>
          <a:custGeom>
            <a:avLst/>
            <a:gdLst/>
            <a:ahLst/>
            <a:cxnLst/>
            <a:rect l="l" t="t" r="r" b="b"/>
            <a:pathLst>
              <a:path w="2520315" h="1504950">
                <a:moveTo>
                  <a:pt x="2519997" y="0"/>
                </a:moveTo>
                <a:lnTo>
                  <a:pt x="0" y="0"/>
                </a:lnTo>
                <a:lnTo>
                  <a:pt x="0" y="1504759"/>
                </a:lnTo>
                <a:lnTo>
                  <a:pt x="2519997" y="1504759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130791" y="1398865"/>
            <a:ext cx="1514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1.</a:t>
            </a:r>
            <a:r>
              <a:rPr dirty="0" sz="1100" spc="26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homogénea.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56966" y="1610783"/>
            <a:ext cx="2395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13B03D"/>
              </a:buClr>
              <a:buChar char="•"/>
              <a:tabLst>
                <a:tab pos="134620" algn="l"/>
              </a:tabLst>
            </a:pP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55" b="0" i="1">
                <a:latin typeface="Bookman Old Style"/>
                <a:cs typeface="Bookman Old Style"/>
              </a:rPr>
              <a:t>λ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20" b="0" i="1">
                <a:latin typeface="Bookman Old Style"/>
                <a:cs typeface="Bookman Old Style"/>
              </a:rPr>
              <a:t>λ</a:t>
            </a:r>
            <a:r>
              <a:rPr dirty="0" sz="1000" spc="5" i="1">
                <a:latin typeface="DejaVu Sans"/>
                <a:cs typeface="DejaVu Sans"/>
              </a:rPr>
              <a:t>−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>
                <a:latin typeface="Tahoma"/>
                <a:cs typeface="Tahoma"/>
              </a:rPr>
              <a:t>)(</a:t>
            </a:r>
            <a:r>
              <a:rPr dirty="0" sz="1000" spc="120" b="0" i="1">
                <a:latin typeface="Bookman Old Style"/>
                <a:cs typeface="Bookman Old Style"/>
              </a:rPr>
              <a:t>λ</a:t>
            </a:r>
            <a:r>
              <a:rPr dirty="0" sz="1000" spc="114">
                <a:latin typeface="Tahoma"/>
                <a:cs typeface="Tahoma"/>
              </a:rPr>
              <a:t>+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5873" sz="1050" spc="52">
                <a:latin typeface="Calibri"/>
                <a:cs typeface="Calibri"/>
              </a:rPr>
              <a:t>h</a:t>
            </a:r>
            <a:r>
              <a:rPr dirty="0" baseline="-15873" sz="1050">
                <a:latin typeface="Calibri"/>
                <a:cs typeface="Calibri"/>
              </a:rPr>
              <a:t> </a:t>
            </a:r>
            <a:r>
              <a:rPr dirty="0" baseline="-15873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0">
                <a:latin typeface="Calibri"/>
                <a:cs typeface="Calibri"/>
              </a:rPr>
              <a:t>c</a:t>
            </a:r>
            <a:r>
              <a:rPr dirty="0" baseline="-11904" sz="1050" spc="-22">
                <a:latin typeface="Calibri"/>
                <a:cs typeface="Calibri"/>
              </a:rPr>
              <a:t>1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 spc="-60">
                <a:latin typeface="Calibri"/>
                <a:cs typeface="Calibri"/>
              </a:rPr>
              <a:t> </a:t>
            </a:r>
            <a:r>
              <a:rPr dirty="0" sz="1000" spc="114">
                <a:latin typeface="Tahoma"/>
                <a:cs typeface="Tahoma"/>
              </a:rPr>
              <a:t>+</a:t>
            </a:r>
            <a:r>
              <a:rPr dirty="0" sz="1000" spc="50">
                <a:latin typeface="Calibri"/>
                <a:cs typeface="Calibri"/>
              </a:rPr>
              <a:t>c</a:t>
            </a:r>
            <a:r>
              <a:rPr dirty="0" baseline="-11904" sz="1050" spc="44">
                <a:latin typeface="Calibri"/>
                <a:cs typeface="Calibri"/>
              </a:rPr>
              <a:t>2</a:t>
            </a:r>
            <a:r>
              <a:rPr dirty="0" sz="1000" spc="35">
                <a:latin typeface="Calibri"/>
                <a:cs typeface="Calibri"/>
              </a:rPr>
              <a:t>e</a:t>
            </a:r>
            <a:r>
              <a:rPr dirty="0" baseline="27777" sz="1050" spc="52" i="1">
                <a:latin typeface="DejaVu Sans"/>
                <a:cs typeface="DejaVu Sans"/>
              </a:rPr>
              <a:t>−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endParaRPr baseline="27777"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22053" y="1811336"/>
            <a:ext cx="2199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2.</a:t>
            </a:r>
            <a:r>
              <a:rPr dirty="0" sz="1100" spc="29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no-homogénea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parcial.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56966" y="2023266"/>
            <a:ext cx="16605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985" indent="-109220">
              <a:lnSpc>
                <a:spcPct val="100000"/>
              </a:lnSpc>
              <a:spcBef>
                <a:spcPts val="95"/>
              </a:spcBef>
              <a:buClr>
                <a:srgbClr val="13B03D"/>
              </a:buClr>
              <a:buChar char="•"/>
              <a:tabLst>
                <a:tab pos="134620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1904" sz="1050" spc="52">
                <a:latin typeface="Calibri"/>
                <a:cs typeface="Calibri"/>
              </a:rPr>
              <a:t>p</a:t>
            </a:r>
            <a:r>
              <a:rPr dirty="0" baseline="-11904" sz="1050" spc="37" b="0" i="1">
                <a:latin typeface="Bookman Old Style"/>
                <a:cs typeface="Bookman Old Style"/>
              </a:rPr>
              <a:t>,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5">
                <a:latin typeface="Calibri"/>
                <a:cs typeface="Calibri"/>
              </a:rPr>
              <a:t>bx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1904" sz="1050" spc="52">
                <a:latin typeface="Calibri"/>
                <a:cs typeface="Calibri"/>
              </a:rPr>
              <a:t>p</a:t>
            </a:r>
            <a:r>
              <a:rPr dirty="0" baseline="-11904" sz="1050" spc="37" b="0" i="1">
                <a:latin typeface="Bookman Old Style"/>
                <a:cs typeface="Bookman Old Style"/>
              </a:rPr>
              <a:t>,</a:t>
            </a:r>
            <a:r>
              <a:rPr dirty="0" baseline="-11904" sz="1050" spc="-89">
                <a:latin typeface="Calibri"/>
                <a:cs typeface="Calibri"/>
              </a:rPr>
              <a:t>1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r>
              <a:rPr dirty="0" sz="1000" spc="15">
                <a:latin typeface="Calibri"/>
                <a:cs typeface="Calibri"/>
              </a:rPr>
              <a:t>3x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95967" y="2153383"/>
            <a:ext cx="2193925" cy="63436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94945" indent="-109220">
              <a:lnSpc>
                <a:spcPct val="100000"/>
              </a:lnSpc>
              <a:spcBef>
                <a:spcPts val="445"/>
              </a:spcBef>
              <a:buClr>
                <a:srgbClr val="13B03D"/>
              </a:buClr>
              <a:buChar char="•"/>
              <a:tabLst>
                <a:tab pos="195580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1904" sz="1050" spc="52">
                <a:latin typeface="Calibri"/>
                <a:cs typeface="Calibri"/>
              </a:rPr>
              <a:t>p</a:t>
            </a:r>
            <a:r>
              <a:rPr dirty="0" baseline="-11904" sz="1050" spc="37" b="0" i="1">
                <a:latin typeface="Bookman Old Style"/>
                <a:cs typeface="Bookman Old Style"/>
              </a:rPr>
              <a:t>,</a:t>
            </a:r>
            <a:r>
              <a:rPr dirty="0" baseline="-11904" sz="1050" spc="-22">
                <a:latin typeface="Calibri"/>
                <a:cs typeface="Calibri"/>
              </a:rPr>
              <a:t>2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cos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5">
                <a:latin typeface="Lucida Sans Unicode"/>
                <a:cs typeface="Lucida Sans Unicode"/>
              </a:rPr>
              <a:t>"0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1904" sz="1050" spc="44">
                <a:latin typeface="Calibri"/>
                <a:cs typeface="Calibri"/>
              </a:rPr>
              <a:t>p</a:t>
            </a:r>
            <a:r>
              <a:rPr dirty="0" baseline="-11904" sz="1050" spc="37" b="0" i="1">
                <a:latin typeface="Bookman Old Style"/>
                <a:cs typeface="Bookman Old Style"/>
              </a:rPr>
              <a:t>,</a:t>
            </a:r>
            <a:r>
              <a:rPr dirty="0" baseline="-11904" sz="1050" spc="-22">
                <a:latin typeface="Calibri"/>
                <a:cs typeface="Calibri"/>
              </a:rPr>
              <a:t>2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375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5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Resolver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homogénea.</a:t>
            </a:r>
            <a:endParaRPr sz="1100">
              <a:latin typeface="Calibri"/>
              <a:cs typeface="Calibri"/>
            </a:endParaRPr>
          </a:p>
          <a:p>
            <a:pPr marL="194945" indent="-109220">
              <a:lnSpc>
                <a:spcPct val="100000"/>
              </a:lnSpc>
              <a:spcBef>
                <a:spcPts val="355"/>
              </a:spcBef>
              <a:buClr>
                <a:srgbClr val="13B03D"/>
              </a:buClr>
              <a:buChar char="•"/>
              <a:tabLst>
                <a:tab pos="195580" algn="l"/>
              </a:tabLst>
            </a:pPr>
            <a:r>
              <a:rPr dirty="0" sz="1000" spc="30">
                <a:latin typeface="Calibri"/>
                <a:cs typeface="Calibri"/>
              </a:rPr>
              <a:t>y</a:t>
            </a:r>
            <a:r>
              <a:rPr dirty="0" baseline="-15873" sz="1050" spc="52">
                <a:latin typeface="Calibri"/>
                <a:cs typeface="Calibri"/>
              </a:rPr>
              <a:t>nh</a:t>
            </a:r>
            <a:r>
              <a:rPr dirty="0" baseline="-15873" sz="1050">
                <a:latin typeface="Calibri"/>
                <a:cs typeface="Calibri"/>
              </a:rPr>
              <a:t> </a:t>
            </a:r>
            <a:r>
              <a:rPr dirty="0" baseline="-15873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0">
                <a:latin typeface="Calibri"/>
                <a:cs typeface="Calibri"/>
              </a:rPr>
              <a:t>c</a:t>
            </a:r>
            <a:r>
              <a:rPr dirty="0" baseline="-11904" sz="1050" spc="-22">
                <a:latin typeface="Calibri"/>
                <a:cs typeface="Calibri"/>
              </a:rPr>
              <a:t>1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>
                <a:latin typeface="Calibri"/>
                <a:cs typeface="Calibri"/>
              </a:rPr>
              <a:t> </a:t>
            </a:r>
            <a:r>
              <a:rPr dirty="0" baseline="27777" sz="1050" spc="-7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0">
                <a:latin typeface="Calibri"/>
                <a:cs typeface="Calibri"/>
              </a:rPr>
              <a:t>c</a:t>
            </a:r>
            <a:r>
              <a:rPr dirty="0" baseline="-11904" sz="1050" spc="44">
                <a:latin typeface="Calibri"/>
                <a:cs typeface="Calibri"/>
              </a:rPr>
              <a:t>2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baseline="27777" sz="1050" spc="52" i="1">
                <a:latin typeface="DejaVu Sans"/>
                <a:cs typeface="DejaVu Sans"/>
              </a:rPr>
              <a:t>−</a:t>
            </a:r>
            <a:r>
              <a:rPr dirty="0" baseline="27777" sz="1050" spc="44">
                <a:latin typeface="Calibri"/>
                <a:cs typeface="Calibri"/>
              </a:rPr>
              <a:t>x</a:t>
            </a:r>
            <a:r>
              <a:rPr dirty="0" baseline="27777" sz="1050">
                <a:latin typeface="Calibri"/>
                <a:cs typeface="Calibri"/>
              </a:rPr>
              <a:t> </a:t>
            </a:r>
            <a:r>
              <a:rPr dirty="0" baseline="27777" sz="1050" spc="-75">
                <a:latin typeface="Calibri"/>
                <a:cs typeface="Calibri"/>
              </a:rPr>
              <a:t> </a:t>
            </a:r>
            <a:r>
              <a:rPr dirty="0" sz="1000" spc="-65" i="1">
                <a:latin typeface="DejaVu Sans"/>
                <a:cs typeface="DejaVu Sans"/>
              </a:rPr>
              <a:t>−</a:t>
            </a:r>
            <a:r>
              <a:rPr dirty="0" sz="1000" spc="-100" i="1">
                <a:latin typeface="DejaVu Sans"/>
                <a:cs typeface="DejaVu Sans"/>
              </a:rPr>
              <a:t> </a:t>
            </a:r>
            <a:r>
              <a:rPr dirty="0" sz="1000" spc="15">
                <a:latin typeface="Calibri"/>
                <a:cs typeface="Calibri"/>
              </a:rPr>
              <a:t>3x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sin</a:t>
            </a:r>
            <a:r>
              <a:rPr dirty="0" sz="1000" spc="-145">
                <a:latin typeface="Tahoma"/>
                <a:cs typeface="Tahoma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30431" y="3325150"/>
            <a:ext cx="1225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>
                <a:latin typeface="Calibri"/>
                <a:cs typeface="Calibri"/>
              </a:rPr>
              <a:t>16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3224530"/>
          </a:xfrm>
          <a:custGeom>
            <a:avLst/>
            <a:gdLst/>
            <a:ahLst/>
            <a:cxnLst/>
            <a:rect l="l" t="t" r="r" b="b"/>
            <a:pathLst>
              <a:path w="5760085" h="3224529">
                <a:moveTo>
                  <a:pt x="0" y="3224276"/>
                </a:moveTo>
                <a:lnTo>
                  <a:pt x="5759996" y="3224276"/>
                </a:lnTo>
                <a:lnTo>
                  <a:pt x="5759996" y="0"/>
                </a:lnTo>
                <a:lnTo>
                  <a:pt x="0" y="0"/>
                </a:lnTo>
                <a:lnTo>
                  <a:pt x="0" y="3224276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pyleft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2020-2022,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All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Lefts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Reversed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014511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490163"/>
            <a:ext cx="2900045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Cálculo</a:t>
            </a:r>
            <a:r>
              <a:rPr dirty="0" u="none" sz="17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70" b="1">
                <a:solidFill>
                  <a:srgbClr val="22373A"/>
                </a:solidFill>
                <a:latin typeface="Calibri"/>
                <a:cs typeface="Calibri"/>
              </a:rPr>
              <a:t>Numérico</a:t>
            </a:r>
            <a:r>
              <a:rPr dirty="0" u="none" sz="17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con</a:t>
            </a:r>
            <a:r>
              <a:rPr dirty="0" u="none" sz="17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70" b="1">
                <a:solidFill>
                  <a:srgbClr val="22373A"/>
                </a:solidFill>
                <a:latin typeface="Calibri"/>
                <a:cs typeface="Calibri"/>
              </a:rPr>
              <a:t>Octave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97836"/>
            <a:ext cx="24752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5">
                <a:solidFill>
                  <a:srgbClr val="22373A"/>
                </a:solidFill>
                <a:latin typeface="Calibri"/>
                <a:cs typeface="Calibri"/>
              </a:rPr>
              <a:t>Laboratorio</a:t>
            </a:r>
            <a:r>
              <a:rPr dirty="0" sz="14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90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400" spc="5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 spc="5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376648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6881" y="1506676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503453"/>
            <a:ext cx="1549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</a:rPr>
              <a:t>Cursos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22373A"/>
                </a:solidFill>
                <a:latin typeface="Calibri"/>
                <a:cs typeface="Calibri"/>
              </a:rPr>
              <a:t>2019-2021,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244640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244640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455091"/>
            <a:ext cx="5039995" cy="549275"/>
          </a:xfrm>
          <a:custGeom>
            <a:avLst/>
            <a:gdLst/>
            <a:ahLst/>
            <a:cxnLst/>
            <a:rect l="l" t="t" r="r" b="b"/>
            <a:pathLst>
              <a:path w="5039995" h="549275">
                <a:moveTo>
                  <a:pt x="5039995" y="0"/>
                </a:moveTo>
                <a:lnTo>
                  <a:pt x="0" y="0"/>
                </a:lnTo>
                <a:lnTo>
                  <a:pt x="0" y="549084"/>
                </a:lnTo>
                <a:lnTo>
                  <a:pt x="5039995" y="549084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73744" y="419390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179" y="498359"/>
            <a:ext cx="17437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  <a:tab pos="1082675" algn="l"/>
              </a:tabLst>
            </a:pPr>
            <a:r>
              <a:rPr dirty="0" sz="1100" spc="35">
                <a:latin typeface="Calibri"/>
                <a:cs typeface="Calibri"/>
              </a:rPr>
              <a:t>Acumulación:	</a:t>
            </a:r>
            <a:r>
              <a:rPr dirty="0" sz="1100" spc="25">
                <a:latin typeface="Calibri"/>
                <a:cs typeface="Calibri"/>
              </a:rPr>
              <a:t>acc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A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0380" y="485405"/>
            <a:ext cx="841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774700" algn="l"/>
              </a:tabLst>
            </a:pP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-125" i="1">
                <a:latin typeface="DejaVu Serif"/>
                <a:cs typeface="DejaVu Serif"/>
              </a:rPr>
              <a:t>∗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4618" y="498359"/>
            <a:ext cx="2032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 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30" i="1">
                <a:latin typeface="DejaVu Sans Condensed"/>
                <a:cs typeface="DejaVu Sans Condensed"/>
              </a:rPr>
              <a:t>∅}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2691" y="655229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4349" y="721244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179" y="734198"/>
            <a:ext cx="2061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  <a:tab pos="805180" algn="l"/>
              </a:tabLst>
            </a:pPr>
            <a:r>
              <a:rPr dirty="0" sz="1100" spc="45">
                <a:latin typeface="Calibri"/>
                <a:cs typeface="Calibri"/>
              </a:rPr>
              <a:t>Ais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ados: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5">
                <a:latin typeface="Calibri"/>
                <a:cs typeface="Calibri"/>
              </a:rPr>
              <a:t>iso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40">
                <a:latin typeface="Arial"/>
                <a:cs typeface="Arial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acc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294" y="1134654"/>
            <a:ext cx="4706620" cy="732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endParaRPr sz="1100">
              <a:latin typeface="Trebuchet MS"/>
              <a:cs typeface="Trebuchet MS"/>
            </a:endParaRPr>
          </a:p>
          <a:p>
            <a:pPr marL="289560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55">
                <a:latin typeface="Calibri"/>
                <a:cs typeface="Calibri"/>
              </a:rPr>
              <a:t>Los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puntos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acumulación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están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«pegados»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otros </a:t>
            </a:r>
            <a:r>
              <a:rPr dirty="0" sz="1100" spc="45">
                <a:latin typeface="Calibri"/>
                <a:cs typeface="Calibri"/>
              </a:rPr>
              <a:t>puntos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55">
                <a:latin typeface="Calibri"/>
                <a:cs typeface="Calibri"/>
              </a:rPr>
              <a:t>Los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puntos </a:t>
            </a:r>
            <a:r>
              <a:rPr dirty="0" sz="1100" spc="60">
                <a:latin typeface="Calibri"/>
                <a:cs typeface="Calibri"/>
              </a:rPr>
              <a:t>aislados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son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aquellos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están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«solos».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198262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9994" y="198262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2193074"/>
            <a:ext cx="5039995" cy="407034"/>
          </a:xfrm>
          <a:custGeom>
            <a:avLst/>
            <a:gdLst/>
            <a:ahLst/>
            <a:cxnLst/>
            <a:rect l="l" t="t" r="r" b="b"/>
            <a:pathLst>
              <a:path w="5039995" h="407035">
                <a:moveTo>
                  <a:pt x="5039995" y="0"/>
                </a:moveTo>
                <a:lnTo>
                  <a:pt x="0" y="0"/>
                </a:lnTo>
                <a:lnTo>
                  <a:pt x="0" y="407035"/>
                </a:lnTo>
                <a:lnTo>
                  <a:pt x="5039995" y="40703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42872" y="2285846"/>
            <a:ext cx="3287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447800" algn="l"/>
                <a:tab pos="1829435" algn="l"/>
              </a:tabLst>
            </a:pPr>
            <a:r>
              <a:rPr dirty="0" sz="1100" spc="55">
                <a:latin typeface="Calibri"/>
                <a:cs typeface="Calibri"/>
              </a:rPr>
              <a:t>acc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iso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20" i="1">
                <a:latin typeface="DejaVu Sans Condensed"/>
                <a:cs typeface="DejaVu Sans Condensed"/>
              </a:rPr>
              <a:t>∅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5">
                <a:latin typeface="Calibri"/>
                <a:cs typeface="Calibri"/>
              </a:rPr>
              <a:t>ac</a:t>
            </a:r>
            <a:r>
              <a:rPr dirty="0" sz="1100" spc="45">
                <a:latin typeface="Calibri"/>
                <a:cs typeface="Calibri"/>
              </a:rPr>
              <a:t>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iso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14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2621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Tabla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Contenidos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198755" cy="5080"/>
            </a:xfrm>
            <a:custGeom>
              <a:avLst/>
              <a:gdLst/>
              <a:ahLst/>
              <a:cxnLst/>
              <a:rect l="l" t="t" r="r" b="b"/>
              <a:pathLst>
                <a:path w="198755" h="5079">
                  <a:moveTo>
                    <a:pt x="0" y="5060"/>
                  </a:moveTo>
                  <a:lnTo>
                    <a:pt x="0" y="0"/>
                  </a:lnTo>
                  <a:lnTo>
                    <a:pt x="198635" y="0"/>
                  </a:lnTo>
                  <a:lnTo>
                    <a:pt x="19863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47294" y="962379"/>
            <a:ext cx="1624965" cy="102679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0970" indent="-12890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141605" algn="l"/>
              </a:tabLst>
            </a:pP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Interpolación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Numérica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373A"/>
              </a:buClr>
              <a:buFont typeface="Calibri"/>
              <a:buAutoNum type="arabicPeriod"/>
            </a:pPr>
            <a:endParaRPr sz="1650">
              <a:latin typeface="Calibri"/>
              <a:cs typeface="Calibri"/>
            </a:endParaRPr>
          </a:p>
          <a:p>
            <a:pPr marL="149860" indent="-137795">
              <a:lnSpc>
                <a:spcPct val="100000"/>
              </a:lnSpc>
              <a:buAutoNum type="arabicPeriod"/>
              <a:tabLst>
                <a:tab pos="150495" algn="l"/>
              </a:tabLst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Derivación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Numérica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373A"/>
              </a:buClr>
              <a:buFont typeface="Calibri"/>
              <a:buAutoNum type="arabicPeriod"/>
            </a:pPr>
            <a:endParaRPr sz="1500">
              <a:latin typeface="Calibri"/>
              <a:cs typeface="Calibri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Integración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Numérica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4177" y="2966350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1971039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Interpolación</a:t>
            </a:r>
            <a:r>
              <a:rPr dirty="0" sz="1400" spc="-6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Numérica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105410" cy="5080"/>
            </a:xfrm>
            <a:custGeom>
              <a:avLst/>
              <a:gdLst/>
              <a:ahLst/>
              <a:cxnLst/>
              <a:rect l="l" t="t" r="r" b="b"/>
              <a:pathLst>
                <a:path w="105409" h="5080">
                  <a:moveTo>
                    <a:pt x="0" y="5060"/>
                  </a:moveTo>
                  <a:lnTo>
                    <a:pt x="0" y="0"/>
                  </a:lnTo>
                  <a:lnTo>
                    <a:pt x="105110" y="0"/>
                  </a:lnTo>
                  <a:lnTo>
                    <a:pt x="10511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50380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Polinomios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Lagrange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(Definición)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397510" cy="5080"/>
            </a:xfrm>
            <a:custGeom>
              <a:avLst/>
              <a:gdLst/>
              <a:ahLst/>
              <a:cxnLst/>
              <a:rect l="l" t="t" r="r" b="b"/>
              <a:pathLst>
                <a:path w="397510" h="5079">
                  <a:moveTo>
                    <a:pt x="0" y="5060"/>
                  </a:moveTo>
                  <a:lnTo>
                    <a:pt x="0" y="0"/>
                  </a:lnTo>
                  <a:lnTo>
                    <a:pt x="397270" y="0"/>
                  </a:lnTo>
                  <a:lnTo>
                    <a:pt x="39727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902030" y="659954"/>
            <a:ext cx="3956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2358390" algn="l"/>
                <a:tab pos="2673985" algn="l"/>
              </a:tabLst>
            </a:pP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j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>
                <a:latin typeface="Calibri"/>
                <a:cs typeface="Calibri"/>
              </a:rPr>
              <a:t> </a:t>
            </a:r>
            <a:r>
              <a:rPr dirty="0" baseline="-17361" sz="1200" spc="-15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104">
                <a:latin typeface="Calibri"/>
                <a:cs typeface="Calibri"/>
              </a:rPr>
              <a:t>j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875">
                <a:latin typeface="Lucida Sans Unicode"/>
                <a:cs typeface="Lucida Sans Unicode"/>
              </a:rPr>
              <a:t>'v'-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103988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9994" y="1039888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polinomios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Lagrange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1250340"/>
            <a:ext cx="5039995" cy="781685"/>
          </a:xfrm>
          <a:custGeom>
            <a:avLst/>
            <a:gdLst/>
            <a:ahLst/>
            <a:cxnLst/>
            <a:rect l="l" t="t" r="r" b="b"/>
            <a:pathLst>
              <a:path w="5039995" h="781685">
                <a:moveTo>
                  <a:pt x="5039995" y="0"/>
                </a:moveTo>
                <a:lnTo>
                  <a:pt x="0" y="0"/>
                </a:lnTo>
                <a:lnTo>
                  <a:pt x="0" y="781176"/>
                </a:lnTo>
                <a:lnTo>
                  <a:pt x="5039995" y="78117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79766" y="1323237"/>
            <a:ext cx="71755" cy="24765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R="5080">
              <a:lnSpc>
                <a:spcPts val="790"/>
              </a:lnSpc>
              <a:spcBef>
                <a:spcPts val="265"/>
              </a:spcBef>
            </a:pPr>
            <a:r>
              <a:rPr dirty="0" sz="800" spc="25">
                <a:latin typeface="Calibri"/>
                <a:cs typeface="Calibri"/>
              </a:rPr>
              <a:t>n  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11465" y="1343125"/>
            <a:ext cx="466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03552" y="1211502"/>
            <a:ext cx="1898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0">
                <a:latin typeface="Tahoma"/>
                <a:cs typeface="Tahoma"/>
              </a:rPr>
              <a:t>rr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0867" y="1558085"/>
            <a:ext cx="1752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-50">
                <a:latin typeface="Tahoma"/>
                <a:cs typeface="Tahoma"/>
              </a:rPr>
              <a:t>=</a:t>
            </a:r>
            <a:r>
              <a:rPr dirty="0" sz="800" spc="-5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7943" y="1314715"/>
            <a:ext cx="641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5886" y="1249386"/>
            <a:ext cx="7188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608330" algn="l"/>
              </a:tabLst>
            </a:pP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	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93455" y="1438159"/>
            <a:ext cx="1064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63373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 spc="44">
                <a:latin typeface="Calibri"/>
                <a:cs typeface="Calibri"/>
              </a:rPr>
              <a:t> </a:t>
            </a:r>
            <a:r>
              <a:rPr dirty="0" baseline="-17361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3888" sz="1200" spc="52">
                <a:latin typeface="Calibri"/>
                <a:cs typeface="Calibri"/>
              </a:rPr>
              <a:t>k</a:t>
            </a:r>
            <a:r>
              <a:rPr dirty="0" baseline="-13888" sz="12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>
                <a:latin typeface="Calibri"/>
                <a:cs typeface="Calibri"/>
              </a:rPr>
              <a:t> </a:t>
            </a:r>
            <a:r>
              <a:rPr dirty="0" baseline="-17361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5984" y="1343125"/>
            <a:ext cx="6572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60579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6501" y="1307628"/>
            <a:ext cx="5854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528955" algn="l"/>
              </a:tabLst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31159" y="1438159"/>
            <a:ext cx="443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 spc="44">
                <a:latin typeface="Calibri"/>
                <a:cs typeface="Calibri"/>
              </a:rPr>
              <a:t> </a:t>
            </a:r>
            <a:r>
              <a:rPr dirty="0" baseline="-17361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37838" y="1547279"/>
            <a:ext cx="76200" cy="17145"/>
          </a:xfrm>
          <a:custGeom>
            <a:avLst/>
            <a:gdLst/>
            <a:ahLst/>
            <a:cxnLst/>
            <a:rect l="l" t="t" r="r" b="b"/>
            <a:pathLst>
              <a:path w="76200" h="17144">
                <a:moveTo>
                  <a:pt x="75577" y="0"/>
                </a:moveTo>
                <a:lnTo>
                  <a:pt x="0" y="0"/>
                </a:lnTo>
                <a:lnTo>
                  <a:pt x="0" y="16624"/>
                </a:lnTo>
                <a:lnTo>
                  <a:pt x="75577" y="16624"/>
                </a:lnTo>
                <a:lnTo>
                  <a:pt x="755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38117" y="1547279"/>
            <a:ext cx="76200" cy="17145"/>
          </a:xfrm>
          <a:custGeom>
            <a:avLst/>
            <a:gdLst/>
            <a:ahLst/>
            <a:cxnLst/>
            <a:rect l="l" t="t" r="r" b="b"/>
            <a:pathLst>
              <a:path w="76200" h="17144">
                <a:moveTo>
                  <a:pt x="75577" y="0"/>
                </a:moveTo>
                <a:lnTo>
                  <a:pt x="0" y="0"/>
                </a:lnTo>
                <a:lnTo>
                  <a:pt x="0" y="16624"/>
                </a:lnTo>
                <a:lnTo>
                  <a:pt x="75577" y="16624"/>
                </a:lnTo>
                <a:lnTo>
                  <a:pt x="755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575494" y="1412657"/>
            <a:ext cx="413384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</a:pP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145">
                <a:latin typeface="Tahoma"/>
                <a:cs typeface="Tahoma"/>
              </a:rPr>
              <a:t>  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1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37445" y="1549309"/>
            <a:ext cx="4895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000" spc="70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2525" sz="1650" spc="67">
                <a:latin typeface="Calibri"/>
                <a:cs typeface="Calibri"/>
              </a:rPr>
              <a:t>x</a:t>
            </a:r>
            <a:r>
              <a:rPr dirty="0" baseline="2525" sz="1650" spc="-195">
                <a:latin typeface="Calibri"/>
                <a:cs typeface="Calibri"/>
              </a:rPr>
              <a:t> </a:t>
            </a:r>
            <a:r>
              <a:rPr dirty="0" baseline="-41666" sz="1500" spc="-240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2525" sz="1650" spc="-179" i="1">
                <a:latin typeface="DejaVu Sans Condensed"/>
                <a:cs typeface="DejaVu Sans Condensed"/>
              </a:rPr>
              <a:t>−</a:t>
            </a:r>
            <a:r>
              <a:rPr dirty="0" baseline="2525" sz="1650" spc="-112" i="1">
                <a:latin typeface="DejaVu Sans Condensed"/>
                <a:cs typeface="DejaVu Sans Condensed"/>
              </a:rPr>
              <a:t> </a:t>
            </a:r>
            <a:r>
              <a:rPr dirty="0" baseline="2525" sz="1650" spc="-494">
                <a:latin typeface="Calibri"/>
                <a:cs typeface="Calibri"/>
              </a:rPr>
              <a:t>x</a:t>
            </a:r>
            <a:r>
              <a:rPr dirty="0" sz="1000" spc="90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15892" y="1595962"/>
            <a:ext cx="121920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95"/>
              </a:spcBef>
            </a:pPr>
            <a:r>
              <a:rPr dirty="0" sz="1000" spc="455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3472" sz="1200" spc="-240">
                <a:latin typeface="Calibri"/>
                <a:cs typeface="Calibri"/>
              </a:rPr>
              <a:t>i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590671" y="1755127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4" h="0">
                <a:moveTo>
                  <a:pt x="0" y="0"/>
                </a:moveTo>
                <a:lnTo>
                  <a:pt x="37017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37445" y="1773731"/>
            <a:ext cx="455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000" spc="-65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15151" sz="1650" spc="67">
                <a:latin typeface="Calibri"/>
                <a:cs typeface="Calibri"/>
              </a:rPr>
              <a:t>x</a:t>
            </a:r>
            <a:r>
              <a:rPr dirty="0" baseline="6944" sz="1200" spc="97">
                <a:latin typeface="Calibri"/>
                <a:cs typeface="Calibri"/>
              </a:rPr>
              <a:t>i</a:t>
            </a:r>
            <a:r>
              <a:rPr dirty="0" baseline="41666" sz="1500" spc="-44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15151" sz="1650" spc="-345" i="1">
                <a:latin typeface="DejaVu Sans Condensed"/>
                <a:cs typeface="DejaVu Sans Condensed"/>
              </a:rPr>
              <a:t>−</a:t>
            </a:r>
            <a:r>
              <a:rPr dirty="0" baseline="13888" sz="1500" spc="97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15151" sz="1650" spc="-697">
                <a:latin typeface="Calibri"/>
                <a:cs typeface="Calibri"/>
              </a:rPr>
              <a:t>x</a:t>
            </a:r>
            <a:r>
              <a:rPr dirty="0" sz="1000" spc="225" b="1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baseline="6944" sz="1200" spc="44">
                <a:latin typeface="Calibri"/>
                <a:cs typeface="Calibri"/>
              </a:rPr>
              <a:t>i</a:t>
            </a:r>
            <a:endParaRPr baseline="6944"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88296" y="1343125"/>
            <a:ext cx="598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06375" algn="l"/>
                <a:tab pos="559435" algn="l"/>
              </a:tabLst>
            </a:pP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5" i="1">
                <a:latin typeface="DejaVu Sans Condensed"/>
                <a:cs typeface="DejaVu Sans Condensed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16187" y="1249386"/>
            <a:ext cx="19450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457200" algn="l"/>
                <a:tab pos="1532890" algn="l"/>
              </a:tabLst>
            </a:pPr>
            <a:r>
              <a:rPr dirty="0" u="sng" sz="1100" spc="-14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—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06900" y="1438159"/>
            <a:ext cx="4584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 spc="44">
                <a:latin typeface="Calibri"/>
                <a:cs typeface="Calibri"/>
              </a:rPr>
              <a:t> </a:t>
            </a:r>
            <a:r>
              <a:rPr dirty="0" baseline="-17361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endParaRPr baseline="-10416" sz="1200">
              <a:latin typeface="Calibri"/>
              <a:cs typeface="Calibr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59994" y="2178621"/>
          <a:ext cx="5039995" cy="780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7989"/>
                <a:gridCol w="315594"/>
                <a:gridCol w="560705"/>
                <a:gridCol w="579119"/>
                <a:gridCol w="85089"/>
                <a:gridCol w="584200"/>
                <a:gridCol w="85089"/>
                <a:gridCol w="1136014"/>
              </a:tblGrid>
              <a:tr h="210185">
                <a:tc gridSpan="8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0230"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-5" i="1">
                          <a:latin typeface="DejaVu Sans Condensed"/>
                          <a:cs typeface="DejaVu Sans Condensed"/>
                        </a:rPr>
                        <a:t>{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}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'v'- 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944"/>
                        </a:lnSpc>
                        <a:spcBef>
                          <a:spcPts val="819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56210">
                        <a:lnSpc>
                          <a:spcPts val="585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·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·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7906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Polinomios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Lagrange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(Propiedades)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596265" cy="5080"/>
            </a:xfrm>
            <a:custGeom>
              <a:avLst/>
              <a:gdLst/>
              <a:ahLst/>
              <a:cxnLst/>
              <a:rect l="l" t="t" r="r" b="b"/>
              <a:pathLst>
                <a:path w="596265" h="5079">
                  <a:moveTo>
                    <a:pt x="0" y="5060"/>
                  </a:moveTo>
                  <a:lnTo>
                    <a:pt x="0" y="0"/>
                  </a:lnTo>
                  <a:lnTo>
                    <a:pt x="595905" y="0"/>
                  </a:lnTo>
                  <a:lnTo>
                    <a:pt x="59590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191791" y="66958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6391" y="770101"/>
            <a:ext cx="6515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22885" algn="l"/>
                <a:tab pos="557530" algn="l"/>
              </a:tabLst>
            </a:pPr>
            <a:r>
              <a:rPr dirty="0" sz="800" spc="30">
                <a:latin typeface="Calibri"/>
                <a:cs typeface="Calibri"/>
              </a:rPr>
              <a:t>i	</a:t>
            </a:r>
            <a:r>
              <a:rPr dirty="0" baseline="6944" sz="1200" spc="37">
                <a:latin typeface="Calibri"/>
                <a:cs typeface="Calibri"/>
              </a:rPr>
              <a:t>j	</a:t>
            </a:r>
            <a:r>
              <a:rPr dirty="0" baseline="6944" sz="1200" spc="44">
                <a:latin typeface="Calibri"/>
                <a:cs typeface="Calibri"/>
              </a:rPr>
              <a:t>ij</a:t>
            </a:r>
            <a:endParaRPr baseline="6944"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3490" y="689469"/>
            <a:ext cx="821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434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7931" y="405446"/>
            <a:ext cx="135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Tahoma"/>
                <a:cs typeface="Tahoma"/>
              </a:rPr>
              <a:t>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7931" y="530134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Tahoma"/>
                <a:cs typeface="Tahoma"/>
              </a:rPr>
              <a:t>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81083" y="583589"/>
            <a:ext cx="540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6700" algn="l"/>
              </a:tabLst>
            </a:pPr>
            <a:r>
              <a:rPr dirty="0" sz="1100" spc="10">
                <a:latin typeface="Calibri"/>
                <a:cs typeface="Calibri"/>
              </a:rPr>
              <a:t>0</a:t>
            </a:r>
            <a:r>
              <a:rPr dirty="0" sz="1100" spc="10" b="0" i="1">
                <a:latin typeface="Bookman Old Style"/>
                <a:cs typeface="Bookman Old Style"/>
              </a:rPr>
              <a:t>,	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0" i="1">
                <a:latin typeface="DejaVu Sans Condensed"/>
                <a:cs typeface="DejaVu Sans Condensed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245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32531" y="821053"/>
            <a:ext cx="714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414655" algn="l"/>
              </a:tabLst>
            </a:pPr>
            <a:r>
              <a:rPr dirty="0" baseline="17676" sz="1650" spc="-127">
                <a:latin typeface="Tahoma"/>
                <a:cs typeface="Tahoma"/>
              </a:rPr>
              <a:t></a:t>
            </a:r>
            <a:r>
              <a:rPr dirty="0" sz="1100" spc="-85">
                <a:latin typeface="Calibri"/>
                <a:cs typeface="Calibri"/>
              </a:rPr>
              <a:t>1</a:t>
            </a:r>
            <a:r>
              <a:rPr dirty="0" sz="1100" spc="-85" b="0" i="1">
                <a:latin typeface="Bookman Old Style"/>
                <a:cs typeface="Bookman Old Style"/>
              </a:rPr>
              <a:t>,	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9994" y="1232280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9994" y="1232280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994" y="1442732"/>
            <a:ext cx="5039995" cy="253365"/>
          </a:xfrm>
          <a:custGeom>
            <a:avLst/>
            <a:gdLst/>
            <a:ahLst/>
            <a:cxnLst/>
            <a:rect l="l" t="t" r="r" b="b"/>
            <a:pathLst>
              <a:path w="5039995" h="253364">
                <a:moveTo>
                  <a:pt x="5039995" y="0"/>
                </a:moveTo>
                <a:lnTo>
                  <a:pt x="0" y="0"/>
                </a:lnTo>
                <a:lnTo>
                  <a:pt x="0" y="252907"/>
                </a:lnTo>
                <a:lnTo>
                  <a:pt x="5039995" y="252907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55980" y="1456523"/>
            <a:ext cx="4210050" cy="226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1600">
              <a:lnSpc>
                <a:spcPts val="975"/>
              </a:lnSpc>
              <a:spcBef>
                <a:spcPts val="90"/>
              </a:spcBef>
              <a:tabLst>
                <a:tab pos="1221740" algn="l"/>
                <a:tab pos="2351405" algn="l"/>
                <a:tab pos="3463925" algn="l"/>
              </a:tabLst>
            </a:pPr>
            <a:r>
              <a:rPr dirty="0" sz="1100" spc="5">
                <a:latin typeface="Calibri"/>
                <a:cs typeface="Calibri"/>
              </a:rPr>
              <a:t>L</a:t>
            </a:r>
            <a:r>
              <a:rPr dirty="0" baseline="27777" sz="1200" spc="7">
                <a:latin typeface="Calibri"/>
                <a:cs typeface="Calibri"/>
              </a:rPr>
              <a:t>3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.</a:t>
            </a:r>
            <a:r>
              <a:rPr dirty="0" sz="1100" spc="5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baseline="27777" sz="1200" spc="22">
                <a:latin typeface="Calibri"/>
                <a:cs typeface="Calibri"/>
              </a:rPr>
              <a:t>3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0</a:t>
            </a:r>
            <a:r>
              <a:rPr dirty="0" sz="1100" spc="15" b="0" i="1">
                <a:latin typeface="Bookman Old Style"/>
                <a:cs typeface="Bookman Old Style"/>
              </a:rPr>
              <a:t>.</a:t>
            </a:r>
            <a:r>
              <a:rPr dirty="0" sz="1100" spc="15">
                <a:latin typeface="Calibri"/>
                <a:cs typeface="Calibri"/>
              </a:rPr>
              <a:t>2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baseline="27777" sz="1200" spc="22">
                <a:latin typeface="Calibri"/>
                <a:cs typeface="Calibri"/>
              </a:rPr>
              <a:t>3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0</a:t>
            </a:r>
            <a:r>
              <a:rPr dirty="0" sz="1100" spc="15" b="0" i="1">
                <a:latin typeface="Bookman Old Style"/>
                <a:cs typeface="Bookman Old Style"/>
              </a:rPr>
              <a:t>.</a:t>
            </a:r>
            <a:r>
              <a:rPr dirty="0" sz="1100" spc="15">
                <a:latin typeface="Calibri"/>
                <a:cs typeface="Calibri"/>
              </a:rPr>
              <a:t>5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baseline="27777" sz="1200" spc="30">
                <a:latin typeface="Calibri"/>
                <a:cs typeface="Calibri"/>
              </a:rPr>
              <a:t>3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0</a:t>
            </a:r>
            <a:r>
              <a:rPr dirty="0" sz="1100" spc="20" b="0" i="1">
                <a:latin typeface="Bookman Old Style"/>
                <a:cs typeface="Bookman Old Style"/>
              </a:rPr>
              <a:t>.</a:t>
            </a:r>
            <a:r>
              <a:rPr dirty="0" sz="1100" spc="20">
                <a:latin typeface="Calibri"/>
                <a:cs typeface="Calibri"/>
              </a:rPr>
              <a:t>9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69545">
              <a:lnSpc>
                <a:spcPts val="615"/>
              </a:lnSpc>
              <a:tabLst>
                <a:tab pos="1290320" algn="l"/>
                <a:tab pos="2419350" algn="l"/>
                <a:tab pos="3531870" algn="l"/>
              </a:tabLst>
            </a:pPr>
            <a:r>
              <a:rPr dirty="0" sz="800" spc="-15">
                <a:latin typeface="Calibri"/>
                <a:cs typeface="Calibri"/>
              </a:rPr>
              <a:t>2	2	2	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9994" y="184274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9994" y="184274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9994" y="2053183"/>
            <a:ext cx="5039995" cy="250190"/>
          </a:xfrm>
          <a:custGeom>
            <a:avLst/>
            <a:gdLst/>
            <a:ahLst/>
            <a:cxnLst/>
            <a:rect l="l" t="t" r="r" b="b"/>
            <a:pathLst>
              <a:path w="5039995" h="250189">
                <a:moveTo>
                  <a:pt x="5039995" y="0"/>
                </a:moveTo>
                <a:lnTo>
                  <a:pt x="0" y="0"/>
                </a:lnTo>
                <a:lnTo>
                  <a:pt x="0" y="249745"/>
                </a:lnTo>
                <a:lnTo>
                  <a:pt x="5039995" y="24974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59001" y="2042361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59001" y="2142882"/>
            <a:ext cx="40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1422" y="2055316"/>
            <a:ext cx="3359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0" i="1">
                <a:latin typeface="DejaVu Sans Condensed"/>
                <a:cs typeface="DejaVu Sans Condensed"/>
              </a:rPr>
              <a:t>{</a:t>
            </a:r>
            <a:r>
              <a:rPr dirty="0" sz="1100" spc="-10">
                <a:latin typeface="Calibri"/>
                <a:cs typeface="Calibri"/>
              </a:rPr>
              <a:t>L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4167" y="2055316"/>
            <a:ext cx="3207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b</a:t>
            </a:r>
            <a:r>
              <a:rPr dirty="0" sz="1100" spc="60">
                <a:latin typeface="Calibri"/>
                <a:cs typeface="Calibri"/>
              </a:rPr>
              <a:t>ase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polinomios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994" y="245004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59994" y="245004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9994" y="2660497"/>
            <a:ext cx="5039995" cy="408940"/>
          </a:xfrm>
          <a:custGeom>
            <a:avLst/>
            <a:gdLst/>
            <a:ahLst/>
            <a:cxnLst/>
            <a:rect l="l" t="t" r="r" b="b"/>
            <a:pathLst>
              <a:path w="5039995" h="408939">
                <a:moveTo>
                  <a:pt x="5039995" y="0"/>
                </a:moveTo>
                <a:lnTo>
                  <a:pt x="0" y="0"/>
                </a:lnTo>
                <a:lnTo>
                  <a:pt x="0" y="408419"/>
                </a:lnTo>
                <a:lnTo>
                  <a:pt x="5039995" y="40841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95006" y="2821214"/>
            <a:ext cx="14941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424305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baseline="6944" sz="1200" spc="52">
                <a:latin typeface="Calibri"/>
                <a:cs typeface="Calibri"/>
              </a:rPr>
              <a:t>0</a:t>
            </a:r>
            <a:endParaRPr baseline="6944"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52663" y="2733394"/>
            <a:ext cx="8610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59410" algn="l"/>
                <a:tab pos="79756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50527" y="2825405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07833" y="2753269"/>
            <a:ext cx="1938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>
                <a:latin typeface="Tahoma"/>
                <a:cs typeface="Tahoma"/>
              </a:rPr>
              <a:t>!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22523" y="2811372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40480" y="2733394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40480" y="2824846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33369" y="2753269"/>
            <a:ext cx="596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06418" y="2811499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30738" y="2733394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30738" y="2825405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17252" y="2753269"/>
            <a:ext cx="603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96676" y="2811499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21504" y="2733394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21504" y="2825405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7510" y="2753269"/>
            <a:ext cx="657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0791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Polinomio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Interpolador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(Forma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Lagrange)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795020" cy="5080"/>
            </a:xfrm>
            <a:custGeom>
              <a:avLst/>
              <a:gdLst/>
              <a:ahLst/>
              <a:cxnLst/>
              <a:rect l="l" t="t" r="r" b="b"/>
              <a:pathLst>
                <a:path w="795020" h="5079">
                  <a:moveTo>
                    <a:pt x="0" y="5060"/>
                  </a:moveTo>
                  <a:lnTo>
                    <a:pt x="0" y="0"/>
                  </a:lnTo>
                  <a:lnTo>
                    <a:pt x="794453" y="0"/>
                  </a:lnTo>
                  <a:lnTo>
                    <a:pt x="79445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740331" y="614424"/>
            <a:ext cx="90995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92430" algn="l"/>
                <a:tab pos="834390" algn="l"/>
              </a:tabLst>
            </a:pP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45">
                <a:latin typeface="Tahoma"/>
                <a:cs typeface="Tahoma"/>
              </a:rPr>
              <a:t>	</a:t>
            </a:r>
            <a:r>
              <a:rPr dirty="0" sz="1100" spc="145">
                <a:latin typeface="Tahoma"/>
                <a:cs typeface="Tahoma"/>
              </a:rPr>
              <a:t>  </a:t>
            </a:r>
            <a:r>
              <a:rPr dirty="0" sz="1100" spc="145">
                <a:latin typeface="Tahoma"/>
                <a:cs typeface="Tahoma"/>
              </a:rPr>
              <a:t>	</a:t>
            </a:r>
            <a:r>
              <a:rPr dirty="0" sz="1100" spc="1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1045" y="480185"/>
            <a:ext cx="590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2231" y="521397"/>
            <a:ext cx="1358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096645" algn="l"/>
              </a:tabLst>
            </a:pPr>
            <a:r>
              <a:rPr dirty="0" sz="1100" i="1">
                <a:latin typeface="DejaVu Sans Condensed"/>
                <a:cs typeface="DejaVu Sans Condensed"/>
              </a:rPr>
              <a:t>{</a:t>
            </a:r>
            <a:r>
              <a:rPr dirty="0" u="heavy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heavy" baseline="-10416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heavy" sz="110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heavy" sz="1100" spc="-15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heavy" baseline="-10416" sz="1200" spc="-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u="heavy" sz="1100" spc="-3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.</a:t>
            </a:r>
            <a:r>
              <a:rPr dirty="0" u="heavy" sz="1100" spc="-14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heavy" sz="1100" spc="-3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.</a:t>
            </a:r>
            <a:r>
              <a:rPr dirty="0" u="heavy" sz="1100" spc="-14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heavy" sz="1100" spc="-3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heavy" sz="1100" spc="-14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heavy" sz="11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heavy" baseline="-10416" sz="1200" spc="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sz="1100" spc="15" i="1">
                <a:latin typeface="DejaVu Sans Condensed"/>
                <a:cs typeface="DejaVu Sans Condensed"/>
              </a:rPr>
              <a:t>}	</a:t>
            </a:r>
            <a:r>
              <a:rPr dirty="0" sz="1100" spc="-25" i="1">
                <a:latin typeface="DejaVu Sans Condensed"/>
                <a:cs typeface="DejaVu Sans Condensed"/>
              </a:rPr>
              <a:t>−→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45691" y="521397"/>
            <a:ext cx="89979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u="heavy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heavy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heavy" sz="1100" spc="-3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,</a:t>
            </a:r>
            <a:r>
              <a:rPr dirty="0" u="heavy" sz="1100" spc="-15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heavy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heavy" baseline="-10416" sz="12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57727" y="749045"/>
            <a:ext cx="287020" cy="17145"/>
          </a:xfrm>
          <a:custGeom>
            <a:avLst/>
            <a:gdLst/>
            <a:ahLst/>
            <a:cxnLst/>
            <a:rect l="l" t="t" r="r" b="b"/>
            <a:pathLst>
              <a:path w="287020" h="17145">
                <a:moveTo>
                  <a:pt x="286893" y="0"/>
                </a:moveTo>
                <a:lnTo>
                  <a:pt x="0" y="0"/>
                </a:lnTo>
                <a:lnTo>
                  <a:pt x="0" y="16624"/>
                </a:lnTo>
                <a:lnTo>
                  <a:pt x="286893" y="16624"/>
                </a:lnTo>
                <a:lnTo>
                  <a:pt x="2868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171088" y="614424"/>
            <a:ext cx="848994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61315" algn="l"/>
                <a:tab pos="773430" algn="l"/>
              </a:tabLst>
            </a:pP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45">
                <a:latin typeface="Tahoma"/>
                <a:cs typeface="Tahoma"/>
              </a:rPr>
              <a:t>	</a:t>
            </a:r>
            <a:r>
              <a:rPr dirty="0" sz="1100" spc="145">
                <a:latin typeface="Tahoma"/>
                <a:cs typeface="Tahoma"/>
              </a:rPr>
              <a:t>  </a:t>
            </a:r>
            <a:r>
              <a:rPr dirty="0" sz="1100" spc="145">
                <a:latin typeface="Tahoma"/>
                <a:cs typeface="Tahoma"/>
              </a:rPr>
              <a:t>	</a:t>
            </a:r>
            <a:r>
              <a:rPr dirty="0" sz="1100" spc="1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98799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93433" y="718915"/>
            <a:ext cx="3496945" cy="45910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659889">
              <a:lnSpc>
                <a:spcPct val="100000"/>
              </a:lnSpc>
              <a:spcBef>
                <a:spcPts val="580"/>
              </a:spcBef>
              <a:tabLst>
                <a:tab pos="3074670" algn="l"/>
              </a:tabLst>
            </a:pPr>
            <a:r>
              <a:rPr dirty="0" sz="800" spc="45">
                <a:latin typeface="Calibri"/>
                <a:cs typeface="Calibri"/>
              </a:rPr>
              <a:t>nodos	</a:t>
            </a:r>
            <a:r>
              <a:rPr dirty="0" sz="800" spc="35">
                <a:latin typeface="Calibri"/>
                <a:cs typeface="Calibri"/>
              </a:rPr>
              <a:t>datos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polinomio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interpolador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(forma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Lagrange)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9994" y="1198448"/>
            <a:ext cx="5039995" cy="543560"/>
          </a:xfrm>
          <a:custGeom>
            <a:avLst/>
            <a:gdLst/>
            <a:ahLst/>
            <a:cxnLst/>
            <a:rect l="l" t="t" r="r" b="b"/>
            <a:pathLst>
              <a:path w="5039995" h="543560">
                <a:moveTo>
                  <a:pt x="5039995" y="0"/>
                </a:moveTo>
                <a:lnTo>
                  <a:pt x="0" y="0"/>
                </a:lnTo>
                <a:lnTo>
                  <a:pt x="0" y="543420"/>
                </a:lnTo>
                <a:lnTo>
                  <a:pt x="5039995" y="54342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44675" y="140559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39214" y="1211629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8462" y="121587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84692" y="1562454"/>
            <a:ext cx="1936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3903" y="1347481"/>
            <a:ext cx="799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39775" algn="l"/>
              </a:tabLst>
            </a:pP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37664" y="1415438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40026" y="1428113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1725" y="1347481"/>
            <a:ext cx="279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09811" y="1405723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40710" y="1419058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95104" y="1405596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40026" y="1327605"/>
            <a:ext cx="12573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2775" algn="l"/>
                <a:tab pos="1185545" algn="l"/>
              </a:tabLst>
            </a:pP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13048" y="1419058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98404" y="140559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31640" y="1327605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31640" y="1419058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25204" y="1347481"/>
            <a:ext cx="21710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59994" y="1819706"/>
            <a:ext cx="5039995" cy="559435"/>
            <a:chOff x="359994" y="1819706"/>
            <a:chExt cx="5039995" cy="559435"/>
          </a:xfrm>
        </p:grpSpPr>
        <p:sp>
          <p:nvSpPr>
            <p:cNvPr id="36" name="object 36"/>
            <p:cNvSpPr/>
            <p:nvPr/>
          </p:nvSpPr>
          <p:spPr>
            <a:xfrm>
              <a:off x="359994" y="181970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59994" y="2030145"/>
              <a:ext cx="5039995" cy="348615"/>
            </a:xfrm>
            <a:custGeom>
              <a:avLst/>
              <a:gdLst/>
              <a:ahLst/>
              <a:cxnLst/>
              <a:rect l="l" t="t" r="r" b="b"/>
              <a:pathLst>
                <a:path w="5039995" h="348614">
                  <a:moveTo>
                    <a:pt x="5039995" y="0"/>
                  </a:moveTo>
                  <a:lnTo>
                    <a:pt x="0" y="0"/>
                  </a:lnTo>
                  <a:lnTo>
                    <a:pt x="0" y="348614"/>
                  </a:lnTo>
                  <a:lnTo>
                    <a:pt x="5039995" y="348614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/>
          <p:nvPr/>
        </p:nvSpPr>
        <p:spPr>
          <a:xfrm>
            <a:off x="359994" y="245659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55333" y="1817673"/>
            <a:ext cx="4086860" cy="8286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Propiedad</a:t>
            </a:r>
            <a:endParaRPr sz="1100">
              <a:latin typeface="Calibri"/>
              <a:cs typeface="Calibri"/>
            </a:endParaRPr>
          </a:p>
          <a:p>
            <a:pPr marL="1038860">
              <a:lnSpc>
                <a:spcPct val="100000"/>
              </a:lnSpc>
              <a:spcBef>
                <a:spcPts val="865"/>
              </a:spcBef>
              <a:tabLst>
                <a:tab pos="2108200" algn="l"/>
                <a:tab pos="2490470" algn="l"/>
                <a:tab pos="3354070" algn="l"/>
              </a:tabLst>
            </a:pPr>
            <a:r>
              <a:rPr dirty="0" sz="1100" spc="45">
                <a:latin typeface="Calibri"/>
                <a:cs typeface="Calibri"/>
              </a:rPr>
              <a:t>p</a:t>
            </a:r>
            <a:r>
              <a:rPr dirty="0" baseline="-10416" sz="1200" spc="67">
                <a:latin typeface="Calibri"/>
                <a:cs typeface="Calibri"/>
              </a:rPr>
              <a:t>n</a:t>
            </a:r>
            <a:r>
              <a:rPr dirty="0" sz="1100" spc="45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67">
                <a:latin typeface="Calibri"/>
                <a:cs typeface="Calibri"/>
              </a:rPr>
              <a:t>i</a:t>
            </a:r>
            <a:r>
              <a:rPr dirty="0" sz="1100" spc="4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sz="1100" spc="30">
                <a:latin typeface="Tahoma"/>
                <a:cs typeface="Tahoma"/>
              </a:rPr>
              <a:t>)	</a:t>
            </a:r>
            <a:r>
              <a:rPr dirty="0" sz="1100" spc="85">
                <a:latin typeface="Tahoma"/>
                <a:cs typeface="Tahoma"/>
              </a:rPr>
              <a:t>&amp;	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baseline="-10416" sz="1200" spc="52">
                <a:latin typeface="Calibri"/>
                <a:cs typeface="Calibri"/>
              </a:rPr>
              <a:t>n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	</a:t>
            </a:r>
            <a:r>
              <a:rPr dirty="0" sz="1100" spc="20">
                <a:latin typeface="Calibri"/>
                <a:cs typeface="Calibri"/>
              </a:rPr>
              <a:t>(¡cuidado!)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510"/>
              </a:spcBef>
            </a:pP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error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cota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(demostración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con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forma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Newton)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9994" y="2667063"/>
            <a:ext cx="5039995" cy="466725"/>
          </a:xfrm>
          <a:custGeom>
            <a:avLst/>
            <a:gdLst/>
            <a:ahLst/>
            <a:cxnLst/>
            <a:rect l="l" t="t" r="r" b="b"/>
            <a:pathLst>
              <a:path w="5039995" h="466725">
                <a:moveTo>
                  <a:pt x="5039995" y="0"/>
                </a:moveTo>
                <a:lnTo>
                  <a:pt x="0" y="0"/>
                </a:lnTo>
                <a:lnTo>
                  <a:pt x="0" y="466420"/>
                </a:lnTo>
                <a:lnTo>
                  <a:pt x="5039995" y="46642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743646" y="2650514"/>
            <a:ext cx="590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37">
                <a:latin typeface="Calibri"/>
                <a:cs typeface="Calibri"/>
              </a:rPr>
              <a:t>f</a:t>
            </a:r>
            <a:r>
              <a:rPr dirty="0" baseline="-20202" sz="1650" spc="-165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65">
                <a:latin typeface="Tahoma"/>
                <a:cs typeface="Tahoma"/>
              </a:rPr>
              <a:t>)</a:t>
            </a:r>
            <a:r>
              <a:rPr dirty="0" baseline="-20202" sz="1650">
                <a:latin typeface="Tahoma"/>
                <a:cs typeface="Tahoma"/>
              </a:rPr>
              <a:t>(</a:t>
            </a:r>
            <a:r>
              <a:rPr dirty="0" baseline="-20202" sz="1650" spc="22" b="0" i="1">
                <a:latin typeface="Bookman Old Style"/>
                <a:cs typeface="Bookman Old Style"/>
              </a:rPr>
              <a:t>ξ</a:t>
            </a:r>
            <a:r>
              <a:rPr dirty="0" baseline="-20202" sz="1650">
                <a:latin typeface="Tahoma"/>
                <a:cs typeface="Tahoma"/>
              </a:rPr>
              <a:t>)</a:t>
            </a:r>
            <a:endParaRPr baseline="-20202" sz="165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781746" y="2911119"/>
            <a:ext cx="514350" cy="0"/>
          </a:xfrm>
          <a:custGeom>
            <a:avLst/>
            <a:gdLst/>
            <a:ahLst/>
            <a:cxnLst/>
            <a:rect l="l" t="t" r="r" b="b"/>
            <a:pathLst>
              <a:path w="514350" h="0">
                <a:moveTo>
                  <a:pt x="0" y="0"/>
                </a:moveTo>
                <a:lnTo>
                  <a:pt x="51422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049471" y="2700793"/>
            <a:ext cx="48640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9230" algn="l"/>
                <a:tab pos="473075" algn="l"/>
              </a:tabLst>
            </a:pPr>
            <a:r>
              <a:rPr dirty="0" u="sng" sz="1100" spc="8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8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1753" y="2794519"/>
            <a:ext cx="411670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938020" algn="l"/>
                <a:tab pos="225361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75">
                <a:latin typeface="Calibri"/>
                <a:cs typeface="Calibri"/>
              </a:rPr>
              <a:t>n</a:t>
            </a:r>
            <a:r>
              <a:rPr dirty="0" baseline="-37878" sz="1650" spc="-15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-142">
                <a:latin typeface="Calibri"/>
                <a:cs typeface="Calibri"/>
              </a:rPr>
              <a:t>1</a:t>
            </a:r>
            <a:r>
              <a:rPr dirty="0" baseline="-37878" sz="1650" spc="-15">
                <a:latin typeface="Tahoma"/>
                <a:cs typeface="Tahoma"/>
              </a:rPr>
              <a:t>)!</a:t>
            </a:r>
            <a:r>
              <a:rPr dirty="0" baseline="-37878" sz="1650" spc="-22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Π(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969">
                <a:latin typeface="Lucida Sans Unicode"/>
                <a:cs typeface="Lucida Sans Unicode"/>
              </a:rPr>
              <a:t>"/'7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110" i="1">
                <a:latin typeface="DejaVu Sans Condensed"/>
                <a:cs typeface="DejaVu Sans Condensed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75">
                <a:latin typeface="Calibri"/>
                <a:cs typeface="Calibri"/>
              </a:rPr>
              <a:t>n</a:t>
            </a:r>
            <a:r>
              <a:rPr dirty="0" baseline="-37878" sz="1650" spc="-15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-142">
                <a:latin typeface="Calibri"/>
                <a:cs typeface="Calibri"/>
              </a:rPr>
              <a:t>1</a:t>
            </a:r>
            <a:r>
              <a:rPr dirty="0" baseline="-37878" sz="1650" spc="-15">
                <a:latin typeface="Tahoma"/>
                <a:cs typeface="Tahoma"/>
              </a:rPr>
              <a:t>)!</a:t>
            </a:r>
            <a:r>
              <a:rPr dirty="0" baseline="-37878" sz="1650" spc="-337">
                <a:latin typeface="Tahoma"/>
                <a:cs typeface="Tahoma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15">
                <a:latin typeface="Tahoma"/>
                <a:cs typeface="Tahoma"/>
              </a:rPr>
              <a:t>Π(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73953" y="2966350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2631" y="75867"/>
            <a:ext cx="297561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45" b="1">
                <a:solidFill>
                  <a:srgbClr val="F9F9F9"/>
                </a:solidFill>
                <a:latin typeface="Calibri"/>
                <a:cs typeface="Calibri"/>
              </a:rPr>
              <a:t>Polinomio</a:t>
            </a:r>
            <a:r>
              <a:rPr dirty="0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45" b="1">
                <a:solidFill>
                  <a:srgbClr val="F9F9F9"/>
                </a:solidFill>
                <a:latin typeface="Calibri"/>
                <a:cs typeface="Calibri"/>
              </a:rPr>
              <a:t>Interpolador</a:t>
            </a:r>
            <a:r>
              <a:rPr dirty="0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30" b="1">
                <a:solidFill>
                  <a:srgbClr val="F9F9F9"/>
                </a:solidFill>
                <a:latin typeface="Calibri"/>
                <a:cs typeface="Calibri"/>
              </a:rPr>
              <a:t>(Forma</a:t>
            </a:r>
            <a:r>
              <a:rPr dirty="0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25" b="1">
                <a:solidFill>
                  <a:srgbClr val="F9F9F9"/>
                </a:solidFill>
                <a:latin typeface="Calibri"/>
                <a:cs typeface="Calibri"/>
              </a:rPr>
              <a:t>Newton)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993140" cy="5080"/>
            </a:xfrm>
            <a:custGeom>
              <a:avLst/>
              <a:gdLst/>
              <a:ahLst/>
              <a:cxnLst/>
              <a:rect l="l" t="t" r="r" b="b"/>
              <a:pathLst>
                <a:path w="993140" h="5079">
                  <a:moveTo>
                    <a:pt x="0" y="5060"/>
                  </a:moveTo>
                  <a:lnTo>
                    <a:pt x="0" y="0"/>
                  </a:lnTo>
                  <a:lnTo>
                    <a:pt x="993088" y="0"/>
                  </a:lnTo>
                  <a:lnTo>
                    <a:pt x="99308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9994" y="481406"/>
          <a:ext cx="5039995" cy="2630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9995"/>
              </a:tblGrid>
              <a:tr h="2101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Diferencias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divididas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</a:tr>
              <a:tr h="522605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1060450" algn="l"/>
                        </a:tabLst>
                      </a:pPr>
                      <a:r>
                        <a:rPr dirty="0" baseline="-42929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42929" sz="16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[</a:t>
                      </a:r>
                      <a:r>
                        <a:rPr dirty="0" baseline="-42929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76388" sz="1200" spc="6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]</a:t>
                      </a:r>
                      <a:r>
                        <a:rPr dirty="0" baseline="-42929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42929" sz="16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42929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76388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-76388" sz="12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42929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42929" sz="16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[</a:t>
                      </a:r>
                      <a:r>
                        <a:rPr dirty="0" baseline="-42929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76388" sz="1200" spc="6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-42929" sz="165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baseline="-42929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42929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-42929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42929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-42929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42929" sz="165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-42929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42929" sz="165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baseline="-42929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42929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76388" sz="1200" spc="67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]</a:t>
                      </a:r>
                      <a:r>
                        <a:rPr dirty="0" baseline="-42929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42929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42929" sz="165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736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u="sng" baseline="-17361" sz="12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u="sng" baseline="-17361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7361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j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r>
                        <a:rPr dirty="0" u="sng" sz="1100" spc="-10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7361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736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j</a:t>
                      </a:r>
                      <a:r>
                        <a:rPr dirty="0" u="sng" baseline="-17361" sz="1200" i="1">
                          <a:uFill>
                            <a:solidFill>
                              <a:srgbClr val="000000"/>
                            </a:solidFill>
                          </a:uFill>
                          <a:latin typeface="DejaVu Serif"/>
                          <a:cs typeface="DejaVu Serif"/>
                        </a:rPr>
                        <a:t>−</a:t>
                      </a:r>
                      <a:r>
                        <a:rPr dirty="0" u="sng" baseline="-17361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188912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baseline="-17361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7361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>
                          <a:latin typeface="Calibri"/>
                          <a:cs typeface="Calibri"/>
                        </a:rPr>
                        <a:t>i</a:t>
                      </a:r>
                      <a:endParaRPr baseline="-17361" sz="12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913889" algn="l"/>
                        </a:tabLst>
                      </a:pPr>
                      <a:r>
                        <a:rPr dirty="0" baseline="-37878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37878" sz="16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[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62500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37878" sz="165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baseline="-37878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62500" sz="1200" spc="6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]</a:t>
                      </a:r>
                      <a:r>
                        <a:rPr dirty="0" baseline="-37878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37878" sz="165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r>
                        <a:rPr dirty="0" u="sng" sz="1100" spc="-10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37878" sz="16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[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62500" sz="1200" spc="6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37878" sz="165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baseline="-37878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62500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37878" sz="165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baseline="-37878" sz="1650" spc="-22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62500" sz="1200" spc="67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]</a:t>
                      </a:r>
                      <a:r>
                        <a:rPr dirty="0" baseline="-37878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37878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37878" sz="165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r>
                        <a:rPr dirty="0" u="sng" sz="1100" spc="-10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u="sng" sz="1100" spc="-75" i="1">
                          <a:uFill>
                            <a:solidFill>
                              <a:srgbClr val="000000"/>
                            </a:solidFill>
                          </a:u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[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u="sng" sz="110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u="sng" sz="1100" spc="-15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 spc="67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]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441959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271843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1</a:t>
                      </a:r>
                      <a:endParaRPr baseline="-10416" sz="12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2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Teorema: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Polinomio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interpolador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(forma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2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Newton)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1059815" algn="l"/>
                          <a:tab pos="1985010" algn="l"/>
                        </a:tabLst>
                      </a:pPr>
                      <a:r>
                        <a:rPr dirty="0" baseline="-68181" sz="1650" spc="82">
                          <a:latin typeface="Calibri"/>
                          <a:cs typeface="Calibri"/>
                        </a:rPr>
                        <a:t>p  </a:t>
                      </a:r>
                      <a:r>
                        <a:rPr dirty="0" baseline="-68181" sz="165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68181" sz="1650" spc="67">
                          <a:latin typeface="Calibri"/>
                          <a:cs typeface="Calibri"/>
                        </a:rPr>
                        <a:t>x	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n	</a:t>
                      </a:r>
                      <a:r>
                        <a:rPr dirty="0" baseline="-17676" sz="1650" spc="-254">
                          <a:latin typeface="Tahoma"/>
                          <a:cs typeface="Tahoma"/>
                        </a:rPr>
                        <a:t>rr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-170" i="1">
                          <a:latin typeface="DejaVu Serif"/>
                          <a:cs typeface="DejaVu Serif"/>
                        </a:rPr>
                        <a:t>−</a:t>
                      </a:r>
                      <a:r>
                        <a:rPr dirty="0" sz="800" spc="-17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3627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282700" algn="l"/>
                          <a:tab pos="2161540" algn="l"/>
                        </a:tabLst>
                      </a:pP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[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 spc="6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]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 spc="67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07632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989455" algn="l"/>
                        </a:tabLst>
                      </a:pPr>
                      <a:r>
                        <a:rPr dirty="0" sz="800" spc="4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8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0	j</a:t>
                      </a:r>
                      <a:r>
                        <a:rPr dirty="0" sz="8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35814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Tahoma"/>
                          <a:cs typeface="Tahoma"/>
                        </a:rPr>
                        <a:t>[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3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25">
                          <a:latin typeface="Tahoma"/>
                          <a:cs typeface="Tahoma"/>
                        </a:rPr>
                        <a:t>]</a:t>
                      </a:r>
                      <a:r>
                        <a:rPr dirty="0" sz="11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[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](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x </a:t>
                      </a:r>
                      <a:r>
                        <a:rPr dirty="0" sz="1100" spc="-12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4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Tahoma"/>
                          <a:cs typeface="Tahoma"/>
                        </a:rPr>
                        <a:t>[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](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2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5">
                          <a:latin typeface="Tahoma"/>
                          <a:cs typeface="Tahoma"/>
                        </a:rPr>
                        <a:t>)(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2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.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B="0" marT="1143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5577103" y="296514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96139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new</a:t>
            </a:r>
            <a:r>
              <a:rPr dirty="0" u="none" spc="-5" b="1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u="none" spc="40" b="1">
                <a:solidFill>
                  <a:srgbClr val="13B03D"/>
                </a:solidFill>
                <a:latin typeface="Calibri"/>
                <a:cs typeface="Calibri"/>
              </a:rPr>
              <a:t>on</a:t>
            </a:r>
            <a:r>
              <a:rPr dirty="0" u="none" spc="15" b="1">
                <a:solidFill>
                  <a:srgbClr val="13B03D"/>
                </a:solidFill>
                <a:latin typeface="Calibri"/>
                <a:cs typeface="Calibri"/>
              </a:rPr>
              <a:t>C</a:t>
            </a:r>
            <a:r>
              <a:rPr dirty="0" u="none" spc="25" b="1">
                <a:solidFill>
                  <a:srgbClr val="13B03D"/>
                </a:solidFill>
                <a:latin typeface="Calibri"/>
                <a:cs typeface="Calibri"/>
              </a:rPr>
              <a:t>oef</a:t>
            </a:r>
            <a:r>
              <a:rPr dirty="0" u="none" spc="-40" b="1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u="none" spc="-5" b="1">
                <a:solidFill>
                  <a:srgbClr val="13B03D"/>
                </a:solidFill>
                <a:latin typeface="Calibri"/>
                <a:cs typeface="Calibri"/>
              </a:rPr>
              <a:t>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205230"/>
          </a:xfrm>
          <a:custGeom>
            <a:avLst/>
            <a:gdLst/>
            <a:ahLst/>
            <a:cxnLst/>
            <a:rect l="l" t="t" r="r" b="b"/>
            <a:pathLst>
              <a:path w="5039995" h="1205230">
                <a:moveTo>
                  <a:pt x="5039995" y="0"/>
                </a:moveTo>
                <a:lnTo>
                  <a:pt x="0" y="0"/>
                </a:lnTo>
                <a:lnTo>
                  <a:pt x="0" y="1204988"/>
                </a:lnTo>
                <a:lnTo>
                  <a:pt x="5039995" y="120498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43373" y="953863"/>
            <a:ext cx="17297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−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602" y="324644"/>
            <a:ext cx="2631440" cy="109855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20345" indent="-195580">
              <a:lnSpc>
                <a:spcPct val="100000"/>
              </a:lnSpc>
              <a:spcBef>
                <a:spcPts val="185"/>
              </a:spcBef>
              <a:buFont typeface="Calibri"/>
              <a:buAutoNum type="arabicPlain"/>
              <a:tabLst>
                <a:tab pos="220345" algn="l"/>
                <a:tab pos="220979" algn="l"/>
              </a:tabLst>
            </a:pPr>
            <a:r>
              <a:rPr dirty="0" sz="1000" spc="130" b="1">
                <a:latin typeface="Calibri"/>
                <a:cs typeface="Calibri"/>
              </a:rPr>
              <a:t>function</a:t>
            </a:r>
            <a:r>
              <a:rPr dirty="0" sz="1000" spc="475" b="1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p 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newtonCoeff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59410" indent="-342900">
              <a:lnSpc>
                <a:spcPts val="1175"/>
              </a:lnSpc>
              <a:spcBef>
                <a:spcPts val="80"/>
              </a:spcBef>
              <a:buAutoNum type="arabicPlain"/>
              <a:tabLst>
                <a:tab pos="359410" algn="l"/>
                <a:tab pos="360045" algn="l"/>
              </a:tabLst>
            </a:pPr>
            <a:r>
              <a:rPr dirty="0" sz="1000" spc="50">
                <a:latin typeface="Calibri"/>
                <a:cs typeface="Calibri"/>
              </a:rPr>
              <a:t>n 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90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length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58775" indent="-342900">
              <a:lnSpc>
                <a:spcPts val="1150"/>
              </a:lnSpc>
              <a:buAutoNum type="arabicPlain"/>
              <a:tabLst>
                <a:tab pos="358775" algn="l"/>
                <a:tab pos="359410" algn="l"/>
              </a:tabLst>
            </a:pPr>
            <a:r>
              <a:rPr dirty="0" sz="1000" spc="55">
                <a:latin typeface="Calibri"/>
                <a:cs typeface="Calibri"/>
              </a:rPr>
              <a:t>p 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72745" indent="-360680">
              <a:lnSpc>
                <a:spcPts val="1175"/>
              </a:lnSpc>
              <a:buFont typeface="Calibri"/>
              <a:buAutoNum type="arabicPlain"/>
              <a:tabLst>
                <a:tab pos="372745" algn="l"/>
                <a:tab pos="373380" algn="l"/>
              </a:tabLst>
            </a:pP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  <a:p>
            <a:pPr marL="16510">
              <a:lnSpc>
                <a:spcPts val="1175"/>
              </a:lnSpc>
              <a:spcBef>
                <a:spcPts val="85"/>
              </a:spcBef>
              <a:tabLst>
                <a:tab pos="510540" algn="l"/>
              </a:tabLst>
            </a:pP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−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67665" indent="-355600">
              <a:lnSpc>
                <a:spcPts val="1150"/>
              </a:lnSpc>
              <a:buFont typeface="Calibri"/>
              <a:buAutoNum type="arabicPlain" startAt="6"/>
              <a:tabLst>
                <a:tab pos="367665" algn="l"/>
                <a:tab pos="368300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217804" indent="-194945">
              <a:lnSpc>
                <a:spcPts val="1175"/>
              </a:lnSpc>
              <a:buFont typeface="Calibri"/>
              <a:buAutoNum type="arabicPlain" startAt="6"/>
              <a:tabLst>
                <a:tab pos="217804" algn="l"/>
                <a:tab pos="218440" algn="l"/>
              </a:tabLst>
            </a:pPr>
            <a:r>
              <a:rPr dirty="0" sz="1000" spc="120" b="1">
                <a:latin typeface="Calibri"/>
                <a:cs typeface="Calibri"/>
              </a:rPr>
              <a:t>endfunction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155926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9994" y="1559267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0" b="1">
                <a:solidFill>
                  <a:srgbClr val="13B03D"/>
                </a:solidFill>
                <a:latin typeface="Calibri"/>
                <a:cs typeface="Calibri"/>
              </a:rPr>
              <a:t>newtonPoly.m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1769719"/>
            <a:ext cx="5039995" cy="1385570"/>
          </a:xfrm>
          <a:custGeom>
            <a:avLst/>
            <a:gdLst/>
            <a:ahLst/>
            <a:cxnLst/>
            <a:rect l="l" t="t" r="r" b="b"/>
            <a:pathLst>
              <a:path w="5039995" h="1385570">
                <a:moveTo>
                  <a:pt x="5039995" y="0"/>
                </a:moveTo>
                <a:lnTo>
                  <a:pt x="0" y="0"/>
                </a:lnTo>
                <a:lnTo>
                  <a:pt x="0" y="1385265"/>
                </a:lnTo>
                <a:lnTo>
                  <a:pt x="5039995" y="138526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11286" y="2589447"/>
            <a:ext cx="170942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55">
                <a:latin typeface="Calibri"/>
                <a:cs typeface="Calibri"/>
              </a:rPr>
              <a:t> 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+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9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105">
                <a:latin typeface="Calibri"/>
                <a:cs typeface="Calibri"/>
              </a:rPr>
              <a:t>−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155" y="1817922"/>
            <a:ext cx="2544445" cy="12788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09550" indent="-195580">
              <a:lnSpc>
                <a:spcPct val="100000"/>
              </a:lnSpc>
              <a:spcBef>
                <a:spcPts val="185"/>
              </a:spcBef>
              <a:buFont typeface="Calibri"/>
              <a:buAutoNum type="arabicPlain"/>
              <a:tabLst>
                <a:tab pos="209550" algn="l"/>
                <a:tab pos="210185" algn="l"/>
              </a:tabLst>
            </a:pPr>
            <a:r>
              <a:rPr dirty="0" sz="1000" spc="130" b="1">
                <a:latin typeface="Calibri"/>
                <a:cs typeface="Calibri"/>
              </a:rPr>
              <a:t>function</a:t>
            </a:r>
            <a:r>
              <a:rPr dirty="0" sz="1000" spc="480" b="1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p 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80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newtonPoly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65">
                <a:latin typeface="Calibri"/>
                <a:cs typeface="Calibri"/>
              </a:rPr>
              <a:t>x0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48615" indent="-342265">
              <a:lnSpc>
                <a:spcPct val="100000"/>
              </a:lnSpc>
              <a:spcBef>
                <a:spcPts val="80"/>
              </a:spcBef>
              <a:buAutoNum type="arabicPlain"/>
              <a:tabLst>
                <a:tab pos="348615" algn="l"/>
                <a:tab pos="349250" algn="l"/>
              </a:tabLst>
            </a:pPr>
            <a:r>
              <a:rPr dirty="0" sz="1000" spc="50">
                <a:latin typeface="Calibri"/>
                <a:cs typeface="Calibri"/>
              </a:rPr>
              <a:t>n 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90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length</a:t>
            </a:r>
            <a:r>
              <a:rPr dirty="0" sz="100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1905" marR="617855" indent="3810">
              <a:lnSpc>
                <a:spcPct val="107000"/>
              </a:lnSpc>
              <a:spcBef>
                <a:spcPts val="5"/>
              </a:spcBef>
              <a:buAutoNum type="arabicPlain"/>
              <a:tabLst>
                <a:tab pos="348615" algn="l"/>
                <a:tab pos="354965" algn="l"/>
              </a:tabLst>
            </a:pP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75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newtonCoeff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5715">
              <a:lnSpc>
                <a:spcPts val="1150"/>
              </a:lnSpc>
              <a:tabLst>
                <a:tab pos="361950" algn="l"/>
              </a:tabLst>
            </a:pP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  <a:p>
            <a:pPr marL="1905">
              <a:lnSpc>
                <a:spcPts val="1175"/>
              </a:lnSpc>
              <a:spcBef>
                <a:spcPts val="80"/>
              </a:spcBef>
            </a:pPr>
            <a:r>
              <a:rPr dirty="0" sz="1000" spc="2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  <a:p>
            <a:pPr marL="357505" indent="-344805">
              <a:lnSpc>
                <a:spcPts val="1150"/>
              </a:lnSpc>
              <a:buFont typeface="Calibri"/>
              <a:buAutoNum type="arabicPlain" startAt="7"/>
              <a:tabLst>
                <a:tab pos="357505" algn="l"/>
                <a:tab pos="358140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207010" indent="-207645">
              <a:lnSpc>
                <a:spcPts val="1175"/>
              </a:lnSpc>
              <a:buFont typeface="Calibri"/>
              <a:buAutoNum type="arabicPlain" startAt="7"/>
              <a:tabLst>
                <a:tab pos="207010" algn="l"/>
                <a:tab pos="207645" algn="l"/>
              </a:tabLst>
            </a:pPr>
            <a:r>
              <a:rPr dirty="0" sz="1000" spc="120" b="1">
                <a:latin typeface="Calibri"/>
                <a:cs typeface="Calibri"/>
              </a:rPr>
              <a:t>endfunction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763" y="2965143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59626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script1.m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2895600"/>
          </a:xfrm>
          <a:custGeom>
            <a:avLst/>
            <a:gdLst/>
            <a:ahLst/>
            <a:cxnLst/>
            <a:rect l="l" t="t" r="r" b="b"/>
            <a:pathLst>
              <a:path w="5039995" h="2895600">
                <a:moveTo>
                  <a:pt x="5039995" y="0"/>
                </a:moveTo>
                <a:lnTo>
                  <a:pt x="0" y="0"/>
                </a:lnTo>
                <a:lnTo>
                  <a:pt x="0" y="2895269"/>
                </a:lnTo>
                <a:lnTo>
                  <a:pt x="5039995" y="289526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0187" y="270224"/>
            <a:ext cx="3834129" cy="2884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0650">
              <a:lnSpc>
                <a:spcPts val="1505"/>
              </a:lnSpc>
              <a:spcBef>
                <a:spcPts val="95"/>
              </a:spcBef>
              <a:tabLst>
                <a:tab pos="318135" algn="l"/>
              </a:tabLst>
            </a:pPr>
            <a:r>
              <a:rPr dirty="0" sz="1000" spc="-85">
                <a:latin typeface="Calibri"/>
                <a:cs typeface="Calibri"/>
              </a:rPr>
              <a:t>1	</a:t>
            </a:r>
            <a:r>
              <a:rPr dirty="0" sz="1000" spc="25">
                <a:latin typeface="Calibri"/>
                <a:cs typeface="Calibri"/>
              </a:rPr>
              <a:t>f  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 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1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04">
                <a:latin typeface="Calibri"/>
                <a:cs typeface="Calibri"/>
              </a:rPr>
              <a:t> </a:t>
            </a:r>
            <a:r>
              <a:rPr dirty="0" sz="1000" spc="110" b="1">
                <a:latin typeface="Calibri"/>
                <a:cs typeface="Calibri"/>
              </a:rPr>
              <a:t>log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30" b="1">
                <a:latin typeface="Calibri"/>
                <a:cs typeface="Calibri"/>
              </a:rPr>
              <a:t>sqrt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85">
                <a:latin typeface="Calibri"/>
                <a:cs typeface="Calibri"/>
              </a:rPr>
              <a:t> 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113030">
              <a:lnSpc>
                <a:spcPts val="1145"/>
              </a:lnSpc>
              <a:tabLst>
                <a:tab pos="320040" algn="l"/>
                <a:tab pos="735330" algn="l"/>
              </a:tabLst>
            </a:pP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20">
                <a:latin typeface="Calibri"/>
                <a:cs typeface="Calibri"/>
              </a:rPr>
              <a:t>	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85"/>
              </a:spcBef>
              <a:tabLst>
                <a:tab pos="326390" algn="l"/>
              </a:tabLst>
            </a:pP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107950">
              <a:lnSpc>
                <a:spcPct val="100000"/>
              </a:lnSpc>
              <a:spcBef>
                <a:spcPts val="80"/>
              </a:spcBef>
              <a:tabLst>
                <a:tab pos="312420" algn="l"/>
              </a:tabLst>
            </a:pP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12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l</a:t>
            </a:r>
            <a:r>
              <a:rPr dirty="0" sz="1000" spc="-120" b="1">
                <a:latin typeface="Calibri"/>
                <a:cs typeface="Calibri"/>
              </a:rPr>
              <a:t> 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85" b="1">
                <a:latin typeface="Calibri"/>
                <a:cs typeface="Calibri"/>
              </a:rPr>
              <a:t>s</a:t>
            </a:r>
            <a:r>
              <a:rPr dirty="0" sz="1000" spc="160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a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8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70">
                <a:latin typeface="Calibri"/>
                <a:cs typeface="Calibri"/>
              </a:rPr>
              <a:t>7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18770" indent="-207645">
              <a:lnSpc>
                <a:spcPts val="1175"/>
              </a:lnSpc>
              <a:spcBef>
                <a:spcPts val="85"/>
              </a:spcBef>
              <a:buAutoNum type="arabicPlain" startAt="5"/>
              <a:tabLst>
                <a:tab pos="318135" algn="l"/>
                <a:tab pos="319405" algn="l"/>
              </a:tabLst>
            </a:pP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12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18135" indent="-210820">
              <a:lnSpc>
                <a:spcPts val="1175"/>
              </a:lnSpc>
              <a:buFont typeface="Calibri"/>
              <a:buAutoNum type="arabicPlain" startAt="5"/>
              <a:tabLst>
                <a:tab pos="318135" algn="l"/>
                <a:tab pos="318770" algn="l"/>
              </a:tabLst>
            </a:pP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100" b="1">
                <a:latin typeface="Calibri"/>
                <a:cs typeface="Calibri"/>
              </a:rPr>
              <a:t> </a:t>
            </a:r>
            <a:r>
              <a:rPr dirty="0" sz="1000" spc="155" b="1">
                <a:latin typeface="Calibri"/>
                <a:cs typeface="Calibri"/>
              </a:rPr>
              <a:t>i</a:t>
            </a:r>
            <a:r>
              <a:rPr dirty="0" sz="1000" spc="190" b="1">
                <a:latin typeface="Calibri"/>
                <a:cs typeface="Calibri"/>
              </a:rPr>
              <a:t>g</a:t>
            </a:r>
            <a:r>
              <a:rPr dirty="0" sz="1000" spc="155" b="1">
                <a:latin typeface="Calibri"/>
                <a:cs typeface="Calibri"/>
              </a:rPr>
              <a:t>u</a:t>
            </a:r>
            <a:r>
              <a:rPr dirty="0" sz="1000" spc="160" b="1">
                <a:latin typeface="Calibri"/>
                <a:cs typeface="Calibri"/>
              </a:rPr>
              <a:t>r</a:t>
            </a:r>
            <a:r>
              <a:rPr dirty="0" sz="1000" spc="45" b="1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marL="316865" indent="-197485">
              <a:lnSpc>
                <a:spcPts val="1175"/>
              </a:lnSpc>
              <a:spcBef>
                <a:spcPts val="85"/>
              </a:spcBef>
              <a:buFont typeface="Calibri"/>
              <a:buAutoNum type="arabicPlain" startAt="5"/>
              <a:tabLst>
                <a:tab pos="316230" algn="l"/>
                <a:tab pos="316865" algn="l"/>
              </a:tabLst>
            </a:pPr>
            <a:r>
              <a:rPr dirty="0" sz="1000" spc="135" b="1">
                <a:latin typeface="Calibri"/>
                <a:cs typeface="Calibri"/>
              </a:rPr>
              <a:t>axis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xs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 </a:t>
            </a:r>
            <a:r>
              <a:rPr dirty="0" sz="1000" spc="95">
                <a:latin typeface="Calibri"/>
                <a:cs typeface="Calibri"/>
              </a:rPr>
              <a:t>xs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55" b="1">
                <a:latin typeface="Calibri"/>
                <a:cs typeface="Calibri"/>
              </a:rPr>
              <a:t>end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5" b="1">
                <a:latin typeface="Calibri"/>
                <a:cs typeface="Calibri"/>
              </a:rPr>
              <a:t>min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0" b="1">
                <a:latin typeface="Calibri"/>
                <a:cs typeface="Calibri"/>
              </a:rPr>
              <a:t>max</a:t>
            </a:r>
            <a:r>
              <a:rPr dirty="0" sz="1000" spc="-114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10515" indent="-205740">
              <a:lnSpc>
                <a:spcPts val="1175"/>
              </a:lnSpc>
              <a:buFont typeface="Calibri"/>
              <a:buAutoNum type="arabicPlain" startAt="5"/>
              <a:tabLst>
                <a:tab pos="310515" algn="l"/>
                <a:tab pos="311150" algn="l"/>
              </a:tabLst>
            </a:pPr>
            <a:r>
              <a:rPr dirty="0" sz="1000" spc="95" b="1">
                <a:latin typeface="Calibri"/>
                <a:cs typeface="Calibri"/>
              </a:rPr>
              <a:t>hold</a:t>
            </a:r>
            <a:r>
              <a:rPr dirty="0" sz="1000" spc="385" b="1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  <a:p>
            <a:pPr marL="315595" indent="-207645">
              <a:lnSpc>
                <a:spcPct val="100000"/>
              </a:lnSpc>
              <a:spcBef>
                <a:spcPts val="85"/>
              </a:spcBef>
              <a:buFont typeface="Calibri"/>
              <a:buAutoNum type="arabicPlain" startAt="5"/>
              <a:tabLst>
                <a:tab pos="315595" algn="l"/>
                <a:tab pos="316230" algn="l"/>
              </a:tabLst>
            </a:pPr>
            <a:r>
              <a:rPr dirty="0" sz="1000" spc="155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5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f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40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15595" indent="-265430">
              <a:lnSpc>
                <a:spcPct val="100000"/>
              </a:lnSpc>
              <a:spcBef>
                <a:spcPts val="85"/>
              </a:spcBef>
              <a:buFont typeface="Calibri"/>
              <a:buAutoNum type="arabicPlain" startAt="5"/>
              <a:tabLst>
                <a:tab pos="315595" algn="l"/>
                <a:tab pos="316230" algn="l"/>
              </a:tabLst>
            </a:pPr>
            <a:r>
              <a:rPr dirty="0" sz="1000" spc="155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5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r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40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16230" indent="-248285">
              <a:lnSpc>
                <a:spcPts val="1175"/>
              </a:lnSpc>
              <a:spcBef>
                <a:spcPts val="85"/>
              </a:spcBef>
              <a:buFont typeface="Calibri"/>
              <a:buAutoNum type="arabicPlain" startAt="5"/>
              <a:tabLst>
                <a:tab pos="316230" algn="l"/>
                <a:tab pos="316865" algn="l"/>
              </a:tabLst>
            </a:pP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145" b="1">
                <a:latin typeface="Calibri"/>
                <a:cs typeface="Calibri"/>
              </a:rPr>
              <a:t>l</a:t>
            </a:r>
            <a:r>
              <a:rPr dirty="0" sz="1000" spc="140" b="1">
                <a:latin typeface="Calibri"/>
                <a:cs typeface="Calibri"/>
              </a:rPr>
              <a:t>e</a:t>
            </a:r>
            <a:r>
              <a:rPr dirty="0" sz="1000" spc="130" b="1">
                <a:latin typeface="Calibri"/>
                <a:cs typeface="Calibri"/>
              </a:rPr>
              <a:t>n</a:t>
            </a:r>
            <a:r>
              <a:rPr dirty="0" sz="1000" spc="160" b="1">
                <a:latin typeface="Calibri"/>
                <a:cs typeface="Calibri"/>
              </a:rPr>
              <a:t>g</a:t>
            </a:r>
            <a:r>
              <a:rPr dirty="0" sz="1000" spc="125" b="1">
                <a:latin typeface="Calibri"/>
                <a:cs typeface="Calibri"/>
              </a:rPr>
              <a:t>t</a:t>
            </a:r>
            <a:r>
              <a:rPr dirty="0" sz="1000" spc="35" b="1">
                <a:latin typeface="Calibri"/>
                <a:cs typeface="Calibri"/>
              </a:rPr>
              <a:t>h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459105" indent="-401320">
              <a:lnSpc>
                <a:spcPts val="1175"/>
              </a:lnSpc>
              <a:buFont typeface="Calibri"/>
              <a:buAutoNum type="arabicPlain" startAt="5"/>
              <a:tabLst>
                <a:tab pos="459105" algn="l"/>
                <a:tab pos="459740" algn="l"/>
              </a:tabLst>
            </a:pPr>
            <a:r>
              <a:rPr dirty="0" sz="1000" spc="80" b="1">
                <a:latin typeface="Calibri"/>
                <a:cs typeface="Calibri"/>
              </a:rPr>
              <a:t>pause</a:t>
            </a:r>
            <a:endParaRPr sz="1000">
              <a:latin typeface="Calibri"/>
              <a:cs typeface="Calibri"/>
            </a:endParaRPr>
          </a:p>
          <a:p>
            <a:pPr marL="459740" indent="-402590">
              <a:lnSpc>
                <a:spcPct val="100000"/>
              </a:lnSpc>
              <a:spcBef>
                <a:spcPts val="80"/>
              </a:spcBef>
              <a:buAutoNum type="arabicPlain" startAt="5"/>
              <a:tabLst>
                <a:tab pos="459740" algn="l"/>
                <a:tab pos="460375" algn="l"/>
              </a:tabLst>
            </a:pPr>
            <a:r>
              <a:rPr dirty="0" sz="1000" spc="105">
                <a:latin typeface="Calibri"/>
                <a:cs typeface="Calibri"/>
              </a:rPr>
              <a:t>p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n</a:t>
            </a:r>
            <a:r>
              <a:rPr dirty="0" sz="1000" spc="100">
                <a:latin typeface="Calibri"/>
                <a:cs typeface="Calibri"/>
              </a:rPr>
              <a:t>e</a:t>
            </a:r>
            <a:r>
              <a:rPr dirty="0" sz="1000" spc="55">
                <a:latin typeface="Calibri"/>
                <a:cs typeface="Calibri"/>
              </a:rPr>
              <a:t>w</a:t>
            </a:r>
            <a:r>
              <a:rPr dirty="0" sz="1000" spc="80">
                <a:latin typeface="Calibri"/>
                <a:cs typeface="Calibri"/>
              </a:rPr>
              <a:t>t</a:t>
            </a:r>
            <a:r>
              <a:rPr dirty="0" sz="1000" spc="110">
                <a:latin typeface="Calibri"/>
                <a:cs typeface="Calibri"/>
              </a:rPr>
              <a:t>o</a:t>
            </a:r>
            <a:r>
              <a:rPr dirty="0" sz="1000" spc="110">
                <a:latin typeface="Calibri"/>
                <a:cs typeface="Calibri"/>
              </a:rPr>
              <a:t>n</a:t>
            </a:r>
            <a:r>
              <a:rPr dirty="0" sz="1000" spc="114">
                <a:latin typeface="Calibri"/>
                <a:cs typeface="Calibri"/>
              </a:rPr>
              <a:t>P</a:t>
            </a:r>
            <a:r>
              <a:rPr dirty="0" sz="1000" spc="110">
                <a:latin typeface="Calibri"/>
                <a:cs typeface="Calibri"/>
              </a:rPr>
              <a:t>o</a:t>
            </a:r>
            <a:r>
              <a:rPr dirty="0" sz="1000" spc="120">
                <a:latin typeface="Calibri"/>
                <a:cs typeface="Calibri"/>
              </a:rPr>
              <a:t>l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467359" indent="-414020">
              <a:lnSpc>
                <a:spcPts val="1175"/>
              </a:lnSpc>
              <a:spcBef>
                <a:spcPts val="85"/>
              </a:spcBef>
              <a:buFont typeface="Calibri"/>
              <a:buAutoNum type="arabicPlain" startAt="5"/>
              <a:tabLst>
                <a:tab pos="467359" algn="l"/>
                <a:tab pos="467995" algn="l"/>
              </a:tabLst>
            </a:pPr>
            <a:r>
              <a:rPr dirty="0" sz="1000" spc="155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5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p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g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35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11150" indent="-254000">
              <a:lnSpc>
                <a:spcPts val="1175"/>
              </a:lnSpc>
              <a:buFont typeface="Calibri"/>
              <a:buAutoNum type="arabicPlain" startAt="5"/>
              <a:tabLst>
                <a:tab pos="311150" algn="l"/>
                <a:tab pos="311785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315595" indent="-262890">
              <a:lnSpc>
                <a:spcPct val="100000"/>
              </a:lnSpc>
              <a:spcBef>
                <a:spcPts val="85"/>
              </a:spcBef>
              <a:buFont typeface="Calibri"/>
              <a:buAutoNum type="arabicPlain" startAt="5"/>
              <a:tabLst>
                <a:tab pos="315595" algn="l"/>
                <a:tab pos="316230" algn="l"/>
              </a:tabLst>
            </a:pPr>
            <a:r>
              <a:rPr dirty="0" sz="1000" spc="155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5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f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40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15595" indent="-251460">
              <a:lnSpc>
                <a:spcPts val="1175"/>
              </a:lnSpc>
              <a:spcBef>
                <a:spcPts val="85"/>
              </a:spcBef>
              <a:buFont typeface="Calibri"/>
              <a:buAutoNum type="arabicPlain" startAt="5"/>
              <a:tabLst>
                <a:tab pos="315595" algn="l"/>
                <a:tab pos="316230" algn="l"/>
              </a:tabLst>
            </a:pPr>
            <a:r>
              <a:rPr dirty="0" sz="1000" spc="155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5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r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40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10515" indent="-259715">
              <a:lnSpc>
                <a:spcPts val="1175"/>
              </a:lnSpc>
              <a:buFont typeface="Calibri"/>
              <a:buAutoNum type="arabicPlain" startAt="5"/>
              <a:tabLst>
                <a:tab pos="310515" algn="l"/>
                <a:tab pos="311150" algn="l"/>
              </a:tabLst>
            </a:pPr>
            <a:r>
              <a:rPr dirty="0" sz="1000" spc="100" b="1">
                <a:latin typeface="Calibri"/>
                <a:cs typeface="Calibri"/>
              </a:rPr>
              <a:t>h</a:t>
            </a:r>
            <a:r>
              <a:rPr dirty="0" sz="1000" spc="105" b="1">
                <a:latin typeface="Calibri"/>
                <a:cs typeface="Calibri"/>
              </a:rPr>
              <a:t>o</a:t>
            </a:r>
            <a:r>
              <a:rPr dirty="0" sz="1000" spc="114" b="1">
                <a:latin typeface="Calibri"/>
                <a:cs typeface="Calibri"/>
              </a:rPr>
              <a:t>l</a:t>
            </a:r>
            <a:r>
              <a:rPr dirty="0" sz="1000" spc="50" b="1">
                <a:latin typeface="Calibri"/>
                <a:cs typeface="Calibri"/>
              </a:rPr>
              <a:t>d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100" b="1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2767" y="2965435"/>
            <a:ext cx="70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173863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Derivación</a:t>
            </a:r>
            <a:r>
              <a:rPr dirty="0" sz="1400" spc="-5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Numérica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735965" cy="5080"/>
            </a:xfrm>
            <a:custGeom>
              <a:avLst/>
              <a:gdLst/>
              <a:ahLst/>
              <a:cxnLst/>
              <a:rect l="l" t="t" r="r" b="b"/>
              <a:pathLst>
                <a:path w="735964" h="5080">
                  <a:moveTo>
                    <a:pt x="0" y="5060"/>
                  </a:moveTo>
                  <a:lnTo>
                    <a:pt x="0" y="0"/>
                  </a:lnTo>
                  <a:lnTo>
                    <a:pt x="735731" y="0"/>
                  </a:lnTo>
                  <a:lnTo>
                    <a:pt x="73573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739" y="307783"/>
            <a:ext cx="49949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703705" algn="l"/>
                <a:tab pos="2019300" algn="l"/>
              </a:tabLst>
            </a:pP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74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31250" sz="1200" spc="-382" i="1">
                <a:latin typeface="DejaVu Serif"/>
                <a:cs typeface="DejaVu Serif"/>
              </a:rPr>
              <a:t> </a:t>
            </a:r>
            <a:r>
              <a:rPr dirty="0" baseline="-17361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31250" sz="1200" spc="-382" i="1">
                <a:latin typeface="DejaVu Serif"/>
                <a:cs typeface="DejaVu Serif"/>
              </a:rPr>
              <a:t> </a:t>
            </a:r>
            <a:r>
              <a:rPr dirty="0" baseline="-17361" sz="1200" spc="-292">
                <a:latin typeface="Calibri"/>
                <a:cs typeface="Calibri"/>
              </a:rPr>
              <a:t>n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7361" sz="1200" spc="-637">
                <a:latin typeface="Calibri"/>
                <a:cs typeface="Calibri"/>
              </a:rPr>
              <a:t>n</a:t>
            </a:r>
            <a:r>
              <a:rPr dirty="0" baseline="31250" sz="1200" spc="-37" i="1">
                <a:latin typeface="DejaVu Serif"/>
                <a:cs typeface="DejaVu Serif"/>
              </a:rPr>
              <a:t> 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779" y="766824"/>
            <a:ext cx="4809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i="1">
                <a:latin typeface="DejaVu Sans Condensed"/>
                <a:cs typeface="DejaVu Sans Condensed"/>
              </a:rPr>
              <a:t>{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0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4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20" i="1">
                <a:latin typeface="DejaVu Sans Condensed"/>
                <a:cs typeface="DejaVu Sans Condensed"/>
              </a:rPr>
              <a:t>}</a:t>
            </a:r>
            <a:r>
              <a:rPr dirty="0" sz="1100" spc="440" i="1">
                <a:latin typeface="DejaVu Sans Condensed"/>
                <a:cs typeface="DejaVu Sans Condensed"/>
              </a:rPr>
              <a:t> </a:t>
            </a:r>
            <a:r>
              <a:rPr dirty="0" sz="1100" spc="440" i="1">
                <a:latin typeface="DejaVu Sans Condensed"/>
                <a:cs typeface="DejaVu Sans Condensed"/>
              </a:rPr>
              <a:t> </a:t>
            </a:r>
            <a:r>
              <a:rPr dirty="0" sz="1100" spc="44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p</a:t>
            </a:r>
            <a:r>
              <a:rPr dirty="0" baseline="-10416" sz="1200" spc="22">
                <a:latin typeface="Calibri"/>
                <a:cs typeface="Calibri"/>
              </a:rPr>
              <a:t>1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[</a:t>
            </a:r>
            <a:r>
              <a:rPr dirty="0" sz="1100" spc="-25">
                <a:latin typeface="Calibri"/>
                <a:cs typeface="Calibri"/>
              </a:rPr>
              <a:t>x</a:t>
            </a:r>
            <a:r>
              <a:rPr dirty="0" baseline="-10416" sz="1200" spc="-37">
                <a:latin typeface="Calibri"/>
                <a:cs typeface="Calibri"/>
              </a:rPr>
              <a:t>0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baseline="-10416" sz="1200" spc="-15">
                <a:latin typeface="Calibri"/>
                <a:cs typeface="Calibri"/>
              </a:rPr>
              <a:t>1</a:t>
            </a:r>
            <a:r>
              <a:rPr dirty="0" sz="1100" spc="-10">
                <a:latin typeface="Tahoma"/>
                <a:cs typeface="Tahoma"/>
              </a:rPr>
              <a:t>](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sz="1100" spc="40">
                <a:latin typeface="Tahoma"/>
                <a:cs typeface="Tahoma"/>
              </a:rPr>
              <a:t>)</a:t>
            </a:r>
            <a:r>
              <a:rPr dirty="0" sz="1100" spc="254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80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7361" sz="1200" spc="7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>
                <a:latin typeface="Calibri"/>
                <a:cs typeface="Calibri"/>
              </a:rPr>
              <a:t>x</a:t>
            </a:r>
            <a:r>
              <a:rPr dirty="0" baseline="-10416" sz="1200" spc="-44">
                <a:latin typeface="Calibri"/>
                <a:cs typeface="Calibri"/>
              </a:rPr>
              <a:t>1</a:t>
            </a:r>
            <a:r>
              <a:rPr dirty="0" sz="1100" spc="-3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85">
                <a:latin typeface="Tahoma"/>
                <a:cs typeface="Tahoma"/>
              </a:rPr>
              <a:t> </a:t>
            </a:r>
            <a:r>
              <a:rPr dirty="0" u="sng" baseline="37878" sz="165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 spc="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8194" sz="12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baseline="37878" sz="1650" spc="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baseline="37878" sz="1650" spc="-157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baseline="37878" sz="1650" spc="-179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37878" sz="1650" spc="-112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8194" sz="120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37878" sz="1650" spc="44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baseline="37878" sz="16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2769" y="861859"/>
            <a:ext cx="484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 spc="-97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122349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994" y="122349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Conjetura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1433944"/>
            <a:ext cx="5039995" cy="533400"/>
          </a:xfrm>
          <a:custGeom>
            <a:avLst/>
            <a:gdLst/>
            <a:ahLst/>
            <a:cxnLst/>
            <a:rect l="l" t="t" r="r" b="b"/>
            <a:pathLst>
              <a:path w="5039995" h="533400">
                <a:moveTo>
                  <a:pt x="5039995" y="0"/>
                </a:moveTo>
                <a:lnTo>
                  <a:pt x="0" y="0"/>
                </a:lnTo>
                <a:lnTo>
                  <a:pt x="0" y="533298"/>
                </a:lnTo>
                <a:lnTo>
                  <a:pt x="5039995" y="53329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951695" y="1621750"/>
            <a:ext cx="471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 spc="-97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2915" y="1526716"/>
            <a:ext cx="2607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u="sng" baseline="37878" sz="1650" spc="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8194" sz="12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baseline="37878" sz="1650" spc="-157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baseline="37878" sz="1650" spc="-179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37878" sz="1650" spc="-112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baseline="37878" sz="1650" spc="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38194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37878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baseline="37878" sz="1650" spc="22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u="heavy" baseline="-13888" sz="120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dirty="0" baseline="-13888" sz="1200" spc="44">
                <a:latin typeface="Calibri"/>
                <a:cs typeface="Calibri"/>
              </a:rPr>
              <a:t>e</a:t>
            </a:r>
            <a:r>
              <a:rPr dirty="0" baseline="-13888" sz="1200" spc="-67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03027" y="1754365"/>
            <a:ext cx="86360" cy="17145"/>
          </a:xfrm>
          <a:custGeom>
            <a:avLst/>
            <a:gdLst/>
            <a:ahLst/>
            <a:cxnLst/>
            <a:rect l="l" t="t" r="r" b="b"/>
            <a:pathLst>
              <a:path w="86360" h="17144">
                <a:moveTo>
                  <a:pt x="86309" y="0"/>
                </a:moveTo>
                <a:lnTo>
                  <a:pt x="0" y="0"/>
                </a:lnTo>
                <a:lnTo>
                  <a:pt x="0" y="16624"/>
                </a:lnTo>
                <a:lnTo>
                  <a:pt x="86309" y="16624"/>
                </a:lnTo>
                <a:lnTo>
                  <a:pt x="86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704272" y="1750592"/>
            <a:ext cx="48577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baseline="53030" sz="1650" spc="-412">
                <a:latin typeface="Tahoma"/>
                <a:cs typeface="Tahoma"/>
              </a:rPr>
              <a:t> </a:t>
            </a:r>
            <a:r>
              <a:rPr dirty="0" sz="800" spc="35">
                <a:latin typeface="Calibri"/>
                <a:cs typeface="Calibri"/>
              </a:rPr>
              <a:t>pe</a:t>
            </a:r>
            <a:r>
              <a:rPr dirty="0" sz="800" spc="-225">
                <a:latin typeface="Calibri"/>
                <a:cs typeface="Calibri"/>
              </a:rPr>
              <a:t>q</a:t>
            </a:r>
            <a:r>
              <a:rPr dirty="0" baseline="53030" sz="1650" spc="-127">
                <a:latin typeface="Tahoma"/>
                <a:cs typeface="Tahoma"/>
              </a:rPr>
              <a:t> </a:t>
            </a:r>
            <a:r>
              <a:rPr dirty="0" sz="800" spc="-200">
                <a:latin typeface="Calibri"/>
                <a:cs typeface="Calibri"/>
              </a:rPr>
              <a:t>u</a:t>
            </a:r>
            <a:r>
              <a:rPr dirty="0" baseline="53030" sz="1650" spc="-172">
                <a:latin typeface="Tahoma"/>
                <a:cs typeface="Tahoma"/>
              </a:rPr>
              <a:t> </a:t>
            </a:r>
            <a:r>
              <a:rPr dirty="0" sz="800" spc="35">
                <a:latin typeface="Calibri"/>
                <a:cs typeface="Calibri"/>
              </a:rPr>
              <a:t>eñ</a:t>
            </a:r>
            <a:r>
              <a:rPr dirty="0" sz="800" spc="-380">
                <a:latin typeface="Calibri"/>
                <a:cs typeface="Calibri"/>
              </a:rPr>
              <a:t>o</a:t>
            </a:r>
            <a:r>
              <a:rPr dirty="0" baseline="53030" sz="1650" spc="217">
                <a:latin typeface="Tahoma"/>
                <a:cs typeface="Tahoma"/>
              </a:rPr>
              <a:t> </a:t>
            </a:r>
            <a:endParaRPr baseline="53030" sz="16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1330" y="2584283"/>
            <a:ext cx="7893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2727" sz="1650" spc="277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39810" y="2720300"/>
            <a:ext cx="2482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h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88630" y="2101288"/>
            <a:ext cx="1872614" cy="410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6580" marR="43180" indent="-526415">
              <a:lnSpc>
                <a:spcPct val="114799"/>
              </a:lnSpc>
              <a:spcBef>
                <a:spcPts val="100"/>
              </a:spcBef>
              <a:tabLst>
                <a:tab pos="1289050" algn="l"/>
              </a:tabLst>
            </a:pPr>
            <a:r>
              <a:rPr dirty="0" baseline="-37878" sz="1650" spc="37">
                <a:latin typeface="Calibri"/>
                <a:cs typeface="Calibri"/>
              </a:rPr>
              <a:t>f</a:t>
            </a:r>
            <a:r>
              <a:rPr dirty="0" baseline="-37878" sz="1650" spc="-104">
                <a:latin typeface="Calibri"/>
                <a:cs typeface="Calibri"/>
              </a:rPr>
              <a:t> </a:t>
            </a:r>
            <a:r>
              <a:rPr dirty="0" baseline="-20833" sz="1200" spc="37" i="1">
                <a:latin typeface="DejaVu Serif"/>
                <a:cs typeface="DejaVu Serif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67">
                <a:latin typeface="Calibri"/>
                <a:cs typeface="Calibri"/>
              </a:rPr>
              <a:t>x</a:t>
            </a:r>
            <a:r>
              <a:rPr dirty="0" baseline="-62500" sz="1200" spc="120">
                <a:latin typeface="Calibri"/>
                <a:cs typeface="Calibri"/>
              </a:rPr>
              <a:t>0</a:t>
            </a:r>
            <a:r>
              <a:rPr dirty="0" baseline="-37878" sz="1650">
                <a:latin typeface="Tahoma"/>
                <a:cs typeface="Tahoma"/>
              </a:rPr>
              <a:t>)</a:t>
            </a:r>
            <a:r>
              <a:rPr dirty="0" baseline="-37878" sz="1650" spc="-67">
                <a:latin typeface="Tahoma"/>
                <a:cs typeface="Tahoma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=</a:t>
            </a:r>
            <a:r>
              <a:rPr dirty="0" baseline="-37878" sz="1650" spc="209">
                <a:latin typeface="Tahoma"/>
                <a:cs typeface="Tahoma"/>
              </a:rPr>
              <a:t> </a:t>
            </a:r>
            <a:r>
              <a:rPr dirty="0" baseline="-37878" sz="1650" spc="-209">
                <a:latin typeface="Tahoma"/>
                <a:cs typeface="Tahoma"/>
              </a:rPr>
              <a:t>l</a:t>
            </a:r>
            <a:r>
              <a:rPr dirty="0" baseline="-37878" sz="1650" spc="-690">
                <a:latin typeface="Tahoma"/>
                <a:cs typeface="Tahoma"/>
              </a:rPr>
              <a:t>´</a:t>
            </a:r>
            <a:r>
              <a:rPr dirty="0" baseline="-37878" sz="1650" spc="-37">
                <a:latin typeface="Tahoma"/>
                <a:cs typeface="Tahoma"/>
              </a:rPr>
              <a:t>ım</a:t>
            </a:r>
            <a:r>
              <a:rPr dirty="0" baseline="-37878" sz="1650" spc="202">
                <a:latin typeface="Tahoma"/>
                <a:cs typeface="Tahoma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-10416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 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800" spc="85">
                <a:latin typeface="Calibri"/>
                <a:cs typeface="Calibri"/>
              </a:rPr>
              <a:t>h</a:t>
            </a:r>
            <a:r>
              <a:rPr dirty="0" sz="800" spc="85" i="1">
                <a:latin typeface="DejaVu Serif"/>
                <a:cs typeface="DejaVu Serif"/>
              </a:rPr>
              <a:t>→</a:t>
            </a:r>
            <a:r>
              <a:rPr dirty="0" sz="800" spc="85">
                <a:latin typeface="Calibri"/>
                <a:cs typeface="Calibri"/>
              </a:rPr>
              <a:t>0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baseline="-68181" sz="1650" spc="37">
                <a:latin typeface="Calibri"/>
                <a:cs typeface="Calibri"/>
              </a:rPr>
              <a:t>f	</a:t>
            </a:r>
            <a:r>
              <a:rPr dirty="0" baseline="2525" sz="1650" spc="75">
                <a:latin typeface="Calibri"/>
                <a:cs typeface="Calibri"/>
              </a:rPr>
              <a:t>h</a:t>
            </a:r>
            <a:endParaRPr baseline="2525" sz="1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21115" y="2490557"/>
            <a:ext cx="98869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3216" y="2700883"/>
            <a:ext cx="958850" cy="0"/>
          </a:xfrm>
          <a:custGeom>
            <a:avLst/>
            <a:gdLst/>
            <a:ahLst/>
            <a:cxnLst/>
            <a:rect l="l" t="t" r="r" b="b"/>
            <a:pathLst>
              <a:path w="958850" h="0">
                <a:moveTo>
                  <a:pt x="0" y="0"/>
                </a:moveTo>
                <a:lnTo>
                  <a:pt x="9584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39618" y="2679317"/>
            <a:ext cx="106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8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666477" y="2369577"/>
            <a:ext cx="7493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6079" y="446810"/>
            <a:ext cx="2282190" cy="10179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51130" algn="l"/>
              </a:tabLst>
            </a:pPr>
            <a:r>
              <a:rPr dirty="0" sz="1100" spc="45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oordenadas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cartesianas</a:t>
            </a:r>
            <a:endParaRPr sz="1100">
              <a:latin typeface="Calibri"/>
              <a:cs typeface="Calibri"/>
            </a:endParaRPr>
          </a:p>
          <a:p>
            <a:pPr marL="707390">
              <a:lnSpc>
                <a:spcPct val="100000"/>
              </a:lnSpc>
              <a:spcBef>
                <a:spcPts val="1335"/>
              </a:spcBef>
            </a:pP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marL="826135">
              <a:lnSpc>
                <a:spcPct val="100000"/>
              </a:lnSpc>
              <a:spcBef>
                <a:spcPts val="53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120">
                <a:latin typeface="Calibri"/>
                <a:cs typeface="Calibri"/>
              </a:rPr>
              <a:t>1</a:t>
            </a:r>
            <a:r>
              <a:rPr dirty="0" baseline="5050" sz="1650" spc="-405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37">
                <a:latin typeface="Calibri"/>
                <a:cs typeface="Calibri"/>
              </a:rPr>
              <a:t>n</a:t>
            </a:r>
            <a:r>
              <a:rPr dirty="0" baseline="5050" sz="1650" spc="-405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endParaRPr baseline="-10416" sz="1200">
              <a:latin typeface="Calibri"/>
              <a:cs typeface="Calibri"/>
            </a:endParaRPr>
          </a:p>
          <a:p>
            <a:pPr marL="826135">
              <a:lnSpc>
                <a:spcPct val="100000"/>
              </a:lnSpc>
              <a:spcBef>
                <a:spcPts val="67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O</a:t>
            </a:r>
            <a:r>
              <a:rPr dirty="0" baseline="31250" sz="1200" spc="-37" i="1">
                <a:latin typeface="DejaVu Serif"/>
                <a:cs typeface="DejaVu Serif"/>
              </a:rPr>
              <a:t>,</a:t>
            </a:r>
            <a:r>
              <a:rPr dirty="0" baseline="31250" sz="1200" spc="52" i="1">
                <a:latin typeface="DejaVu Serif"/>
                <a:cs typeface="DejaVu Serif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-292">
                <a:latin typeface="Calibri"/>
                <a:cs typeface="Calibri"/>
              </a:rPr>
              <a:t>1</a:t>
            </a:r>
            <a:r>
              <a:rPr dirty="0" baseline="17676" sz="1650" spc="-232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-135">
                <a:latin typeface="Calibri"/>
                <a:cs typeface="Calibri"/>
              </a:rPr>
              <a:t>n</a:t>
            </a:r>
            <a:r>
              <a:rPr dirty="0" baseline="17676" sz="1650" spc="-232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54489" y="714283"/>
            <a:ext cx="1627505" cy="750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40700"/>
              </a:lnSpc>
              <a:spcBef>
                <a:spcPts val="100"/>
              </a:spcBef>
            </a:pP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7361" sz="1200" spc="60">
                <a:latin typeface="Calibri"/>
                <a:cs typeface="Calibri"/>
              </a:rPr>
              <a:t>i</a:t>
            </a:r>
            <a:r>
              <a:rPr dirty="0" baseline="-17361" sz="1200" spc="217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proyección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i-ésimo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eje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orige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150" i="1">
                <a:latin typeface="DejaVu Sans Condensed"/>
                <a:cs typeface="DejaVu Sans Condensed"/>
              </a:rPr>
              <a:t>{</a:t>
            </a:r>
            <a:r>
              <a:rPr dirty="0" baseline="5050" sz="1650" spc="-405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7361" sz="1200" spc="112">
                <a:latin typeface="Calibri"/>
                <a:cs typeface="Calibri"/>
              </a:rPr>
              <a:t>i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b</a:t>
            </a:r>
            <a:r>
              <a:rPr dirty="0" sz="1100" spc="60">
                <a:latin typeface="Calibri"/>
                <a:cs typeface="Calibri"/>
              </a:rPr>
              <a:t>ase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sz="1100" spc="25">
                <a:latin typeface="Calibri"/>
                <a:cs typeface="Calibri"/>
              </a:rPr>
              <a:t>O</a:t>
            </a:r>
            <a:r>
              <a:rPr dirty="0" baseline="31250" sz="1200" spc="-37" i="1">
                <a:latin typeface="DejaVu Serif"/>
                <a:cs typeface="DejaVu Serif"/>
              </a:rPr>
              <a:t>,</a:t>
            </a:r>
            <a:r>
              <a:rPr dirty="0" baseline="31250" sz="1200" spc="127" i="1">
                <a:latin typeface="DejaVu Serif"/>
                <a:cs typeface="DejaVu Serif"/>
              </a:rPr>
              <a:t> </a:t>
            </a:r>
            <a:r>
              <a:rPr dirty="0" sz="1100" spc="40">
                <a:latin typeface="Calibri"/>
                <a:cs typeface="Calibri"/>
              </a:rPr>
              <a:t>orige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265" i="1">
                <a:latin typeface="DejaVu Sans Condensed"/>
                <a:cs typeface="DejaVu Sans Condensed"/>
              </a:rPr>
              <a:t>{</a:t>
            </a:r>
            <a:r>
              <a:rPr dirty="0" baseline="17676" sz="1650" spc="-232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7361" sz="1200" spc="112">
                <a:latin typeface="Calibri"/>
                <a:cs typeface="Calibri"/>
              </a:rPr>
              <a:t>i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b</a:t>
            </a:r>
            <a:r>
              <a:rPr dirty="0" sz="1100" spc="60">
                <a:latin typeface="Calibri"/>
                <a:cs typeface="Calibri"/>
              </a:rPr>
              <a:t>ase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91508" y="234585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 h="0">
                <a:moveTo>
                  <a:pt x="0" y="0"/>
                </a:moveTo>
                <a:lnTo>
                  <a:pt x="4918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0679" y="1552204"/>
            <a:ext cx="4123690" cy="909319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75895" indent="-11303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176530" algn="l"/>
              </a:tabLst>
            </a:pPr>
            <a:r>
              <a:rPr dirty="0" sz="1100" spc="-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oo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denadas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0">
                <a:latin typeface="Calibri"/>
                <a:cs typeface="Calibri"/>
              </a:rPr>
              <a:t>po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45">
                <a:latin typeface="Calibri"/>
                <a:cs typeface="Calibri"/>
              </a:rPr>
              <a:t>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0,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1423670" marR="30480" indent="-393700">
              <a:lnSpc>
                <a:spcPct val="118000"/>
              </a:lnSpc>
              <a:spcBef>
                <a:spcPts val="204"/>
              </a:spcBef>
              <a:tabLst>
                <a:tab pos="2696210" algn="l"/>
                <a:tab pos="3121660" algn="l"/>
              </a:tabLst>
            </a:pPr>
            <a:r>
              <a:rPr dirty="0" sz="1100" spc="50">
                <a:latin typeface="Calibri"/>
                <a:cs typeface="Calibri"/>
              </a:rPr>
              <a:t>polares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cartesianas	cartesianas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polares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		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  <a:p>
            <a:pPr algn="r" marL="3430904" marR="635000" indent="-2008505">
              <a:lnSpc>
                <a:spcPct val="36900"/>
              </a:lnSpc>
              <a:spcBef>
                <a:spcPts val="1075"/>
              </a:spcBef>
              <a:tabLst>
                <a:tab pos="2950210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4722" sz="1200" spc="22">
                <a:latin typeface="Calibri"/>
                <a:cs typeface="Calibri"/>
              </a:rPr>
              <a:t>y  </a:t>
            </a: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310324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Diferencias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Progresiva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y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Regresiva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a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2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Nodos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1788160" cy="5080"/>
            </a:xfrm>
            <a:custGeom>
              <a:avLst/>
              <a:gdLst/>
              <a:ahLst/>
              <a:cxnLst/>
              <a:rect l="l" t="t" r="r" b="b"/>
              <a:pathLst>
                <a:path w="1788160" h="5079">
                  <a:moveTo>
                    <a:pt x="0" y="5060"/>
                  </a:moveTo>
                  <a:lnTo>
                    <a:pt x="0" y="0"/>
                  </a:lnTo>
                  <a:lnTo>
                    <a:pt x="1787630" y="0"/>
                  </a:lnTo>
                  <a:lnTo>
                    <a:pt x="178763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240004" y="543559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0004" y="543559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Diferencia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progresiva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754011"/>
            <a:ext cx="2520315" cy="467995"/>
          </a:xfrm>
          <a:custGeom>
            <a:avLst/>
            <a:gdLst/>
            <a:ahLst/>
            <a:cxnLst/>
            <a:rect l="l" t="t" r="r" b="b"/>
            <a:pathLst>
              <a:path w="2520315" h="467994">
                <a:moveTo>
                  <a:pt x="2519997" y="0"/>
                </a:moveTo>
                <a:lnTo>
                  <a:pt x="0" y="0"/>
                </a:lnTo>
                <a:lnTo>
                  <a:pt x="0" y="467436"/>
                </a:lnTo>
                <a:lnTo>
                  <a:pt x="2519997" y="467436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98715" y="826908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4455" y="905013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solidFill>
                  <a:srgbClr val="EB801A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9627" y="846783"/>
            <a:ext cx="500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2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5450" y="753058"/>
            <a:ext cx="10477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22907" y="941818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7304" y="1282660"/>
            <a:ext cx="448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 b="1">
                <a:latin typeface="Calibri"/>
                <a:cs typeface="Calibri"/>
              </a:rPr>
              <a:t>T</a:t>
            </a:r>
            <a:r>
              <a:rPr dirty="0" sz="1100" spc="35" b="1">
                <a:latin typeface="Calibri"/>
                <a:cs typeface="Calibri"/>
              </a:rPr>
              <a:t>a</a:t>
            </a:r>
            <a:r>
              <a:rPr dirty="0" sz="1100" spc="60" b="1">
                <a:latin typeface="Calibri"/>
                <a:cs typeface="Calibri"/>
              </a:rPr>
              <a:t>y</a:t>
            </a:r>
            <a:r>
              <a:rPr dirty="0" sz="1100" spc="20" b="1">
                <a:latin typeface="Calibri"/>
                <a:cs typeface="Calibri"/>
              </a:rPr>
              <a:t>l</a:t>
            </a:r>
            <a:r>
              <a:rPr dirty="0" sz="1100" spc="50" b="1">
                <a:latin typeface="Calibri"/>
                <a:cs typeface="Calibri"/>
              </a:rPr>
              <a:t>o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4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5798" y="1546374"/>
            <a:ext cx="2284095" cy="40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2284" marR="43180" indent="-452120">
              <a:lnSpc>
                <a:spcPct val="112599"/>
              </a:lnSpc>
              <a:spcBef>
                <a:spcPts val="100"/>
              </a:spcBef>
              <a:tabLst>
                <a:tab pos="1760220" algn="l"/>
              </a:tabLst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=</a:t>
            </a:r>
            <a:r>
              <a:rPr dirty="0" baseline="-37878" sz="1650" spc="-60">
                <a:latin typeface="Tahoma"/>
                <a:cs typeface="Tahoma"/>
              </a:rPr>
              <a:t> </a:t>
            </a:r>
            <a:r>
              <a:rPr dirty="0" baseline="-37878" sz="1650" spc="37">
                <a:latin typeface="Calibri"/>
                <a:cs typeface="Calibri"/>
              </a:rPr>
              <a:t>f</a:t>
            </a:r>
            <a:r>
              <a:rPr dirty="0" baseline="-37878" sz="1650" spc="-104">
                <a:latin typeface="Calibri"/>
                <a:cs typeface="Calibri"/>
              </a:rPr>
              <a:t> </a:t>
            </a:r>
            <a:r>
              <a:rPr dirty="0" baseline="-20833" sz="1200" spc="37" i="1">
                <a:latin typeface="DejaVu Serif"/>
                <a:cs typeface="DejaVu Serif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67">
                <a:latin typeface="Calibri"/>
                <a:cs typeface="Calibri"/>
              </a:rPr>
              <a:t>x</a:t>
            </a:r>
            <a:r>
              <a:rPr dirty="0" baseline="-62500" sz="1200" spc="120">
                <a:latin typeface="Calibri"/>
                <a:cs typeface="Calibri"/>
              </a:rPr>
              <a:t>0</a:t>
            </a:r>
            <a:r>
              <a:rPr dirty="0" baseline="-37878" sz="1650">
                <a:latin typeface="Tahoma"/>
                <a:cs typeface="Tahoma"/>
              </a:rPr>
              <a:t>)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75">
                <a:latin typeface="Tahoma"/>
                <a:cs typeface="Tahoma"/>
              </a:rPr>
              <a:t> 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baseline="-37878" sz="1650" spc="37">
                <a:latin typeface="Calibri"/>
                <a:cs typeface="Calibri"/>
              </a:rPr>
              <a:t>f</a:t>
            </a:r>
            <a:r>
              <a:rPr dirty="0" baseline="-37878" sz="1650" spc="-104">
                <a:latin typeface="Calibri"/>
                <a:cs typeface="Calibri"/>
              </a:rPr>
              <a:t> </a:t>
            </a:r>
            <a:r>
              <a:rPr dirty="0" baseline="-20833" sz="1200" spc="-37" i="1">
                <a:latin typeface="DejaVu Serif"/>
                <a:cs typeface="DejaVu Serif"/>
              </a:rPr>
              <a:t> </a:t>
            </a:r>
            <a:r>
              <a:rPr dirty="0" baseline="-20833" sz="1200" spc="37" i="1">
                <a:latin typeface="DejaVu Serif"/>
                <a:cs typeface="DejaVu Serif"/>
              </a:rPr>
              <a:t> 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22" b="0" i="1">
                <a:latin typeface="Bookman Old Style"/>
                <a:cs typeface="Bookman Old Style"/>
              </a:rPr>
              <a:t>ξ</a:t>
            </a:r>
            <a:r>
              <a:rPr dirty="0" baseline="-37878" sz="1650">
                <a:latin typeface="Tahoma"/>
                <a:cs typeface="Tahoma"/>
              </a:rPr>
              <a:t>)</a:t>
            </a:r>
            <a:r>
              <a:rPr dirty="0" baseline="-37878" sz="1650" spc="44">
                <a:latin typeface="Calibri"/>
                <a:cs typeface="Calibri"/>
              </a:rPr>
              <a:t>h  </a:t>
            </a:r>
            <a:r>
              <a:rPr dirty="0" sz="1100" spc="50">
                <a:latin typeface="Calibri"/>
                <a:cs typeface="Calibri"/>
              </a:rPr>
              <a:t>h	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0004" y="2100935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0004" y="2100935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Error</a:t>
            </a: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progresivo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0004" y="2311387"/>
            <a:ext cx="2520315" cy="418465"/>
          </a:xfrm>
          <a:custGeom>
            <a:avLst/>
            <a:gdLst/>
            <a:ahLst/>
            <a:cxnLst/>
            <a:rect l="l" t="t" r="r" b="b"/>
            <a:pathLst>
              <a:path w="2520315" h="418464">
                <a:moveTo>
                  <a:pt x="2519997" y="0"/>
                </a:moveTo>
                <a:lnTo>
                  <a:pt x="0" y="0"/>
                </a:lnTo>
                <a:lnTo>
                  <a:pt x="0" y="417880"/>
                </a:lnTo>
                <a:lnTo>
                  <a:pt x="2519997" y="417880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41324" y="2469475"/>
            <a:ext cx="3638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baseline="3472" sz="1200" spc="52">
                <a:latin typeface="Calibri"/>
                <a:cs typeface="Calibri"/>
              </a:rPr>
              <a:t>0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0169" y="2287927"/>
            <a:ext cx="81280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3810">
              <a:lnSpc>
                <a:spcPct val="100000"/>
              </a:lnSpc>
              <a:spcBef>
                <a:spcPts val="265"/>
              </a:spcBef>
            </a:pP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12467" y="2384283"/>
            <a:ext cx="711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7892" y="2404159"/>
            <a:ext cx="1276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7650" algn="l"/>
              </a:tabLst>
            </a:pPr>
            <a:r>
              <a:rPr dirty="0" sz="1100" spc="40">
                <a:latin typeface="Calibri"/>
                <a:cs typeface="Calibri"/>
              </a:rPr>
              <a:t>E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440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999994" y="54923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999994" y="549236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Diferencia</a:t>
            </a:r>
            <a:r>
              <a:rPr dirty="0" sz="1100" spc="-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regresiva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99994" y="759688"/>
            <a:ext cx="2520315" cy="467995"/>
          </a:xfrm>
          <a:custGeom>
            <a:avLst/>
            <a:gdLst/>
            <a:ahLst/>
            <a:cxnLst/>
            <a:rect l="l" t="t" r="r" b="b"/>
            <a:pathLst>
              <a:path w="2520315" h="467994">
                <a:moveTo>
                  <a:pt x="2519997" y="0"/>
                </a:moveTo>
                <a:lnTo>
                  <a:pt x="0" y="0"/>
                </a:lnTo>
                <a:lnTo>
                  <a:pt x="0" y="467436"/>
                </a:lnTo>
                <a:lnTo>
                  <a:pt x="2519997" y="467436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78161" y="832585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33901" y="910575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09073" y="852460"/>
            <a:ext cx="4876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11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03572" y="816849"/>
            <a:ext cx="5327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37329" y="758734"/>
            <a:ext cx="971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76432" y="947495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87294" y="1288337"/>
            <a:ext cx="448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 b="1">
                <a:latin typeface="Calibri"/>
                <a:cs typeface="Calibri"/>
              </a:rPr>
              <a:t>T</a:t>
            </a:r>
            <a:r>
              <a:rPr dirty="0" sz="1100" spc="35" b="1">
                <a:latin typeface="Calibri"/>
                <a:cs typeface="Calibri"/>
              </a:rPr>
              <a:t>a</a:t>
            </a:r>
            <a:r>
              <a:rPr dirty="0" sz="1100" spc="60" b="1">
                <a:latin typeface="Calibri"/>
                <a:cs typeface="Calibri"/>
              </a:rPr>
              <a:t>y</a:t>
            </a:r>
            <a:r>
              <a:rPr dirty="0" sz="1100" spc="20" b="1">
                <a:latin typeface="Calibri"/>
                <a:cs typeface="Calibri"/>
              </a:rPr>
              <a:t>l</a:t>
            </a:r>
            <a:r>
              <a:rPr dirty="0" sz="1100" spc="50" b="1">
                <a:latin typeface="Calibri"/>
                <a:cs typeface="Calibri"/>
              </a:rPr>
              <a:t>o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4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84232" y="1715158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17989" y="1656917"/>
            <a:ext cx="45465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93629" y="1637041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51681" y="1715031"/>
            <a:ext cx="5664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905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85438" y="1656917"/>
            <a:ext cx="847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37506" y="1563191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33137" y="1751951"/>
            <a:ext cx="93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85435" y="1637041"/>
            <a:ext cx="83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06773" y="1656917"/>
            <a:ext cx="897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1970" algn="l"/>
              </a:tabLst>
            </a:pPr>
            <a:r>
              <a:rPr dirty="0" sz="1100" spc="-25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h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	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90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b="0" i="1">
                <a:latin typeface="Bookman Old Style"/>
                <a:cs typeface="Bookman Old Style"/>
              </a:rPr>
              <a:t>ξ</a:t>
            </a:r>
            <a:r>
              <a:rPr dirty="0" sz="1100" spc="5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78729" y="1656917"/>
            <a:ext cx="267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h</a:t>
            </a:r>
            <a:r>
              <a:rPr dirty="0" sz="1100" spc="-2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20588" y="1637041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999994" y="2095245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999994" y="2095245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Error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regresivo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999994" y="2305710"/>
            <a:ext cx="2520315" cy="418465"/>
          </a:xfrm>
          <a:custGeom>
            <a:avLst/>
            <a:gdLst/>
            <a:ahLst/>
            <a:cxnLst/>
            <a:rect l="l" t="t" r="r" b="b"/>
            <a:pathLst>
              <a:path w="2520315" h="418464">
                <a:moveTo>
                  <a:pt x="2519997" y="0"/>
                </a:moveTo>
                <a:lnTo>
                  <a:pt x="0" y="0"/>
                </a:lnTo>
                <a:lnTo>
                  <a:pt x="0" y="417880"/>
                </a:lnTo>
                <a:lnTo>
                  <a:pt x="2519997" y="417880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359821" y="2493516"/>
            <a:ext cx="812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9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662857" y="2398482"/>
            <a:ext cx="1207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u="sng" baseline="37878" sz="1650" spc="-14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7878" sz="1650" spc="-142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97358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Diferencia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Central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2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Nodos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1986280" cy="5080"/>
            </a:xfrm>
            <a:custGeom>
              <a:avLst/>
              <a:gdLst/>
              <a:ahLst/>
              <a:cxnLst/>
              <a:rect l="l" t="t" r="r" b="b"/>
              <a:pathLst>
                <a:path w="1986280" h="5079">
                  <a:moveTo>
                    <a:pt x="0" y="5060"/>
                  </a:moveTo>
                  <a:lnTo>
                    <a:pt x="0" y="0"/>
                  </a:lnTo>
                  <a:lnTo>
                    <a:pt x="1986265" y="0"/>
                  </a:lnTo>
                  <a:lnTo>
                    <a:pt x="198626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96912" y="678292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 b="0" i="1">
                <a:latin typeface="Bookman Old Style"/>
                <a:cs typeface="Bookman Old Style"/>
              </a:rPr>
              <a:t>α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542" y="620190"/>
            <a:ext cx="635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 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u="heavy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heavy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heavy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9545" y="620190"/>
            <a:ext cx="347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heavy" sz="1100" spc="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α</a:t>
            </a:r>
            <a:r>
              <a:rPr dirty="0" u="heavy" sz="1100" spc="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u="heavy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-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2326" y="620190"/>
            <a:ext cx="320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heavy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heavy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heavy" sz="1100" spc="-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α</a:t>
            </a:r>
            <a:r>
              <a:rPr dirty="0" u="heavy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48930" y="678419"/>
            <a:ext cx="456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005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2195" y="514310"/>
            <a:ext cx="813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42929" sz="1650" spc="67">
                <a:latin typeface="Tahoma"/>
                <a:cs typeface="Tahoma"/>
              </a:rPr>
              <a:t>=</a:t>
            </a:r>
            <a:r>
              <a:rPr dirty="0" baseline="-42929" sz="1650" spc="-60">
                <a:latin typeface="Tahoma"/>
                <a:cs typeface="Tahoma"/>
              </a:rPr>
              <a:t> </a:t>
            </a:r>
            <a:r>
              <a:rPr dirty="0" baseline="20202" sz="1650" spc="-1657">
                <a:latin typeface="Tahoma"/>
                <a:cs typeface="Tahoma"/>
              </a:rPr>
              <a:t></a:t>
            </a:r>
            <a:r>
              <a:rPr dirty="0" baseline="70707" sz="1650" spc="-202">
                <a:latin typeface="Tahoma"/>
                <a:cs typeface="Tahoma"/>
              </a:rPr>
              <a:t>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1633" y="844472"/>
            <a:ext cx="2127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174750" algn="l"/>
              </a:tabLst>
            </a:pPr>
            <a:r>
              <a:rPr dirty="0" baseline="53030" sz="1650" spc="217">
                <a:latin typeface="Tahoma"/>
                <a:cs typeface="Tahoma"/>
              </a:rPr>
              <a:t> </a:t>
            </a:r>
            <a:r>
              <a:rPr dirty="0" baseline="53030" sz="1650" spc="104">
                <a:latin typeface="Tahoma"/>
                <a:cs typeface="Tahoma"/>
              </a:rPr>
              <a:t> </a:t>
            </a:r>
            <a:r>
              <a:rPr dirty="0" sz="800" spc="25">
                <a:latin typeface="Calibri"/>
                <a:cs typeface="Calibri"/>
              </a:rPr>
              <a:t>c</a:t>
            </a:r>
            <a:r>
              <a:rPr dirty="0" sz="800" spc="40">
                <a:latin typeface="Calibri"/>
                <a:cs typeface="Calibri"/>
              </a:rPr>
              <a:t>om</a:t>
            </a:r>
            <a:r>
              <a:rPr dirty="0" sz="800" spc="25">
                <a:latin typeface="Calibri"/>
                <a:cs typeface="Calibri"/>
              </a:rPr>
              <a:t>b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 spc="-75">
                <a:latin typeface="Calibri"/>
                <a:cs typeface="Calibri"/>
              </a:rPr>
              <a:t> </a:t>
            </a:r>
            <a:r>
              <a:rPr dirty="0" baseline="53030" sz="1650" spc="-367">
                <a:latin typeface="Tahoma"/>
                <a:cs typeface="Tahoma"/>
              </a:rPr>
              <a:t> </a:t>
            </a:r>
            <a:r>
              <a:rPr dirty="0" sz="800" spc="45">
                <a:latin typeface="Calibri"/>
                <a:cs typeface="Calibri"/>
              </a:rPr>
              <a:t>l</a:t>
            </a:r>
            <a:r>
              <a:rPr dirty="0" sz="800" spc="-35">
                <a:latin typeface="Calibri"/>
                <a:cs typeface="Calibri"/>
              </a:rPr>
              <a:t>i</a:t>
            </a:r>
            <a:r>
              <a:rPr dirty="0" baseline="53030" sz="1650" spc="-427">
                <a:latin typeface="Tahoma"/>
                <a:cs typeface="Tahoma"/>
              </a:rPr>
              <a:t> </a:t>
            </a:r>
            <a:r>
              <a:rPr dirty="0" sz="800" spc="10">
                <a:latin typeface="Calibri"/>
                <a:cs typeface="Calibri"/>
              </a:rPr>
              <a:t>n.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c</a:t>
            </a:r>
            <a:r>
              <a:rPr dirty="0" sz="800" spc="40">
                <a:latin typeface="Calibri"/>
                <a:cs typeface="Calibri"/>
              </a:rPr>
              <a:t>o</a:t>
            </a:r>
            <a:r>
              <a:rPr dirty="0" sz="800" spc="30">
                <a:latin typeface="Calibri"/>
                <a:cs typeface="Calibri"/>
              </a:rPr>
              <a:t>n</a:t>
            </a:r>
            <a:r>
              <a:rPr dirty="0" sz="800" spc="-10">
                <a:latin typeface="Calibri"/>
                <a:cs typeface="Calibri"/>
              </a:rPr>
              <a:t>v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50">
                <a:latin typeface="Calibri"/>
                <a:cs typeface="Calibri"/>
              </a:rPr>
              <a:t> </a:t>
            </a:r>
            <a:r>
              <a:rPr dirty="0" baseline="53030" sz="1650" spc="217">
                <a:latin typeface="Tahoma"/>
                <a:cs typeface="Tahoma"/>
              </a:rPr>
              <a:t> </a:t>
            </a:r>
            <a:r>
              <a:rPr dirty="0" baseline="53030" sz="1650">
                <a:latin typeface="Tahoma"/>
                <a:cs typeface="Tahoma"/>
              </a:rPr>
              <a:t>	</a:t>
            </a:r>
            <a:r>
              <a:rPr dirty="0" baseline="53030" sz="1650" spc="-202">
                <a:latin typeface="Tahoma"/>
                <a:cs typeface="Tahoma"/>
              </a:rPr>
              <a:t></a:t>
            </a:r>
            <a:r>
              <a:rPr dirty="0" baseline="37878" sz="1650" spc="67">
                <a:latin typeface="Calibri"/>
                <a:cs typeface="Calibri"/>
              </a:rPr>
              <a:t>x</a:t>
            </a:r>
            <a:r>
              <a:rPr dirty="0" baseline="38194" sz="1200" spc="-97">
                <a:latin typeface="Calibri"/>
                <a:cs typeface="Calibri"/>
              </a:rPr>
              <a:t>1</a:t>
            </a:r>
            <a:r>
              <a:rPr dirty="0" baseline="38194" sz="1200">
                <a:latin typeface="Calibri"/>
                <a:cs typeface="Calibri"/>
              </a:rPr>
              <a:t> </a:t>
            </a:r>
            <a:r>
              <a:rPr dirty="0" baseline="38194" sz="1200" spc="-104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+</a:t>
            </a:r>
            <a:r>
              <a:rPr dirty="0" baseline="37878" sz="1650" spc="-157">
                <a:latin typeface="Tahoma"/>
                <a:cs typeface="Tahoma"/>
              </a:rPr>
              <a:t> </a:t>
            </a:r>
            <a:r>
              <a:rPr dirty="0" baseline="37878" sz="1650">
                <a:latin typeface="Tahoma"/>
                <a:cs typeface="Tahoma"/>
              </a:rPr>
              <a:t>(</a:t>
            </a:r>
            <a:r>
              <a:rPr dirty="0" baseline="37878" sz="1650" spc="-15" b="0" i="1">
                <a:latin typeface="Bookman Old Style"/>
                <a:cs typeface="Bookman Old Style"/>
              </a:rPr>
              <a:t>α</a:t>
            </a:r>
            <a:r>
              <a:rPr dirty="0" baseline="37878" sz="1650" spc="-127" b="0" i="1">
                <a:latin typeface="Bookman Old Style"/>
                <a:cs typeface="Bookman Old Style"/>
              </a:rPr>
              <a:t> </a:t>
            </a:r>
            <a:r>
              <a:rPr dirty="0" baseline="37878" sz="1650" spc="-179" i="1">
                <a:latin typeface="DejaVu Sans Condensed"/>
                <a:cs typeface="DejaVu Sans Condensed"/>
              </a:rPr>
              <a:t>−</a:t>
            </a:r>
            <a:r>
              <a:rPr dirty="0" baseline="37878" sz="1650" spc="-112" i="1">
                <a:latin typeface="DejaVu Sans Condensed"/>
                <a:cs typeface="DejaVu Sans Condensed"/>
              </a:rPr>
              <a:t> </a:t>
            </a:r>
            <a:r>
              <a:rPr dirty="0" baseline="37878" sz="1650" spc="-142">
                <a:latin typeface="Calibri"/>
                <a:cs typeface="Calibri"/>
              </a:rPr>
              <a:t>1</a:t>
            </a:r>
            <a:r>
              <a:rPr dirty="0" baseline="37878" sz="1650">
                <a:latin typeface="Tahoma"/>
                <a:cs typeface="Tahoma"/>
              </a:rPr>
              <a:t>)</a:t>
            </a:r>
            <a:r>
              <a:rPr dirty="0" baseline="37878" sz="1650" spc="75">
                <a:latin typeface="Calibri"/>
                <a:cs typeface="Calibri"/>
              </a:rPr>
              <a:t>h</a:t>
            </a:r>
            <a:endParaRPr baseline="37878" sz="1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38842" y="620190"/>
            <a:ext cx="7169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660" algn="l"/>
              </a:tabLst>
            </a:pPr>
            <a:r>
              <a:rPr dirty="0" sz="1100" spc="740">
                <a:latin typeface="Lucida Sans Unicode"/>
                <a:cs typeface="Lucida Sans Unicode"/>
              </a:rPr>
              <a:t> </a:t>
            </a:r>
            <a:r>
              <a:rPr dirty="0" sz="1100" spc="740">
                <a:latin typeface="Lucida Sans Unicode"/>
                <a:cs typeface="Lucida Sans Unicode"/>
              </a:rPr>
              <a:t>	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2711" y="678292"/>
            <a:ext cx="6108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3220" algn="l"/>
                <a:tab pos="553720" algn="l"/>
              </a:tabLst>
            </a:pPr>
            <a:r>
              <a:rPr dirty="0" sz="800" spc="30" b="0" i="1">
                <a:latin typeface="Bookman Old Style"/>
                <a:cs typeface="Bookman Old Style"/>
              </a:rPr>
              <a:t>α</a:t>
            </a:r>
            <a:r>
              <a:rPr dirty="0" sz="800" spc="30" b="0" i="1">
                <a:latin typeface="Bookman Old Style"/>
                <a:cs typeface="Bookman Old Style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29938" y="620190"/>
            <a:ext cx="10998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85" i="1">
                <a:latin typeface="DejaVu Sans Condensed"/>
                <a:cs typeface="DejaVu Sans Condensed"/>
              </a:rPr>
              <a:t>1→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10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23172" y="1253515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10472" y="1222005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13659" y="1123948"/>
            <a:ext cx="21462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   </a:t>
            </a:r>
            <a:r>
              <a:rPr dirty="0" baseline="3472" sz="1200" spc="-52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1393" y="1136902"/>
            <a:ext cx="2499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987550" algn="l"/>
              </a:tabLst>
            </a:pP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0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0416" sz="1200" spc="44" b="0" i="1">
                <a:latin typeface="Bookman Old Style"/>
                <a:cs typeface="Bookman Old Style"/>
              </a:rPr>
              <a:t>α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0202" sz="1650" spc="330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 b="0" i="1">
                <a:latin typeface="Bookman Old Style"/>
                <a:cs typeface="Bookman Old Style"/>
              </a:rPr>
              <a:t>α</a:t>
            </a:r>
            <a:r>
              <a:rPr dirty="0" sz="1100" spc="5">
                <a:latin typeface="Tahoma"/>
                <a:cs typeface="Tahoma"/>
              </a:rPr>
              <a:t>)(</a:t>
            </a:r>
            <a:r>
              <a:rPr dirty="0" sz="1100" spc="5" i="1">
                <a:latin typeface="DejaVu Sans Condensed"/>
                <a:cs typeface="DejaVu Sans Condensed"/>
              </a:rPr>
              <a:t>−</a:t>
            </a:r>
            <a:r>
              <a:rPr dirty="0" sz="1100" spc="5" b="0" i="1">
                <a:latin typeface="Bookman Old Style"/>
                <a:cs typeface="Bookman Old Style"/>
              </a:rPr>
              <a:t>α</a:t>
            </a:r>
            <a:r>
              <a:rPr dirty="0" sz="1100" spc="5">
                <a:latin typeface="Calibri"/>
                <a:cs typeface="Calibri"/>
              </a:rPr>
              <a:t>h</a:t>
            </a:r>
            <a:r>
              <a:rPr dirty="0" sz="1100" spc="5">
                <a:latin typeface="Tahoma"/>
                <a:cs typeface="Tahoma"/>
              </a:rPr>
              <a:t>)	</a:t>
            </a:r>
            <a:r>
              <a:rPr dirty="0" sz="1100" spc="45">
                <a:latin typeface="Tahoma"/>
                <a:cs typeface="Tahoma"/>
              </a:rPr>
              <a:t>+ 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29356" y="1195017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 b="0" i="1">
                <a:latin typeface="Bookman Old Style"/>
                <a:cs typeface="Bookman Old Style"/>
              </a:rPr>
              <a:t>α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4756" y="1136902"/>
            <a:ext cx="4641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Tahoma"/>
                <a:cs typeface="Tahoma"/>
              </a:rPr>
              <a:t>)(</a:t>
            </a:r>
            <a:r>
              <a:rPr dirty="0" sz="1100" spc="-15" i="1">
                <a:latin typeface="DejaVu Sans Condensed"/>
                <a:cs typeface="DejaVu Sans Condensed"/>
              </a:rPr>
              <a:t>−</a:t>
            </a:r>
            <a:r>
              <a:rPr dirty="0" sz="1100" spc="-15" b="0" i="1">
                <a:latin typeface="Bookman Old Style"/>
                <a:cs typeface="Bookman Old Style"/>
              </a:rPr>
              <a:t>α</a:t>
            </a:r>
            <a:r>
              <a:rPr dirty="0" sz="1100" spc="-15">
                <a:latin typeface="Calibri"/>
                <a:cs typeface="Calibri"/>
              </a:rPr>
              <a:t>h</a:t>
            </a:r>
            <a:r>
              <a:rPr dirty="0" sz="1100" spc="-1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43503" y="1123948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44619" y="125351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4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031919" y="1222005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37126" y="1123948"/>
            <a:ext cx="2457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   </a:t>
            </a:r>
            <a:r>
              <a:rPr dirty="0" baseline="3472" sz="1200" spc="-30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78186" y="1136902"/>
            <a:ext cx="6400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+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 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b="0" i="1">
                <a:latin typeface="Bookman Old Style"/>
                <a:cs typeface="Bookman Old Style"/>
              </a:rPr>
              <a:t>ξ</a:t>
            </a:r>
            <a:r>
              <a:rPr dirty="0" sz="1100" spc="5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92396" y="1136902"/>
            <a:ext cx="356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 i="1">
                <a:latin typeface="DejaVu Sans Condensed"/>
                <a:cs typeface="DejaVu Sans Condensed"/>
              </a:rPr>
              <a:t>−</a:t>
            </a:r>
            <a:r>
              <a:rPr dirty="0" sz="1100" spc="-20" b="0" i="1">
                <a:latin typeface="Bookman Old Style"/>
                <a:cs typeface="Bookman Old Style"/>
              </a:rPr>
              <a:t>α</a:t>
            </a:r>
            <a:r>
              <a:rPr dirty="0" sz="1100" spc="-20">
                <a:latin typeface="Calibri"/>
                <a:cs typeface="Calibri"/>
              </a:rPr>
              <a:t>h</a:t>
            </a:r>
            <a:r>
              <a:rPr dirty="0" sz="1100" spc="-2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23396" y="1123948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08188" y="1420785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9513" y="1491842"/>
            <a:ext cx="1078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6725" algn="l"/>
                <a:tab pos="996950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30" b="0" i="1">
                <a:latin typeface="Bookman Old Style"/>
                <a:cs typeface="Bookman Old Style"/>
              </a:rPr>
              <a:t>α</a:t>
            </a:r>
            <a:r>
              <a:rPr dirty="0" sz="800" spc="30" b="0" i="1">
                <a:latin typeface="Bookman Old Style"/>
                <a:cs typeface="Bookman Old Style"/>
              </a:rPr>
              <a:t>	</a:t>
            </a:r>
            <a:r>
              <a:rPr dirty="0" sz="800" spc="30" b="0" i="1">
                <a:latin typeface="Bookman Old Style"/>
                <a:cs typeface="Bookman Old Style"/>
              </a:rPr>
              <a:t>α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3283" y="1433727"/>
            <a:ext cx="16205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93201" y="1321510"/>
            <a:ext cx="6584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81660" algn="l"/>
              </a:tabLst>
            </a:pP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155">
                <a:latin typeface="Tahoma"/>
                <a:cs typeface="Tahoma"/>
              </a:rPr>
              <a:t>	</a:t>
            </a: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23172" y="1550339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710472" y="1518829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13659" y="1420785"/>
            <a:ext cx="21462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   </a:t>
            </a:r>
            <a:r>
              <a:rPr dirty="0" baseline="3472" sz="1200" spc="-52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29356" y="1491842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 b="0" i="1">
                <a:latin typeface="Bookman Old Style"/>
                <a:cs typeface="Bookman Old Style"/>
              </a:rPr>
              <a:t>α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58629" y="1321510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39213" y="1433727"/>
            <a:ext cx="1260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0" i="1">
                <a:latin typeface="Bookman Old Style"/>
                <a:cs typeface="Bookman Old Style"/>
              </a:rPr>
              <a:t>α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 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 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 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(</a:t>
            </a:r>
            <a:r>
              <a:rPr dirty="0" sz="1100" spc="-45">
                <a:latin typeface="Calibri"/>
                <a:cs typeface="Calibri"/>
              </a:rPr>
              <a:t>1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27881" y="1321510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91381" y="139335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31919" y="1518829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37126" y="1420785"/>
            <a:ext cx="2457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472" sz="1200" spc="-97">
                <a:latin typeface="Calibri"/>
                <a:cs typeface="Calibri"/>
              </a:rPr>
              <a:t>   </a:t>
            </a:r>
            <a:r>
              <a:rPr dirty="0" baseline="3472" sz="1200" spc="-30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38522" y="1321510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04641" y="1433727"/>
            <a:ext cx="12744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6080" algn="l"/>
              </a:tabLst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45">
                <a:latin typeface="Tahoma"/>
                <a:cs typeface="Tahoma"/>
              </a:rPr>
              <a:t>  </a:t>
            </a:r>
            <a:r>
              <a:rPr dirty="0" sz="1100" spc="-13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784534" y="1433727"/>
            <a:ext cx="248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07762" y="1321510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71274" y="139335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76058" y="1757729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8271" y="1842920"/>
            <a:ext cx="92836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5819" algn="l"/>
              </a:tabLst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baseline="3472" sz="1200" spc="44" b="0" i="1">
                <a:latin typeface="Bookman Old Style"/>
                <a:cs typeface="Bookman Old Style"/>
              </a:rPr>
              <a:t>α</a:t>
            </a:r>
            <a:r>
              <a:rPr dirty="0" baseline="3472" sz="1200" b="0" i="1">
                <a:latin typeface="Bookman Old Style"/>
                <a:cs typeface="Bookman Old Style"/>
              </a:rPr>
              <a:t>	</a:t>
            </a:r>
            <a:r>
              <a:rPr dirty="0" baseline="3472" sz="1200" spc="44" b="0" i="1">
                <a:latin typeface="Bookman Old Style"/>
                <a:cs typeface="Bookman Old Style"/>
              </a:rPr>
              <a:t>α</a:t>
            </a:r>
            <a:endParaRPr baseline="3472" sz="1200">
              <a:latin typeface="Bookman Old Style"/>
              <a:cs typeface="Bookman Old Styl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4840" y="1777605"/>
            <a:ext cx="12001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0350" algn="l"/>
              </a:tabLst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11832" y="1741981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50935" y="1742108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45602" y="1683879"/>
            <a:ext cx="747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658302" y="1894217"/>
            <a:ext cx="721995" cy="0"/>
          </a:xfrm>
          <a:custGeom>
            <a:avLst/>
            <a:gdLst/>
            <a:ahLst/>
            <a:cxnLst/>
            <a:rect l="l" t="t" r="r" b="b"/>
            <a:pathLst>
              <a:path w="721994" h="0">
                <a:moveTo>
                  <a:pt x="0" y="0"/>
                </a:moveTo>
                <a:lnTo>
                  <a:pt x="72181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966404" y="1872639"/>
            <a:ext cx="106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595219" y="1894217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582519" y="1862707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421089" y="1777605"/>
            <a:ext cx="3740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(</a:t>
            </a:r>
            <a:r>
              <a:rPr dirty="0" sz="1100" spc="-1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75877" y="1847531"/>
            <a:ext cx="462280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sz="1100" spc="165">
                <a:latin typeface="Tahoma"/>
                <a:cs typeface="Tahoma"/>
              </a:rPr>
              <a:t> </a:t>
            </a:r>
            <a:r>
              <a:rPr dirty="0" baseline="-65972" sz="1200" spc="-337">
                <a:latin typeface="Calibri"/>
                <a:cs typeface="Calibri"/>
              </a:rPr>
              <a:t>¿</a:t>
            </a:r>
            <a:r>
              <a:rPr dirty="0" baseline="-65972" sz="1200" spc="-337">
                <a:latin typeface="Tahoma"/>
                <a:cs typeface="Tahoma"/>
              </a:rPr>
              <a:t>=</a:t>
            </a:r>
            <a:r>
              <a:rPr dirty="0" sz="800" spc="70">
                <a:latin typeface="Tahoma"/>
                <a:cs typeface="Tahoma"/>
              </a:rPr>
              <a:t> </a:t>
            </a:r>
            <a:r>
              <a:rPr dirty="0" baseline="-65972" sz="1200" spc="60">
                <a:latin typeface="Calibri"/>
                <a:cs typeface="Calibri"/>
              </a:rPr>
              <a:t>0</a:t>
            </a:r>
            <a:r>
              <a:rPr dirty="0" baseline="-65972" sz="1200" spc="60">
                <a:latin typeface="Tahoma"/>
                <a:cs typeface="Tahoma"/>
              </a:rPr>
              <a:t>?</a:t>
            </a:r>
            <a:r>
              <a:rPr dirty="0" sz="1100" spc="1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85707" y="1760383"/>
            <a:ext cx="7086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dirty="0" sz="800" spc="-65">
                <a:latin typeface="Calibri"/>
                <a:cs typeface="Calibri"/>
              </a:rPr>
              <a:t>1	</a:t>
            </a:r>
            <a:r>
              <a:rPr dirty="0" sz="800" spc="-90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94951" y="1835707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 b="0" i="1">
                <a:latin typeface="Bookman Old Style"/>
                <a:cs typeface="Bookman Old Style"/>
              </a:rPr>
              <a:t>α</a:t>
            </a:r>
            <a:endParaRPr sz="800">
              <a:latin typeface="Bookman Old Style"/>
              <a:cs typeface="Bookman Old Style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94175" y="1760383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88955" y="1862707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57891" y="1665375"/>
            <a:ext cx="10033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26465" algn="l"/>
              </a:tabLst>
            </a:pP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155">
                <a:latin typeface="Tahoma"/>
                <a:cs typeface="Tahoma"/>
              </a:rPr>
              <a:t>	</a:t>
            </a: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69298" y="1777605"/>
            <a:ext cx="25101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64590" algn="l"/>
              </a:tabLst>
            </a:pPr>
            <a:r>
              <a:rPr dirty="0" u="heavy" sz="1100" spc="-1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α</a:t>
            </a:r>
            <a:r>
              <a:rPr dirty="0" sz="1100" spc="-85" b="0" i="1">
                <a:latin typeface="Bookman Old Style"/>
                <a:cs typeface="Bookman Old Style"/>
              </a:rPr>
              <a:t> </a:t>
            </a:r>
            <a:r>
              <a:rPr dirty="0" sz="1100" spc="-440" i="1">
                <a:latin typeface="DejaVu Sans Condensed"/>
                <a:cs typeface="DejaVu Sans Condensed"/>
              </a:rPr>
              <a:t>−</a:t>
            </a:r>
            <a:r>
              <a:rPr dirty="0" u="heavy" sz="1100" spc="3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12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46918" y="1757729"/>
            <a:ext cx="98234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7025" algn="l"/>
                <a:tab pos="570230" algn="l"/>
                <a:tab pos="918844" algn="l"/>
              </a:tabLst>
            </a:pP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r>
              <a:rPr dirty="0" sz="800" spc="-25" i="1">
                <a:latin typeface="DejaVu Serif"/>
                <a:cs typeface="DejaVu Serif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237079" y="2681249"/>
            <a:ext cx="1341120" cy="0"/>
          </a:xfrm>
          <a:custGeom>
            <a:avLst/>
            <a:gdLst/>
            <a:ahLst/>
            <a:cxnLst/>
            <a:rect l="l" t="t" r="r" b="b"/>
            <a:pathLst>
              <a:path w="1341120" h="0">
                <a:moveTo>
                  <a:pt x="0" y="0"/>
                </a:moveTo>
                <a:lnTo>
                  <a:pt x="134076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09312" y="2681249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5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359994" y="2208326"/>
          <a:ext cx="5049520" cy="682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4830"/>
                <a:gridCol w="483234"/>
                <a:gridCol w="224790"/>
                <a:gridCol w="139065"/>
                <a:gridCol w="457200"/>
                <a:gridCol w="1393190"/>
                <a:gridCol w="1181100"/>
                <a:gridCol w="102235"/>
                <a:gridCol w="267970"/>
                <a:gridCol w="254635"/>
              </a:tblGrid>
              <a:tr h="210185">
                <a:tc gridSpan="10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Diferencia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error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centrales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2440"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baseline="2525" sz="1650" spc="-82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550" spc="-5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-8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-15151" sz="825" spc="-82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5151" sz="825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 spc="67">
                          <a:latin typeface="Tahoma"/>
                          <a:cs typeface="Tahoma"/>
                        </a:rPr>
                        <a:t>=</a:t>
                      </a:r>
                      <a:endParaRPr baseline="2525" sz="1650">
                        <a:latin typeface="Tahoma"/>
                        <a:cs typeface="Tahoma"/>
                      </a:endParaRPr>
                    </a:p>
                  </a:txBody>
                  <a:tcPr marL="0" marR="0" marB="0" marT="16637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0</a:t>
                      </a:r>
                      <a:r>
                        <a:rPr dirty="0" u="sng" baseline="-10416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baseline="-10416" sz="1200" spc="-104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u="sng" sz="1100" spc="-105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u="sng" baseline="-10416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</a:t>
                      </a:r>
                      <a:endParaRPr baseline="-10416" sz="1200">
                        <a:latin typeface="Calibri"/>
                        <a:cs typeface="Calibri"/>
                      </a:endParaRPr>
                    </a:p>
                    <a:p>
                      <a:pPr algn="ctr" marR="76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⇒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574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baseline="-22727" sz="1650" spc="37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22727" sz="165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i="1">
                          <a:latin typeface="DejaVu Serif"/>
                          <a:cs typeface="DejaVu Serif"/>
                        </a:rPr>
                        <a:t> </a:t>
                      </a:r>
                      <a:endParaRPr sz="800">
                        <a:latin typeface="DejaVu Serif"/>
                        <a:cs typeface="DejaVu Serif"/>
                      </a:endParaRPr>
                    </a:p>
                  </a:txBody>
                  <a:tcPr marL="0" marR="0" marB="0" marT="10033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dirty="0" baseline="2525" sz="165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550" spc="-5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-14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5151" sz="825" spc="-11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2525" sz="16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 i="1">
                          <a:latin typeface="DejaVu Sans Condensed"/>
                          <a:cs typeface="DejaVu Sans Condensed"/>
                        </a:rPr>
                        <a:t>≈</a:t>
                      </a:r>
                      <a:endParaRPr baseline="2525" sz="165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6637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960"/>
                        </a:lnSpc>
                        <a:spcBef>
                          <a:spcPts val="465"/>
                        </a:spcBef>
                      </a:pPr>
                      <a:r>
                        <a:rPr dirty="0" baseline="2525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550" spc="-5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-14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5151" sz="825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+</a:t>
                      </a:r>
                      <a:r>
                        <a:rPr dirty="0" baseline="2525" sz="1650" spc="22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baseline="34722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34722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2525" sz="1650" spc="-15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baseline="2525" sz="1650" spc="-112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550" spc="-5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-14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5151" sz="825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baseline="2525" sz="1650" spc="67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u="sng" baseline="34722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34722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)</a:t>
                      </a:r>
                      <a:endParaRPr baseline="2525" sz="1650">
                        <a:latin typeface="Tahoma"/>
                        <a:cs typeface="Tahoma"/>
                      </a:endParaRPr>
                    </a:p>
                    <a:p>
                      <a:pPr marL="488950">
                        <a:lnSpc>
                          <a:spcPts val="580"/>
                        </a:lnSpc>
                        <a:tabLst>
                          <a:tab pos="1243965" algn="l"/>
                        </a:tabLst>
                      </a:pPr>
                      <a:r>
                        <a:rPr dirty="0" sz="800" spc="-15">
                          <a:latin typeface="Calibri"/>
                          <a:cs typeface="Calibri"/>
                        </a:rPr>
                        <a:t>2	2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905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960"/>
                        </a:lnSpc>
                        <a:spcBef>
                          <a:spcPts val="1310"/>
                        </a:spcBef>
                      </a:pPr>
                      <a:r>
                        <a:rPr dirty="0" baseline="2525" sz="1650">
                          <a:latin typeface="Tahoma"/>
                          <a:cs typeface="Tahoma"/>
                        </a:rPr>
                        <a:t>&amp;</a:t>
                      </a:r>
                      <a:r>
                        <a:rPr dirty="0" baseline="2525" sz="1650" spc="-82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 spc="-7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baseline="-10416" sz="1200" spc="-97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550" spc="-5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-142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baseline="-15151" sz="82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5151" sz="825" spc="-11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2525" sz="1650" spc="-6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2525" sz="16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baseline="2525" sz="1650" spc="60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34722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34722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4722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f</a:t>
                      </a:r>
                      <a:endParaRPr baseline="2525" sz="1650">
                        <a:latin typeface="Calibri"/>
                        <a:cs typeface="Calibri"/>
                      </a:endParaRPr>
                    </a:p>
                    <a:p>
                      <a:pPr algn="r" marR="64769">
                        <a:lnSpc>
                          <a:spcPts val="60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6637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800" i="1">
                          <a:latin typeface="DejaVu Serif"/>
                          <a:cs typeface="DejaVu Serif"/>
                        </a:rPr>
                        <a:t>   </a:t>
                      </a:r>
                      <a:endParaRPr sz="800">
                        <a:latin typeface="DejaVu Serif"/>
                        <a:cs typeface="DejaVu Serif"/>
                      </a:endParaRPr>
                    </a:p>
                  </a:txBody>
                  <a:tcPr marL="0" marR="0" marB="0" marT="13843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50" b="0" i="1">
                          <a:latin typeface="Bookman Old Style"/>
                          <a:cs typeface="Bookman Old Style"/>
                        </a:rPr>
                        <a:t>ξ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74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73" name="object 7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36258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10" b="1">
                <a:solidFill>
                  <a:srgbClr val="13B03D"/>
                </a:solidFill>
                <a:latin typeface="Calibri"/>
                <a:cs typeface="Calibri"/>
              </a:rPr>
              <a:t>d1</a:t>
            </a:r>
            <a:r>
              <a:rPr dirty="0" u="none" spc="-50" b="1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u="none" spc="-5" b="1">
                <a:solidFill>
                  <a:srgbClr val="13B03D"/>
                </a:solidFill>
                <a:latin typeface="Calibri"/>
                <a:cs typeface="Calibri"/>
              </a:rPr>
              <a:t>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2827020"/>
          </a:xfrm>
          <a:custGeom>
            <a:avLst/>
            <a:gdLst/>
            <a:ahLst/>
            <a:cxnLst/>
            <a:rect l="l" t="t" r="r" b="b"/>
            <a:pathLst>
              <a:path w="5039995" h="2827020">
                <a:moveTo>
                  <a:pt x="5039995" y="0"/>
                </a:moveTo>
                <a:lnTo>
                  <a:pt x="0" y="0"/>
                </a:lnTo>
                <a:lnTo>
                  <a:pt x="0" y="2826537"/>
                </a:lnTo>
                <a:lnTo>
                  <a:pt x="5039995" y="2826537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63702" y="1652060"/>
            <a:ext cx="292354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75">
                <a:latin typeface="Calibri"/>
                <a:cs typeface="Calibri"/>
              </a:rPr>
              <a:t>−</a:t>
            </a:r>
            <a:r>
              <a:rPr dirty="0" sz="1000" spc="70">
                <a:latin typeface="Calibri"/>
                <a:cs typeface="Calibri"/>
              </a:rPr>
              <a:t>3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2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+</a:t>
            </a:r>
            <a:r>
              <a:rPr dirty="0" sz="1000" spc="70">
                <a:latin typeface="Calibri"/>
                <a:cs typeface="Calibri"/>
              </a:rPr>
              <a:t>4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6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x</a:t>
            </a:r>
            <a:r>
              <a:rPr dirty="0" sz="1000" spc="50">
                <a:latin typeface="Calibri"/>
                <a:cs typeface="Calibri"/>
              </a:rPr>
              <a:t>+</a:t>
            </a:r>
            <a:r>
              <a:rPr dirty="0" sz="1000" spc="40">
                <a:latin typeface="Calibri"/>
                <a:cs typeface="Calibri"/>
              </a:rPr>
              <a:t>2</a:t>
            </a:r>
            <a:r>
              <a:rPr dirty="0" baseline="-21367" sz="1950" spc="-22">
                <a:latin typeface="Calibri"/>
                <a:cs typeface="Calibri"/>
              </a:rPr>
              <a:t>*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95">
                <a:latin typeface="Calibri"/>
                <a:cs typeface="Calibri"/>
              </a:rPr>
              <a:t>/</a:t>
            </a:r>
            <a:r>
              <a:rPr dirty="0" sz="1000" spc="45">
                <a:latin typeface="Calibri"/>
                <a:cs typeface="Calibri"/>
              </a:rPr>
              <a:t>2</a:t>
            </a:r>
            <a:r>
              <a:rPr dirty="0" sz="1000" spc="204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786" y="1835916"/>
            <a:ext cx="836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 b="1">
                <a:latin typeface="Calibri"/>
                <a:cs typeface="Calibri"/>
              </a:rPr>
              <a:t>case </a:t>
            </a:r>
            <a:r>
              <a:rPr dirty="0" sz="1000" spc="3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reg3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3708" y="1961039"/>
            <a:ext cx="284797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−</a:t>
            </a:r>
            <a:r>
              <a:rPr dirty="0" sz="1000" spc="40">
                <a:latin typeface="Calibri"/>
                <a:cs typeface="Calibri"/>
              </a:rPr>
              <a:t>2</a:t>
            </a:r>
            <a:r>
              <a:rPr dirty="0" baseline="-21367" sz="1950" spc="-22">
                <a:latin typeface="Calibri"/>
                <a:cs typeface="Calibri"/>
              </a:rPr>
              <a:t>*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−</a:t>
            </a:r>
            <a:r>
              <a:rPr dirty="0" sz="1000" spc="60">
                <a:latin typeface="Calibri"/>
                <a:cs typeface="Calibri"/>
              </a:rPr>
              <a:t>4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79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−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+</a:t>
            </a:r>
            <a:r>
              <a:rPr dirty="0" sz="1000" spc="40">
                <a:latin typeface="Calibri"/>
                <a:cs typeface="Calibri"/>
              </a:rPr>
              <a:t>3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57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95">
                <a:latin typeface="Calibri"/>
                <a:cs typeface="Calibri"/>
              </a:rPr>
              <a:t>/</a:t>
            </a:r>
            <a:r>
              <a:rPr dirty="0" sz="1000" spc="45">
                <a:latin typeface="Calibri"/>
                <a:cs typeface="Calibri"/>
              </a:rPr>
              <a:t>2</a:t>
            </a:r>
            <a:r>
              <a:rPr dirty="0" sz="1000" spc="204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786" y="2144894"/>
            <a:ext cx="836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c</a:t>
            </a:r>
            <a:r>
              <a:rPr dirty="0" sz="1000" spc="10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n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9103" y="2307988"/>
            <a:ext cx="1962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−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95">
                <a:latin typeface="Calibri"/>
                <a:cs typeface="Calibri"/>
              </a:rPr>
              <a:t>/</a:t>
            </a:r>
            <a:r>
              <a:rPr dirty="0" sz="1000" spc="45">
                <a:latin typeface="Calibri"/>
                <a:cs typeface="Calibri"/>
              </a:rPr>
              <a:t>2</a:t>
            </a:r>
            <a:r>
              <a:rPr dirty="0" sz="1000" spc="204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907" y="2453885"/>
            <a:ext cx="687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0" b="1">
                <a:latin typeface="Calibri"/>
                <a:cs typeface="Calibri"/>
              </a:rPr>
              <a:t>otherwise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89062" y="2616966"/>
            <a:ext cx="34791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5" b="1">
                <a:latin typeface="Calibri"/>
                <a:cs typeface="Calibri"/>
              </a:rPr>
              <a:t>e</a:t>
            </a:r>
            <a:r>
              <a:rPr dirty="0" sz="1000" spc="145" b="1">
                <a:latin typeface="Calibri"/>
                <a:cs typeface="Calibri"/>
              </a:rPr>
              <a:t>rr</a:t>
            </a:r>
            <a:r>
              <a:rPr dirty="0" sz="1000" spc="150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”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m</a:t>
            </a:r>
            <a:r>
              <a:rPr dirty="0" sz="1000" spc="50">
                <a:latin typeface="Calibri"/>
                <a:cs typeface="Calibri"/>
              </a:rPr>
              <a:t>e</a:t>
            </a:r>
            <a:r>
              <a:rPr dirty="0" sz="1000" spc="30">
                <a:latin typeface="Calibri"/>
                <a:cs typeface="Calibri"/>
              </a:rPr>
              <a:t>t</a:t>
            </a:r>
            <a:r>
              <a:rPr dirty="0" sz="1000" spc="60">
                <a:latin typeface="Calibri"/>
                <a:cs typeface="Calibri"/>
              </a:rPr>
              <a:t>h</a:t>
            </a:r>
            <a:r>
              <a:rPr dirty="0" sz="1000" spc="60">
                <a:latin typeface="Calibri"/>
                <a:cs typeface="Calibri"/>
              </a:rPr>
              <a:t>o</a:t>
            </a:r>
            <a:r>
              <a:rPr dirty="0" sz="1000" spc="185">
                <a:latin typeface="Calibri"/>
                <a:cs typeface="Calibri"/>
              </a:rPr>
              <a:t>d</a:t>
            </a:r>
            <a:r>
              <a:rPr dirty="0" sz="1000" spc="105">
                <a:latin typeface="Calibri"/>
                <a:cs typeface="Calibri"/>
              </a:rPr>
              <a:t>=</a:t>
            </a:r>
            <a:r>
              <a:rPr dirty="0" sz="1000" spc="120">
                <a:latin typeface="Calibri"/>
                <a:cs typeface="Calibri"/>
              </a:rPr>
              <a:t>[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p</a:t>
            </a:r>
            <a:r>
              <a:rPr dirty="0" sz="1000" spc="85">
                <a:latin typeface="Calibri"/>
                <a:cs typeface="Calibri"/>
              </a:rPr>
              <a:t>r</a:t>
            </a:r>
            <a:r>
              <a:rPr dirty="0" sz="1000" spc="150">
                <a:latin typeface="Calibri"/>
                <a:cs typeface="Calibri"/>
              </a:rPr>
              <a:t>o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|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r</a:t>
            </a:r>
            <a:r>
              <a:rPr dirty="0" sz="1000" spc="125">
                <a:latin typeface="Calibri"/>
                <a:cs typeface="Calibri"/>
              </a:rPr>
              <a:t>e</a:t>
            </a:r>
            <a:r>
              <a:rPr dirty="0" sz="1000" spc="165">
                <a:latin typeface="Calibri"/>
                <a:cs typeface="Calibri"/>
              </a:rPr>
              <a:t>g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|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c</a:t>
            </a:r>
            <a:r>
              <a:rPr dirty="0" sz="1000" spc="90">
                <a:latin typeface="Calibri"/>
                <a:cs typeface="Calibri"/>
              </a:rPr>
              <a:t>e</a:t>
            </a:r>
            <a:r>
              <a:rPr dirty="0" sz="1000" spc="135">
                <a:latin typeface="Calibri"/>
                <a:cs typeface="Calibri"/>
              </a:rPr>
              <a:t>n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60">
                <a:latin typeface="Calibri"/>
                <a:cs typeface="Calibri"/>
              </a:rPr>
              <a:t>|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”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8287" y="308182"/>
            <a:ext cx="2834640" cy="277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7495" indent="-195580">
              <a:lnSpc>
                <a:spcPts val="1175"/>
              </a:lnSpc>
              <a:spcBef>
                <a:spcPts val="95"/>
              </a:spcBef>
              <a:buFont typeface="Calibri"/>
              <a:buAutoNum type="arabicPlain"/>
              <a:tabLst>
                <a:tab pos="277495" algn="l"/>
                <a:tab pos="278130" algn="l"/>
              </a:tabLst>
            </a:pPr>
            <a:r>
              <a:rPr dirty="0" sz="1000" spc="140" b="1">
                <a:latin typeface="Calibri"/>
                <a:cs typeface="Calibri"/>
              </a:rPr>
              <a:t>f</a:t>
            </a:r>
            <a:r>
              <a:rPr dirty="0" sz="1000" spc="140" b="1">
                <a:latin typeface="Calibri"/>
                <a:cs typeface="Calibri"/>
              </a:rPr>
              <a:t>u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140" b="1">
                <a:latin typeface="Calibri"/>
                <a:cs typeface="Calibri"/>
              </a:rPr>
              <a:t>t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50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85" b="1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m</a:t>
            </a:r>
            <a:r>
              <a:rPr dirty="0" sz="1000" spc="50">
                <a:latin typeface="Calibri"/>
                <a:cs typeface="Calibri"/>
              </a:rPr>
              <a:t>e</a:t>
            </a:r>
            <a:r>
              <a:rPr dirty="0" sz="1000" spc="30">
                <a:latin typeface="Calibri"/>
                <a:cs typeface="Calibri"/>
              </a:rPr>
              <a:t>t</a:t>
            </a:r>
            <a:r>
              <a:rPr dirty="0" sz="1000" spc="60">
                <a:latin typeface="Calibri"/>
                <a:cs typeface="Calibri"/>
              </a:rPr>
              <a:t>h</a:t>
            </a:r>
            <a:r>
              <a:rPr dirty="0" sz="1000" spc="60">
                <a:latin typeface="Calibri"/>
                <a:cs typeface="Calibri"/>
              </a:rPr>
              <a:t>o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427355" indent="-353060">
              <a:lnSpc>
                <a:spcPts val="1150"/>
              </a:lnSpc>
              <a:buFont typeface="Calibri"/>
              <a:buAutoNum type="arabicPlain"/>
              <a:tabLst>
                <a:tab pos="427355" algn="l"/>
                <a:tab pos="427990" algn="l"/>
              </a:tabLst>
            </a:pPr>
            <a:r>
              <a:rPr dirty="0" sz="1000" spc="114" b="1">
                <a:latin typeface="Calibri"/>
                <a:cs typeface="Calibri"/>
              </a:rPr>
              <a:t>switch</a:t>
            </a:r>
            <a:r>
              <a:rPr dirty="0" sz="1000" spc="430" b="1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method</a:t>
            </a:r>
            <a:endParaRPr sz="1000">
              <a:latin typeface="Calibri"/>
              <a:cs typeface="Calibri"/>
            </a:endParaRPr>
          </a:p>
          <a:p>
            <a:pPr marL="575945" indent="-502284">
              <a:lnSpc>
                <a:spcPts val="1175"/>
              </a:lnSpc>
              <a:buFont typeface="Calibri"/>
              <a:buAutoNum type="arabicPlain"/>
              <a:tabLst>
                <a:tab pos="575945" algn="l"/>
                <a:tab pos="576580" algn="l"/>
              </a:tabLst>
            </a:pP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p</a:t>
            </a:r>
            <a:r>
              <a:rPr dirty="0" sz="1000" spc="95">
                <a:latin typeface="Calibri"/>
                <a:cs typeface="Calibri"/>
              </a:rPr>
              <a:t>r</a:t>
            </a:r>
            <a:r>
              <a:rPr dirty="0" sz="1000" spc="120">
                <a:latin typeface="Calibri"/>
                <a:cs typeface="Calibri"/>
              </a:rPr>
              <a:t>o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69850">
              <a:lnSpc>
                <a:spcPts val="1175"/>
              </a:lnSpc>
              <a:spcBef>
                <a:spcPts val="85"/>
              </a:spcBef>
              <a:tabLst>
                <a:tab pos="733425" algn="l"/>
              </a:tabLst>
            </a:pP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5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73660">
              <a:lnSpc>
                <a:spcPts val="1175"/>
              </a:lnSpc>
              <a:tabLst>
                <a:tab pos="575945" algn="l"/>
              </a:tabLst>
            </a:pPr>
            <a:r>
              <a:rPr dirty="0" sz="1000" spc="-15">
                <a:latin typeface="Calibri"/>
                <a:cs typeface="Calibri"/>
              </a:rPr>
              <a:t>5	</a:t>
            </a:r>
            <a:r>
              <a:rPr dirty="0" sz="1000" spc="105" b="1">
                <a:latin typeface="Calibri"/>
                <a:cs typeface="Calibri"/>
              </a:rPr>
              <a:t>case </a:t>
            </a:r>
            <a:r>
              <a:rPr dirty="0" sz="1000" spc="3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reg2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69850">
              <a:lnSpc>
                <a:spcPts val="1175"/>
              </a:lnSpc>
              <a:spcBef>
                <a:spcPts val="85"/>
              </a:spcBef>
              <a:tabLst>
                <a:tab pos="733425" algn="l"/>
              </a:tabLst>
            </a:pPr>
            <a:r>
              <a:rPr dirty="0" sz="1000" spc="20">
                <a:latin typeface="Calibri"/>
                <a:cs typeface="Calibri"/>
              </a:rPr>
              <a:t>6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−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5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81280">
              <a:lnSpc>
                <a:spcPts val="1175"/>
              </a:lnSpc>
              <a:tabLst>
                <a:tab pos="575945" algn="l"/>
              </a:tabLst>
            </a:pPr>
            <a:r>
              <a:rPr dirty="0" sz="1000" spc="-70">
                <a:latin typeface="Calibri"/>
                <a:cs typeface="Calibri"/>
              </a:rPr>
              <a:t>7</a:t>
            </a:r>
            <a:r>
              <a:rPr dirty="0" sz="1000" spc="-70">
                <a:latin typeface="Calibri"/>
                <a:cs typeface="Calibri"/>
              </a:rPr>
              <a:t>	</a:t>
            </a: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c</a:t>
            </a:r>
            <a:r>
              <a:rPr dirty="0" sz="1000" spc="10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n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67310">
              <a:lnSpc>
                <a:spcPts val="1175"/>
              </a:lnSpc>
              <a:spcBef>
                <a:spcPts val="80"/>
              </a:spcBef>
              <a:tabLst>
                <a:tab pos="733425" algn="l"/>
              </a:tabLst>
            </a:pPr>
            <a:r>
              <a:rPr dirty="0" sz="1000" spc="35">
                <a:latin typeface="Calibri"/>
                <a:cs typeface="Calibri"/>
              </a:rPr>
              <a:t>8</a:t>
            </a:r>
            <a:r>
              <a:rPr dirty="0" sz="1000" spc="35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175">
                <a:latin typeface="Calibri"/>
                <a:cs typeface="Calibri"/>
              </a:rPr>
              <a:t>h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−</a:t>
            </a:r>
            <a:r>
              <a:rPr dirty="0" sz="1000" spc="175">
                <a:latin typeface="Calibri"/>
                <a:cs typeface="Calibri"/>
              </a:rPr>
              <a:t>h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75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70485">
              <a:lnSpc>
                <a:spcPts val="1175"/>
              </a:lnSpc>
              <a:tabLst>
                <a:tab pos="575945" algn="l"/>
              </a:tabLst>
            </a:pPr>
            <a:r>
              <a:rPr dirty="0" sz="1000" spc="10">
                <a:latin typeface="Calibri"/>
                <a:cs typeface="Calibri"/>
              </a:rPr>
              <a:t>9</a:t>
            </a:r>
            <a:r>
              <a:rPr dirty="0" sz="1000" spc="10">
                <a:latin typeface="Calibri"/>
                <a:cs typeface="Calibri"/>
              </a:rPr>
              <a:t>	</a:t>
            </a: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p</a:t>
            </a:r>
            <a:r>
              <a:rPr dirty="0" sz="1000" spc="95">
                <a:latin typeface="Calibri"/>
                <a:cs typeface="Calibri"/>
              </a:rPr>
              <a:t>r</a:t>
            </a:r>
            <a:r>
              <a:rPr dirty="0" sz="1000" spc="120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75"/>
              </a:lnSpc>
              <a:spcBef>
                <a:spcPts val="85"/>
              </a:spcBef>
            </a:pPr>
            <a:r>
              <a:rPr dirty="0" sz="1000" spc="-2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 marL="30480">
              <a:lnSpc>
                <a:spcPts val="1175"/>
              </a:lnSpc>
            </a:pPr>
            <a:r>
              <a:rPr dirty="0" sz="1000" spc="-9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  <a:p>
            <a:pPr marL="20320">
              <a:lnSpc>
                <a:spcPts val="1175"/>
              </a:lnSpc>
              <a:spcBef>
                <a:spcPts val="85"/>
              </a:spcBef>
            </a:pPr>
            <a:r>
              <a:rPr dirty="0" sz="1000" spc="-5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  <a:p>
            <a:pPr marL="19685">
              <a:lnSpc>
                <a:spcPts val="1175"/>
              </a:lnSpc>
            </a:pPr>
            <a:r>
              <a:rPr dirty="0" sz="1000" spc="-5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  <a:p>
            <a:pPr marL="15875">
              <a:lnSpc>
                <a:spcPts val="1175"/>
              </a:lnSpc>
              <a:spcBef>
                <a:spcPts val="85"/>
              </a:spcBef>
            </a:pPr>
            <a:r>
              <a:rPr dirty="0" sz="1000" spc="-35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  <a:p>
            <a:pPr marL="19685">
              <a:lnSpc>
                <a:spcPts val="1175"/>
              </a:lnSpc>
            </a:pPr>
            <a:r>
              <a:rPr dirty="0" sz="1000" spc="-5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  <a:p>
            <a:pPr marL="15240">
              <a:lnSpc>
                <a:spcPts val="1175"/>
              </a:lnSpc>
              <a:spcBef>
                <a:spcPts val="85"/>
              </a:spcBef>
            </a:pPr>
            <a:r>
              <a:rPr dirty="0" sz="1000" spc="-30"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  <a:p>
            <a:pPr marL="424815" indent="-398780">
              <a:lnSpc>
                <a:spcPts val="1150"/>
              </a:lnSpc>
              <a:buFont typeface="Calibri"/>
              <a:buAutoNum type="arabicPlain" startAt="17"/>
              <a:tabLst>
                <a:tab pos="424815" algn="l"/>
                <a:tab pos="425450" algn="l"/>
              </a:tabLst>
            </a:pPr>
            <a:r>
              <a:rPr dirty="0" sz="1000" spc="100" b="1">
                <a:latin typeface="Calibri"/>
                <a:cs typeface="Calibri"/>
              </a:rPr>
              <a:t>endswitch</a:t>
            </a:r>
            <a:endParaRPr sz="1000">
              <a:latin typeface="Calibri"/>
              <a:cs typeface="Calibri"/>
            </a:endParaRPr>
          </a:p>
          <a:p>
            <a:pPr marL="266065" indent="-253365">
              <a:lnSpc>
                <a:spcPts val="1175"/>
              </a:lnSpc>
              <a:buFont typeface="Calibri"/>
              <a:buAutoNum type="arabicPlain" startAt="17"/>
              <a:tabLst>
                <a:tab pos="266065" algn="l"/>
                <a:tab pos="266700" algn="l"/>
              </a:tabLst>
            </a:pPr>
            <a:r>
              <a:rPr dirty="0" sz="1000" spc="55" b="1">
                <a:latin typeface="Calibri"/>
                <a:cs typeface="Calibri"/>
              </a:rPr>
              <a:t>end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2178" y="2966350"/>
            <a:ext cx="111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0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4870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146683"/>
            <a:ext cx="60706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script2.m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59155"/>
            <a:ext cx="5039995" cy="2337435"/>
          </a:xfrm>
          <a:custGeom>
            <a:avLst/>
            <a:gdLst/>
            <a:ahLst/>
            <a:cxnLst/>
            <a:rect l="l" t="t" r="r" b="b"/>
            <a:pathLst>
              <a:path w="5039995" h="2337435">
                <a:moveTo>
                  <a:pt x="5039995" y="0"/>
                </a:moveTo>
                <a:lnTo>
                  <a:pt x="0" y="0"/>
                </a:lnTo>
                <a:lnTo>
                  <a:pt x="0" y="2336876"/>
                </a:lnTo>
                <a:lnTo>
                  <a:pt x="5039995" y="233687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8287" y="418609"/>
            <a:ext cx="4358640" cy="2149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0670" indent="-198755">
              <a:lnSpc>
                <a:spcPts val="1175"/>
              </a:lnSpc>
              <a:spcBef>
                <a:spcPts val="95"/>
              </a:spcBef>
              <a:buAutoNum type="arabicPlain"/>
              <a:tabLst>
                <a:tab pos="280035" algn="l"/>
                <a:tab pos="281305" algn="l"/>
              </a:tabLst>
            </a:pPr>
            <a:r>
              <a:rPr dirty="0" sz="1000" spc="25">
                <a:latin typeface="Calibri"/>
                <a:cs typeface="Calibri"/>
              </a:rPr>
              <a:t>f  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70" b="1">
                <a:latin typeface="Calibri"/>
                <a:cs typeface="Calibri"/>
              </a:rPr>
              <a:t>exp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270510" indent="-196215">
              <a:lnSpc>
                <a:spcPts val="1175"/>
              </a:lnSpc>
              <a:buAutoNum type="arabicPlain"/>
              <a:tabLst>
                <a:tab pos="270510" algn="l"/>
                <a:tab pos="271145" algn="l"/>
                <a:tab pos="1550670" algn="l"/>
              </a:tabLst>
            </a:pPr>
            <a:r>
              <a:rPr dirty="0" sz="1000" spc="70">
                <a:latin typeface="Calibri"/>
                <a:cs typeface="Calibri"/>
              </a:rPr>
              <a:t>x0 </a:t>
            </a:r>
            <a:r>
              <a:rPr dirty="0" sz="1000" spc="18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6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20">
                <a:solidFill>
                  <a:srgbClr val="13B03D"/>
                </a:solidFill>
                <a:latin typeface="Calibri"/>
                <a:cs typeface="Calibri"/>
              </a:rPr>
              <a:t>point</a:t>
            </a:r>
            <a:endParaRPr sz="1000">
              <a:latin typeface="Calibri"/>
              <a:cs typeface="Calibri"/>
            </a:endParaRPr>
          </a:p>
          <a:p>
            <a:pPr marL="69850" marR="1061085" indent="3810">
              <a:lnSpc>
                <a:spcPct val="104600"/>
              </a:lnSpc>
              <a:spcBef>
                <a:spcPts val="30"/>
              </a:spcBef>
              <a:buAutoNum type="arabicPlain"/>
              <a:tabLst>
                <a:tab pos="264795" algn="l"/>
                <a:tab pos="276860" algn="l"/>
              </a:tabLst>
            </a:pP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80" b="1">
                <a:latin typeface="Calibri"/>
                <a:cs typeface="Calibri"/>
              </a:rPr>
              <a:t>e</a:t>
            </a:r>
            <a:r>
              <a:rPr dirty="0" sz="1000" spc="75" b="1">
                <a:latin typeface="Calibri"/>
                <a:cs typeface="Calibri"/>
              </a:rPr>
              <a:t>x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90">
                <a:solidFill>
                  <a:srgbClr val="13B03D"/>
                </a:solidFill>
                <a:latin typeface="Calibri"/>
                <a:cs typeface="Calibri"/>
              </a:rPr>
              <a:t>d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0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5">
                <a:solidFill>
                  <a:srgbClr val="13B03D"/>
                </a:solidFill>
                <a:latin typeface="Calibri"/>
                <a:cs typeface="Calibri"/>
              </a:rPr>
              <a:t>p</a:t>
            </a:r>
            <a:r>
              <a:rPr dirty="0" sz="1000" spc="150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t 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c</a:t>
            </a:r>
            <a:r>
              <a:rPr dirty="0" sz="1000" spc="110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m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05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L="279400" indent="-206375">
              <a:lnSpc>
                <a:spcPct val="100000"/>
              </a:lnSpc>
              <a:spcBef>
                <a:spcPts val="85"/>
              </a:spcBef>
              <a:buAutoNum type="arabicPlain" startAt="5"/>
              <a:tabLst>
                <a:tab pos="279400" algn="l"/>
                <a:tab pos="280035" algn="l"/>
                <a:tab pos="2385695" algn="l"/>
              </a:tabLst>
            </a:pPr>
            <a:r>
              <a:rPr dirty="0" sz="1000" spc="135">
                <a:latin typeface="Calibri"/>
                <a:cs typeface="Calibri"/>
              </a:rPr>
              <a:t>errs </a:t>
            </a:r>
            <a:r>
              <a:rPr dirty="0" sz="1000" spc="1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5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zeros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length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errors</a:t>
            </a:r>
            <a:endParaRPr sz="1000">
              <a:latin typeface="Calibri"/>
              <a:cs typeface="Calibri"/>
            </a:endParaRPr>
          </a:p>
          <a:p>
            <a:pPr marL="278130" indent="-208915">
              <a:lnSpc>
                <a:spcPct val="100000"/>
              </a:lnSpc>
              <a:spcBef>
                <a:spcPts val="80"/>
              </a:spcBef>
              <a:buFont typeface="Calibri"/>
              <a:buAutoNum type="arabicPlain" startAt="5"/>
              <a:tabLst>
                <a:tab pos="278130" algn="l"/>
                <a:tab pos="278765" algn="l"/>
              </a:tabLst>
            </a:pP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45" b="1">
                <a:latin typeface="Calibri"/>
                <a:cs typeface="Calibri"/>
              </a:rPr>
              <a:t>l</a:t>
            </a:r>
            <a:r>
              <a:rPr dirty="0" sz="1000" spc="140" b="1">
                <a:latin typeface="Calibri"/>
                <a:cs typeface="Calibri"/>
              </a:rPr>
              <a:t>e</a:t>
            </a:r>
            <a:r>
              <a:rPr dirty="0" sz="1000" spc="130" b="1">
                <a:latin typeface="Calibri"/>
                <a:cs typeface="Calibri"/>
              </a:rPr>
              <a:t>n</a:t>
            </a:r>
            <a:r>
              <a:rPr dirty="0" sz="1000" spc="160" b="1">
                <a:latin typeface="Calibri"/>
                <a:cs typeface="Calibri"/>
              </a:rPr>
              <a:t>g</a:t>
            </a:r>
            <a:r>
              <a:rPr dirty="0" sz="1000" spc="125" b="1">
                <a:latin typeface="Calibri"/>
                <a:cs typeface="Calibri"/>
              </a:rPr>
              <a:t>t</a:t>
            </a:r>
            <a:r>
              <a:rPr dirty="0" sz="1000" spc="35" b="1">
                <a:latin typeface="Calibri"/>
                <a:cs typeface="Calibri"/>
              </a:rPr>
              <a:t>h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81280">
              <a:lnSpc>
                <a:spcPct val="100000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-70">
                <a:latin typeface="Calibri"/>
                <a:cs typeface="Calibri"/>
              </a:rPr>
              <a:t>7	</a:t>
            </a:r>
            <a:r>
              <a:rPr dirty="0" sz="1000" spc="135">
                <a:latin typeface="Calibri"/>
                <a:cs typeface="Calibri"/>
              </a:rPr>
              <a:t>errs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fx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 </a:t>
            </a:r>
            <a:r>
              <a:rPr dirty="0" sz="1000" spc="2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52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1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65">
                <a:latin typeface="Calibri"/>
                <a:cs typeface="Calibri"/>
              </a:rPr>
              <a:t>x0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pro2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35">
                <a:latin typeface="Calibri"/>
                <a:cs typeface="Calibri"/>
              </a:rPr>
              <a:t>8	</a:t>
            </a:r>
            <a:r>
              <a:rPr dirty="0" sz="1000" spc="135">
                <a:latin typeface="Calibri"/>
                <a:cs typeface="Calibri"/>
              </a:rPr>
              <a:t>errs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fx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 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51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1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65">
                <a:latin typeface="Calibri"/>
                <a:cs typeface="Calibri"/>
              </a:rPr>
              <a:t>x0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reg2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70485">
              <a:lnSpc>
                <a:spcPts val="1175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10">
                <a:latin typeface="Calibri"/>
                <a:cs typeface="Calibri"/>
              </a:rPr>
              <a:t>9	</a:t>
            </a:r>
            <a:r>
              <a:rPr dirty="0" sz="1000" spc="135">
                <a:latin typeface="Calibri"/>
                <a:cs typeface="Calibri"/>
              </a:rPr>
              <a:t>errs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fx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 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51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1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65">
                <a:latin typeface="Calibri"/>
                <a:cs typeface="Calibri"/>
              </a:rPr>
              <a:t>x0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75">
                <a:latin typeface="Calibri"/>
                <a:cs typeface="Calibri"/>
              </a:rPr>
              <a:t>cen2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73050" indent="-260985">
              <a:lnSpc>
                <a:spcPts val="1175"/>
              </a:lnSpc>
              <a:buFont typeface="Calibri"/>
              <a:buAutoNum type="arabicPlain" startAt="10"/>
              <a:tabLst>
                <a:tab pos="273050" algn="l"/>
                <a:tab pos="273685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20320" marR="5080" indent="9525">
              <a:lnSpc>
                <a:spcPct val="107300"/>
              </a:lnSpc>
              <a:spcBef>
                <a:spcPts val="200"/>
              </a:spcBef>
              <a:buFont typeface="Calibri"/>
              <a:buAutoNum type="arabicPlain" startAt="10"/>
              <a:tabLst>
                <a:tab pos="283845" algn="l"/>
                <a:tab pos="284480" algn="l"/>
              </a:tabLst>
            </a:pP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6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8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��h��|�progresive�|�regresive�|���central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\n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12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6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−−−−−−−−−−−−−−−−−−−−−−−−−−−−−−−−−−−−−−−−−\n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290"/>
              </a:spcBef>
              <a:tabLst>
                <a:tab pos="283845" algn="l"/>
              </a:tabLst>
            </a:pPr>
            <a:r>
              <a:rPr dirty="0" sz="1000" spc="-50">
                <a:latin typeface="Calibri"/>
                <a:cs typeface="Calibri"/>
              </a:rPr>
              <a:t>13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%.2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f�|��%.6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f�|��%.6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f�|�%.6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\n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errs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51384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Diferencias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a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3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Nodos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2582545" cy="5080"/>
            </a:xfrm>
            <a:custGeom>
              <a:avLst/>
              <a:gdLst/>
              <a:ahLst/>
              <a:cxnLst/>
              <a:rect l="l" t="t" r="r" b="b"/>
              <a:pathLst>
                <a:path w="2582545" h="5079">
                  <a:moveTo>
                    <a:pt x="0" y="5060"/>
                  </a:moveTo>
                  <a:lnTo>
                    <a:pt x="0" y="0"/>
                  </a:lnTo>
                  <a:lnTo>
                    <a:pt x="2582083" y="0"/>
                  </a:lnTo>
                  <a:lnTo>
                    <a:pt x="258208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07237" y="376540"/>
            <a:ext cx="4545965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100" i="1">
                <a:latin typeface="DejaVu Sans Condensed"/>
                <a:cs typeface="DejaVu Sans Condensed"/>
              </a:rPr>
              <a:t>{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0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sz="1100" spc="-5" i="1">
                <a:latin typeface="DejaVu Sans Condensed"/>
                <a:cs typeface="DejaVu Sans Condensed"/>
              </a:rPr>
              <a:t>}</a:t>
            </a:r>
            <a:r>
              <a:rPr dirty="0" sz="1100" spc="350" i="1">
                <a:latin typeface="DejaVu Sans Condensed"/>
                <a:cs typeface="DejaVu Sans Condensed"/>
              </a:rPr>
              <a:t> </a:t>
            </a:r>
            <a:r>
              <a:rPr dirty="0" sz="1100" spc="350" i="1">
                <a:latin typeface="DejaVu Sans Condensed"/>
                <a:cs typeface="DejaVu Sans Condensed"/>
              </a:rPr>
              <a:t> </a:t>
            </a:r>
            <a:r>
              <a:rPr dirty="0" sz="1100" spc="35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p</a:t>
            </a:r>
            <a:r>
              <a:rPr dirty="0" baseline="-10416" sz="1200" spc="37">
                <a:latin typeface="Calibri"/>
                <a:cs typeface="Calibri"/>
              </a:rPr>
              <a:t>2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[</a:t>
            </a:r>
            <a:r>
              <a:rPr dirty="0" sz="1100" spc="-25">
                <a:latin typeface="Calibri"/>
                <a:cs typeface="Calibri"/>
              </a:rPr>
              <a:t>x</a:t>
            </a:r>
            <a:r>
              <a:rPr dirty="0" baseline="-10416" sz="1200" spc="-37">
                <a:latin typeface="Calibri"/>
                <a:cs typeface="Calibri"/>
              </a:rPr>
              <a:t>0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baseline="-10416" sz="1200" spc="-15">
                <a:latin typeface="Calibri"/>
                <a:cs typeface="Calibri"/>
              </a:rPr>
              <a:t>1</a:t>
            </a:r>
            <a:r>
              <a:rPr dirty="0" sz="1100" spc="-10">
                <a:latin typeface="Tahoma"/>
                <a:cs typeface="Tahoma"/>
              </a:rPr>
              <a:t>](</a:t>
            </a:r>
            <a:r>
              <a:rPr dirty="0" sz="1100" spc="-10">
                <a:latin typeface="Calibri"/>
                <a:cs typeface="Calibri"/>
              </a:rPr>
              <a:t>x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sz="1100" spc="4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](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sz="1100" spc="35">
                <a:latin typeface="Tahoma"/>
                <a:cs typeface="Tahoma"/>
              </a:rPr>
              <a:t>)(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153035">
              <a:lnSpc>
                <a:spcPct val="100000"/>
              </a:lnSpc>
              <a:spcBef>
                <a:spcPts val="540"/>
              </a:spcBef>
            </a:pP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80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-17361" sz="1200" spc="30">
                <a:latin typeface="Calibri"/>
                <a:cs typeface="Calibri"/>
              </a:rPr>
              <a:t>2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>
                <a:latin typeface="Calibri"/>
                <a:cs typeface="Calibri"/>
              </a:rPr>
              <a:t>x</a:t>
            </a:r>
            <a:r>
              <a:rPr dirty="0" baseline="-10416" sz="1200" spc="-44">
                <a:latin typeface="Calibri"/>
                <a:cs typeface="Calibri"/>
              </a:rPr>
              <a:t>1</a:t>
            </a:r>
            <a:r>
              <a:rPr dirty="0" sz="1100" spc="-3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sz="1100" spc="-5">
                <a:latin typeface="Tahoma"/>
                <a:cs typeface="Tahoma"/>
              </a:rPr>
              <a:t>](</a:t>
            </a:r>
            <a:r>
              <a:rPr dirty="0" sz="1100" spc="-5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172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595" y="987755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92595" y="987755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Dif.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progresiva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5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67">
                <a:solidFill>
                  <a:srgbClr val="22373A"/>
                </a:solidFill>
                <a:latin typeface="Calibri"/>
                <a:cs typeface="Calibri"/>
              </a:rPr>
              <a:t>0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2595" y="1198206"/>
            <a:ext cx="1663700" cy="774065"/>
          </a:xfrm>
          <a:custGeom>
            <a:avLst/>
            <a:gdLst/>
            <a:ahLst/>
            <a:cxnLst/>
            <a:rect l="l" t="t" r="r" b="b"/>
            <a:pathLst>
              <a:path w="1663700" h="774064">
                <a:moveTo>
                  <a:pt x="1663204" y="0"/>
                </a:moveTo>
                <a:lnTo>
                  <a:pt x="0" y="0"/>
                </a:lnTo>
                <a:lnTo>
                  <a:pt x="0" y="773468"/>
                </a:lnTo>
                <a:lnTo>
                  <a:pt x="1663204" y="773468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7728" y="1341016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3468" y="1419121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640" y="1360892"/>
            <a:ext cx="500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9863" y="1267166"/>
            <a:ext cx="8058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3f</a:t>
            </a:r>
            <a:r>
              <a:rPr dirty="0" sz="1100" spc="5">
                <a:latin typeface="Calibri"/>
                <a:cs typeface="Calibri"/>
              </a:rPr>
              <a:t> 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32546" y="1267166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2342" y="1325396"/>
            <a:ext cx="6788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51155" algn="l"/>
                <a:tab pos="615950" algn="l"/>
              </a:tabLst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13091" y="1455926"/>
            <a:ext cx="161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2h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96810" y="176166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96810" y="1730157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6880" y="1645055"/>
            <a:ext cx="1281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52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48395" y="987755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48395" y="987755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Dif.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central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5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1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48395" y="1198206"/>
            <a:ext cx="1663700" cy="774065"/>
          </a:xfrm>
          <a:custGeom>
            <a:avLst/>
            <a:gdLst/>
            <a:ahLst/>
            <a:cxnLst/>
            <a:rect l="l" t="t" r="r" b="b"/>
            <a:pathLst>
              <a:path w="1663700" h="774064">
                <a:moveTo>
                  <a:pt x="1663204" y="0"/>
                </a:moveTo>
                <a:lnTo>
                  <a:pt x="0" y="0"/>
                </a:lnTo>
                <a:lnTo>
                  <a:pt x="0" y="773468"/>
                </a:lnTo>
                <a:lnTo>
                  <a:pt x="1663204" y="773468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87383" y="1341016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43123" y="1418994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8295" y="1360892"/>
            <a:ext cx="4876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46565" y="1267166"/>
            <a:ext cx="2844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17913" y="1267166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92564" y="1325396"/>
            <a:ext cx="3403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71145" algn="l"/>
              </a:tabLst>
            </a:pP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62414" y="1455926"/>
            <a:ext cx="161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2h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92350" y="1710370"/>
            <a:ext cx="1809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87040" y="1703157"/>
            <a:ext cx="56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98241" y="1730157"/>
            <a:ext cx="666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18918" y="1645055"/>
            <a:ext cx="1278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7650" algn="l"/>
              </a:tabLst>
            </a:pPr>
            <a:r>
              <a:rPr dirty="0" sz="1100" spc="40">
                <a:latin typeface="Calibri"/>
                <a:cs typeface="Calibri"/>
              </a:rPr>
              <a:t>E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330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  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03448" y="1627833"/>
            <a:ext cx="5441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81330" algn="l"/>
              </a:tabLst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   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r>
              <a:rPr dirty="0" sz="800" i="1">
                <a:latin typeface="DejaVu Serif"/>
                <a:cs typeface="DejaVu Serif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04195" y="987755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904195" y="987755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Dif.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regresiva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5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37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04195" y="1198206"/>
            <a:ext cx="1663700" cy="774065"/>
          </a:xfrm>
          <a:custGeom>
            <a:avLst/>
            <a:gdLst/>
            <a:ahLst/>
            <a:cxnLst/>
            <a:rect l="l" t="t" r="r" b="b"/>
            <a:pathLst>
              <a:path w="1663700" h="774064">
                <a:moveTo>
                  <a:pt x="1663204" y="0"/>
                </a:moveTo>
                <a:lnTo>
                  <a:pt x="0" y="0"/>
                </a:lnTo>
                <a:lnTo>
                  <a:pt x="0" y="773468"/>
                </a:lnTo>
                <a:lnTo>
                  <a:pt x="1663204" y="773468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136504" y="1341016"/>
            <a:ext cx="41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92244" y="1419121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7416" y="1360892"/>
            <a:ext cx="494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02060" y="1267166"/>
            <a:ext cx="7442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 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48060" y="1325396"/>
            <a:ext cx="7473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51155" algn="l"/>
                <a:tab pos="684530" algn="l"/>
              </a:tabLst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21415" y="1455926"/>
            <a:ext cx="161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2h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05121" y="176166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805121" y="1730157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1782" y="1645055"/>
            <a:ext cx="12744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52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59994" y="2049513"/>
            <a:ext cx="5039995" cy="531495"/>
            <a:chOff x="359994" y="2049513"/>
            <a:chExt cx="5039995" cy="531495"/>
          </a:xfrm>
        </p:grpSpPr>
        <p:sp>
          <p:nvSpPr>
            <p:cNvPr id="51" name="object 51"/>
            <p:cNvSpPr/>
            <p:nvPr/>
          </p:nvSpPr>
          <p:spPr>
            <a:xfrm>
              <a:off x="359994" y="2049513"/>
              <a:ext cx="5039995" cy="531495"/>
            </a:xfrm>
            <a:custGeom>
              <a:avLst/>
              <a:gdLst/>
              <a:ahLst/>
              <a:cxnLst/>
              <a:rect l="l" t="t" r="r" b="b"/>
              <a:pathLst>
                <a:path w="5039995" h="531494">
                  <a:moveTo>
                    <a:pt x="5039995" y="0"/>
                  </a:moveTo>
                  <a:lnTo>
                    <a:pt x="0" y="0"/>
                  </a:lnTo>
                  <a:lnTo>
                    <a:pt x="0" y="530872"/>
                  </a:lnTo>
                  <a:lnTo>
                    <a:pt x="5039995" y="53087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322832" y="2272906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59" h="0">
                  <a:moveTo>
                    <a:pt x="0" y="0"/>
                  </a:moveTo>
                  <a:lnTo>
                    <a:pt x="48107" y="0"/>
                  </a:lnTo>
                </a:path>
              </a:pathLst>
            </a:custGeom>
            <a:ln w="4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1804047" y="2192323"/>
            <a:ext cx="2222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r>
              <a:rPr dirty="0" sz="800" spc="-25" i="1">
                <a:latin typeface="DejaVu Serif"/>
                <a:cs typeface="DejaVu Serif"/>
              </a:rPr>
              <a:t> </a:t>
            </a:r>
            <a:r>
              <a:rPr dirty="0" sz="800" spc="-70" i="1">
                <a:latin typeface="DejaVu Serif"/>
                <a:cs typeface="DejaVu Serif"/>
              </a:rPr>
              <a:t>∗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8939" y="2212199"/>
            <a:ext cx="1749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x</a:t>
            </a:r>
            <a:r>
              <a:rPr dirty="0" baseline="31250" sz="1200" spc="52" i="1">
                <a:latin typeface="DejaVu Serif"/>
                <a:cs typeface="DejaVu Serif"/>
              </a:rPr>
              <a:t>∗</a:t>
            </a:r>
            <a:r>
              <a:rPr dirty="0" baseline="31250" sz="1200" spc="150" i="1">
                <a:latin typeface="DejaVu Serif"/>
                <a:cs typeface="DejaVu Serif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0">
                <a:latin typeface="Tahoma"/>
                <a:cs typeface="Tahoma"/>
              </a:rPr>
              <a:t> 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baseline="-10416" sz="1200" spc="-15">
                <a:latin typeface="Calibri"/>
                <a:cs typeface="Calibri"/>
              </a:rPr>
              <a:t>1</a:t>
            </a:r>
            <a:r>
              <a:rPr dirty="0" baseline="-10416" sz="1200" spc="179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±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baseline="14814" sz="1125" spc="-30">
                <a:latin typeface="Calibri"/>
                <a:cs typeface="Calibri"/>
              </a:rPr>
              <a:t>h</a:t>
            </a:r>
            <a:r>
              <a:rPr dirty="0" sz="1100" spc="-20" b="0" i="1">
                <a:latin typeface="Bookman Old Style"/>
                <a:cs typeface="Bookman Old Style"/>
              </a:rPr>
              <a:t>/</a:t>
            </a:r>
            <a:r>
              <a:rPr dirty="0" baseline="48611" sz="1200" spc="-30" i="1">
                <a:latin typeface="DejaVu Serif"/>
                <a:cs typeface="DejaVu Serif"/>
              </a:rPr>
              <a:t>√</a:t>
            </a:r>
            <a:r>
              <a:rPr dirty="0" sz="750" spc="-20">
                <a:latin typeface="Calibri"/>
                <a:cs typeface="Calibri"/>
              </a:rPr>
              <a:t>3</a:t>
            </a:r>
            <a:r>
              <a:rPr dirty="0" sz="750" spc="270">
                <a:latin typeface="Calibri"/>
                <a:cs typeface="Calibri"/>
              </a:rPr>
              <a:t> </a:t>
            </a:r>
            <a:r>
              <a:rPr dirty="0" sz="750" spc="27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540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73680" y="2118473"/>
            <a:ext cx="2844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19680" y="2176702"/>
            <a:ext cx="3276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71145" algn="l"/>
              </a:tabLst>
            </a:pP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83066" y="2307233"/>
            <a:ext cx="161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Calibri"/>
                <a:cs typeface="Calibri"/>
              </a:rPr>
              <a:t>2h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86646" y="2212199"/>
            <a:ext cx="120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 i="1">
                <a:latin typeface="DejaVu Sans Condensed"/>
                <a:cs typeface="DejaVu Sans Condensed"/>
              </a:rPr>
              <a:t>±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45041" y="2118473"/>
            <a:ext cx="958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95275" algn="l"/>
              </a:tabLst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86379" y="2176702"/>
            <a:ext cx="673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39090" algn="l"/>
                <a:tab pos="603885" algn="l"/>
              </a:tabLst>
            </a:pP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80118" y="2356510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 h="0">
                <a:moveTo>
                  <a:pt x="0" y="0"/>
                </a:moveTo>
                <a:lnTo>
                  <a:pt x="6871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039262" y="2324136"/>
            <a:ext cx="328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45454" sz="1650" spc="157" i="1">
                <a:latin typeface="DejaVu Sans Condensed"/>
                <a:cs typeface="DejaVu Sans Condensed"/>
              </a:rPr>
              <a:t>√</a:t>
            </a:r>
            <a:r>
              <a:rPr dirty="0" sz="1100" spc="105">
                <a:latin typeface="Calibri"/>
                <a:cs typeface="Calibri"/>
              </a:rPr>
              <a:t>3h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895534" y="2277514"/>
            <a:ext cx="1809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11878" y="2109913"/>
            <a:ext cx="1028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95" i="1">
                <a:latin typeface="DejaVu Serif"/>
                <a:cs typeface="DejaVu Serif"/>
              </a:rPr>
              <a:t>√</a:t>
            </a:r>
            <a:endParaRPr sz="800">
              <a:latin typeface="DejaVu Serif"/>
              <a:cs typeface="DejaVu Serif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611878" y="2219267"/>
            <a:ext cx="140335" cy="112395"/>
            <a:chOff x="4611878" y="2219267"/>
            <a:chExt cx="140335" cy="112395"/>
          </a:xfrm>
        </p:grpSpPr>
        <p:sp>
          <p:nvSpPr>
            <p:cNvPr id="66" name="object 66"/>
            <p:cNvSpPr/>
            <p:nvPr/>
          </p:nvSpPr>
          <p:spPr>
            <a:xfrm>
              <a:off x="4701502" y="2221547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0" y="0"/>
                  </a:moveTo>
                  <a:lnTo>
                    <a:pt x="50203" y="0"/>
                  </a:lnTo>
                </a:path>
              </a:pathLst>
            </a:custGeom>
            <a:ln w="45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4611878" y="2328811"/>
              <a:ext cx="140335" cy="0"/>
            </a:xfrm>
            <a:custGeom>
              <a:avLst/>
              <a:gdLst/>
              <a:ahLst/>
              <a:cxnLst/>
              <a:rect l="l" t="t" r="r" b="b"/>
              <a:pathLst>
                <a:path w="140335" h="0">
                  <a:moveTo>
                    <a:pt x="0" y="0"/>
                  </a:moveTo>
                  <a:lnTo>
                    <a:pt x="139827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/>
          <p:cNvSpPr txBox="1"/>
          <p:nvPr/>
        </p:nvSpPr>
        <p:spPr>
          <a:xfrm>
            <a:off x="4629823" y="2297301"/>
            <a:ext cx="11683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54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42791" y="2212199"/>
            <a:ext cx="15392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26720" algn="l"/>
                <a:tab pos="1123950" algn="l"/>
              </a:tabLst>
            </a:pP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±	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190238" y="2194799"/>
            <a:ext cx="10420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511175" algn="l"/>
                <a:tab pos="978535" algn="l"/>
              </a:tabLst>
            </a:pPr>
            <a:r>
              <a:rPr dirty="0" sz="800" spc="20" i="1">
                <a:latin typeface="DejaVu Serif"/>
                <a:cs typeface="DejaVu Serif"/>
              </a:rPr>
              <a:t>*</a:t>
            </a:r>
            <a:r>
              <a:rPr dirty="0" sz="800" spc="20" i="1">
                <a:latin typeface="DejaVu Serif"/>
                <a:cs typeface="DejaVu Serif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  </a:t>
            </a:r>
            <a:r>
              <a:rPr dirty="0" sz="800" spc="8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iv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75307" y="2727539"/>
            <a:ext cx="1722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2565" algn="l"/>
                <a:tab pos="1036319" algn="l"/>
                <a:tab pos="1226820" algn="l"/>
                <a:tab pos="165100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31196" y="2656355"/>
            <a:ext cx="546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7294" y="2669310"/>
            <a:ext cx="3765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En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general: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35">
                <a:latin typeface="Tahoma"/>
                <a:cs typeface="Tahoma"/>
              </a:rPr>
              <a:t>[</a:t>
            </a:r>
            <a:r>
              <a:rPr dirty="0" sz="1100" spc="-35">
                <a:latin typeface="Calibri"/>
                <a:cs typeface="Calibri"/>
              </a:rPr>
              <a:t>x</a:t>
            </a:r>
            <a:r>
              <a:rPr dirty="0" sz="1100" spc="24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60">
                <a:latin typeface="Calibri"/>
                <a:cs typeface="Calibri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(v.gr.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{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25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60">
                <a:latin typeface="Calibri"/>
                <a:cs typeface="Calibri"/>
              </a:rPr>
              <a:t> </a:t>
            </a:r>
            <a:r>
              <a:rPr dirty="0" sz="1100" spc="-30" i="1">
                <a:latin typeface="DejaVu Sans Condensed"/>
                <a:cs typeface="DejaVu Sans Condensed"/>
              </a:rPr>
              <a:t>}</a:t>
            </a:r>
            <a:r>
              <a:rPr dirty="0" sz="1100" spc="-30">
                <a:latin typeface="Calibri"/>
                <a:cs typeface="Calibri"/>
              </a:rPr>
              <a:t>),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40720" y="2652088"/>
            <a:ext cx="84455" cy="250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320">
              <a:lnSpc>
                <a:spcPts val="890"/>
              </a:lnSpc>
              <a:spcBef>
                <a:spcPts val="95"/>
              </a:spcBef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90"/>
              </a:lnSpc>
            </a:pPr>
            <a:r>
              <a:rPr dirty="0" sz="800" spc="40">
                <a:latin typeface="Calibri"/>
                <a:cs typeface="Calibri"/>
              </a:rPr>
              <a:t>h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37596" y="2565398"/>
            <a:ext cx="1720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80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72876" y="2737255"/>
            <a:ext cx="1333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90109" y="2565398"/>
            <a:ext cx="1720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80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025390" y="2737255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06937" y="2669310"/>
            <a:ext cx="9721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4515" algn="l"/>
              </a:tabLst>
            </a:pP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tq	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27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0.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22123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Diferencias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5" b="1">
                <a:solidFill>
                  <a:srgbClr val="F9F9F9"/>
                </a:solidFill>
                <a:latin typeface="Calibri"/>
                <a:cs typeface="Calibri"/>
              </a:rPr>
              <a:t>Segundas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3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Nodos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2781300" cy="5080"/>
            </a:xfrm>
            <a:custGeom>
              <a:avLst/>
              <a:gdLst/>
              <a:ahLst/>
              <a:cxnLst/>
              <a:rect l="l" t="t" r="r" b="b"/>
              <a:pathLst>
                <a:path w="2781300" h="5079">
                  <a:moveTo>
                    <a:pt x="0" y="5060"/>
                  </a:moveTo>
                  <a:lnTo>
                    <a:pt x="0" y="0"/>
                  </a:lnTo>
                  <a:lnTo>
                    <a:pt x="2780719" y="0"/>
                  </a:lnTo>
                  <a:lnTo>
                    <a:pt x="278071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07237" y="586674"/>
            <a:ext cx="4545965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dirty="0" sz="1100" i="1">
                <a:latin typeface="DejaVu Sans Condensed"/>
                <a:cs typeface="DejaVu Sans Condensed"/>
              </a:rPr>
              <a:t>{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0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2</a:t>
            </a:r>
            <a:r>
              <a:rPr dirty="0" sz="1100" spc="-5" i="1">
                <a:latin typeface="DejaVu Sans Condensed"/>
                <a:cs typeface="DejaVu Sans Condensed"/>
              </a:rPr>
              <a:t>}</a:t>
            </a:r>
            <a:r>
              <a:rPr dirty="0" sz="1100" spc="350" i="1">
                <a:latin typeface="DejaVu Sans Condensed"/>
                <a:cs typeface="DejaVu Sans Condensed"/>
              </a:rPr>
              <a:t> </a:t>
            </a:r>
            <a:r>
              <a:rPr dirty="0" sz="1100" spc="350" i="1">
                <a:latin typeface="DejaVu Sans Condensed"/>
                <a:cs typeface="DejaVu Sans Condensed"/>
              </a:rPr>
              <a:t> </a:t>
            </a:r>
            <a:r>
              <a:rPr dirty="0" sz="1100" spc="35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p</a:t>
            </a:r>
            <a:r>
              <a:rPr dirty="0" baseline="-10416" sz="1200" spc="37">
                <a:latin typeface="Calibri"/>
                <a:cs typeface="Calibri"/>
              </a:rPr>
              <a:t>2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[</a:t>
            </a:r>
            <a:r>
              <a:rPr dirty="0" sz="1100" spc="-25">
                <a:latin typeface="Calibri"/>
                <a:cs typeface="Calibri"/>
              </a:rPr>
              <a:t>x</a:t>
            </a:r>
            <a:r>
              <a:rPr dirty="0" baseline="-10416" sz="1200" spc="-37">
                <a:latin typeface="Calibri"/>
                <a:cs typeface="Calibri"/>
              </a:rPr>
              <a:t>0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baseline="-10416" sz="1200" spc="-15">
                <a:latin typeface="Calibri"/>
                <a:cs typeface="Calibri"/>
              </a:rPr>
              <a:t>1</a:t>
            </a:r>
            <a:r>
              <a:rPr dirty="0" sz="1100" spc="-10">
                <a:latin typeface="Tahoma"/>
                <a:cs typeface="Tahoma"/>
              </a:rPr>
              <a:t>](</a:t>
            </a:r>
            <a:r>
              <a:rPr dirty="0" sz="1100" spc="-10">
                <a:latin typeface="Calibri"/>
                <a:cs typeface="Calibri"/>
              </a:rPr>
              <a:t>x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sz="1100" spc="4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25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0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baseline="-10416" sz="1200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](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sz="1100" spc="35">
                <a:latin typeface="Tahoma"/>
                <a:cs typeface="Tahoma"/>
              </a:rPr>
              <a:t>)(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>
                <a:latin typeface="Calibri"/>
                <a:cs typeface="Calibri"/>
              </a:rPr>
              <a:t>1</a:t>
            </a:r>
            <a:r>
              <a:rPr dirty="0" sz="1100" spc="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956310">
              <a:lnSpc>
                <a:spcPct val="100000"/>
              </a:lnSpc>
              <a:spcBef>
                <a:spcPts val="540"/>
              </a:spcBef>
            </a:pP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60" i="1">
                <a:latin typeface="DejaVu Sans Condensed"/>
                <a:cs typeface="DejaVu Sans Condensed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baseline="31250" sz="1200" spc="-382" i="1">
                <a:latin typeface="DejaVu Serif"/>
                <a:cs typeface="DejaVu Serif"/>
              </a:rPr>
              <a:t> </a:t>
            </a:r>
            <a:r>
              <a:rPr dirty="0" baseline="-17361" sz="1200" spc="-270">
                <a:latin typeface="Calibri"/>
                <a:cs typeface="Calibri"/>
              </a:rPr>
              <a:t>2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120">
                <a:latin typeface="Calibri"/>
                <a:cs typeface="Calibri"/>
              </a:rPr>
              <a:t>f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1261173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9994" y="126117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Diferencia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Segunda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1471637"/>
            <a:ext cx="5039995" cy="404495"/>
          </a:xfrm>
          <a:custGeom>
            <a:avLst/>
            <a:gdLst/>
            <a:ahLst/>
            <a:cxnLst/>
            <a:rect l="l" t="t" r="r" b="b"/>
            <a:pathLst>
              <a:path w="5039995" h="404494">
                <a:moveTo>
                  <a:pt x="5039995" y="0"/>
                </a:moveTo>
                <a:lnTo>
                  <a:pt x="0" y="0"/>
                </a:lnTo>
                <a:lnTo>
                  <a:pt x="0" y="404025"/>
                </a:lnTo>
                <a:lnTo>
                  <a:pt x="5039995" y="40402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278913" y="1622639"/>
            <a:ext cx="2533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8986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3294" y="1544521"/>
            <a:ext cx="711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59864" y="1564410"/>
            <a:ext cx="1071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8205" y="1564410"/>
            <a:ext cx="212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2002" y="1470671"/>
            <a:ext cx="6699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 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2f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14"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7989" y="1528913"/>
            <a:ext cx="673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45440" algn="l"/>
                <a:tab pos="610870" algn="l"/>
              </a:tabLst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4956" y="1619413"/>
            <a:ext cx="1936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-15151" sz="1650" spc="22">
                <a:latin typeface="Calibri"/>
                <a:cs typeface="Calibri"/>
              </a:rPr>
              <a:t>h</a:t>
            </a:r>
            <a:r>
              <a:rPr dirty="0" sz="800" spc="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2595" y="1991448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2595" y="1991448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Err.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progresivo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5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67">
                <a:solidFill>
                  <a:srgbClr val="22373A"/>
                </a:solidFill>
                <a:latin typeface="Calibri"/>
                <a:cs typeface="Calibri"/>
              </a:rPr>
              <a:t>0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2595" y="2201900"/>
            <a:ext cx="1663700" cy="489584"/>
          </a:xfrm>
          <a:custGeom>
            <a:avLst/>
            <a:gdLst/>
            <a:ahLst/>
            <a:cxnLst/>
            <a:rect l="l" t="t" r="r" b="b"/>
            <a:pathLst>
              <a:path w="1663700" h="489585">
                <a:moveTo>
                  <a:pt x="1663204" y="0"/>
                </a:moveTo>
                <a:lnTo>
                  <a:pt x="0" y="0"/>
                </a:lnTo>
                <a:lnTo>
                  <a:pt x="0" y="489305"/>
                </a:lnTo>
                <a:lnTo>
                  <a:pt x="1663204" y="489305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60108" y="2429902"/>
            <a:ext cx="3638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baseline="3472" sz="1200" spc="52">
                <a:latin typeface="Calibri"/>
                <a:cs typeface="Calibri"/>
              </a:rPr>
              <a:t>0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78953" y="2481198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78953" y="2449688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82141" y="2347364"/>
            <a:ext cx="2311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   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6676" y="2364586"/>
            <a:ext cx="1287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7650" algn="l"/>
              </a:tabLst>
            </a:pPr>
            <a:r>
              <a:rPr dirty="0" sz="1100" spc="40">
                <a:latin typeface="Calibri"/>
                <a:cs typeface="Calibri"/>
              </a:rPr>
              <a:t>E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300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  </a:t>
            </a:r>
            <a:r>
              <a:rPr dirty="0" sz="1100" spc="10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48395" y="1991448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048395" y="1991448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Err.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central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55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1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48395" y="2201900"/>
            <a:ext cx="1663700" cy="489584"/>
          </a:xfrm>
          <a:custGeom>
            <a:avLst/>
            <a:gdLst/>
            <a:ahLst/>
            <a:cxnLst/>
            <a:rect l="l" t="t" r="r" b="b"/>
            <a:pathLst>
              <a:path w="1663700" h="489585">
                <a:moveTo>
                  <a:pt x="1663204" y="0"/>
                </a:moveTo>
                <a:lnTo>
                  <a:pt x="0" y="0"/>
                </a:lnTo>
                <a:lnTo>
                  <a:pt x="0" y="489305"/>
                </a:lnTo>
                <a:lnTo>
                  <a:pt x="1663204" y="489305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75420" y="2429902"/>
            <a:ext cx="3511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de</a:t>
            </a:r>
            <a:r>
              <a:rPr dirty="0" sz="800" spc="-40">
                <a:latin typeface="Calibri"/>
                <a:cs typeface="Calibri"/>
              </a:rPr>
              <a:t>r</a:t>
            </a:r>
            <a:r>
              <a:rPr dirty="0" sz="800" spc="-20">
                <a:latin typeface="Calibri"/>
                <a:cs typeface="Calibri"/>
              </a:rPr>
              <a:t>.</a:t>
            </a:r>
            <a:r>
              <a:rPr dirty="0" sz="800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baseline="3472" sz="1200" spc="-97">
                <a:latin typeface="Calibri"/>
                <a:cs typeface="Calibri"/>
              </a:rPr>
              <a:t>1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81312" y="2449688"/>
            <a:ext cx="1162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24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01989" y="2364586"/>
            <a:ext cx="1313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47650" algn="l"/>
                <a:tab pos="897255" algn="l"/>
              </a:tabLst>
            </a:pPr>
            <a:r>
              <a:rPr dirty="0" sz="1100" spc="40">
                <a:latin typeface="Calibri"/>
                <a:cs typeface="Calibri"/>
              </a:rPr>
              <a:t>E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	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11271" y="2347364"/>
            <a:ext cx="5537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90220" algn="l"/>
              </a:tabLst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    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iv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904195" y="1991448"/>
            <a:ext cx="1663700" cy="210820"/>
          </a:xfrm>
          <a:custGeom>
            <a:avLst/>
            <a:gdLst/>
            <a:ahLst/>
            <a:cxnLst/>
            <a:rect l="l" t="t" r="r" b="b"/>
            <a:pathLst>
              <a:path w="1663700" h="210819">
                <a:moveTo>
                  <a:pt x="1663204" y="0"/>
                </a:moveTo>
                <a:lnTo>
                  <a:pt x="0" y="0"/>
                </a:lnTo>
                <a:lnTo>
                  <a:pt x="0" y="210451"/>
                </a:lnTo>
                <a:lnTo>
                  <a:pt x="1663204" y="210451"/>
                </a:lnTo>
                <a:lnTo>
                  <a:pt x="166320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904195" y="1991448"/>
            <a:ext cx="166370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5" b="1">
                <a:solidFill>
                  <a:srgbClr val="22373A"/>
                </a:solidFill>
                <a:latin typeface="Calibri"/>
                <a:cs typeface="Calibri"/>
              </a:rPr>
              <a:t>Err.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regresivo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5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x</a:t>
            </a:r>
            <a:r>
              <a:rPr dirty="0" baseline="-10416" sz="1200" spc="37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904195" y="2201900"/>
            <a:ext cx="1663700" cy="489584"/>
          </a:xfrm>
          <a:custGeom>
            <a:avLst/>
            <a:gdLst/>
            <a:ahLst/>
            <a:cxnLst/>
            <a:rect l="l" t="t" r="r" b="b"/>
            <a:pathLst>
              <a:path w="1663700" h="489585">
                <a:moveTo>
                  <a:pt x="1663204" y="0"/>
                </a:moveTo>
                <a:lnTo>
                  <a:pt x="0" y="0"/>
                </a:lnTo>
                <a:lnTo>
                  <a:pt x="0" y="489305"/>
                </a:lnTo>
                <a:lnTo>
                  <a:pt x="1663204" y="489305"/>
                </a:lnTo>
                <a:lnTo>
                  <a:pt x="166320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833378" y="2481198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833378" y="2449688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30052" y="2364586"/>
            <a:ext cx="12242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6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-37" i="1">
                <a:latin typeface="DejaVu Serif"/>
                <a:cs typeface="DejaVu Serif"/>
              </a:rPr>
              <a:t>  </a:t>
            </a:r>
            <a:r>
              <a:rPr dirty="0" baseline="31250" sz="1200" spc="37" i="1">
                <a:latin typeface="DejaVu Serif"/>
                <a:cs typeface="DejaVu Serif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4358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141552"/>
            <a:ext cx="37084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5" b="1">
                <a:solidFill>
                  <a:srgbClr val="13B03D"/>
                </a:solidFill>
                <a:latin typeface="Calibri"/>
                <a:cs typeface="Calibri"/>
              </a:rPr>
              <a:t>d2</a:t>
            </a:r>
            <a:r>
              <a:rPr dirty="0" u="none" spc="-35" b="1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u="none" spc="-5" b="1">
                <a:solidFill>
                  <a:srgbClr val="13B03D"/>
                </a:solidFill>
                <a:latin typeface="Calibri"/>
                <a:cs typeface="Calibri"/>
              </a:rPr>
              <a:t>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54037"/>
            <a:ext cx="5039995" cy="2347595"/>
          </a:xfrm>
          <a:custGeom>
            <a:avLst/>
            <a:gdLst/>
            <a:ahLst/>
            <a:cxnLst/>
            <a:rect l="l" t="t" r="r" b="b"/>
            <a:pathLst>
              <a:path w="5039995" h="2347595">
                <a:moveTo>
                  <a:pt x="5039995" y="0"/>
                </a:moveTo>
                <a:lnTo>
                  <a:pt x="0" y="0"/>
                </a:lnTo>
                <a:lnTo>
                  <a:pt x="0" y="2347112"/>
                </a:lnTo>
                <a:lnTo>
                  <a:pt x="5039995" y="234711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61678" y="830421"/>
            <a:ext cx="27044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−</a:t>
            </a:r>
            <a:r>
              <a:rPr dirty="0" sz="1000" spc="25">
                <a:latin typeface="Calibri"/>
                <a:cs typeface="Calibri"/>
              </a:rPr>
              <a:t>2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72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x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x</a:t>
            </a:r>
            <a:r>
              <a:rPr dirty="0" sz="1000" spc="50">
                <a:latin typeface="Calibri"/>
                <a:cs typeface="Calibri"/>
              </a:rPr>
              <a:t>+</a:t>
            </a:r>
            <a:r>
              <a:rPr dirty="0" sz="1000" spc="40">
                <a:latin typeface="Calibri"/>
                <a:cs typeface="Calibri"/>
              </a:rPr>
              <a:t>2</a:t>
            </a:r>
            <a:r>
              <a:rPr dirty="0" baseline="-21367" sz="1950" spc="-22">
                <a:latin typeface="Calibri"/>
                <a:cs typeface="Calibri"/>
              </a:rPr>
              <a:t>*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80">
                <a:latin typeface="Calibri"/>
                <a:cs typeface="Calibri"/>
              </a:rPr>
              <a:t>/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786" y="1014277"/>
            <a:ext cx="760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5" b="1">
                <a:latin typeface="Calibri"/>
                <a:cs typeface="Calibri"/>
              </a:rPr>
              <a:t>case </a:t>
            </a:r>
            <a:r>
              <a:rPr dirty="0" sz="1000" spc="305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 </a:t>
            </a:r>
            <a:r>
              <a:rPr dirty="0" sz="1000" spc="95">
                <a:latin typeface="Calibri"/>
                <a:cs typeface="Calibri"/>
              </a:rPr>
              <a:t>reg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1677" y="1139400"/>
            <a:ext cx="27044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libri"/>
                <a:cs typeface="Calibri"/>
              </a:rPr>
              <a:t>d2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2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−2</a:t>
            </a:r>
            <a:r>
              <a:rPr dirty="0" baseline="-21367" sz="1950" spc="44">
                <a:latin typeface="Calibri"/>
                <a:cs typeface="Calibri"/>
              </a:rPr>
              <a:t>*</a:t>
            </a:r>
            <a:r>
              <a:rPr dirty="0" sz="1000" spc="30">
                <a:latin typeface="Calibri"/>
                <a:cs typeface="Calibri"/>
              </a:rPr>
              <a:t>h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−2</a:t>
            </a:r>
            <a:r>
              <a:rPr dirty="0" baseline="-21367" sz="1950" spc="-7">
                <a:latin typeface="Calibri"/>
                <a:cs typeface="Calibri"/>
              </a:rPr>
              <a:t>*</a:t>
            </a:r>
            <a:r>
              <a:rPr dirty="0" baseline="-21367" sz="1950" spc="-172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x−h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/h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786" y="1323255"/>
            <a:ext cx="760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c</a:t>
            </a:r>
            <a:r>
              <a:rPr dirty="0" sz="1000" spc="85">
                <a:latin typeface="Calibri"/>
                <a:cs typeface="Calibri"/>
              </a:rPr>
              <a:t>e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1682" y="1448390"/>
            <a:ext cx="25520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libri"/>
                <a:cs typeface="Calibri"/>
              </a:rPr>
              <a:t>d2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2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x−h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−2</a:t>
            </a:r>
            <a:r>
              <a:rPr dirty="0" baseline="-21367" sz="1950" spc="-7">
                <a:latin typeface="Calibri"/>
                <a:cs typeface="Calibri"/>
              </a:rPr>
              <a:t>*</a:t>
            </a:r>
            <a:r>
              <a:rPr dirty="0" baseline="-21367" sz="1950" spc="-172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x+h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/h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1786" y="1632246"/>
            <a:ext cx="836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p</a:t>
            </a:r>
            <a:r>
              <a:rPr dirty="0" sz="1000" spc="95">
                <a:latin typeface="Calibri"/>
                <a:cs typeface="Calibri"/>
              </a:rPr>
              <a:t>r</a:t>
            </a:r>
            <a:r>
              <a:rPr dirty="0" sz="1000" spc="120">
                <a:latin typeface="Calibri"/>
                <a:cs typeface="Calibri"/>
              </a:rPr>
              <a:t>o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1678" y="1757369"/>
            <a:ext cx="3691254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65">
                <a:latin typeface="Calibri"/>
                <a:cs typeface="Calibri"/>
              </a:rPr>
              <a:t>d2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 </a:t>
            </a:r>
            <a:r>
              <a:rPr dirty="0" sz="1000" spc="2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31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82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−5</a:t>
            </a:r>
            <a:r>
              <a:rPr dirty="0" baseline="-21367" sz="1950" spc="-7">
                <a:latin typeface="Calibri"/>
                <a:cs typeface="Calibri"/>
              </a:rPr>
              <a:t>*</a:t>
            </a:r>
            <a:r>
              <a:rPr dirty="0" baseline="-21367" sz="1950" spc="-172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x+h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+4</a:t>
            </a:r>
            <a:r>
              <a:rPr dirty="0" baseline="-21367" sz="1950" spc="15">
                <a:latin typeface="Calibri"/>
                <a:cs typeface="Calibri"/>
              </a:rPr>
              <a:t>*</a:t>
            </a:r>
            <a:r>
              <a:rPr dirty="0" baseline="-21367" sz="1950" spc="-165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x+2</a:t>
            </a:r>
            <a:r>
              <a:rPr dirty="0" baseline="-21367" sz="1950" spc="89">
                <a:latin typeface="Calibri"/>
                <a:cs typeface="Calibri"/>
              </a:rPr>
              <a:t>*</a:t>
            </a:r>
            <a:r>
              <a:rPr dirty="0" sz="1000" spc="6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x+3</a:t>
            </a:r>
            <a:r>
              <a:rPr dirty="0" baseline="-21367" sz="1950" spc="82">
                <a:latin typeface="Calibri"/>
                <a:cs typeface="Calibri"/>
              </a:rPr>
              <a:t>*</a:t>
            </a:r>
            <a:r>
              <a:rPr dirty="0" sz="1000" spc="55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/h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3907" y="1941224"/>
            <a:ext cx="687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0" b="1">
                <a:latin typeface="Calibri"/>
                <a:cs typeface="Calibri"/>
              </a:rPr>
              <a:t>otherwise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9062" y="2104305"/>
            <a:ext cx="3100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5" b="1">
                <a:latin typeface="Calibri"/>
                <a:cs typeface="Calibri"/>
              </a:rPr>
              <a:t>e</a:t>
            </a:r>
            <a:r>
              <a:rPr dirty="0" sz="1000" spc="145" b="1">
                <a:latin typeface="Calibri"/>
                <a:cs typeface="Calibri"/>
              </a:rPr>
              <a:t>rr</a:t>
            </a:r>
            <a:r>
              <a:rPr dirty="0" sz="1000" spc="150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”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m</a:t>
            </a:r>
            <a:r>
              <a:rPr dirty="0" sz="1000" spc="50">
                <a:latin typeface="Calibri"/>
                <a:cs typeface="Calibri"/>
              </a:rPr>
              <a:t>e</a:t>
            </a:r>
            <a:r>
              <a:rPr dirty="0" sz="1000" spc="30">
                <a:latin typeface="Calibri"/>
                <a:cs typeface="Calibri"/>
              </a:rPr>
              <a:t>t</a:t>
            </a:r>
            <a:r>
              <a:rPr dirty="0" sz="1000" spc="60">
                <a:latin typeface="Calibri"/>
                <a:cs typeface="Calibri"/>
              </a:rPr>
              <a:t>h</a:t>
            </a:r>
            <a:r>
              <a:rPr dirty="0" sz="1000" spc="60">
                <a:latin typeface="Calibri"/>
                <a:cs typeface="Calibri"/>
              </a:rPr>
              <a:t>o</a:t>
            </a:r>
            <a:r>
              <a:rPr dirty="0" sz="1000" spc="185">
                <a:latin typeface="Calibri"/>
                <a:cs typeface="Calibri"/>
              </a:rPr>
              <a:t>d</a:t>
            </a:r>
            <a:r>
              <a:rPr dirty="0" sz="1000" spc="105">
                <a:latin typeface="Calibri"/>
                <a:cs typeface="Calibri"/>
              </a:rPr>
              <a:t>=</a:t>
            </a:r>
            <a:r>
              <a:rPr dirty="0" sz="1000" spc="120">
                <a:latin typeface="Calibri"/>
                <a:cs typeface="Calibri"/>
              </a:rPr>
              <a:t>[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p</a:t>
            </a:r>
            <a:r>
              <a:rPr dirty="0" sz="1000" spc="85">
                <a:latin typeface="Calibri"/>
                <a:cs typeface="Calibri"/>
              </a:rPr>
              <a:t>r</a:t>
            </a:r>
            <a:r>
              <a:rPr dirty="0" sz="1000" spc="150">
                <a:latin typeface="Calibri"/>
                <a:cs typeface="Calibri"/>
              </a:rPr>
              <a:t>o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|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r</a:t>
            </a:r>
            <a:r>
              <a:rPr dirty="0" sz="1000" spc="125">
                <a:latin typeface="Calibri"/>
                <a:cs typeface="Calibri"/>
              </a:rPr>
              <a:t>e</a:t>
            </a:r>
            <a:r>
              <a:rPr dirty="0" sz="1000" spc="165">
                <a:latin typeface="Calibri"/>
                <a:cs typeface="Calibri"/>
              </a:rPr>
              <a:t>g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|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14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c</a:t>
            </a:r>
            <a:r>
              <a:rPr dirty="0" sz="1000" spc="90">
                <a:latin typeface="Calibri"/>
                <a:cs typeface="Calibri"/>
              </a:rPr>
              <a:t>e</a:t>
            </a:r>
            <a:r>
              <a:rPr dirty="0" sz="1000" spc="135">
                <a:latin typeface="Calibri"/>
                <a:cs typeface="Calibri"/>
              </a:rPr>
              <a:t>n</a:t>
            </a:r>
            <a:r>
              <a:rPr dirty="0" sz="1000" spc="130">
                <a:latin typeface="Calibri"/>
                <a:cs typeface="Calibri"/>
              </a:rPr>
              <a:t>\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”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287" y="413491"/>
            <a:ext cx="2688590" cy="21602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7495" indent="-195580">
              <a:lnSpc>
                <a:spcPts val="1175"/>
              </a:lnSpc>
              <a:spcBef>
                <a:spcPts val="95"/>
              </a:spcBef>
              <a:buFont typeface="Calibri"/>
              <a:buAutoNum type="arabicPlain"/>
              <a:tabLst>
                <a:tab pos="277495" algn="l"/>
                <a:tab pos="278130" algn="l"/>
              </a:tabLst>
            </a:pPr>
            <a:r>
              <a:rPr dirty="0" sz="1000" spc="140" b="1">
                <a:latin typeface="Calibri"/>
                <a:cs typeface="Calibri"/>
              </a:rPr>
              <a:t>f</a:t>
            </a:r>
            <a:r>
              <a:rPr dirty="0" sz="1000" spc="140" b="1">
                <a:latin typeface="Calibri"/>
                <a:cs typeface="Calibri"/>
              </a:rPr>
              <a:t>u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140" b="1">
                <a:latin typeface="Calibri"/>
                <a:cs typeface="Calibri"/>
              </a:rPr>
              <a:t>t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50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100" b="1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m</a:t>
            </a:r>
            <a:r>
              <a:rPr dirty="0" sz="1000" spc="50">
                <a:latin typeface="Calibri"/>
                <a:cs typeface="Calibri"/>
              </a:rPr>
              <a:t>e</a:t>
            </a:r>
            <a:r>
              <a:rPr dirty="0" sz="1000" spc="30">
                <a:latin typeface="Calibri"/>
                <a:cs typeface="Calibri"/>
              </a:rPr>
              <a:t>t</a:t>
            </a:r>
            <a:r>
              <a:rPr dirty="0" sz="1000" spc="60">
                <a:latin typeface="Calibri"/>
                <a:cs typeface="Calibri"/>
              </a:rPr>
              <a:t>h</a:t>
            </a:r>
            <a:r>
              <a:rPr dirty="0" sz="1000" spc="60">
                <a:latin typeface="Calibri"/>
                <a:cs typeface="Calibri"/>
              </a:rPr>
              <a:t>o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427355" indent="-353060">
              <a:lnSpc>
                <a:spcPts val="1150"/>
              </a:lnSpc>
              <a:buFont typeface="Calibri"/>
              <a:buAutoNum type="arabicPlain"/>
              <a:tabLst>
                <a:tab pos="427355" algn="l"/>
                <a:tab pos="427990" algn="l"/>
              </a:tabLst>
            </a:pPr>
            <a:r>
              <a:rPr dirty="0" sz="1000" spc="114" b="1">
                <a:latin typeface="Calibri"/>
                <a:cs typeface="Calibri"/>
              </a:rPr>
              <a:t>switch</a:t>
            </a:r>
            <a:r>
              <a:rPr dirty="0" sz="1000" spc="430" b="1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method</a:t>
            </a:r>
            <a:endParaRPr sz="1000">
              <a:latin typeface="Calibri"/>
              <a:cs typeface="Calibri"/>
            </a:endParaRPr>
          </a:p>
          <a:p>
            <a:pPr marL="575945" indent="-502284">
              <a:lnSpc>
                <a:spcPts val="1175"/>
              </a:lnSpc>
              <a:buFont typeface="Calibri"/>
              <a:buAutoNum type="arabicPlain"/>
              <a:tabLst>
                <a:tab pos="575945" algn="l"/>
                <a:tab pos="576580" algn="l"/>
              </a:tabLst>
            </a:pPr>
            <a:r>
              <a:rPr dirty="0" sz="1000" spc="120" b="1">
                <a:latin typeface="Calibri"/>
                <a:cs typeface="Calibri"/>
              </a:rPr>
              <a:t>c</a:t>
            </a:r>
            <a:r>
              <a:rPr dirty="0" sz="1000" spc="110" b="1">
                <a:latin typeface="Calibri"/>
                <a:cs typeface="Calibri"/>
              </a:rPr>
              <a:t>a</a:t>
            </a:r>
            <a:r>
              <a:rPr dirty="0" sz="1000" spc="140" b="1">
                <a:latin typeface="Calibri"/>
                <a:cs typeface="Calibri"/>
              </a:rPr>
              <a:t>s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p</a:t>
            </a:r>
            <a:r>
              <a:rPr dirty="0" sz="1000" spc="85">
                <a:latin typeface="Calibri"/>
                <a:cs typeface="Calibri"/>
              </a:rPr>
              <a:t>r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endParaRPr sz="1000">
              <a:latin typeface="Calibri"/>
              <a:cs typeface="Calibri"/>
            </a:endParaRPr>
          </a:p>
          <a:p>
            <a:pPr marL="69850">
              <a:lnSpc>
                <a:spcPts val="1175"/>
              </a:lnSpc>
              <a:spcBef>
                <a:spcPts val="85"/>
              </a:spcBef>
            </a:pPr>
            <a:r>
              <a:rPr dirty="0" sz="1000" spc="20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  <a:p>
            <a:pPr marL="73660">
              <a:lnSpc>
                <a:spcPts val="1175"/>
              </a:lnSpc>
            </a:pPr>
            <a:r>
              <a:rPr dirty="0" sz="1000" spc="-15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  <a:p>
            <a:pPr marL="69850">
              <a:lnSpc>
                <a:spcPts val="1175"/>
              </a:lnSpc>
              <a:spcBef>
                <a:spcPts val="85"/>
              </a:spcBef>
            </a:pPr>
            <a:r>
              <a:rPr dirty="0" sz="1000" spc="20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  <a:p>
            <a:pPr marL="81280">
              <a:lnSpc>
                <a:spcPts val="1175"/>
              </a:lnSpc>
            </a:pPr>
            <a:r>
              <a:rPr dirty="0" sz="1000" spc="-70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  <a:p>
            <a:pPr marL="67310">
              <a:lnSpc>
                <a:spcPts val="1175"/>
              </a:lnSpc>
              <a:spcBef>
                <a:spcPts val="80"/>
              </a:spcBef>
            </a:pPr>
            <a:r>
              <a:rPr dirty="0" sz="1000" spc="35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  <a:p>
            <a:pPr marL="70485">
              <a:lnSpc>
                <a:spcPts val="1175"/>
              </a:lnSpc>
            </a:pPr>
            <a:r>
              <a:rPr dirty="0" sz="1000" spc="10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75"/>
              </a:lnSpc>
              <a:spcBef>
                <a:spcPts val="85"/>
              </a:spcBef>
            </a:pPr>
            <a:r>
              <a:rPr dirty="0" sz="1000" spc="-2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 marL="30480">
              <a:lnSpc>
                <a:spcPts val="1175"/>
              </a:lnSpc>
            </a:pPr>
            <a:r>
              <a:rPr dirty="0" sz="1000" spc="-9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  <a:p>
            <a:pPr marL="20320">
              <a:lnSpc>
                <a:spcPts val="1175"/>
              </a:lnSpc>
              <a:spcBef>
                <a:spcPts val="85"/>
              </a:spcBef>
            </a:pPr>
            <a:r>
              <a:rPr dirty="0" sz="1000" spc="-5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  <a:p>
            <a:pPr marL="424815" indent="-405765">
              <a:lnSpc>
                <a:spcPts val="1150"/>
              </a:lnSpc>
              <a:buFont typeface="Calibri"/>
              <a:buAutoNum type="arabicPlain" startAt="13"/>
              <a:tabLst>
                <a:tab pos="424815" algn="l"/>
                <a:tab pos="425450" algn="l"/>
              </a:tabLst>
            </a:pPr>
            <a:r>
              <a:rPr dirty="0" sz="1000" spc="100" b="1">
                <a:latin typeface="Calibri"/>
                <a:cs typeface="Calibri"/>
              </a:rPr>
              <a:t>endswitch</a:t>
            </a:r>
            <a:endParaRPr sz="1000">
              <a:latin typeface="Calibri"/>
              <a:cs typeface="Calibri"/>
            </a:endParaRPr>
          </a:p>
          <a:p>
            <a:pPr marL="266065" indent="-250825">
              <a:lnSpc>
                <a:spcPts val="1175"/>
              </a:lnSpc>
              <a:buFont typeface="Calibri"/>
              <a:buAutoNum type="arabicPlain" startAt="13"/>
              <a:tabLst>
                <a:tab pos="266065" algn="l"/>
                <a:tab pos="266700" algn="l"/>
              </a:tabLst>
            </a:pPr>
            <a:r>
              <a:rPr dirty="0" sz="1000" spc="55" b="1">
                <a:latin typeface="Calibri"/>
                <a:cs typeface="Calibri"/>
              </a:rPr>
              <a:t>end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4870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146683"/>
            <a:ext cx="60706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script3.m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59155"/>
            <a:ext cx="5039995" cy="2337435"/>
          </a:xfrm>
          <a:custGeom>
            <a:avLst/>
            <a:gdLst/>
            <a:ahLst/>
            <a:cxnLst/>
            <a:rect l="l" t="t" r="r" b="b"/>
            <a:pathLst>
              <a:path w="5039995" h="2337435">
                <a:moveTo>
                  <a:pt x="5039995" y="0"/>
                </a:moveTo>
                <a:lnTo>
                  <a:pt x="0" y="0"/>
                </a:lnTo>
                <a:lnTo>
                  <a:pt x="0" y="2336876"/>
                </a:lnTo>
                <a:lnTo>
                  <a:pt x="5039995" y="233687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68287" y="418609"/>
            <a:ext cx="4358640" cy="2149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0670" indent="-198755">
              <a:lnSpc>
                <a:spcPts val="1175"/>
              </a:lnSpc>
              <a:spcBef>
                <a:spcPts val="95"/>
              </a:spcBef>
              <a:buAutoNum type="arabicPlain"/>
              <a:tabLst>
                <a:tab pos="280035" algn="l"/>
                <a:tab pos="281305" algn="l"/>
              </a:tabLst>
            </a:pPr>
            <a:r>
              <a:rPr dirty="0" sz="1000" spc="25">
                <a:latin typeface="Calibri"/>
                <a:cs typeface="Calibri"/>
              </a:rPr>
              <a:t>f  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70" b="1">
                <a:latin typeface="Calibri"/>
                <a:cs typeface="Calibri"/>
              </a:rPr>
              <a:t>exp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270510" indent="-196215">
              <a:lnSpc>
                <a:spcPts val="1175"/>
              </a:lnSpc>
              <a:buAutoNum type="arabicPlain"/>
              <a:tabLst>
                <a:tab pos="270510" algn="l"/>
                <a:tab pos="271145" algn="l"/>
                <a:tab pos="1550670" algn="l"/>
              </a:tabLst>
            </a:pPr>
            <a:r>
              <a:rPr dirty="0" sz="1000" spc="70">
                <a:latin typeface="Calibri"/>
                <a:cs typeface="Calibri"/>
              </a:rPr>
              <a:t>x0 </a:t>
            </a:r>
            <a:r>
              <a:rPr dirty="0" sz="1000" spc="18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6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20">
                <a:solidFill>
                  <a:srgbClr val="13B03D"/>
                </a:solidFill>
                <a:latin typeface="Calibri"/>
                <a:cs typeface="Calibri"/>
              </a:rPr>
              <a:t>point</a:t>
            </a:r>
            <a:endParaRPr sz="1000">
              <a:latin typeface="Calibri"/>
              <a:cs typeface="Calibri"/>
            </a:endParaRPr>
          </a:p>
          <a:p>
            <a:pPr marL="69850" marR="1061085" indent="3810">
              <a:lnSpc>
                <a:spcPct val="104600"/>
              </a:lnSpc>
              <a:spcBef>
                <a:spcPts val="30"/>
              </a:spcBef>
              <a:buAutoNum type="arabicPlain"/>
              <a:tabLst>
                <a:tab pos="264795" algn="l"/>
                <a:tab pos="275590" algn="l"/>
              </a:tabLst>
            </a:pPr>
            <a:r>
              <a:rPr dirty="0" sz="1000" spc="145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f</a:t>
            </a:r>
            <a:r>
              <a:rPr dirty="0" sz="1000" spc="13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80" b="1">
                <a:latin typeface="Calibri"/>
                <a:cs typeface="Calibri"/>
              </a:rPr>
              <a:t>e</a:t>
            </a:r>
            <a:r>
              <a:rPr dirty="0" sz="1000" spc="75" b="1">
                <a:latin typeface="Calibri"/>
                <a:cs typeface="Calibri"/>
              </a:rPr>
              <a:t>x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90">
                <a:solidFill>
                  <a:srgbClr val="13B03D"/>
                </a:solidFill>
                <a:latin typeface="Calibri"/>
                <a:cs typeface="Calibri"/>
              </a:rPr>
              <a:t>d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</a:t>
            </a:r>
            <a:r>
              <a:rPr dirty="0" sz="1000" spc="-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0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5">
                <a:solidFill>
                  <a:srgbClr val="13B03D"/>
                </a:solidFill>
                <a:latin typeface="Calibri"/>
                <a:cs typeface="Calibri"/>
              </a:rPr>
              <a:t>p</a:t>
            </a:r>
            <a:r>
              <a:rPr dirty="0" sz="1000" spc="150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t 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c</a:t>
            </a:r>
            <a:r>
              <a:rPr dirty="0" sz="1000" spc="110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m</a:t>
            </a:r>
            <a:r>
              <a:rPr dirty="0" sz="1000" spc="125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05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L="279400" indent="-206375">
              <a:lnSpc>
                <a:spcPct val="100000"/>
              </a:lnSpc>
              <a:spcBef>
                <a:spcPts val="85"/>
              </a:spcBef>
              <a:buAutoNum type="arabicPlain" startAt="5"/>
              <a:tabLst>
                <a:tab pos="279400" algn="l"/>
                <a:tab pos="280035" algn="l"/>
                <a:tab pos="2385695" algn="l"/>
              </a:tabLst>
            </a:pPr>
            <a:r>
              <a:rPr dirty="0" sz="1000" spc="135">
                <a:latin typeface="Calibri"/>
                <a:cs typeface="Calibri"/>
              </a:rPr>
              <a:t>errs </a:t>
            </a:r>
            <a:r>
              <a:rPr dirty="0" sz="1000" spc="1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5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zeros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length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errors</a:t>
            </a:r>
            <a:endParaRPr sz="1000">
              <a:latin typeface="Calibri"/>
              <a:cs typeface="Calibri"/>
            </a:endParaRPr>
          </a:p>
          <a:p>
            <a:pPr marL="278130" indent="-208915">
              <a:lnSpc>
                <a:spcPct val="100000"/>
              </a:lnSpc>
              <a:spcBef>
                <a:spcPts val="80"/>
              </a:spcBef>
              <a:buFont typeface="Calibri"/>
              <a:buAutoNum type="arabicPlain" startAt="5"/>
              <a:tabLst>
                <a:tab pos="278130" algn="l"/>
                <a:tab pos="278765" algn="l"/>
              </a:tabLst>
            </a:pP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45" b="1">
                <a:latin typeface="Calibri"/>
                <a:cs typeface="Calibri"/>
              </a:rPr>
              <a:t>l</a:t>
            </a:r>
            <a:r>
              <a:rPr dirty="0" sz="1000" spc="140" b="1">
                <a:latin typeface="Calibri"/>
                <a:cs typeface="Calibri"/>
              </a:rPr>
              <a:t>e</a:t>
            </a:r>
            <a:r>
              <a:rPr dirty="0" sz="1000" spc="130" b="1">
                <a:latin typeface="Calibri"/>
                <a:cs typeface="Calibri"/>
              </a:rPr>
              <a:t>n</a:t>
            </a:r>
            <a:r>
              <a:rPr dirty="0" sz="1000" spc="160" b="1">
                <a:latin typeface="Calibri"/>
                <a:cs typeface="Calibri"/>
              </a:rPr>
              <a:t>g</a:t>
            </a:r>
            <a:r>
              <a:rPr dirty="0" sz="1000" spc="125" b="1">
                <a:latin typeface="Calibri"/>
                <a:cs typeface="Calibri"/>
              </a:rPr>
              <a:t>t</a:t>
            </a:r>
            <a:r>
              <a:rPr dirty="0" sz="1000" spc="35" b="1">
                <a:latin typeface="Calibri"/>
                <a:cs typeface="Calibri"/>
              </a:rPr>
              <a:t>h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81280">
              <a:lnSpc>
                <a:spcPct val="100000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-70">
                <a:latin typeface="Calibri"/>
                <a:cs typeface="Calibri"/>
              </a:rPr>
              <a:t>7</a:t>
            </a:r>
            <a:r>
              <a:rPr dirty="0" sz="1000" spc="-70">
                <a:latin typeface="Calibri"/>
                <a:cs typeface="Calibri"/>
              </a:rPr>
              <a:t>	</a:t>
            </a:r>
            <a:r>
              <a:rPr dirty="0" sz="1000" spc="165">
                <a:latin typeface="Calibri"/>
                <a:cs typeface="Calibri"/>
              </a:rPr>
              <a:t>e</a:t>
            </a:r>
            <a:r>
              <a:rPr dirty="0" sz="1000" spc="150">
                <a:latin typeface="Calibri"/>
                <a:cs typeface="Calibri"/>
              </a:rPr>
              <a:t>rr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f</a:t>
            </a:r>
            <a:r>
              <a:rPr dirty="0" sz="1000" spc="13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p</a:t>
            </a:r>
            <a:r>
              <a:rPr dirty="0" sz="1000" spc="85">
                <a:latin typeface="Calibri"/>
                <a:cs typeface="Calibri"/>
              </a:rPr>
              <a:t>r</a:t>
            </a:r>
            <a:r>
              <a:rPr dirty="0" sz="1000" spc="50">
                <a:latin typeface="Calibri"/>
                <a:cs typeface="Calibri"/>
              </a:rPr>
              <a:t>o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35">
                <a:latin typeface="Calibri"/>
                <a:cs typeface="Calibri"/>
              </a:rPr>
              <a:t>8</a:t>
            </a:r>
            <a:r>
              <a:rPr dirty="0" sz="1000" spc="35">
                <a:latin typeface="Calibri"/>
                <a:cs typeface="Calibri"/>
              </a:rPr>
              <a:t>	</a:t>
            </a:r>
            <a:r>
              <a:rPr dirty="0" sz="1000" spc="165">
                <a:latin typeface="Calibri"/>
                <a:cs typeface="Calibri"/>
              </a:rPr>
              <a:t>e</a:t>
            </a:r>
            <a:r>
              <a:rPr dirty="0" sz="1000" spc="150">
                <a:latin typeface="Calibri"/>
                <a:cs typeface="Calibri"/>
              </a:rPr>
              <a:t>rr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f</a:t>
            </a:r>
            <a:r>
              <a:rPr dirty="0" sz="1000" spc="13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r</a:t>
            </a:r>
            <a:r>
              <a:rPr dirty="0" sz="1000" spc="130">
                <a:latin typeface="Calibri"/>
                <a:cs typeface="Calibri"/>
              </a:rPr>
              <a:t>e</a:t>
            </a:r>
            <a:r>
              <a:rPr dirty="0" sz="1000" spc="40">
                <a:latin typeface="Calibri"/>
                <a:cs typeface="Calibri"/>
              </a:rPr>
              <a:t>g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70485">
              <a:lnSpc>
                <a:spcPts val="1175"/>
              </a:lnSpc>
              <a:spcBef>
                <a:spcPts val="85"/>
              </a:spcBef>
              <a:tabLst>
                <a:tab pos="431165" algn="l"/>
              </a:tabLst>
            </a:pPr>
            <a:r>
              <a:rPr dirty="0" sz="1000" spc="10">
                <a:latin typeface="Calibri"/>
                <a:cs typeface="Calibri"/>
              </a:rPr>
              <a:t>9</a:t>
            </a:r>
            <a:r>
              <a:rPr dirty="0" sz="1000" spc="10">
                <a:latin typeface="Calibri"/>
                <a:cs typeface="Calibri"/>
              </a:rPr>
              <a:t>	</a:t>
            </a:r>
            <a:r>
              <a:rPr dirty="0" sz="1000" spc="165">
                <a:latin typeface="Calibri"/>
                <a:cs typeface="Calibri"/>
              </a:rPr>
              <a:t>e</a:t>
            </a:r>
            <a:r>
              <a:rPr dirty="0" sz="1000" spc="150">
                <a:latin typeface="Calibri"/>
                <a:cs typeface="Calibri"/>
              </a:rPr>
              <a:t>rr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f</a:t>
            </a:r>
            <a:r>
              <a:rPr dirty="0" sz="1000" spc="13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d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x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c</a:t>
            </a:r>
            <a:r>
              <a:rPr dirty="0" sz="1000" spc="90">
                <a:latin typeface="Calibri"/>
                <a:cs typeface="Calibri"/>
              </a:rPr>
              <a:t>e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73050" indent="-260985">
              <a:lnSpc>
                <a:spcPts val="1175"/>
              </a:lnSpc>
              <a:buFont typeface="Calibri"/>
              <a:buAutoNum type="arabicPlain" startAt="10"/>
              <a:tabLst>
                <a:tab pos="273050" algn="l"/>
                <a:tab pos="273685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20320" marR="5080" indent="9525">
              <a:lnSpc>
                <a:spcPct val="107300"/>
              </a:lnSpc>
              <a:spcBef>
                <a:spcPts val="200"/>
              </a:spcBef>
              <a:buFont typeface="Calibri"/>
              <a:buAutoNum type="arabicPlain" startAt="10"/>
              <a:tabLst>
                <a:tab pos="283845" algn="l"/>
                <a:tab pos="284480" algn="l"/>
              </a:tabLst>
            </a:pP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6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8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��h��|�progresive�|�regresive�|���central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\n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0">
                <a:latin typeface="Calibri"/>
                <a:cs typeface="Calibri"/>
              </a:rPr>
              <a:t>12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6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−−−−−−−−−−−−−−−−−−−−−−−−−−−−−−−−−−−−−−−−−\n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290"/>
              </a:spcBef>
              <a:tabLst>
                <a:tab pos="283845" algn="l"/>
              </a:tabLst>
            </a:pPr>
            <a:r>
              <a:rPr dirty="0" sz="1000" spc="-50">
                <a:latin typeface="Calibri"/>
                <a:cs typeface="Calibri"/>
              </a:rPr>
              <a:t>13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%.2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f�|��%.6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60">
                <a:latin typeface="Calibri"/>
                <a:cs typeface="Calibri"/>
              </a:rPr>
              <a:t>f�|��%.6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0">
                <a:latin typeface="Calibri"/>
                <a:cs typeface="Calibri"/>
              </a:rPr>
              <a:t>f�|�%.6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\n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2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75">
                <a:latin typeface="Calibri"/>
                <a:cs typeface="Calibri"/>
              </a:rPr>
              <a:t>errs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17983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Integración</a:t>
            </a:r>
            <a:r>
              <a:rPr dirty="0" sz="1400" spc="-3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Numérica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1682114" cy="5080"/>
            </a:xfrm>
            <a:custGeom>
              <a:avLst/>
              <a:gdLst/>
              <a:ahLst/>
              <a:cxnLst/>
              <a:rect l="l" t="t" r="r" b="b"/>
              <a:pathLst>
                <a:path w="1682114" h="5080">
                  <a:moveTo>
                    <a:pt x="0" y="5060"/>
                  </a:moveTo>
                  <a:lnTo>
                    <a:pt x="0" y="0"/>
                  </a:lnTo>
                  <a:lnTo>
                    <a:pt x="1681685" y="0"/>
                  </a:lnTo>
                  <a:lnTo>
                    <a:pt x="168168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05346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Reglas</a:t>
            </a:r>
            <a:r>
              <a:rPr dirty="0" u="none" sz="1200" spc="-3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simples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3376929" cy="5080"/>
            </a:xfrm>
            <a:custGeom>
              <a:avLst/>
              <a:gdLst/>
              <a:ahLst/>
              <a:cxnLst/>
              <a:rect l="l" t="t" r="r" b="b"/>
              <a:pathLst>
                <a:path w="3376929" h="5079">
                  <a:moveTo>
                    <a:pt x="0" y="5060"/>
                  </a:moveTo>
                  <a:lnTo>
                    <a:pt x="0" y="0"/>
                  </a:lnTo>
                  <a:lnTo>
                    <a:pt x="3376625" y="0"/>
                  </a:lnTo>
                  <a:lnTo>
                    <a:pt x="337662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30974" y="598524"/>
            <a:ext cx="897890" cy="461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91440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latin typeface="DejaVu Serif"/>
                <a:cs typeface="DejaVu Serif"/>
              </a:rPr>
              <a:t>{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13888" sz="900">
                <a:latin typeface="Calibri"/>
                <a:cs typeface="Calibri"/>
              </a:rPr>
              <a:t>0</a:t>
            </a:r>
            <a:r>
              <a:rPr dirty="0" sz="800" b="0" i="1">
                <a:latin typeface="Bookman Old Style"/>
                <a:cs typeface="Bookman Old Style"/>
              </a:rPr>
              <a:t>,...,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9259" sz="900">
                <a:latin typeface="Calibri"/>
                <a:cs typeface="Calibri"/>
              </a:rPr>
              <a:t>n</a:t>
            </a:r>
            <a:r>
              <a:rPr dirty="0" sz="800" i="1">
                <a:latin typeface="DejaVu Serif"/>
                <a:cs typeface="DejaVu Serif"/>
              </a:rPr>
              <a:t>}</a:t>
            </a:r>
            <a:endParaRPr sz="800">
              <a:latin typeface="DejaVu Serif"/>
              <a:cs typeface="DejaVu Serif"/>
            </a:endParaRPr>
          </a:p>
          <a:p>
            <a:pPr marL="63500">
              <a:lnSpc>
                <a:spcPts val="660"/>
              </a:lnSpc>
              <a:spcBef>
                <a:spcPts val="1155"/>
              </a:spcBef>
            </a:pP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300">
                <a:latin typeface="Tahoma"/>
                <a:cs typeface="Tahoma"/>
              </a:rPr>
              <a:t> </a:t>
            </a:r>
            <a:r>
              <a:rPr dirty="0" baseline="53030" sz="1650" spc="-427" i="1">
                <a:latin typeface="DejaVu Sans Condensed"/>
                <a:cs typeface="DejaVu Sans Condensed"/>
              </a:rPr>
              <a:t>↓</a:t>
            </a:r>
            <a:r>
              <a:rPr dirty="0" baseline="53030" sz="1650" spc="7" i="1">
                <a:latin typeface="DejaVu Sans Condensed"/>
                <a:cs typeface="DejaVu Sans Condensed"/>
              </a:rPr>
              <a:t> 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baseline="-10416" sz="1200" spc="52">
                <a:latin typeface="Calibri"/>
                <a:cs typeface="Calibri"/>
              </a:rPr>
              <a:t>n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sz="1100" spc="3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R="91440">
              <a:lnSpc>
                <a:spcPts val="660"/>
              </a:lnSpc>
            </a:pP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0050" y="832204"/>
            <a:ext cx="1955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m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90050" y="934134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4321" y="848028"/>
            <a:ext cx="10515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4250" algn="l"/>
              </a:tabLst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m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20">
                <a:latin typeface="Tahoma"/>
                <a:cs typeface="Tahoma"/>
              </a:rPr>
              <a:t>   </a:t>
            </a:r>
            <a:r>
              <a:rPr dirty="0" sz="800" spc="-5">
                <a:latin typeface="Tahoma"/>
                <a:cs typeface="Tahoma"/>
              </a:rPr>
              <a:t> </a:t>
            </a:r>
            <a:r>
              <a:rPr dirty="0" sz="800" spc="30" i="1">
                <a:latin typeface="DejaVu Serif"/>
                <a:cs typeface="DejaVu Serif"/>
              </a:rPr>
              <a:t>∗</a:t>
            </a:r>
            <a:r>
              <a:rPr dirty="0" sz="800" i="1">
                <a:latin typeface="DejaVu Serif"/>
                <a:cs typeface="DejaVu Serif"/>
              </a:rPr>
              <a:t>	</a:t>
            </a:r>
            <a:r>
              <a:rPr dirty="0" sz="800" spc="-70" i="1">
                <a:latin typeface="DejaVu Serif"/>
                <a:cs typeface="DejaVu Serif"/>
              </a:rPr>
              <a:t>∗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76486" y="614195"/>
            <a:ext cx="704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x</a:t>
            </a:r>
            <a:r>
              <a:rPr dirty="0" baseline="27777" sz="900" i="1">
                <a:latin typeface="DejaVu Serif"/>
                <a:cs typeface="DejaVu Serif"/>
              </a:rPr>
              <a:t>∗</a:t>
            </a:r>
            <a:r>
              <a:rPr dirty="0" sz="800" i="1">
                <a:latin typeface="DejaVu Serif"/>
                <a:cs typeface="DejaVu Serif"/>
              </a:rPr>
              <a:t>∈{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13888" sz="900">
                <a:latin typeface="Calibri"/>
                <a:cs typeface="Calibri"/>
              </a:rPr>
              <a:t>0</a:t>
            </a:r>
            <a:r>
              <a:rPr dirty="0" sz="800" b="0" i="1">
                <a:latin typeface="Bookman Old Style"/>
                <a:cs typeface="Bookman Old Style"/>
              </a:rPr>
              <a:t>,...,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9259" sz="900">
                <a:latin typeface="Calibri"/>
                <a:cs typeface="Calibri"/>
              </a:rPr>
              <a:t>n</a:t>
            </a:r>
            <a:r>
              <a:rPr dirty="0" sz="800" i="1">
                <a:latin typeface="DejaVu Serif"/>
                <a:cs typeface="DejaVu Serif"/>
              </a:rPr>
              <a:t>}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85719" y="75174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85" i="1">
                <a:latin typeface="DejaVu Sans Condensed"/>
                <a:cs typeface="DejaVu Sans Condensed"/>
              </a:rPr>
              <a:t>↓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9664" y="867904"/>
            <a:ext cx="16529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660" algn="l"/>
                <a:tab pos="572770" algn="l"/>
                <a:tab pos="1248410" algn="l"/>
              </a:tabLst>
            </a:pPr>
            <a:r>
              <a:rPr dirty="0" sz="1100" spc="740">
                <a:latin typeface="Lucida Sans Unicode"/>
                <a:cs typeface="Lucida Sans Unicode"/>
              </a:rPr>
              <a:t> </a:t>
            </a:r>
            <a:r>
              <a:rPr dirty="0" sz="1100" spc="740">
                <a:latin typeface="Lucida Sans Unicode"/>
                <a:cs typeface="Lucida Sans Unicode"/>
              </a:rPr>
              <a:t>	</a:t>
            </a: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p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61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20973" y="774178"/>
            <a:ext cx="242570" cy="3409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5715">
              <a:lnSpc>
                <a:spcPts val="1245"/>
              </a:lnSpc>
              <a:spcBef>
                <a:spcPts val="90"/>
              </a:spcBef>
            </a:pP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45"/>
              </a:lnSpc>
            </a:pPr>
            <a:r>
              <a:rPr dirty="0" baseline="-15151" sz="1650" spc="67">
                <a:latin typeface="Calibri"/>
                <a:cs typeface="Calibri"/>
              </a:rPr>
              <a:t>h</a:t>
            </a:r>
            <a:r>
              <a:rPr dirty="0" sz="800" spc="4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27983" y="732039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57231" y="73628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1816" y="1080235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0447" y="867904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46398" y="933219"/>
            <a:ext cx="180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15319" y="732039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44567" y="73628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9152" y="1080235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33721" y="933219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30471" y="867904"/>
            <a:ext cx="748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9885" algn="l"/>
              </a:tabLst>
            </a:pPr>
            <a:r>
              <a:rPr dirty="0" sz="1100" spc="-90">
                <a:latin typeface="Tahoma"/>
                <a:cs typeface="Tahoma"/>
              </a:rPr>
              <a:t>:	</a:t>
            </a:r>
            <a:r>
              <a:rPr dirty="0" sz="1100" spc="50">
                <a:latin typeface="Calibri"/>
                <a:cs typeface="Calibri"/>
              </a:rPr>
              <a:t>c 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6286" y="140999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64830" y="1487384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03260" y="1761526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53260" y="1598573"/>
            <a:ext cx="393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05799" y="140999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44343" y="1487384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82773" y="1761526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73859" y="1598573"/>
            <a:ext cx="11296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98145" algn="l"/>
                <a:tab pos="7715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15" i="1">
                <a:latin typeface="DejaVu Sans Condensed"/>
                <a:cs typeface="DejaVu Sans Condensed"/>
              </a:rPr>
              <a:t>≈	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baseline="-10416" sz="1200" spc="67">
                <a:latin typeface="Calibri"/>
                <a:cs typeface="Calibri"/>
              </a:rPr>
              <a:t>n</a:t>
            </a:r>
            <a:r>
              <a:rPr dirty="0" sz="1100" spc="45">
                <a:latin typeface="Tahoma"/>
                <a:cs typeface="Tahoma"/>
              </a:rPr>
              <a:t>(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32354" y="1598573"/>
            <a:ext cx="440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55771" y="146272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85007" y="1466950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89604" y="1810904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08222" y="140999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46767" y="1487384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85197" y="1761526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06837" y="157869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97097" y="1598573"/>
            <a:ext cx="647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f</a:t>
            </a:r>
            <a:r>
              <a:rPr dirty="0" baseline="-13888" sz="1200" spc="7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L</a:t>
            </a:r>
            <a:r>
              <a:rPr dirty="0" baseline="-20833" sz="1200" spc="75">
                <a:latin typeface="Calibri"/>
                <a:cs typeface="Calibri"/>
              </a:rPr>
              <a:t>k</a:t>
            </a:r>
            <a:r>
              <a:rPr dirty="0" sz="1100" spc="5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x</a:t>
            </a:r>
            <a:r>
              <a:rPr dirty="0" sz="1100" spc="5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11117" y="1944889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40366" y="194913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44950" y="2293085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38767" y="2080754"/>
            <a:ext cx="1019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3693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a</a:t>
            </a:r>
            <a:r>
              <a:rPr dirty="0" sz="1100" spc="30">
                <a:latin typeface="Tahoma"/>
                <a:cs typeface="Tahoma"/>
              </a:rPr>
              <a:t>)	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29519" y="2146069"/>
            <a:ext cx="180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35220" y="1944889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64456" y="194913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69053" y="2293085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50359" y="2080754"/>
            <a:ext cx="42925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9885" algn="l"/>
              </a:tabLst>
            </a:pP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90">
                <a:latin typeface="Tahoma"/>
                <a:cs typeface="Tahoma"/>
              </a:rPr>
              <a:t>	</a:t>
            </a:r>
            <a:r>
              <a:rPr dirty="0" sz="1100" spc="50">
                <a:latin typeface="Calibri"/>
                <a:cs typeface="Calibri"/>
              </a:rPr>
              <a:t>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53622" y="2146069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49444" y="2080754"/>
            <a:ext cx="2311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38767" y="2562935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00196" y="2446677"/>
            <a:ext cx="350520" cy="40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0175" marR="5080" indent="-118110">
              <a:lnSpc>
                <a:spcPct val="112599"/>
              </a:lnSpc>
              <a:spcBef>
                <a:spcPts val="100"/>
              </a:spcBef>
            </a:pPr>
            <a:r>
              <a:rPr dirty="0" u="sng" sz="1100" spc="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33736" y="242707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62972" y="2431312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67557" y="2775253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86187" y="2562935"/>
            <a:ext cx="2101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867505" y="2628250"/>
            <a:ext cx="180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28629" y="242707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57865" y="2431312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62449" y="2775253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62398" y="2628250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43768" y="2562935"/>
            <a:ext cx="775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9885" algn="l"/>
              </a:tabLst>
            </a:pPr>
            <a:r>
              <a:rPr dirty="0" sz="1100" spc="-90">
                <a:latin typeface="Tahoma"/>
                <a:cs typeface="Tahoma"/>
              </a:rPr>
              <a:t>:	</a:t>
            </a:r>
            <a:r>
              <a:rPr dirty="0" sz="1100" spc="60">
                <a:latin typeface="Calibri"/>
                <a:cs typeface="Calibri"/>
              </a:rPr>
              <a:t>d 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4429" y="2364789"/>
            <a:ext cx="374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 b="1">
                <a:latin typeface="Calibri"/>
                <a:cs typeface="Calibri"/>
              </a:rPr>
              <a:t>E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o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4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70394" y="2191269"/>
            <a:ext cx="1275080" cy="5111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-30">
                <a:latin typeface="Calibri"/>
                <a:cs typeface="Calibri"/>
              </a:rPr>
              <a:t>.</a:t>
            </a:r>
            <a:r>
              <a:rPr dirty="0" baseline="-13888" sz="1200">
                <a:latin typeface="Calibri"/>
                <a:cs typeface="Calibri"/>
              </a:rPr>
              <a:t> </a:t>
            </a:r>
            <a:r>
              <a:rPr dirty="0" baseline="-13888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de</a:t>
            </a:r>
            <a:r>
              <a:rPr dirty="0" baseline="-13888" sz="1200" spc="-60">
                <a:latin typeface="Calibri"/>
                <a:cs typeface="Calibri"/>
              </a:rPr>
              <a:t>r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9690">
              <a:lnSpc>
                <a:spcPct val="100000"/>
              </a:lnSpc>
              <a:spcBef>
                <a:spcPts val="11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7361" sz="1200" spc="44">
                <a:latin typeface="Calibri"/>
                <a:cs typeface="Calibri"/>
              </a:rPr>
              <a:t>int</a:t>
            </a:r>
            <a:r>
              <a:rPr dirty="0" baseline="-17361" sz="1200" spc="-30">
                <a:latin typeface="Calibri"/>
                <a:cs typeface="Calibri"/>
              </a:rPr>
              <a:t>.</a:t>
            </a:r>
            <a:r>
              <a:rPr dirty="0" baseline="-17361" sz="1200" spc="-30">
                <a:latin typeface="Calibri"/>
                <a:cs typeface="Calibri"/>
              </a:rPr>
              <a:t> </a:t>
            </a:r>
            <a:r>
              <a:rPr dirty="0" baseline="-17361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baseline="-17361" sz="1200" spc="44">
                <a:latin typeface="Calibri"/>
                <a:cs typeface="Calibri"/>
              </a:rPr>
              <a:t>int</a:t>
            </a:r>
            <a:r>
              <a:rPr dirty="0" baseline="-17361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39447" y="2965435"/>
            <a:ext cx="1136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0">
                <a:latin typeface="Calibri"/>
                <a:cs typeface="Calibri"/>
              </a:rPr>
              <a:t>17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379" y="333436"/>
            <a:ext cx="4271645" cy="47307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63195" indent="-11303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163830" algn="l"/>
              </a:tabLst>
            </a:pPr>
            <a:r>
              <a:rPr dirty="0" sz="1100" spc="45">
                <a:latin typeface="Calibri"/>
                <a:cs typeface="Calibri"/>
              </a:rPr>
              <a:t>Coordenadas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cilíndricas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baseline="27777" sz="1200" spc="-7">
                <a:latin typeface="Calibri"/>
                <a:cs typeface="Calibri"/>
              </a:rPr>
              <a:t>3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0,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65">
                <a:latin typeface="Tahoma"/>
                <a:cs typeface="Tahoma"/>
              </a:rPr>
              <a:t>[</a:t>
            </a:r>
            <a:r>
              <a:rPr dirty="0" sz="1100" spc="-65" i="1">
                <a:latin typeface="DejaVu Sans Condensed"/>
                <a:cs typeface="DejaVu Sans Condensed"/>
              </a:rPr>
              <a:t>−</a:t>
            </a:r>
            <a:r>
              <a:rPr dirty="0" sz="1100" spc="-65" b="0" i="1">
                <a:latin typeface="Bookman Old Style"/>
                <a:cs typeface="Bookman Old Style"/>
              </a:rPr>
              <a:t>π,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5" b="0" i="1">
                <a:latin typeface="Bookman Old Style"/>
                <a:cs typeface="Bookman Old Style"/>
              </a:rPr>
              <a:t>π</a:t>
            </a:r>
            <a:r>
              <a:rPr dirty="0" sz="1100" spc="-45">
                <a:latin typeface="Tahoma"/>
                <a:cs typeface="Tahoma"/>
              </a:rPr>
              <a:t>]</a:t>
            </a:r>
            <a:r>
              <a:rPr dirty="0" sz="1100" spc="-45">
                <a:latin typeface="Calibri"/>
                <a:cs typeface="Calibri"/>
              </a:rPr>
              <a:t>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baseline="5050" sz="1650" spc="-405">
                <a:latin typeface="Tahoma"/>
                <a:cs typeface="Tahoma"/>
              </a:rPr>
              <a:t>¯</a:t>
            </a:r>
            <a:r>
              <a:rPr dirty="0" sz="1100" spc="-270">
                <a:latin typeface="Calibri"/>
                <a:cs typeface="Calibri"/>
              </a:rPr>
              <a:t>z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843915">
              <a:lnSpc>
                <a:spcPct val="100000"/>
              </a:lnSpc>
              <a:spcBef>
                <a:spcPts val="445"/>
              </a:spcBef>
              <a:tabLst>
                <a:tab pos="2683510" algn="l"/>
              </a:tabLst>
            </a:pPr>
            <a:r>
              <a:rPr dirty="0" sz="1100" spc="50">
                <a:latin typeface="Calibri"/>
                <a:cs typeface="Calibri"/>
              </a:rPr>
              <a:t>cilíndricas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cartesianas	cartesianas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45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cilíndricas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4311" y="780971"/>
            <a:ext cx="62547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635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 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 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baseline="5050" sz="1650" spc="-847">
                <a:latin typeface="Tahoma"/>
                <a:cs typeface="Tahoma"/>
              </a:rPr>
              <a:t>¯</a:t>
            </a:r>
            <a:r>
              <a:rPr dirty="0" sz="1100" spc="30">
                <a:latin typeface="Calibri"/>
                <a:cs typeface="Calibri"/>
              </a:rPr>
              <a:t>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1615" y="812595"/>
            <a:ext cx="7785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 spc="-22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0127" y="1010474"/>
            <a:ext cx="605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4722" sz="1200" spc="37">
                <a:latin typeface="Calibri"/>
                <a:cs typeface="Calibri"/>
              </a:rPr>
              <a:t>y</a:t>
            </a:r>
            <a:endParaRPr baseline="34722"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8300" y="112708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 h="0">
                <a:moveTo>
                  <a:pt x="0" y="0"/>
                </a:moveTo>
                <a:lnTo>
                  <a:pt x="4918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01338" y="1095576"/>
            <a:ext cx="339090" cy="304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919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1280"/>
              </a:lnSpc>
            </a:pPr>
            <a:r>
              <a:rPr dirty="0" baseline="5050" sz="1650" spc="-847">
                <a:latin typeface="Tahoma"/>
                <a:cs typeface="Tahoma"/>
              </a:rPr>
              <a:t>¯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379" y="1379738"/>
            <a:ext cx="4187190" cy="47307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63195" indent="-11303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163830" algn="l"/>
              </a:tabLst>
            </a:pPr>
            <a:r>
              <a:rPr dirty="0" sz="1100" spc="45">
                <a:latin typeface="Calibri"/>
                <a:cs typeface="Calibri"/>
              </a:rPr>
              <a:t>Coordenadas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esféricas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baseline="27777" sz="1200" spc="-7">
                <a:latin typeface="Calibri"/>
                <a:cs typeface="Calibri"/>
              </a:rPr>
              <a:t>3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0,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spc="5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65">
                <a:latin typeface="Tahoma"/>
                <a:cs typeface="Tahoma"/>
              </a:rPr>
              <a:t>[</a:t>
            </a:r>
            <a:r>
              <a:rPr dirty="0" sz="1100" spc="-65" i="1">
                <a:latin typeface="DejaVu Sans Condensed"/>
                <a:cs typeface="DejaVu Sans Condensed"/>
              </a:rPr>
              <a:t>−</a:t>
            </a:r>
            <a:r>
              <a:rPr dirty="0" sz="1100" spc="-65" b="0" i="1">
                <a:latin typeface="Bookman Old Style"/>
                <a:cs typeface="Bookman Old Style"/>
              </a:rPr>
              <a:t>π,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5" b="0" i="1">
                <a:latin typeface="Bookman Old Style"/>
                <a:cs typeface="Bookman Old Style"/>
              </a:rPr>
              <a:t>π</a:t>
            </a:r>
            <a:r>
              <a:rPr dirty="0" sz="1100" spc="-45">
                <a:latin typeface="Tahoma"/>
                <a:cs typeface="Tahoma"/>
              </a:rPr>
              <a:t>]</a:t>
            </a:r>
            <a:r>
              <a:rPr dirty="0" sz="1100" spc="-4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5" b="0" i="1">
                <a:latin typeface="Bookman Old Style"/>
                <a:cs typeface="Bookman Old Style"/>
              </a:rPr>
              <a:t>π</a:t>
            </a:r>
            <a:r>
              <a:rPr dirty="0" sz="1100" spc="-55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929005">
              <a:lnSpc>
                <a:spcPct val="100000"/>
              </a:lnSpc>
              <a:spcBef>
                <a:spcPts val="445"/>
              </a:spcBef>
              <a:tabLst>
                <a:tab pos="2683510" algn="l"/>
              </a:tabLst>
            </a:pPr>
            <a:r>
              <a:rPr dirty="0" sz="1100" spc="45">
                <a:latin typeface="Calibri"/>
                <a:cs typeface="Calibri"/>
              </a:rPr>
              <a:t>esféricas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cartesianas	cartesianas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50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esféricas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3961" y="1842475"/>
            <a:ext cx="930910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635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 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 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4676" y="1858885"/>
            <a:ext cx="10826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 spc="-22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2162" y="2056776"/>
            <a:ext cx="605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baseline="34722" sz="1200" spc="37">
                <a:latin typeface="Calibri"/>
                <a:cs typeface="Calibri"/>
              </a:rPr>
              <a:t>y</a:t>
            </a:r>
            <a:endParaRPr baseline="34722"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00335" y="217338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 h="0">
                <a:moveTo>
                  <a:pt x="0" y="0"/>
                </a:moveTo>
                <a:lnTo>
                  <a:pt x="4918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87990" y="2141878"/>
            <a:ext cx="742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93897" y="2285109"/>
            <a:ext cx="4654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>
                <a:latin typeface="Tahoma"/>
                <a:cs typeface="Tahoma"/>
              </a:rPr>
              <a:t>tan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7635" y="2162580"/>
            <a:ext cx="1333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620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07891" y="2274214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528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943667" y="2249835"/>
            <a:ext cx="2393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8595" algn="l"/>
              </a:tabLst>
            </a:pPr>
            <a:r>
              <a:rPr dirty="0" sz="600" spc="-15">
                <a:latin typeface="Calibri"/>
                <a:cs typeface="Calibri"/>
              </a:rPr>
              <a:t>2</a:t>
            </a:r>
            <a:r>
              <a:rPr dirty="0" sz="600" spc="-15">
                <a:latin typeface="Calibri"/>
                <a:cs typeface="Calibri"/>
              </a:rPr>
              <a:t>	</a:t>
            </a: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00335" y="2401722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07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95191" y="2253346"/>
            <a:ext cx="250825" cy="26416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71120" marR="5080" indent="-59055">
              <a:lnSpc>
                <a:spcPts val="919"/>
              </a:lnSpc>
              <a:spcBef>
                <a:spcPts val="160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sz="800" spc="50">
                <a:latin typeface="Tahoma"/>
                <a:cs typeface="Tahoma"/>
              </a:rPr>
              <a:t>+</a:t>
            </a:r>
            <a:r>
              <a:rPr dirty="0" sz="800" spc="50">
                <a:latin typeface="Calibri"/>
                <a:cs typeface="Calibri"/>
              </a:rPr>
              <a:t>y </a:t>
            </a:r>
            <a:r>
              <a:rPr dirty="0" sz="800" spc="-16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z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16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0402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Reglas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rectangulares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simples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3575685" cy="5080"/>
            </a:xfrm>
            <a:custGeom>
              <a:avLst/>
              <a:gdLst/>
              <a:ahLst/>
              <a:cxnLst/>
              <a:rect l="l" t="t" r="r" b="b"/>
              <a:pathLst>
                <a:path w="3575685" h="5079">
                  <a:moveTo>
                    <a:pt x="0" y="5060"/>
                  </a:moveTo>
                  <a:lnTo>
                    <a:pt x="0" y="0"/>
                  </a:lnTo>
                  <a:lnTo>
                    <a:pt x="3575172" y="0"/>
                  </a:lnTo>
                  <a:lnTo>
                    <a:pt x="357517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23416" y="560399"/>
            <a:ext cx="18065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822325" algn="l"/>
                <a:tab pos="1137920" algn="l"/>
              </a:tabLst>
            </a:pP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62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	</a:t>
            </a:r>
            <a:r>
              <a:rPr dirty="0" sz="1100" spc="715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	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sz="1100" spc="35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sz="1100" spc="35">
                <a:latin typeface="Tahoma"/>
                <a:cs typeface="Tahoma"/>
              </a:rPr>
              <a:t>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baseline="-10416" sz="1200" spc="44">
                <a:latin typeface="Calibri"/>
                <a:cs typeface="Calibri"/>
              </a:rPr>
              <a:t>0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1678" y="449210"/>
            <a:ext cx="1824989" cy="30289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38100">
              <a:lnSpc>
                <a:spcPts val="330"/>
              </a:lnSpc>
              <a:spcBef>
                <a:spcPts val="635"/>
              </a:spcBef>
              <a:tabLst>
                <a:tab pos="353060" algn="l"/>
                <a:tab pos="1132840" algn="l"/>
                <a:tab pos="1395095" algn="l"/>
                <a:tab pos="1645285" algn="l"/>
              </a:tabLst>
            </a:pPr>
            <a:r>
              <a:rPr dirty="0" sz="1100" spc="260" i="1">
                <a:latin typeface="DejaVu Sans Condensed"/>
                <a:cs typeface="DejaVu Sans Condensed"/>
              </a:rPr>
              <a:t>⇒	</a:t>
            </a:r>
            <a:r>
              <a:rPr dirty="0" baseline="-69444" sz="1200" spc="60">
                <a:latin typeface="Calibri"/>
                <a:cs typeface="Calibri"/>
              </a:rPr>
              <a:t>a  </a:t>
            </a:r>
            <a:r>
              <a:rPr dirty="0" baseline="-69444" sz="1200" spc="187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7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	</a:t>
            </a: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sz="1100" spc="55">
                <a:latin typeface="Calibri"/>
                <a:cs typeface="Calibri"/>
              </a:rPr>
              <a:t>b	a</a:t>
            </a:r>
            <a:endParaRPr sz="1100">
              <a:latin typeface="Calibri"/>
              <a:cs typeface="Calibri"/>
            </a:endParaRPr>
          </a:p>
          <a:p>
            <a:pPr marL="492125">
              <a:lnSpc>
                <a:spcPts val="45"/>
              </a:lnSpc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  <a:p>
            <a:pPr marL="626110">
              <a:lnSpc>
                <a:spcPts val="1275"/>
              </a:lnSpc>
              <a:tabLst>
                <a:tab pos="98679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35" i="1">
                <a:latin typeface="DejaVu Sans Condensed"/>
                <a:cs typeface="DejaVu Sans Condensed"/>
              </a:rPr>
              <a:t> 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i="1">
                <a:latin typeface="DejaVu Sans Condensed"/>
                <a:cs typeface="DejaVu Sans Condensed"/>
              </a:rPr>
              <a:t>  </a:t>
            </a:r>
            <a:r>
              <a:rPr dirty="0" sz="1100" spc="-114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3706" y="1091882"/>
            <a:ext cx="3952875" cy="0"/>
          </a:xfrm>
          <a:custGeom>
            <a:avLst/>
            <a:gdLst/>
            <a:ahLst/>
            <a:cxnLst/>
            <a:rect l="l" t="t" r="r" b="b"/>
            <a:pathLst>
              <a:path w="3952875" h="0">
                <a:moveTo>
                  <a:pt x="0" y="0"/>
                </a:moveTo>
                <a:lnTo>
                  <a:pt x="3952582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66927" y="1159775"/>
            <a:ext cx="528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 b="1">
                <a:latin typeface="Calibri"/>
                <a:cs typeface="Calibri"/>
              </a:rPr>
              <a:t>Sopor</a:t>
            </a:r>
            <a:r>
              <a:rPr dirty="0" sz="1100" spc="15" b="1">
                <a:latin typeface="Calibri"/>
                <a:cs typeface="Calibri"/>
              </a:rPr>
              <a:t>t</a:t>
            </a:r>
            <a:r>
              <a:rPr dirty="0" sz="1100" spc="45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6628" y="1159775"/>
            <a:ext cx="4648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0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76825" y="1159775"/>
            <a:ext cx="471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0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4175" y="1218004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77780" y="1159775"/>
            <a:ext cx="3009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 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06684" y="1142554"/>
            <a:ext cx="222885" cy="24955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86360" marR="5080" indent="-73660">
              <a:lnSpc>
                <a:spcPts val="810"/>
              </a:lnSpc>
              <a:spcBef>
                <a:spcPts val="250"/>
              </a:spcBef>
            </a:pPr>
            <a:r>
              <a:rPr dirty="0" u="sng" sz="8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800" spc="7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8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 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03706" y="1414868"/>
            <a:ext cx="3952875" cy="0"/>
          </a:xfrm>
          <a:custGeom>
            <a:avLst/>
            <a:gdLst/>
            <a:ahLst/>
            <a:cxnLst/>
            <a:rect l="l" t="t" r="r" b="b"/>
            <a:pathLst>
              <a:path w="3952875" h="0">
                <a:moveTo>
                  <a:pt x="0" y="0"/>
                </a:moveTo>
                <a:lnTo>
                  <a:pt x="3952582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15858" y="1480679"/>
            <a:ext cx="6858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66072" y="1480679"/>
            <a:ext cx="6921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56710" y="1463457"/>
            <a:ext cx="2228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800" spc="7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8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0357" y="1565781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41648" y="1480679"/>
            <a:ext cx="46100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972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76661" y="1480679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66927" y="1409468"/>
            <a:ext cx="377190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dirty="0" sz="1100" spc="35" b="1">
                <a:latin typeface="Calibri"/>
                <a:cs typeface="Calibri"/>
              </a:rPr>
              <a:t>R</a:t>
            </a:r>
            <a:r>
              <a:rPr dirty="0" sz="1100" spc="70" b="1">
                <a:latin typeface="Calibri"/>
                <a:cs typeface="Calibri"/>
              </a:rPr>
              <a:t>eg</a:t>
            </a:r>
            <a:r>
              <a:rPr dirty="0" sz="1100" spc="25" b="1">
                <a:latin typeface="Calibri"/>
                <a:cs typeface="Calibri"/>
              </a:rPr>
              <a:t>l</a:t>
            </a:r>
            <a:r>
              <a:rPr dirty="0" sz="1100" spc="30" b="1">
                <a:latin typeface="Calibri"/>
                <a:cs typeface="Calibri"/>
              </a:rPr>
              <a:t>a  </a:t>
            </a:r>
            <a:r>
              <a:rPr dirty="0" sz="1100" spc="30" b="1">
                <a:latin typeface="Calibri"/>
                <a:cs typeface="Calibri"/>
              </a:rPr>
              <a:t>Error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50110" y="1834743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637410" y="180324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40598" y="1705189"/>
            <a:ext cx="1854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   </a:t>
            </a:r>
            <a:r>
              <a:rPr dirty="0" baseline="3472" sz="1200" spc="-52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02295" y="1718143"/>
            <a:ext cx="737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13889" y="1705189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57385" y="1834743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744685" y="180324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47873" y="1705189"/>
            <a:ext cx="1854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97">
                <a:latin typeface="Calibri"/>
                <a:cs typeface="Calibri"/>
              </a:rPr>
              <a:t>1   </a:t>
            </a:r>
            <a:r>
              <a:rPr dirty="0" baseline="3472" sz="1200" spc="-52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21737" y="1718143"/>
            <a:ext cx="546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26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70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b="0" i="1">
                <a:latin typeface="Bookman Old Style"/>
                <a:cs typeface="Bookman Old Style"/>
              </a:rPr>
              <a:t>ξ</a:t>
            </a:r>
            <a:r>
              <a:rPr dirty="0" sz="1100" spc="5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42780" y="1718143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21151" y="1705189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51948" y="1803246"/>
            <a:ext cx="1289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24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81920" y="1705189"/>
            <a:ext cx="2413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472" sz="1200" spc="-97">
                <a:latin typeface="Calibri"/>
                <a:cs typeface="Calibri"/>
              </a:rPr>
              <a:t>    </a:t>
            </a:r>
            <a:r>
              <a:rPr dirty="0" baseline="3472" sz="1200" spc="-7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29011" y="1718143"/>
            <a:ext cx="6292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4000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	</a:t>
            </a:r>
            <a:r>
              <a:rPr dirty="0" sz="1100" spc="25">
                <a:latin typeface="Calibri"/>
                <a:cs typeface="Calibri"/>
              </a:rPr>
              <a:t>f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b="0" i="1">
                <a:latin typeface="Bookman Old Style"/>
                <a:cs typeface="Bookman Old Style"/>
              </a:rPr>
              <a:t>ξ</a:t>
            </a:r>
            <a:r>
              <a:rPr dirty="0" sz="1100" spc="5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32757" y="1718143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11141" y="1705189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03706" y="1975319"/>
            <a:ext cx="3952875" cy="0"/>
          </a:xfrm>
          <a:custGeom>
            <a:avLst/>
            <a:gdLst/>
            <a:ahLst/>
            <a:cxnLst/>
            <a:rect l="l" t="t" r="r" b="b"/>
            <a:pathLst>
              <a:path w="3952875" h="0">
                <a:moveTo>
                  <a:pt x="0" y="0"/>
                </a:moveTo>
                <a:lnTo>
                  <a:pt x="3952582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10540" y="215281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9084" y="223020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7502" y="2504349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7514" y="2341383"/>
            <a:ext cx="393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3514" y="2073400"/>
            <a:ext cx="1802764" cy="459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Error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izquierda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7274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004923" y="2773971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992223" y="2742461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57795" y="2640138"/>
            <a:ext cx="10509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9630" algn="l"/>
              </a:tabLst>
            </a:pPr>
            <a:r>
              <a:rPr dirty="0" sz="800" spc="-25" i="1">
                <a:latin typeface="DejaVu Serif"/>
                <a:cs typeface="DejaVu Serif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	</a:t>
            </a:r>
            <a:r>
              <a:rPr dirty="0" sz="800" spc="-65">
                <a:latin typeface="Calibri"/>
                <a:cs typeface="Calibri"/>
              </a:rPr>
              <a:t>1   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43800" y="2657359"/>
            <a:ext cx="1499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18143" y="2657359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96527" y="263748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43800" y="2893211"/>
            <a:ext cx="3460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47672" y="3009811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934972" y="297830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38159" y="2875976"/>
            <a:ext cx="1854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   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-25" i="1">
                <a:latin typeface="DejaVu Serif"/>
                <a:cs typeface="DejaVu Serif"/>
              </a:rPr>
              <a:t> 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64323" y="2893211"/>
            <a:ext cx="10947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33066" y="2893211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11450" y="2873322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37433" y="220193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275850" y="2476079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98888" y="2124543"/>
            <a:ext cx="102870" cy="766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04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37433" y="2776510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75850" y="3050652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63186" y="3004311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 h="0">
                <a:moveTo>
                  <a:pt x="0" y="0"/>
                </a:moveTo>
                <a:lnTo>
                  <a:pt x="19701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70690" y="3004311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 h="0">
                <a:moveTo>
                  <a:pt x="0" y="0"/>
                </a:moveTo>
                <a:lnTo>
                  <a:pt x="19701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387762" y="1999930"/>
            <a:ext cx="2099945" cy="107950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670"/>
              </a:spcBef>
            </a:pPr>
            <a:r>
              <a:rPr dirty="0" sz="1100" spc="30" b="1">
                <a:latin typeface="Calibri"/>
                <a:cs typeface="Calibri"/>
              </a:rPr>
              <a:t>Error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a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5" b="1">
                <a:latin typeface="Calibri"/>
                <a:cs typeface="Calibri"/>
              </a:rPr>
              <a:t>derecha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65"/>
              </a:spcBef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  <a:p>
            <a:pPr marL="77470">
              <a:lnSpc>
                <a:spcPct val="100000"/>
              </a:lnSpc>
              <a:spcBef>
                <a:spcPts val="1315"/>
              </a:spcBef>
            </a:pPr>
            <a:r>
              <a:rPr dirty="0" sz="1100" spc="30" b="1">
                <a:latin typeface="Calibri"/>
                <a:cs typeface="Calibri"/>
              </a:rPr>
              <a:t>Error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en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35" b="1">
                <a:latin typeface="Calibri"/>
                <a:cs typeface="Calibri"/>
              </a:rPr>
              <a:t>centro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70"/>
              </a:spcBef>
            </a:pP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baseline="31250" sz="1200" spc="52">
                <a:latin typeface="Calibri"/>
                <a:cs typeface="Calibri"/>
              </a:rPr>
              <a:t>b</a:t>
            </a:r>
            <a:r>
              <a:rPr dirty="0" baseline="31250" sz="1200" spc="-839" i="1">
                <a:latin typeface="DejaVu Serif"/>
                <a:cs typeface="DejaVu Serif"/>
              </a:rPr>
              <a:t>−</a:t>
            </a:r>
            <a:r>
              <a:rPr dirty="0" baseline="-27777" sz="1200" spc="-22">
                <a:latin typeface="Calibri"/>
                <a:cs typeface="Calibri"/>
              </a:rPr>
              <a:t>2</a:t>
            </a:r>
            <a:r>
              <a:rPr dirty="0" baseline="-27777" sz="1200" spc="-44">
                <a:latin typeface="Calibri"/>
                <a:cs typeface="Calibri"/>
              </a:rPr>
              <a:t> </a:t>
            </a:r>
            <a:r>
              <a:rPr dirty="0" baseline="31250" sz="1200" spc="60">
                <a:latin typeface="Calibri"/>
                <a:cs typeface="Calibri"/>
              </a:rPr>
              <a:t>a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45" i="1">
                <a:latin typeface="DejaVu Sans Condensed"/>
                <a:cs typeface="DejaVu Sans Condensed"/>
              </a:rPr>
              <a:t> </a:t>
            </a:r>
            <a:r>
              <a:rPr dirty="0" baseline="31250" sz="1200" spc="52">
                <a:latin typeface="Calibri"/>
                <a:cs typeface="Calibri"/>
              </a:rPr>
              <a:t>b</a:t>
            </a:r>
            <a:r>
              <a:rPr dirty="0" baseline="31250" sz="1200" spc="-839" i="1">
                <a:latin typeface="DejaVu Serif"/>
                <a:cs typeface="DejaVu Serif"/>
              </a:rPr>
              <a:t>−</a:t>
            </a:r>
            <a:r>
              <a:rPr dirty="0" baseline="-27777" sz="1200" spc="-22">
                <a:latin typeface="Calibri"/>
                <a:cs typeface="Calibri"/>
              </a:rPr>
              <a:t>2</a:t>
            </a:r>
            <a:r>
              <a:rPr dirty="0" baseline="-27777" sz="1200" spc="-44">
                <a:latin typeface="Calibri"/>
                <a:cs typeface="Calibri"/>
              </a:rPr>
              <a:t> </a:t>
            </a:r>
            <a:r>
              <a:rPr dirty="0" baseline="31250" sz="1200" spc="60">
                <a:latin typeface="Calibri"/>
                <a:cs typeface="Calibri"/>
              </a:rPr>
              <a:t>a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28716" y="2965143"/>
            <a:ext cx="1244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20">
                <a:latin typeface="Calibri"/>
                <a:cs typeface="Calibri"/>
              </a:rPr>
              <a:t>18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2631" y="75867"/>
            <a:ext cx="52387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30" b="1">
                <a:solidFill>
                  <a:srgbClr val="F9F9F9"/>
                </a:solidFill>
                <a:latin typeface="Calibri"/>
                <a:cs typeface="Calibri"/>
              </a:rPr>
              <a:t>E</a:t>
            </a:r>
            <a:r>
              <a:rPr dirty="0" sz="1200" spc="45" b="1">
                <a:solidFill>
                  <a:srgbClr val="F9F9F9"/>
                </a:solidFill>
                <a:latin typeface="Calibri"/>
                <a:cs typeface="Calibri"/>
              </a:rPr>
              <a:t>r</a:t>
            </a:r>
            <a:r>
              <a:rPr dirty="0" sz="1200" spc="20" b="1">
                <a:solidFill>
                  <a:srgbClr val="F9F9F9"/>
                </a:solidFill>
                <a:latin typeface="Calibri"/>
                <a:cs typeface="Calibri"/>
              </a:rPr>
              <a:t>r</a:t>
            </a:r>
            <a:r>
              <a:rPr dirty="0" sz="1200" spc="6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sz="1200" spc="10" b="1">
                <a:solidFill>
                  <a:srgbClr val="F9F9F9"/>
                </a:solidFill>
                <a:latin typeface="Calibri"/>
                <a:cs typeface="Calibri"/>
              </a:rPr>
              <a:t>r</a:t>
            </a:r>
            <a:r>
              <a:rPr dirty="0" sz="1200" spc="70" b="1">
                <a:solidFill>
                  <a:srgbClr val="F9F9F9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3773804" cy="5080"/>
            </a:xfrm>
            <a:custGeom>
              <a:avLst/>
              <a:gdLst/>
              <a:ahLst/>
              <a:cxnLst/>
              <a:rect l="l" t="t" r="r" b="b"/>
              <a:pathLst>
                <a:path w="3773804" h="5079">
                  <a:moveTo>
                    <a:pt x="0" y="5060"/>
                  </a:moveTo>
                  <a:lnTo>
                    <a:pt x="0" y="0"/>
                  </a:lnTo>
                  <a:lnTo>
                    <a:pt x="3773808" y="0"/>
                  </a:lnTo>
                  <a:lnTo>
                    <a:pt x="377380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532710" y="690840"/>
            <a:ext cx="673735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92405">
              <a:lnSpc>
                <a:spcPts val="1305"/>
              </a:lnSpc>
              <a:spcBef>
                <a:spcPts val="90"/>
              </a:spcBef>
              <a:tabLst>
                <a:tab pos="55308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944"/>
              </a:lnSpc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70"/>
              </a:spcBef>
            </a:pPr>
            <a:r>
              <a:rPr dirty="0" spc="10"/>
              <a:t>19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51495" y="582837"/>
          <a:ext cx="3057525" cy="2157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5500"/>
                <a:gridCol w="339090"/>
                <a:gridCol w="394970"/>
                <a:gridCol w="472439"/>
                <a:gridCol w="363219"/>
                <a:gridCol w="661669"/>
              </a:tblGrid>
              <a:tr h="564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baseline="75757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5757" sz="1650" spc="209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861" sz="1200" spc="-9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79861" sz="1200" spc="3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940"/>
                        </a:spcBef>
                        <a:tabLst>
                          <a:tab pos="32131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dx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007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0" b="1">
                          <a:latin typeface="Calibri"/>
                          <a:cs typeface="Calibri"/>
                        </a:rPr>
                        <a:t>Función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10">
                          <a:latin typeface="Calibri"/>
                          <a:cs typeface="Calibri"/>
                        </a:rPr>
                        <a:t>2x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3x</a:t>
                      </a:r>
                      <a:r>
                        <a:rPr dirty="0" baseline="27777" sz="1200" spc="7">
                          <a:latin typeface="Calibri"/>
                          <a:cs typeface="Calibri"/>
                        </a:rPr>
                        <a:t>2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800" spc="4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7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65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6x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800" spc="4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7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825" spc="-12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800" spc="-85" b="0" i="1"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dirty="0" sz="550" spc="-85">
                          <a:latin typeface="Calibri"/>
                          <a:cs typeface="Calibri"/>
                        </a:rPr>
                        <a:t>2</a:t>
                      </a:r>
                      <a:endParaRPr sz="5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30" b="1">
                          <a:latin typeface="Calibri"/>
                          <a:cs typeface="Calibri"/>
                        </a:rPr>
                        <a:t>Izqda.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-0.5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 b="1">
                          <a:latin typeface="Calibri"/>
                          <a:cs typeface="Calibri"/>
                        </a:rPr>
                        <a:t>Dcha.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-2.0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0.25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Pto.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latin typeface="Calibri"/>
                          <a:cs typeface="Calibri"/>
                        </a:rPr>
                        <a:t>medio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0.25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0">
                          <a:latin typeface="Calibri"/>
                          <a:cs typeface="Calibri"/>
                        </a:rPr>
                        <a:t>0.0625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9F9F9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Trapecio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25">
                          <a:latin typeface="Calibri"/>
                          <a:cs typeface="Calibri"/>
                        </a:rPr>
                        <a:t>0.0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-0.5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-1.0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-0.125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05346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Reglas</a:t>
            </a:r>
            <a:r>
              <a:rPr dirty="0" u="none" sz="1200" spc="-3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simples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3972560" cy="5080"/>
            </a:xfrm>
            <a:custGeom>
              <a:avLst/>
              <a:gdLst/>
              <a:ahLst/>
              <a:cxnLst/>
              <a:rect l="l" t="t" r="r" b="b"/>
              <a:pathLst>
                <a:path w="3972560" h="5079">
                  <a:moveTo>
                    <a:pt x="0" y="5060"/>
                  </a:moveTo>
                  <a:lnTo>
                    <a:pt x="0" y="0"/>
                  </a:lnTo>
                  <a:lnTo>
                    <a:pt x="3972443" y="0"/>
                  </a:lnTo>
                  <a:lnTo>
                    <a:pt x="397244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47294" y="940243"/>
            <a:ext cx="322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170"/>
              </a:spcBef>
            </a:pPr>
            <a:r>
              <a:rPr dirty="0" spc="10"/>
              <a:t>20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10056" y="822996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85" i="1">
                <a:latin typeface="DejaVu Sans Condensed"/>
                <a:cs typeface="DejaVu Sans Condensed"/>
              </a:rPr>
              <a:t>↓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0326" y="685455"/>
            <a:ext cx="528955" cy="447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800" i="1">
                <a:latin typeface="DejaVu Serif"/>
                <a:cs typeface="DejaVu Serif"/>
              </a:rPr>
              <a:t>{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13888" sz="900">
                <a:latin typeface="Calibri"/>
                <a:cs typeface="Calibri"/>
              </a:rPr>
              <a:t>0</a:t>
            </a:r>
            <a:r>
              <a:rPr dirty="0" sz="800" b="0" i="1">
                <a:latin typeface="Bookman Old Style"/>
                <a:cs typeface="Bookman Old Style"/>
              </a:rPr>
              <a:t>,...,</a:t>
            </a:r>
            <a:r>
              <a:rPr dirty="0" sz="800">
                <a:latin typeface="Calibri"/>
                <a:cs typeface="Calibri"/>
              </a:rPr>
              <a:t>x</a:t>
            </a:r>
            <a:r>
              <a:rPr dirty="0" baseline="-9259" sz="900">
                <a:latin typeface="Calibri"/>
                <a:cs typeface="Calibri"/>
              </a:rPr>
              <a:t>n</a:t>
            </a:r>
            <a:r>
              <a:rPr dirty="0" sz="800" i="1">
                <a:latin typeface="DejaVu Serif"/>
                <a:cs typeface="DejaVu Serif"/>
              </a:rPr>
              <a:t>}</a:t>
            </a:r>
            <a:endParaRPr sz="800">
              <a:latin typeface="DejaVu Serif"/>
              <a:cs typeface="DejaVu Serif"/>
            </a:endParaRPr>
          </a:p>
          <a:p>
            <a:pPr algn="ctr">
              <a:lnSpc>
                <a:spcPct val="100000"/>
              </a:lnSpc>
              <a:spcBef>
                <a:spcPts val="1040"/>
              </a:spcBef>
            </a:pPr>
            <a:r>
              <a:rPr dirty="0" sz="1100" spc="74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8776" y="75167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7320" y="82906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75738" y="1103209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94051" y="92036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7024" y="685455"/>
            <a:ext cx="4997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DejaVu Serif"/>
                <a:cs typeface="DejaVu Serif"/>
              </a:rPr>
              <a:t>{</a:t>
            </a:r>
            <a:r>
              <a:rPr dirty="0" sz="800" spc="-5">
                <a:latin typeface="Calibri"/>
                <a:cs typeface="Calibri"/>
              </a:rPr>
              <a:t>f</a:t>
            </a:r>
            <a:r>
              <a:rPr dirty="0" baseline="-13888" sz="900" spc="-7">
                <a:latin typeface="Calibri"/>
                <a:cs typeface="Calibri"/>
              </a:rPr>
              <a:t>0</a:t>
            </a:r>
            <a:r>
              <a:rPr dirty="0" sz="800" spc="-5" b="0" i="1">
                <a:latin typeface="Bookman Old Style"/>
                <a:cs typeface="Bookman Old Style"/>
              </a:rPr>
              <a:t>,...,</a:t>
            </a:r>
            <a:r>
              <a:rPr dirty="0" sz="800" spc="-5">
                <a:latin typeface="Calibri"/>
                <a:cs typeface="Calibri"/>
              </a:rPr>
              <a:t>f</a:t>
            </a:r>
            <a:r>
              <a:rPr dirty="0" baseline="-9259" sz="900" spc="-7">
                <a:latin typeface="Calibri"/>
                <a:cs typeface="Calibri"/>
              </a:rPr>
              <a:t>n</a:t>
            </a:r>
            <a:r>
              <a:rPr dirty="0" sz="800" spc="-5" i="1">
                <a:latin typeface="DejaVu Serif"/>
                <a:cs typeface="DejaVu Serif"/>
              </a:rPr>
              <a:t>}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31870" y="822996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85" i="1">
                <a:latin typeface="DejaVu Sans Condensed"/>
                <a:cs typeface="DejaVu Sans Condensed"/>
              </a:rPr>
              <a:t>↓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4675" y="940243"/>
            <a:ext cx="18796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943610" algn="l"/>
                <a:tab pos="1702435" algn="l"/>
              </a:tabLst>
            </a:pP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b</a:t>
            </a:r>
            <a:r>
              <a:rPr dirty="0" sz="1100" spc="10" i="1">
                <a:latin typeface="DejaVu Sans Condensed"/>
                <a:cs typeface="DejaVu Sans Condensed"/>
              </a:rPr>
              <a:t>−</a:t>
            </a:r>
            <a:r>
              <a:rPr dirty="0" sz="1100" spc="10">
                <a:latin typeface="Calibri"/>
                <a:cs typeface="Calibri"/>
              </a:rPr>
              <a:t>a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10">
                <a:latin typeface="Calibri"/>
                <a:cs typeface="Calibri"/>
              </a:rPr>
              <a:t>c</a:t>
            </a:r>
            <a:r>
              <a:rPr dirty="0" baseline="-13888" sz="1200" spc="15">
                <a:latin typeface="Calibri"/>
                <a:cs typeface="Calibri"/>
              </a:rPr>
              <a:t>k</a:t>
            </a:r>
            <a:r>
              <a:rPr dirty="0" baseline="-13888" sz="1200" spc="26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50">
                <a:latin typeface="Calibri"/>
                <a:cs typeface="Calibri"/>
              </a:rPr>
              <a:t>L</a:t>
            </a:r>
            <a:r>
              <a:rPr dirty="0" baseline="-20833" sz="1200" spc="75">
                <a:latin typeface="Calibri"/>
                <a:cs typeface="Calibri"/>
              </a:rPr>
              <a:t>k</a:t>
            </a:r>
            <a:r>
              <a:rPr dirty="0" sz="1100" spc="5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x</a:t>
            </a:r>
            <a:r>
              <a:rPr dirty="0" sz="1100" spc="5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	</a:t>
            </a:r>
            <a:r>
              <a:rPr dirty="0" sz="1100" spc="79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27018" y="751673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5563" y="82906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3980" y="1103209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3992" y="940243"/>
            <a:ext cx="948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b</a:t>
            </a:r>
            <a:r>
              <a:rPr dirty="0" sz="1100" i="1">
                <a:latin typeface="DejaVu Sans Condensed"/>
                <a:cs typeface="DejaVu Sans Condensed"/>
              </a:rPr>
              <a:t>−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1059" y="804391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00295" y="808633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04892" y="1152574"/>
            <a:ext cx="216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98110" y="970875"/>
            <a:ext cx="641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2626" sz="1650" spc="67">
                <a:latin typeface="Calibri"/>
                <a:cs typeface="Calibri"/>
              </a:rPr>
              <a:t>c</a:t>
            </a:r>
            <a:r>
              <a:rPr dirty="0" sz="800" spc="45">
                <a:latin typeface="Calibri"/>
                <a:cs typeface="Calibri"/>
              </a:rPr>
              <a:t>k</a:t>
            </a:r>
            <a:r>
              <a:rPr dirty="0" baseline="12626" sz="1650" spc="67">
                <a:latin typeface="Calibri"/>
                <a:cs typeface="Calibri"/>
              </a:rPr>
              <a:t>f</a:t>
            </a:r>
            <a:r>
              <a:rPr dirty="0" sz="800" spc="45">
                <a:latin typeface="Calibri"/>
                <a:cs typeface="Calibri"/>
              </a:rPr>
              <a:t>k</a:t>
            </a:r>
            <a:r>
              <a:rPr dirty="0" baseline="12626" sz="1650" spc="67">
                <a:latin typeface="Tahoma"/>
                <a:cs typeface="Tahoma"/>
              </a:rPr>
              <a:t>+</a:t>
            </a:r>
            <a:r>
              <a:rPr dirty="0" baseline="12626" sz="1650" spc="67">
                <a:latin typeface="Calibri"/>
                <a:cs typeface="Calibri"/>
              </a:rPr>
              <a:t>E</a:t>
            </a:r>
            <a:r>
              <a:rPr dirty="0" sz="800" spc="45">
                <a:latin typeface="Calibri"/>
                <a:cs typeface="Calibri"/>
              </a:rPr>
              <a:t>int.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51564" y="1180806"/>
            <a:ext cx="687705" cy="1917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 sz="1000" spc="-40">
                <a:latin typeface="Calibri"/>
                <a:cs typeface="Calibri"/>
              </a:rPr>
              <a:t>¿</a:t>
            </a:r>
            <a:r>
              <a:rPr dirty="0" sz="1000" spc="55">
                <a:latin typeface="Calibri"/>
                <a:cs typeface="Calibri"/>
              </a:rPr>
              <a:t>p</a:t>
            </a:r>
            <a:r>
              <a:rPr dirty="0" sz="1000" spc="-85">
                <a:latin typeface="Calibri"/>
                <a:cs typeface="Calibri"/>
              </a:rPr>
              <a:t>e</a:t>
            </a:r>
            <a:r>
              <a:rPr dirty="0" baseline="60606" sz="1650" spc="-345">
                <a:latin typeface="Tahoma"/>
                <a:cs typeface="Tahoma"/>
              </a:rPr>
              <a:t> </a:t>
            </a:r>
            <a:r>
              <a:rPr dirty="0" sz="1000" spc="-160">
                <a:latin typeface="Calibri"/>
                <a:cs typeface="Calibri"/>
              </a:rPr>
              <a:t>q</a:t>
            </a:r>
            <a:r>
              <a:rPr dirty="0" baseline="60606" sz="1650" spc="-202">
                <a:latin typeface="Tahoma"/>
                <a:cs typeface="Tahoma"/>
              </a:rPr>
              <a:t> </a:t>
            </a:r>
            <a:r>
              <a:rPr dirty="0" sz="1000" spc="-254">
                <a:latin typeface="Calibri"/>
                <a:cs typeface="Calibri"/>
              </a:rPr>
              <a:t>u</a:t>
            </a:r>
            <a:r>
              <a:rPr dirty="0" baseline="60606" sz="1650" spc="-75">
                <a:latin typeface="Tahoma"/>
                <a:cs typeface="Tahoma"/>
              </a:rPr>
              <a:t> </a:t>
            </a:r>
            <a:r>
              <a:rPr dirty="0" sz="1000" spc="-310">
                <a:latin typeface="Calibri"/>
                <a:cs typeface="Calibri"/>
              </a:rPr>
              <a:t>e</a:t>
            </a:r>
            <a:r>
              <a:rPr dirty="0" baseline="60606" sz="1650" spc="-7">
                <a:latin typeface="Tahoma"/>
                <a:cs typeface="Tahoma"/>
              </a:rPr>
              <a:t> </a:t>
            </a:r>
            <a:r>
              <a:rPr dirty="0" sz="1000" spc="50">
                <a:latin typeface="Calibri"/>
                <a:cs typeface="Calibri"/>
              </a:rPr>
              <a:t>ñ</a:t>
            </a:r>
            <a:r>
              <a:rPr dirty="0" sz="1000" spc="10">
                <a:latin typeface="Calibri"/>
                <a:cs typeface="Calibri"/>
              </a:rPr>
              <a:t>o</a:t>
            </a:r>
            <a:r>
              <a:rPr dirty="0" sz="1000" spc="-10"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16245" y="1287007"/>
            <a:ext cx="558165" cy="36258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R="84455">
              <a:lnSpc>
                <a:spcPct val="100000"/>
              </a:lnSpc>
              <a:spcBef>
                <a:spcPts val="555"/>
              </a:spcBef>
            </a:pPr>
            <a:r>
              <a:rPr dirty="0" sz="1000" spc="-725" i="1">
                <a:latin typeface="DejaVu Sans Condensed"/>
                <a:cs typeface="DejaVu Sans Condensed"/>
              </a:rPr>
              <a:t>↓</a:t>
            </a:r>
            <a:endParaRPr sz="100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dirty="0" sz="600" spc="15">
                <a:latin typeface="Calibri"/>
                <a:cs typeface="Calibri"/>
              </a:rPr>
              <a:t>¿</a:t>
            </a:r>
            <a:r>
              <a:rPr dirty="0" sz="600" spc="15" i="1">
                <a:latin typeface="DejaVu Serif"/>
                <a:cs typeface="DejaVu Serif"/>
              </a:rPr>
              <a:t>{</a:t>
            </a:r>
            <a:r>
              <a:rPr dirty="0" sz="600" spc="15">
                <a:latin typeface="Calibri"/>
                <a:cs typeface="Calibri"/>
              </a:rPr>
              <a:t>x</a:t>
            </a:r>
            <a:r>
              <a:rPr dirty="0" baseline="-18518" sz="900" spc="22">
                <a:latin typeface="Calibri"/>
                <a:cs typeface="Calibri"/>
              </a:rPr>
              <a:t>0</a:t>
            </a:r>
            <a:r>
              <a:rPr dirty="0" sz="600" spc="15" i="1">
                <a:latin typeface="Trebuchet MS"/>
                <a:cs typeface="Trebuchet MS"/>
              </a:rPr>
              <a:t>,...,</a:t>
            </a:r>
            <a:r>
              <a:rPr dirty="0" sz="600" spc="15">
                <a:latin typeface="Calibri"/>
                <a:cs typeface="Calibri"/>
              </a:rPr>
              <a:t>x</a:t>
            </a:r>
            <a:r>
              <a:rPr dirty="0" baseline="-9259" sz="900" spc="22">
                <a:latin typeface="Calibri"/>
                <a:cs typeface="Calibri"/>
              </a:rPr>
              <a:t>n</a:t>
            </a:r>
            <a:r>
              <a:rPr dirty="0" sz="600" spc="15" i="1">
                <a:latin typeface="DejaVu Serif"/>
                <a:cs typeface="DejaVu Serif"/>
              </a:rPr>
              <a:t>}</a:t>
            </a:r>
            <a:r>
              <a:rPr dirty="0" sz="600" spc="15">
                <a:latin typeface="Calibri"/>
                <a:cs typeface="Calibri"/>
              </a:rPr>
              <a:t>?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6079" y="1462035"/>
            <a:ext cx="2573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0">
                <a:latin typeface="Calibri"/>
                <a:cs typeface="Calibri"/>
              </a:rPr>
              <a:t>eg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65">
                <a:latin typeface="Calibri"/>
                <a:cs typeface="Calibri"/>
              </a:rPr>
              <a:t>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New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on-</a:t>
            </a:r>
            <a:r>
              <a:rPr dirty="0" sz="1100" spc="4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25">
                <a:latin typeface="Calibri"/>
                <a:cs typeface="Calibri"/>
              </a:rPr>
              <a:t>es: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3888" sz="1200" spc="52">
                <a:latin typeface="Calibri"/>
                <a:cs typeface="Calibri"/>
              </a:rPr>
              <a:t>k</a:t>
            </a:r>
            <a:r>
              <a:rPr dirty="0" baseline="-13888" sz="1200">
                <a:latin typeface="Calibri"/>
                <a:cs typeface="Calibri"/>
              </a:rPr>
              <a:t> </a:t>
            </a:r>
            <a:r>
              <a:rPr dirty="0" baseline="-13888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3888" sz="1200" spc="52">
                <a:latin typeface="Calibri"/>
                <a:cs typeface="Calibri"/>
              </a:rPr>
              <a:t>k</a:t>
            </a:r>
            <a:r>
              <a:rPr dirty="0" baseline="-13888" sz="1200" spc="-22" i="1">
                <a:latin typeface="DejaVu Serif"/>
                <a:cs typeface="DejaVu Serif"/>
              </a:rPr>
              <a:t>−</a:t>
            </a:r>
            <a:r>
              <a:rPr dirty="0" baseline="-13888" sz="1200" spc="-97">
                <a:latin typeface="Calibri"/>
                <a:cs typeface="Calibri"/>
              </a:rPr>
              <a:t>1</a:t>
            </a:r>
            <a:endParaRPr baseline="-13888"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6952" y="1712281"/>
            <a:ext cx="2195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685" indent="-109220">
              <a:lnSpc>
                <a:spcPct val="100000"/>
              </a:lnSpc>
              <a:spcBef>
                <a:spcPts val="95"/>
              </a:spcBef>
              <a:buClr>
                <a:srgbClr val="22373A"/>
              </a:buClr>
              <a:buChar char="•"/>
              <a:tabLst>
                <a:tab pos="147320" algn="l"/>
              </a:tabLst>
            </a:pPr>
            <a:r>
              <a:rPr dirty="0" sz="1000">
                <a:latin typeface="Calibri"/>
                <a:cs typeface="Calibri"/>
              </a:rPr>
              <a:t>C</a:t>
            </a:r>
            <a:r>
              <a:rPr dirty="0" sz="1000" spc="35">
                <a:latin typeface="Calibri"/>
                <a:cs typeface="Calibri"/>
              </a:rPr>
              <a:t>er</a:t>
            </a:r>
            <a:r>
              <a:rPr dirty="0" sz="1000" spc="5">
                <a:latin typeface="Calibri"/>
                <a:cs typeface="Calibri"/>
              </a:rPr>
              <a:t>r</a:t>
            </a:r>
            <a:r>
              <a:rPr dirty="0" sz="1000" spc="40">
                <a:latin typeface="Calibri"/>
                <a:cs typeface="Calibri"/>
              </a:rPr>
              <a:t>adas: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130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baseline="-11904" sz="1050" spc="52">
                <a:latin typeface="Calibri"/>
                <a:cs typeface="Calibri"/>
              </a:rPr>
              <a:t>n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130" b="0" i="1">
                <a:latin typeface="Bookman Old Style"/>
                <a:cs typeface="Bookman Old Style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u="sng" baseline="36111" sz="1500" spc="8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baseline="36111" sz="1500" spc="-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36111" sz="1500" spc="-16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36111" sz="1500" spc="-97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baseline="36111" sz="1500" spc="8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endParaRPr baseline="36111" sz="15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26474" y="179907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40748" y="1906363"/>
            <a:ext cx="3219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000" spc="-11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000" spc="-6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000" spc="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6952" y="1991961"/>
            <a:ext cx="2618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685" indent="-109220">
              <a:lnSpc>
                <a:spcPct val="100000"/>
              </a:lnSpc>
              <a:spcBef>
                <a:spcPts val="95"/>
              </a:spcBef>
              <a:buClr>
                <a:srgbClr val="22373A"/>
              </a:buClr>
              <a:buChar char="•"/>
              <a:tabLst>
                <a:tab pos="147320" algn="l"/>
              </a:tabLst>
            </a:pPr>
            <a:r>
              <a:rPr dirty="0" sz="1000" spc="30">
                <a:latin typeface="Calibri"/>
                <a:cs typeface="Calibri"/>
              </a:rPr>
              <a:t>Abiertas: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baseline="-11904" sz="1050" spc="44">
                <a:latin typeface="Calibri"/>
                <a:cs typeface="Calibri"/>
              </a:rPr>
              <a:t>0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130" b="0" i="1">
                <a:latin typeface="Bookman Old Style"/>
                <a:cs typeface="Bookman Old Style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baseline="-11904" sz="1050" spc="52">
                <a:latin typeface="Calibri"/>
                <a:cs typeface="Calibri"/>
              </a:rPr>
              <a:t>n</a:t>
            </a:r>
            <a:r>
              <a:rPr dirty="0" baseline="-11904" sz="1050">
                <a:latin typeface="Calibri"/>
                <a:cs typeface="Calibri"/>
              </a:rPr>
              <a:t> </a:t>
            </a:r>
            <a:r>
              <a:rPr dirty="0" baseline="-11904" sz="1050" spc="15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10" i="1">
                <a:latin typeface="DejaVu Sans Condensed"/>
                <a:cs typeface="DejaVu Sans Condensed"/>
              </a:rPr>
              <a:t>−</a:t>
            </a:r>
            <a:r>
              <a:rPr dirty="0" sz="1000" spc="-65" i="1">
                <a:latin typeface="DejaVu Sans Condensed"/>
                <a:cs typeface="DejaVu Sans Condensed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spc="130" b="0" i="1">
                <a:latin typeface="Bookman Old Style"/>
                <a:cs typeface="Bookman Old Style"/>
              </a:rPr>
              <a:t> 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baseline="-38888" sz="1500" spc="75">
                <a:latin typeface="Calibri"/>
                <a:cs typeface="Calibri"/>
              </a:rPr>
              <a:t>n</a:t>
            </a:r>
            <a:r>
              <a:rPr dirty="0" baseline="-38888" sz="1500" spc="-7">
                <a:latin typeface="Calibri"/>
                <a:cs typeface="Calibri"/>
              </a:rPr>
              <a:t> </a:t>
            </a:r>
            <a:r>
              <a:rPr dirty="0" baseline="-38888" sz="1500" spc="67">
                <a:latin typeface="Tahoma"/>
                <a:cs typeface="Tahoma"/>
              </a:rPr>
              <a:t>+</a:t>
            </a:r>
            <a:r>
              <a:rPr dirty="0" baseline="-38888" sz="1500" spc="-142">
                <a:latin typeface="Tahoma"/>
                <a:cs typeface="Tahoma"/>
              </a:rPr>
              <a:t> </a:t>
            </a:r>
            <a:r>
              <a:rPr dirty="0" baseline="-38888" sz="1500" spc="-30">
                <a:latin typeface="Calibri"/>
                <a:cs typeface="Calibri"/>
              </a:rPr>
              <a:t>2</a:t>
            </a:r>
            <a:endParaRPr baseline="-38888" sz="15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6079" y="2210535"/>
            <a:ext cx="35941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60">
                <a:latin typeface="Calibri"/>
                <a:cs typeface="Calibri"/>
              </a:rPr>
              <a:t>eg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65">
                <a:latin typeface="Calibri"/>
                <a:cs typeface="Calibri"/>
              </a:rPr>
              <a:t>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uad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40">
                <a:latin typeface="Calibri"/>
                <a:cs typeface="Calibri"/>
              </a:rPr>
              <a:t>atu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gau</a:t>
            </a:r>
            <a:r>
              <a:rPr dirty="0" sz="1100" spc="30">
                <a:latin typeface="Calibri"/>
                <a:cs typeface="Calibri"/>
              </a:rPr>
              <a:t>s</a:t>
            </a:r>
            <a:r>
              <a:rPr dirty="0" sz="1100" spc="40">
                <a:latin typeface="Calibri"/>
                <a:cs typeface="Calibri"/>
              </a:rPr>
              <a:t>siana: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-45">
                <a:latin typeface="Calibri"/>
                <a:cs typeface="Calibri"/>
              </a:rPr>
              <a:t>“</a:t>
            </a:r>
            <a:r>
              <a:rPr dirty="0" sz="1100" spc="50">
                <a:latin typeface="Calibri"/>
                <a:cs typeface="Calibri"/>
              </a:rPr>
              <a:t>óptimo</a:t>
            </a:r>
            <a:r>
              <a:rPr dirty="0" sz="1100" spc="20">
                <a:latin typeface="Calibri"/>
                <a:cs typeface="Calibri"/>
              </a:rPr>
              <a:t>s</a:t>
            </a:r>
            <a:r>
              <a:rPr dirty="0" sz="1100" spc="-30">
                <a:latin typeface="Calibri"/>
                <a:cs typeface="Calibri"/>
              </a:rPr>
              <a:t>”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17014" y="2539274"/>
            <a:ext cx="85851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En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todo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caso: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65717" y="2423043"/>
            <a:ext cx="119443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  <a:tabLst>
                <a:tab pos="589915" algn="l"/>
              </a:tabLst>
            </a:pPr>
            <a:r>
              <a:rPr dirty="0" u="sng" sz="1100" spc="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3888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dirty="0" u="sng" baseline="-13888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3888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3888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dirty="0" u="sng" baseline="-13888" sz="1200" spc="-22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−</a:t>
            </a:r>
            <a:r>
              <a:rPr dirty="0" u="sng" baseline="-13888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endParaRPr baseline="-13888" sz="1200">
              <a:latin typeface="Calibri"/>
              <a:cs typeface="Calibri"/>
            </a:endParaRPr>
          </a:p>
          <a:p>
            <a:pPr marL="178435">
              <a:lnSpc>
                <a:spcPct val="100000"/>
              </a:lnSpc>
              <a:spcBef>
                <a:spcPts val="170"/>
              </a:spcBef>
              <a:tabLst>
                <a:tab pos="428625" algn="l"/>
                <a:tab pos="835660" algn="l"/>
              </a:tabLst>
            </a:pPr>
            <a:r>
              <a:rPr dirty="0" sz="1100" spc="-25">
                <a:latin typeface="Calibri"/>
                <a:cs typeface="Calibri"/>
              </a:rPr>
              <a:t>2	</a:t>
            </a:r>
            <a:r>
              <a:rPr dirty="0" baseline="37878" sz="1650" spc="67">
                <a:latin typeface="Tahoma"/>
                <a:cs typeface="Tahoma"/>
              </a:rPr>
              <a:t>=	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7192" y="618642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 h="0">
                <a:moveTo>
                  <a:pt x="0" y="0"/>
                </a:moveTo>
                <a:lnTo>
                  <a:pt x="43225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9994" y="132537"/>
          <a:ext cx="5039995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8255"/>
                <a:gridCol w="315594"/>
                <a:gridCol w="702310"/>
                <a:gridCol w="153670"/>
                <a:gridCol w="1319530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Newton-Cotes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(cerrada)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67055">
                <a:tc>
                  <a:txBody>
                    <a:bodyPr/>
                    <a:lstStyle/>
                    <a:p>
                      <a:pPr marL="1162050" marR="80645" indent="-805815">
                        <a:lnSpc>
                          <a:spcPct val="108100"/>
                        </a:lnSpc>
                        <a:spcBef>
                          <a:spcPts val="3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3888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 </a:t>
                      </a:r>
                      <a:r>
                        <a:rPr dirty="0" baseline="-22727" sz="165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-22727" sz="165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22727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22727" sz="1650" spc="112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u="sng" sz="800" spc="-580" i="1">
                          <a:uFill>
                            <a:solidFill>
                              <a:srgbClr val="000000"/>
                            </a:solidFill>
                          </a:uFill>
                          <a:latin typeface="DejaVu Serif"/>
                          <a:cs typeface="DejaVu Serif"/>
                        </a:rPr>
                        <a:t>−</a:t>
                      </a:r>
                      <a:r>
                        <a:rPr dirty="0" baseline="-55555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-55555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1701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660"/>
                        </a:lnSpc>
                        <a:spcBef>
                          <a:spcPts val="1340"/>
                        </a:spcBef>
                      </a:pPr>
                      <a:r>
                        <a:rPr dirty="0" baseline="75757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5757" sz="1650" spc="209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861" sz="1200" spc="6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79861" sz="1200" spc="4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dx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1315">
                        <a:lnSpc>
                          <a:spcPts val="64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5100">
                        <a:lnSpc>
                          <a:spcPts val="944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701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≈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701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16839">
                        <a:lnSpc>
                          <a:spcPts val="645"/>
                        </a:lnSpc>
                        <a:spcBef>
                          <a:spcPts val="28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6670">
                        <a:lnSpc>
                          <a:spcPts val="100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1650" spc="-24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65972" sz="1200" spc="67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37878" sz="1650" spc="-7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65972" sz="1200">
                          <a:latin typeface="Calibri"/>
                          <a:cs typeface="Calibri"/>
                        </a:rPr>
                        <a:t>k</a:t>
                      </a:r>
                      <a:endParaRPr baseline="-65972" sz="1200">
                        <a:latin typeface="Calibri"/>
                        <a:cs typeface="Calibri"/>
                      </a:endParaRPr>
                    </a:p>
                    <a:p>
                      <a:pPr marL="198120">
                        <a:lnSpc>
                          <a:spcPct val="100000"/>
                        </a:lnSpc>
                        <a:spcBef>
                          <a:spcPts val="795"/>
                        </a:spcBef>
                        <a:tabLst>
                          <a:tab pos="501650" algn="l"/>
                        </a:tabLst>
                      </a:pPr>
                      <a:r>
                        <a:rPr dirty="0" baseline="32828" sz="1650" spc="30">
                          <a:latin typeface="Calibri"/>
                          <a:cs typeface="Calibri"/>
                        </a:rPr>
                        <a:t>D	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800" spc="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6419" y="1062913"/>
          <a:ext cx="4227195" cy="56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90"/>
                <a:gridCol w="737235"/>
                <a:gridCol w="746760"/>
                <a:gridCol w="901064"/>
                <a:gridCol w="1121410"/>
              </a:tblGrid>
              <a:tr h="286385">
                <a:tc>
                  <a:txBody>
                    <a:bodyPr/>
                    <a:lstStyle/>
                    <a:p>
                      <a:pPr algn="ctr" marR="7683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latin typeface="Calibri"/>
                          <a:cs typeface="Calibri"/>
                        </a:rPr>
                        <a:t>ptos.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pesos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9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50" b="1">
                          <a:latin typeface="Calibri"/>
                          <a:cs typeface="Calibri"/>
                        </a:rPr>
                        <a:t>masa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906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error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 marR="768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 spc="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3888" sz="1200" spc="75">
                          <a:latin typeface="Calibri"/>
                          <a:cs typeface="Calibri"/>
                        </a:rPr>
                        <a:t>k</a:t>
                      </a:r>
                      <a:endParaRPr baseline="-13888"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541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baseline="12626" sz="1650" spc="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int.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02749" y="1774264"/>
            <a:ext cx="1187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27603" y="1676220"/>
            <a:ext cx="3117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472" sz="1200" spc="-97">
                <a:latin typeface="Calibri"/>
                <a:cs typeface="Calibri"/>
              </a:rPr>
              <a:t>    </a:t>
            </a:r>
            <a:r>
              <a:rPr dirty="0" baseline="3472" sz="1200" spc="-75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79813" y="1689162"/>
            <a:ext cx="720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2120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-145" i="1">
                <a:latin typeface="DejaVu Sans Condensed"/>
                <a:cs typeface="DejaVu Sans Condensed"/>
              </a:rPr>
              <a:t>  </a:t>
            </a:r>
            <a:r>
              <a:rPr dirty="0" sz="1100" spc="2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4681" y="1676220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2627" y="2011729"/>
            <a:ext cx="1346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libri"/>
                <a:cs typeface="Calibri"/>
              </a:rPr>
              <a:t>90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5571" y="1913672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baseline="3472" sz="1200" spc="-97">
                <a:latin typeface="Calibri"/>
                <a:cs typeface="Calibri"/>
              </a:rPr>
              <a:t>    </a:t>
            </a:r>
            <a:r>
              <a:rPr dirty="0" baseline="3472" sz="1200" spc="22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4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9691" y="1926626"/>
            <a:ext cx="740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9715" algn="l"/>
                <a:tab pos="472440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-145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4600" y="1913672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1357" y="2249193"/>
            <a:ext cx="1371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68421" y="2164091"/>
            <a:ext cx="742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2255" algn="l"/>
                <a:tab pos="474980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-145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2129" y="2151137"/>
            <a:ext cx="6400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5945" algn="l"/>
              </a:tabLst>
            </a:pPr>
            <a:r>
              <a:rPr dirty="0" u="sng" baseline="3472" sz="1200" spc="-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</a:t>
            </a:r>
            <a:r>
              <a:rPr dirty="0" baseline="3472" sz="1200" spc="-22">
                <a:latin typeface="Calibri"/>
                <a:cs typeface="Calibri"/>
              </a:rPr>
              <a:t>    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4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20">
                <a:latin typeface="Tahoma"/>
                <a:cs typeface="Tahoma"/>
              </a:rPr>
              <a:t>	</a:t>
            </a: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1520" y="2486658"/>
            <a:ext cx="1828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5">
                <a:latin typeface="Calibri"/>
                <a:cs typeface="Calibri"/>
              </a:rPr>
              <a:t>945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8584" y="2401556"/>
            <a:ext cx="7886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7340" algn="l"/>
                <a:tab pos="520065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-145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1520" y="2388601"/>
            <a:ext cx="710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3365" algn="l"/>
                <a:tab pos="652145" algn="l"/>
              </a:tabLst>
            </a:pPr>
            <a:r>
              <a:rPr dirty="0" u="sng" baseline="3472" sz="1200" spc="3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3472" sz="120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8</a:t>
            </a:r>
            <a:r>
              <a:rPr dirty="0" baseline="3472" sz="1200">
                <a:latin typeface="Calibri"/>
                <a:cs typeface="Calibri"/>
              </a:rPr>
              <a:t>	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6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4457" y="1617952"/>
            <a:ext cx="991869" cy="975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6695" marR="219075">
              <a:lnSpc>
                <a:spcPct val="141700"/>
              </a:lnSpc>
              <a:spcBef>
                <a:spcPts val="100"/>
              </a:spcBef>
            </a:pP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apecio  </a:t>
            </a:r>
            <a:r>
              <a:rPr dirty="0" sz="1100" spc="60">
                <a:latin typeface="Calibri"/>
                <a:cs typeface="Calibri"/>
              </a:rPr>
              <a:t>Simpson</a:t>
            </a:r>
            <a:endParaRPr sz="1100">
              <a:latin typeface="Calibri"/>
              <a:cs typeface="Calibri"/>
            </a:endParaRPr>
          </a:p>
          <a:p>
            <a:pPr algn="ctr" marL="37465" marR="30480">
              <a:lnSpc>
                <a:spcPct val="141700"/>
              </a:lnSpc>
            </a:pPr>
            <a:r>
              <a:rPr dirty="0" baseline="14814" sz="1125" spc="-135">
                <a:latin typeface="Calibri"/>
                <a:cs typeface="Calibri"/>
              </a:rPr>
              <a:t>3</a:t>
            </a:r>
            <a:r>
              <a:rPr dirty="0" sz="1100" spc="-90" b="0" i="1">
                <a:latin typeface="Bookman Old Style"/>
                <a:cs typeface="Bookman Old Style"/>
              </a:rPr>
              <a:t>/</a:t>
            </a:r>
            <a:r>
              <a:rPr dirty="0" sz="750" spc="-90">
                <a:latin typeface="Calibri"/>
                <a:cs typeface="Calibri"/>
              </a:rPr>
              <a:t>8</a:t>
            </a:r>
            <a:r>
              <a:rPr dirty="0" sz="750" spc="-7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Simpson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Boole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9627" y="1617952"/>
            <a:ext cx="1828164" cy="12128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215265">
              <a:lnSpc>
                <a:spcPct val="100000"/>
              </a:lnSpc>
              <a:spcBef>
                <a:spcPts val="650"/>
              </a:spcBef>
              <a:tabLst>
                <a:tab pos="942975" algn="l"/>
                <a:tab pos="1697989" algn="l"/>
              </a:tabLst>
            </a:pPr>
            <a:r>
              <a:rPr dirty="0" sz="1100" spc="50">
                <a:latin typeface="Calibri"/>
                <a:cs typeface="Calibri"/>
              </a:rPr>
              <a:t>2	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5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875665" algn="l"/>
                <a:tab pos="1697989" algn="l"/>
              </a:tabLst>
            </a:pPr>
            <a:r>
              <a:rPr dirty="0" sz="1100" spc="50">
                <a:latin typeface="Calibri"/>
                <a:cs typeface="Calibri"/>
              </a:rPr>
              <a:t>3	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4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5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812800" algn="l"/>
                <a:tab pos="1697989" algn="l"/>
              </a:tabLst>
            </a:pPr>
            <a:r>
              <a:rPr dirty="0" sz="1100" spc="50">
                <a:latin typeface="Calibri"/>
                <a:cs typeface="Calibri"/>
              </a:rPr>
              <a:t>4	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3</a:t>
            </a:r>
            <a:r>
              <a:rPr dirty="0" sz="1100" spc="-2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3</a:t>
            </a:r>
            <a:r>
              <a:rPr dirty="0" sz="1100" spc="-2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5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647700" algn="l"/>
                <a:tab pos="1659255" algn="l"/>
              </a:tabLst>
            </a:pPr>
            <a:r>
              <a:rPr dirty="0" sz="1100" spc="50">
                <a:latin typeface="Calibri"/>
                <a:cs typeface="Calibri"/>
              </a:rPr>
              <a:t>5</a:t>
            </a:r>
            <a:r>
              <a:rPr dirty="0" sz="1100" spc="50">
                <a:latin typeface="Calibri"/>
                <a:cs typeface="Calibri"/>
              </a:rPr>
              <a:t>	</a:t>
            </a:r>
            <a:r>
              <a:rPr dirty="0" sz="1100" spc="-80">
                <a:latin typeface="Calibri"/>
                <a:cs typeface="Calibri"/>
              </a:rPr>
              <a:t>7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32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60">
                <a:latin typeface="Calibri"/>
                <a:cs typeface="Calibri"/>
              </a:rPr>
              <a:t>12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33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80">
                <a:latin typeface="Calibri"/>
                <a:cs typeface="Calibri"/>
              </a:rPr>
              <a:t>7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0">
                <a:latin typeface="Calibri"/>
                <a:cs typeface="Calibri"/>
              </a:rPr>
              <a:t>90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10">
                <a:latin typeface="Calibri"/>
                <a:cs typeface="Calibri"/>
              </a:rPr>
              <a:t>2m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47594" y="2588741"/>
            <a:ext cx="1035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209" i="1">
                <a:latin typeface="DejaVu Sans Condensed"/>
                <a:cs typeface="DejaVu Sans Condensed"/>
              </a:rPr>
              <a:t>∝</a:t>
            </a:r>
            <a:r>
              <a:rPr dirty="0" baseline="-20202" sz="1650" spc="-22" i="1">
                <a:latin typeface="DejaVu Sans Condensed"/>
                <a:cs typeface="DejaVu Sans Condensed"/>
              </a:rPr>
              <a:t> </a:t>
            </a:r>
            <a:r>
              <a:rPr dirty="0" baseline="-20202" sz="1650" spc="37">
                <a:latin typeface="Calibri"/>
                <a:cs typeface="Calibri"/>
              </a:rPr>
              <a:t>f</a:t>
            </a:r>
            <a:r>
              <a:rPr dirty="0" baseline="-20202" sz="1650" spc="-104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0">
                <a:latin typeface="Calibri"/>
                <a:cs typeface="Calibri"/>
              </a:rPr>
              <a:t>2m</a:t>
            </a:r>
            <a:r>
              <a:rPr dirty="0" sz="800" spc="65">
                <a:latin typeface="Tahoma"/>
                <a:cs typeface="Tahoma"/>
              </a:rPr>
              <a:t>)</a:t>
            </a:r>
            <a:r>
              <a:rPr dirty="0" baseline="-20202" sz="1650">
                <a:latin typeface="Tahoma"/>
                <a:cs typeface="Tahoma"/>
              </a:rPr>
              <a:t>(</a:t>
            </a:r>
            <a:r>
              <a:rPr dirty="0" baseline="-20202" sz="1650" spc="22" b="0" i="1">
                <a:latin typeface="Bookman Old Style"/>
                <a:cs typeface="Bookman Old Style"/>
              </a:rPr>
              <a:t>ξ</a:t>
            </a:r>
            <a:r>
              <a:rPr dirty="0" baseline="-20202" sz="1650">
                <a:latin typeface="Tahoma"/>
                <a:cs typeface="Tahoma"/>
              </a:rPr>
              <a:t>)</a:t>
            </a:r>
            <a:r>
              <a:rPr dirty="0" baseline="-20202" sz="1650" spc="75">
                <a:latin typeface="Calibri"/>
                <a:cs typeface="Calibri"/>
              </a:rPr>
              <a:t>h</a:t>
            </a:r>
            <a:r>
              <a:rPr dirty="0" sz="800" spc="10">
                <a:latin typeface="Calibri"/>
                <a:cs typeface="Calibri"/>
              </a:rPr>
              <a:t>2m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66419" y="2896184"/>
            <a:ext cx="4227195" cy="0"/>
          </a:xfrm>
          <a:custGeom>
            <a:avLst/>
            <a:gdLst/>
            <a:ahLst/>
            <a:cxnLst/>
            <a:rect l="l" t="t" r="r" b="b"/>
            <a:pathLst>
              <a:path w="4227195" h="0">
                <a:moveTo>
                  <a:pt x="0" y="0"/>
                </a:moveTo>
                <a:lnTo>
                  <a:pt x="4227169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536907" y="2956835"/>
            <a:ext cx="11620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35">
                <a:latin typeface="Calibri"/>
                <a:cs typeface="Calibri"/>
              </a:rPr>
              <a:t>2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7723" y="493699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 h="0">
                <a:moveTo>
                  <a:pt x="0" y="0"/>
                </a:moveTo>
                <a:lnTo>
                  <a:pt x="43225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9994" y="146138"/>
          <a:ext cx="5039995" cy="58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8735"/>
                <a:gridCol w="315594"/>
                <a:gridCol w="702309"/>
                <a:gridCol w="153670"/>
                <a:gridCol w="1289050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Newton-Cotes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(abierta)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2745">
                <a:tc>
                  <a:txBody>
                    <a:bodyPr/>
                    <a:lstStyle/>
                    <a:p>
                      <a:pPr algn="ctr" marL="237490">
                        <a:lnSpc>
                          <a:spcPts val="6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3888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kh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222250">
                        <a:lnSpc>
                          <a:spcPts val="1215"/>
                        </a:lnSpc>
                        <a:spcBef>
                          <a:spcPts val="105"/>
                        </a:spcBef>
                      </a:pPr>
                      <a:r>
                        <a:rPr dirty="0" baseline="-22727" sz="1650" spc="7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-22727" sz="1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22727" sz="1650" spc="67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-22727" sz="1650" spc="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sz="800" spc="2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u="sng" sz="800" spc="25" i="1">
                          <a:uFill>
                            <a:solidFill>
                              <a:srgbClr val="000000"/>
                            </a:solidFill>
                          </a:uFill>
                          <a:latin typeface="DejaVu Serif"/>
                          <a:cs typeface="DejaVu Serif"/>
                        </a:rPr>
                        <a:t>−</a:t>
                      </a:r>
                      <a:r>
                        <a:rPr dirty="0" u="sng" sz="800" spc="2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502920">
                        <a:lnSpc>
                          <a:spcPts val="835"/>
                        </a:lnSpc>
                      </a:pPr>
                      <a:r>
                        <a:rPr dirty="0" sz="800" spc="3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 spc="3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800" spc="3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317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660"/>
                        </a:lnSpc>
                        <a:spcBef>
                          <a:spcPts val="250"/>
                        </a:spcBef>
                      </a:pPr>
                      <a:r>
                        <a:rPr dirty="0" baseline="75757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5757" sz="1650" spc="209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861" sz="1200" spc="6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79861" sz="1200" spc="4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dx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1315">
                        <a:lnSpc>
                          <a:spcPts val="64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5100">
                        <a:lnSpc>
                          <a:spcPts val="944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≈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317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6360">
                        <a:lnSpc>
                          <a:spcPts val="17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6670">
                        <a:lnSpc>
                          <a:spcPts val="83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1650" spc="-24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65972" sz="1200" spc="67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37878" sz="16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65972" sz="1200">
                          <a:latin typeface="Calibri"/>
                          <a:cs typeface="Calibri"/>
                        </a:rPr>
                        <a:t>k</a:t>
                      </a:r>
                      <a:endParaRPr baseline="-65972" sz="1200">
                        <a:latin typeface="Calibri"/>
                        <a:cs typeface="Calibri"/>
                      </a:endParaRPr>
                    </a:p>
                    <a:p>
                      <a:pPr marL="198120">
                        <a:lnSpc>
                          <a:spcPts val="1210"/>
                        </a:lnSpc>
                        <a:spcBef>
                          <a:spcPts val="625"/>
                        </a:spcBef>
                        <a:tabLst>
                          <a:tab pos="501650" algn="l"/>
                        </a:tabLst>
                      </a:pPr>
                      <a:r>
                        <a:rPr dirty="0" baseline="32828" sz="1650" spc="30">
                          <a:latin typeface="Calibri"/>
                          <a:cs typeface="Calibri"/>
                        </a:rPr>
                        <a:t>D	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800" spc="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74001" y="916584"/>
          <a:ext cx="4212590" cy="56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940"/>
                <a:gridCol w="622935"/>
                <a:gridCol w="689610"/>
                <a:gridCol w="954405"/>
                <a:gridCol w="1282065"/>
              </a:tblGrid>
              <a:tr h="286385"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latin typeface="Calibri"/>
                          <a:cs typeface="Calibri"/>
                        </a:rPr>
                        <a:t>ptos.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pesos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1112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50" b="1">
                          <a:latin typeface="Calibri"/>
                          <a:cs typeface="Calibri"/>
                        </a:rPr>
                        <a:t>masa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24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error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nombre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 marR="190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 spc="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3888" sz="1200" spc="75">
                          <a:latin typeface="Calibri"/>
                          <a:cs typeface="Calibri"/>
                        </a:rPr>
                        <a:t>k</a:t>
                      </a:r>
                      <a:endParaRPr baseline="-13888"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111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baseline="12626" sz="1650" spc="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int.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860801" y="165944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848101" y="1627935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3481" y="1542832"/>
            <a:ext cx="4895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0979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1543" y="1529878"/>
            <a:ext cx="6013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7845" algn="l"/>
              </a:tabLst>
            </a:pPr>
            <a:r>
              <a:rPr dirty="0" baseline="3472" sz="1200" spc="-97">
                <a:latin typeface="Calibri"/>
                <a:cs typeface="Calibri"/>
              </a:rPr>
              <a:t>1</a:t>
            </a:r>
            <a:r>
              <a:rPr dirty="0" baseline="3472" sz="1200" spc="-97">
                <a:latin typeface="Calibri"/>
                <a:cs typeface="Calibri"/>
              </a:rPr>
              <a:t>   </a:t>
            </a:r>
            <a:r>
              <a:rPr dirty="0" baseline="3472" sz="1200" spc="-52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6425" y="1865399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8101" y="1767343"/>
            <a:ext cx="2952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</a:t>
            </a:r>
            <a:r>
              <a:rPr dirty="0" baseline="3472" sz="1200" spc="615">
                <a:latin typeface="Calibri"/>
                <a:cs typeface="Calibri"/>
              </a:rPr>
              <a:t> </a:t>
            </a:r>
            <a:r>
              <a:rPr dirty="0" sz="800" spc="10">
                <a:latin typeface="Tahoma"/>
                <a:cs typeface="Tahoma"/>
              </a:rPr>
              <a:t>(</a:t>
            </a:r>
            <a:r>
              <a:rPr dirty="0" sz="800" spc="10">
                <a:latin typeface="Calibri"/>
                <a:cs typeface="Calibri"/>
              </a:rPr>
              <a:t>2</a:t>
            </a:r>
            <a:r>
              <a:rPr dirty="0" sz="800" spc="1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5157" y="1780297"/>
            <a:ext cx="4895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0979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8885" y="176734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7683" y="1471622"/>
            <a:ext cx="1155700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785" marR="5080" indent="-299720">
              <a:lnSpc>
                <a:spcPct val="141700"/>
              </a:lnSpc>
              <a:spcBef>
                <a:spcPts val="100"/>
              </a:spcBef>
            </a:pPr>
            <a:r>
              <a:rPr dirty="0" sz="1100" spc="25">
                <a:latin typeface="Calibri"/>
                <a:cs typeface="Calibri"/>
              </a:rPr>
              <a:t>Rect. </a:t>
            </a:r>
            <a:r>
              <a:rPr dirty="0" sz="1100" spc="50">
                <a:latin typeface="Calibri"/>
                <a:cs typeface="Calibri"/>
              </a:rPr>
              <a:t>o </a:t>
            </a:r>
            <a:r>
              <a:rPr dirty="0" sz="1100" spc="15">
                <a:latin typeface="Calibri"/>
                <a:cs typeface="Calibri"/>
              </a:rPr>
              <a:t>pto. </a:t>
            </a:r>
            <a:r>
              <a:rPr dirty="0" sz="1100" spc="50">
                <a:latin typeface="Calibri"/>
                <a:cs typeface="Calibri"/>
              </a:rPr>
              <a:t>medio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Trapecio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19196" y="2102851"/>
            <a:ext cx="12953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45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2740" y="2004807"/>
            <a:ext cx="3473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baseline="3472" sz="1200" spc="-3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14</a:t>
            </a:r>
            <a:r>
              <a:rPr dirty="0" baseline="3472" sz="1200" spc="630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0">
                <a:latin typeface="Calibri"/>
                <a:cs typeface="Calibri"/>
              </a:rPr>
              <a:t>4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38335" y="2017762"/>
            <a:ext cx="493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479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05911" y="2004807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61840" y="2017762"/>
            <a:ext cx="367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Milne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5968" y="2340316"/>
            <a:ext cx="1758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144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61563" y="2255213"/>
            <a:ext cx="493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479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19501" y="2242259"/>
            <a:ext cx="6858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1665" algn="l"/>
              </a:tabLst>
            </a:pPr>
            <a:r>
              <a:rPr dirty="0" u="sng" baseline="3472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95</a:t>
            </a:r>
            <a:r>
              <a:rPr dirty="0" baseline="3472" sz="1200">
                <a:latin typeface="Calibri"/>
                <a:cs typeface="Calibri"/>
              </a:rPr>
              <a:t>    </a:t>
            </a:r>
            <a:r>
              <a:rPr dirty="0" baseline="3472" sz="1200" spc="-89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4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7222" y="1471622"/>
            <a:ext cx="1598295" cy="12128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215265">
              <a:lnSpc>
                <a:spcPct val="100000"/>
              </a:lnSpc>
              <a:spcBef>
                <a:spcPts val="650"/>
              </a:spcBef>
              <a:tabLst>
                <a:tab pos="888365" algn="l"/>
                <a:tab pos="1468120" algn="l"/>
              </a:tabLst>
            </a:pPr>
            <a:r>
              <a:rPr dirty="0" sz="1100" spc="50">
                <a:latin typeface="Calibri"/>
                <a:cs typeface="Calibri"/>
              </a:rPr>
              <a:t>1	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5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828040" algn="l"/>
                <a:tab pos="1468120" algn="l"/>
              </a:tabLst>
            </a:pPr>
            <a:r>
              <a:rPr dirty="0" sz="1100" spc="50">
                <a:latin typeface="Calibri"/>
                <a:cs typeface="Calibri"/>
              </a:rPr>
              <a:t>2	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 spc="5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704850" algn="l"/>
                <a:tab pos="1468120" algn="l"/>
              </a:tabLst>
            </a:pPr>
            <a:r>
              <a:rPr dirty="0" sz="1100" spc="50">
                <a:latin typeface="Calibri"/>
                <a:cs typeface="Calibri"/>
              </a:rPr>
              <a:t>3	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2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80" i="1">
                <a:latin typeface="DejaVu Sans Condensed"/>
                <a:cs typeface="DejaVu Sans Condensed"/>
              </a:rPr>
              <a:t>−</a:t>
            </a:r>
            <a:r>
              <a:rPr dirty="0" sz="1100" spc="-80">
                <a:latin typeface="Calibri"/>
                <a:cs typeface="Calibri"/>
              </a:rPr>
              <a:t>1</a:t>
            </a:r>
            <a:r>
              <a:rPr dirty="0" sz="1100" spc="-8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	</a:t>
            </a:r>
            <a:r>
              <a:rPr dirty="0" sz="1100" spc="5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marL="215265">
              <a:lnSpc>
                <a:spcPct val="100000"/>
              </a:lnSpc>
              <a:spcBef>
                <a:spcPts val="550"/>
              </a:spcBef>
              <a:tabLst>
                <a:tab pos="647700" algn="l"/>
                <a:tab pos="1429385" algn="l"/>
              </a:tabLst>
            </a:pPr>
            <a:r>
              <a:rPr dirty="0" sz="1100" spc="50">
                <a:latin typeface="Calibri"/>
                <a:cs typeface="Calibri"/>
              </a:rPr>
              <a:t>4</a:t>
            </a:r>
            <a:r>
              <a:rPr dirty="0" sz="1100" spc="50">
                <a:latin typeface="Calibri"/>
                <a:cs typeface="Calibri"/>
              </a:rPr>
              <a:t>	</a:t>
            </a:r>
            <a:r>
              <a:rPr dirty="0" sz="1100" spc="-95">
                <a:latin typeface="Calibri"/>
                <a:cs typeface="Calibri"/>
              </a:rPr>
              <a:t>11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11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0">
                <a:latin typeface="Calibri"/>
                <a:cs typeface="Calibri"/>
              </a:rPr>
              <a:t>24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10">
                <a:latin typeface="Calibri"/>
                <a:cs typeface="Calibri"/>
              </a:rPr>
              <a:t>2m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25407" y="2442399"/>
            <a:ext cx="1035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209" i="1">
                <a:latin typeface="DejaVu Sans Condensed"/>
                <a:cs typeface="DejaVu Sans Condensed"/>
              </a:rPr>
              <a:t>∝</a:t>
            </a:r>
            <a:r>
              <a:rPr dirty="0" baseline="-20202" sz="1650" spc="-22" i="1">
                <a:latin typeface="DejaVu Sans Condensed"/>
                <a:cs typeface="DejaVu Sans Condensed"/>
              </a:rPr>
              <a:t> </a:t>
            </a:r>
            <a:r>
              <a:rPr dirty="0" baseline="-20202" sz="1650" spc="37">
                <a:latin typeface="Calibri"/>
                <a:cs typeface="Calibri"/>
              </a:rPr>
              <a:t>f</a:t>
            </a:r>
            <a:r>
              <a:rPr dirty="0" baseline="-20202" sz="1650" spc="-104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0">
                <a:latin typeface="Calibri"/>
                <a:cs typeface="Calibri"/>
              </a:rPr>
              <a:t>2m</a:t>
            </a:r>
            <a:r>
              <a:rPr dirty="0" sz="800" spc="65">
                <a:latin typeface="Tahoma"/>
                <a:cs typeface="Tahoma"/>
              </a:rPr>
              <a:t>)</a:t>
            </a:r>
            <a:r>
              <a:rPr dirty="0" baseline="-20202" sz="1650">
                <a:latin typeface="Tahoma"/>
                <a:cs typeface="Tahoma"/>
              </a:rPr>
              <a:t>(</a:t>
            </a:r>
            <a:r>
              <a:rPr dirty="0" baseline="-20202" sz="1650" spc="22" b="0" i="1">
                <a:latin typeface="Bookman Old Style"/>
                <a:cs typeface="Bookman Old Style"/>
              </a:rPr>
              <a:t>ξ</a:t>
            </a:r>
            <a:r>
              <a:rPr dirty="0" baseline="-20202" sz="1650">
                <a:latin typeface="Tahoma"/>
                <a:cs typeface="Tahoma"/>
              </a:rPr>
              <a:t>)</a:t>
            </a:r>
            <a:r>
              <a:rPr dirty="0" baseline="-20202" sz="1650" spc="75">
                <a:latin typeface="Calibri"/>
                <a:cs typeface="Calibri"/>
              </a:rPr>
              <a:t>h</a:t>
            </a:r>
            <a:r>
              <a:rPr dirty="0" sz="800" spc="10">
                <a:latin typeface="Calibri"/>
                <a:cs typeface="Calibri"/>
              </a:rPr>
              <a:t>2m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74001" y="2749854"/>
            <a:ext cx="4212590" cy="0"/>
          </a:xfrm>
          <a:custGeom>
            <a:avLst/>
            <a:gdLst/>
            <a:ahLst/>
            <a:cxnLst/>
            <a:rect l="l" t="t" r="r" b="b"/>
            <a:pathLst>
              <a:path w="4212590" h="0">
                <a:moveTo>
                  <a:pt x="0" y="0"/>
                </a:moveTo>
                <a:lnTo>
                  <a:pt x="4211993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1272" y="672223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 h="0">
                <a:moveTo>
                  <a:pt x="0" y="0"/>
                </a:moveTo>
                <a:lnTo>
                  <a:pt x="43225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9994" y="132537"/>
          <a:ext cx="5039995" cy="88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475"/>
                <a:gridCol w="315594"/>
                <a:gridCol w="702309"/>
                <a:gridCol w="153669"/>
                <a:gridCol w="706755"/>
                <a:gridCol w="1138554"/>
              </a:tblGrid>
              <a:tr h="210185">
                <a:tc gridSpan="6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Regla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cuadratura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gaussiana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71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334770" marR="80645" indent="-452120">
                        <a:lnSpc>
                          <a:spcPct val="566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3888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3888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75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baseline="37878" sz="1650">
                          <a:solidFill>
                            <a:srgbClr val="EB801A"/>
                          </a:solidFill>
                          <a:uFill>
                            <a:solidFill>
                              <a:srgbClr val="EB801A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u="sng" baseline="37878" sz="1650" spc="-15">
                          <a:solidFill>
                            <a:srgbClr val="EB801A"/>
                          </a:solidFill>
                          <a:uFill>
                            <a:solidFill>
                              <a:srgbClr val="EB801A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baseline="37878" sz="1650">
                          <a:solidFill>
                            <a:srgbClr val="EB801A"/>
                          </a:solidFill>
                          <a:uFill>
                            <a:solidFill>
                              <a:srgbClr val="EB801A"/>
                            </a:solidFill>
                          </a:u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u="sng" baseline="37878" sz="1650" spc="-157">
                          <a:solidFill>
                            <a:srgbClr val="EB801A"/>
                          </a:solidFill>
                          <a:uFill>
                            <a:solidFill>
                              <a:srgbClr val="EB801A"/>
                            </a:solidFill>
                          </a:u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baseline="37878" sz="1650">
                          <a:solidFill>
                            <a:srgbClr val="EB801A"/>
                          </a:solidFill>
                          <a:uFill>
                            <a:solidFill>
                              <a:srgbClr val="EB801A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37878" sz="1650" spc="165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λ</a:t>
                      </a:r>
                      <a:r>
                        <a:rPr dirty="0" baseline="-13888" sz="1200" spc="67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  </a:t>
                      </a:r>
                      <a:r>
                        <a:rPr dirty="0" sz="1100" spc="-25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417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75">
                          <a:latin typeface="Tahoma"/>
                          <a:cs typeface="Tahoma"/>
                        </a:rPr>
                        <a:t> </a:t>
                      </a:r>
                      <a:r>
                        <a:rPr dirty="0" u="sng" baseline="31250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31250" sz="1200" spc="-817" i="1">
                          <a:latin typeface="DejaVu Serif"/>
                          <a:cs typeface="DejaVu Serif"/>
                        </a:rPr>
                        <a:t>−</a:t>
                      </a:r>
                      <a:r>
                        <a:rPr dirty="0" baseline="-27777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27777" sz="1200" spc="-44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31250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Lucida Sans Unicode"/>
                          <a:cs typeface="Lucida Sans Unicode"/>
                        </a:rPr>
                        <a:t> 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50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660"/>
                        </a:lnSpc>
                        <a:spcBef>
                          <a:spcPts val="1764"/>
                        </a:spcBef>
                      </a:pPr>
                      <a:r>
                        <a:rPr dirty="0" baseline="75757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5757" sz="1650" spc="209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79861" sz="1200" spc="6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79861" sz="1200" spc="4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dx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1315">
                        <a:lnSpc>
                          <a:spcPts val="64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5100">
                        <a:lnSpc>
                          <a:spcPts val="944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24154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≈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50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645"/>
                        </a:lnSpc>
                        <a:spcBef>
                          <a:spcPts val="70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6670">
                        <a:lnSpc>
                          <a:spcPts val="100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5151" sz="1650" spc="-1530">
                          <a:latin typeface="Tahoma"/>
                          <a:cs typeface="Tahoma"/>
                        </a:rPr>
                        <a:t> </a:t>
                      </a:r>
                      <a:endParaRPr baseline="15151" sz="1650">
                        <a:latin typeface="Tahoma"/>
                        <a:cs typeface="Tahoma"/>
                      </a:endParaRPr>
                    </a:p>
                    <a:p>
                      <a:pPr marL="198120">
                        <a:lnSpc>
                          <a:spcPct val="100000"/>
                        </a:lnSpc>
                        <a:spcBef>
                          <a:spcPts val="795"/>
                        </a:spcBef>
                        <a:tabLst>
                          <a:tab pos="501650" algn="l"/>
                        </a:tabLst>
                      </a:pPr>
                      <a:r>
                        <a:rPr dirty="0" baseline="32828" sz="16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32828" sz="165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8890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35">
                        <a:lnSpc>
                          <a:spcPct val="100000"/>
                        </a:lnSpc>
                      </a:pPr>
                      <a:r>
                        <a:rPr dirty="0" sz="1100" spc="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3888" sz="1200" spc="7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13888" sz="1200" spc="75">
                          <a:latin typeface="Calibri"/>
                          <a:cs typeface="Calibri"/>
                        </a:rPr>
                        <a:t>k</a:t>
                      </a:r>
                      <a:endParaRPr baseline="-13888"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19149" y="1167066"/>
          <a:ext cx="3521710" cy="56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480"/>
                <a:gridCol w="779145"/>
                <a:gridCol w="872489"/>
                <a:gridCol w="1202689"/>
              </a:tblGrid>
              <a:tr h="286385"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latin typeface="Calibri"/>
                          <a:cs typeface="Calibri"/>
                        </a:rPr>
                        <a:t>ptos.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40" b="1">
                          <a:latin typeface="Calibri"/>
                          <a:cs typeface="Calibri"/>
                        </a:rPr>
                        <a:t>puntos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28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 b="1">
                          <a:latin typeface="Calibri"/>
                          <a:cs typeface="Calibri"/>
                        </a:rPr>
                        <a:t>pesos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error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algn="ctr" marR="825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 spc="45" b="0" i="1">
                          <a:latin typeface="Bookman Old Style"/>
                          <a:cs typeface="Bookman Old Style"/>
                        </a:rPr>
                        <a:t>λ</a:t>
                      </a:r>
                      <a:r>
                        <a:rPr dirty="0" baseline="-13888" sz="1200" spc="67">
                          <a:latin typeface="Calibri"/>
                          <a:cs typeface="Calibri"/>
                        </a:rPr>
                        <a:t>k</a:t>
                      </a:r>
                      <a:endParaRPr baseline="-13888"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92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100" spc="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3888" sz="1200" spc="75">
                          <a:latin typeface="Calibri"/>
                          <a:cs typeface="Calibri"/>
                        </a:rPr>
                        <a:t>k</a:t>
                      </a:r>
                      <a:endParaRPr baseline="-13888" sz="12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baseline="12626" sz="1650" spc="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00" spc="20">
                          <a:latin typeface="Calibri"/>
                          <a:cs typeface="Calibri"/>
                        </a:rPr>
                        <a:t>int.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18817" y="1793327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3030" y="1776106"/>
            <a:ext cx="128905" cy="249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545">
              <a:lnSpc>
                <a:spcPts val="885"/>
              </a:lnSpc>
              <a:spcBef>
                <a:spcPts val="95"/>
              </a:spcBef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85"/>
              </a:lnSpc>
            </a:pPr>
            <a:r>
              <a:rPr dirty="0" sz="800">
                <a:latin typeface="Calibri"/>
                <a:cs typeface="Calibri"/>
              </a:rPr>
              <a:t>24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6058" y="1793327"/>
            <a:ext cx="942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30">
                <a:latin typeface="Tahoma"/>
                <a:cs typeface="Tahoma"/>
              </a:rPr>
              <a:t>(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 spc="97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53996" y="2147392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3982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92947" y="1976233"/>
            <a:ext cx="290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2727" sz="1650" spc="22" i="1">
                <a:latin typeface="DejaVu Sans Condensed"/>
                <a:cs typeface="DejaVu Sans Condensed"/>
              </a:rPr>
              <a:t>±</a:t>
            </a:r>
            <a:r>
              <a:rPr dirty="0" baseline="-22727" sz="1650" spc="-292" i="1">
                <a:latin typeface="DejaVu Sans Condensed"/>
                <a:cs typeface="DejaVu Sans Condensed"/>
              </a:rPr>
              <a:t> </a:t>
            </a:r>
            <a:r>
              <a:rPr dirty="0" baseline="-20833" sz="1200" spc="-202" i="1">
                <a:latin typeface="DejaVu Serif"/>
                <a:cs typeface="DejaVu Serif"/>
              </a:rPr>
              <a:t>√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43620" y="216254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30920" y="213578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74289" y="1722117"/>
            <a:ext cx="103505" cy="5003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100" spc="5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5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67760" y="2013558"/>
            <a:ext cx="179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4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67760" y="2115882"/>
            <a:ext cx="2355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5">
                <a:latin typeface="Calibri"/>
                <a:cs typeface="Calibri"/>
              </a:rPr>
              <a:t>4320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7277" y="2030792"/>
            <a:ext cx="946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30">
                <a:latin typeface="Tahoma"/>
                <a:cs typeface="Tahoma"/>
              </a:rPr>
              <a:t>(</a:t>
            </a:r>
            <a:r>
              <a:rPr dirty="0" baseline="27777" sz="1200" spc="22">
                <a:latin typeface="Calibri"/>
                <a:cs typeface="Calibri"/>
              </a:rPr>
              <a:t>4</a:t>
            </a:r>
            <a:r>
              <a:rPr dirty="0" baseline="27777" sz="1200" spc="104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-15">
                <a:latin typeface="Calibri"/>
                <a:cs typeface="Calibri"/>
              </a:rPr>
              <a:t>5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4481" y="2283801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±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70849" y="2121317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22093" y="226979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324684" y="2266580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37282" y="240041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004161" y="2368904"/>
            <a:ext cx="578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2740" algn="l"/>
                <a:tab pos="565150" algn="l"/>
              </a:tabLst>
            </a:pPr>
            <a:r>
              <a:rPr dirty="0" u="sng" sz="800" spc="6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6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	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87510" y="2229255"/>
            <a:ext cx="275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u="sng" sz="8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8</a:t>
            </a:r>
            <a:r>
              <a:rPr dirty="0" sz="800" spc="-65">
                <a:latin typeface="Calibri"/>
                <a:cs typeface="Calibri"/>
              </a:rPr>
              <a:t> </a:t>
            </a:r>
            <a:r>
              <a:rPr dirty="0" baseline="-22727" sz="1650" spc="-44" b="0" i="1">
                <a:latin typeface="Bookman Old Style"/>
                <a:cs typeface="Bookman Old Style"/>
              </a:rPr>
              <a:t>,</a:t>
            </a:r>
            <a:r>
              <a:rPr dirty="0" baseline="-22727" sz="1650" spc="-30" b="0" i="1">
                <a:latin typeface="Bookman Old Style"/>
                <a:cs typeface="Bookman Old Style"/>
              </a:rPr>
              <a:t> </a:t>
            </a:r>
            <a:r>
              <a:rPr dirty="0" u="sng" sz="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14180" y="2368904"/>
            <a:ext cx="2247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Calibri"/>
                <a:cs typeface="Calibri"/>
              </a:rPr>
              <a:t>9  </a:t>
            </a:r>
            <a:r>
              <a:rPr dirty="0" sz="800" spc="8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9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17557" y="2270847"/>
            <a:ext cx="563245" cy="245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865"/>
              </a:lnSpc>
              <a:spcBef>
                <a:spcPts val="95"/>
              </a:spcBef>
              <a:tabLst>
                <a:tab pos="327660" algn="l"/>
              </a:tabLst>
            </a:pPr>
            <a:r>
              <a:rPr dirty="0" u="sng" baseline="3472" sz="1200" spc="9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3472" sz="1200" spc="9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   </a:t>
            </a:r>
            <a:r>
              <a:rPr dirty="0" u="sng" baseline="3472" sz="1200" spc="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3472" sz="1200" spc="-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baseline="3472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baseline="3472" sz="1200">
                <a:latin typeface="Calibri"/>
                <a:cs typeface="Calibri"/>
              </a:rPr>
              <a:t>   </a:t>
            </a:r>
            <a:r>
              <a:rPr dirty="0" baseline="3472" sz="1200" spc="-89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6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ts val="865"/>
              </a:lnSpc>
            </a:pPr>
            <a:r>
              <a:rPr dirty="0" sz="800" spc="5">
                <a:latin typeface="Calibri"/>
                <a:cs typeface="Calibri"/>
              </a:rPr>
              <a:t>126000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8354" y="2283801"/>
            <a:ext cx="8451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542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68164" y="2270847"/>
            <a:ext cx="70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65617" y="2376245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32050" y="270539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757857" y="2588792"/>
            <a:ext cx="4908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0205" algn="l"/>
              </a:tabLst>
            </a:pPr>
            <a:r>
              <a:rPr dirty="0" sz="1100" spc="15" i="1">
                <a:latin typeface="DejaVu Sans Condensed"/>
                <a:cs typeface="DejaVu Sans Condensed"/>
              </a:rPr>
              <a:t>±</a:t>
            </a:r>
            <a:r>
              <a:rPr dirty="0" sz="1100" spc="15" i="1">
                <a:latin typeface="DejaVu Sans Condensed"/>
                <a:cs typeface="DejaVu Sans Condensed"/>
              </a:rPr>
              <a:t>	</a:t>
            </a:r>
            <a:r>
              <a:rPr dirty="0" sz="1100" spc="15" i="1">
                <a:solidFill>
                  <a:srgbClr val="EB801A"/>
                </a:solidFill>
                <a:latin typeface="DejaVu Sans Condensed"/>
                <a:cs typeface="DejaVu Sans Condensed"/>
              </a:rPr>
              <a:t>±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81948" y="2705392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34132" y="2426816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85377" y="2575293"/>
            <a:ext cx="84455" cy="0"/>
          </a:xfrm>
          <a:custGeom>
            <a:avLst/>
            <a:gdLst/>
            <a:ahLst/>
            <a:cxnLst/>
            <a:rect l="l" t="t" r="r" b="b"/>
            <a:pathLst>
              <a:path w="84455" h="0">
                <a:moveTo>
                  <a:pt x="0" y="0"/>
                </a:moveTo>
                <a:lnTo>
                  <a:pt x="8411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019350" y="2571558"/>
            <a:ext cx="5461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2255" algn="l"/>
                <a:tab pos="482600" algn="l"/>
              </a:tabLst>
            </a:pP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00566" y="270539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74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022081" y="2673894"/>
            <a:ext cx="5454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2255" algn="l"/>
                <a:tab pos="478155" algn="l"/>
              </a:tabLst>
            </a:pPr>
            <a:r>
              <a:rPr dirty="0" sz="800" spc="-55">
                <a:latin typeface="Calibri"/>
                <a:cs typeface="Calibri"/>
              </a:rPr>
              <a:t>7</a:t>
            </a:r>
            <a:r>
              <a:rPr dirty="0" sz="800" spc="-55">
                <a:latin typeface="Calibri"/>
                <a:cs typeface="Calibri"/>
              </a:rPr>
              <a:t>	</a:t>
            </a:r>
            <a:r>
              <a:rPr dirty="0" sz="800" spc="-55">
                <a:latin typeface="Calibri"/>
                <a:cs typeface="Calibri"/>
              </a:rPr>
              <a:t>7</a:t>
            </a:r>
            <a:r>
              <a:rPr dirty="0" sz="800" spc="-55">
                <a:latin typeface="Calibri"/>
                <a:cs typeface="Calibri"/>
              </a:rPr>
              <a:t>	</a:t>
            </a: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08579" y="259814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489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698407" y="2571380"/>
            <a:ext cx="4552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18</a:t>
            </a:r>
            <a:r>
              <a:rPr dirty="0" sz="800" spc="25" i="1">
                <a:solidFill>
                  <a:srgbClr val="EB801A"/>
                </a:solidFill>
                <a:latin typeface="DejaVu Serif"/>
                <a:cs typeface="DejaVu Serif"/>
              </a:rPr>
              <a:t>∓</a:t>
            </a:r>
            <a:r>
              <a:rPr dirty="0" baseline="45138" sz="1200" spc="37" i="1">
                <a:latin typeface="DejaVu Serif"/>
                <a:cs typeface="DejaVu Serif"/>
              </a:rPr>
              <a:t>√</a:t>
            </a:r>
            <a:r>
              <a:rPr dirty="0" sz="800" spc="25">
                <a:latin typeface="Calibri"/>
                <a:cs typeface="Calibri"/>
              </a:rPr>
              <a:t>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36507" y="2705392"/>
            <a:ext cx="379095" cy="0"/>
          </a:xfrm>
          <a:custGeom>
            <a:avLst/>
            <a:gdLst/>
            <a:ahLst/>
            <a:cxnLst/>
            <a:rect l="l" t="t" r="r" b="b"/>
            <a:pathLst>
              <a:path w="379094" h="0">
                <a:moveTo>
                  <a:pt x="0" y="0"/>
                </a:moveTo>
                <a:lnTo>
                  <a:pt x="37854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861106" y="2673894"/>
            <a:ext cx="12953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36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47025" y="1722117"/>
            <a:ext cx="120014" cy="127000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650"/>
              </a:spcBef>
            </a:pPr>
            <a:r>
              <a:rPr dirty="0" sz="1100" spc="5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550"/>
              </a:spcBef>
            </a:pPr>
            <a:r>
              <a:rPr dirty="0" sz="1100" spc="5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670"/>
              </a:spcBef>
            </a:pPr>
            <a:r>
              <a:rPr dirty="0" sz="1100" spc="5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1085"/>
              </a:spcBef>
            </a:pPr>
            <a:r>
              <a:rPr dirty="0" sz="1100" spc="5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z="1100" spc="3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243973" y="2800170"/>
            <a:ext cx="13531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140" i="1">
                <a:latin typeface="DejaVu Sans Condensed"/>
                <a:cs typeface="DejaVu Sans Condensed"/>
              </a:rPr>
              <a:t>∝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30">
                <a:latin typeface="Tahoma"/>
                <a:cs typeface="Tahoma"/>
              </a:rPr>
              <a:t>(</a:t>
            </a:r>
            <a:r>
              <a:rPr dirty="0" baseline="27777" sz="1200" spc="7">
                <a:latin typeface="Calibri"/>
                <a:cs typeface="Calibri"/>
              </a:rPr>
              <a:t>2N</a:t>
            </a:r>
            <a:r>
              <a:rPr dirty="0" baseline="27777" sz="1200" spc="97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7">
                <a:latin typeface="Calibri"/>
                <a:cs typeface="Calibri"/>
              </a:rPr>
              <a:t>2N</a:t>
            </a:r>
            <a:r>
              <a:rPr dirty="0" baseline="27777" sz="1200" spc="112">
                <a:latin typeface="Tahoma"/>
                <a:cs typeface="Tahoma"/>
              </a:rPr>
              <a:t>+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19149" y="3057347"/>
            <a:ext cx="3521710" cy="0"/>
          </a:xfrm>
          <a:custGeom>
            <a:avLst/>
            <a:gdLst/>
            <a:ahLst/>
            <a:cxnLst/>
            <a:rect l="l" t="t" r="r" b="b"/>
            <a:pathLst>
              <a:path w="3521710" h="0">
                <a:moveTo>
                  <a:pt x="0" y="0"/>
                </a:moveTo>
                <a:lnTo>
                  <a:pt x="3521710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23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3519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Reglas</a:t>
            </a:r>
            <a:r>
              <a:rPr dirty="0" u="none" sz="1200" spc="-3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compuestas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6" name="object 6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375723"/>
              <a:ext cx="4767580" cy="5080"/>
            </a:xfrm>
            <a:custGeom>
              <a:avLst/>
              <a:gdLst/>
              <a:ahLst/>
              <a:cxnLst/>
              <a:rect l="l" t="t" r="r" b="b"/>
              <a:pathLst>
                <a:path w="4767580" h="5079">
                  <a:moveTo>
                    <a:pt x="0" y="5060"/>
                  </a:moveTo>
                  <a:lnTo>
                    <a:pt x="0" y="0"/>
                  </a:lnTo>
                  <a:lnTo>
                    <a:pt x="4766985" y="0"/>
                  </a:lnTo>
                  <a:lnTo>
                    <a:pt x="476698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96494" y="462062"/>
            <a:ext cx="3441700" cy="6635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Desventajas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reglas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simples.</a:t>
            </a:r>
            <a:endParaRPr sz="1100">
              <a:latin typeface="Calibri"/>
              <a:cs typeface="Calibri"/>
            </a:endParaRPr>
          </a:p>
          <a:p>
            <a:pPr marL="340360" indent="-113664">
              <a:lnSpc>
                <a:spcPct val="100000"/>
              </a:lnSpc>
              <a:spcBef>
                <a:spcPts val="835"/>
              </a:spcBef>
              <a:buClr>
                <a:srgbClr val="22373A"/>
              </a:buClr>
              <a:buChar char="•"/>
              <a:tabLst>
                <a:tab pos="340995" algn="l"/>
                <a:tab pos="2068195" algn="l"/>
                <a:tab pos="2494280" algn="l"/>
              </a:tabLst>
            </a:pPr>
            <a:r>
              <a:rPr dirty="0" sz="1100" spc="40">
                <a:latin typeface="Calibri"/>
                <a:cs typeface="Calibri"/>
              </a:rPr>
              <a:t>Determinación</a:t>
            </a:r>
            <a:r>
              <a:rPr dirty="0" sz="1100" spc="50">
                <a:latin typeface="Calibri"/>
                <a:cs typeface="Calibri"/>
              </a:rPr>
              <a:t> de </a:t>
            </a:r>
            <a:r>
              <a:rPr dirty="0" sz="1100" spc="35">
                <a:latin typeface="Calibri"/>
                <a:cs typeface="Calibri"/>
              </a:rPr>
              <a:t>reglas:	</a:t>
            </a:r>
            <a:r>
              <a:rPr dirty="0" sz="1100" spc="25">
                <a:latin typeface="Calibri"/>
                <a:cs typeface="Calibri"/>
              </a:rPr>
              <a:t>¿x</a:t>
            </a:r>
            <a:r>
              <a:rPr dirty="0" baseline="-13888" sz="1200" spc="37">
                <a:latin typeface="Calibri"/>
                <a:cs typeface="Calibri"/>
              </a:rPr>
              <a:t>k</a:t>
            </a:r>
            <a:r>
              <a:rPr dirty="0" sz="1100" spc="25">
                <a:latin typeface="Calibri"/>
                <a:cs typeface="Calibri"/>
              </a:rPr>
              <a:t>?	</a:t>
            </a:r>
            <a:r>
              <a:rPr dirty="0" sz="1100" spc="-15">
                <a:latin typeface="Calibri"/>
                <a:cs typeface="Calibri"/>
              </a:rPr>
              <a:t>¡¿c</a:t>
            </a:r>
            <a:r>
              <a:rPr dirty="0" baseline="-13888" sz="1200" spc="-22">
                <a:latin typeface="Calibri"/>
                <a:cs typeface="Calibri"/>
              </a:rPr>
              <a:t>k</a:t>
            </a:r>
            <a:r>
              <a:rPr dirty="0" sz="1100" spc="-15">
                <a:latin typeface="Calibri"/>
                <a:cs typeface="Calibri"/>
              </a:rPr>
              <a:t>?!</a:t>
            </a:r>
            <a:endParaRPr sz="1100">
              <a:latin typeface="Calibri"/>
              <a:cs typeface="Calibri"/>
            </a:endParaRPr>
          </a:p>
          <a:p>
            <a:pPr marL="340360" indent="-113664">
              <a:lnSpc>
                <a:spcPct val="100000"/>
              </a:lnSpc>
              <a:spcBef>
                <a:spcPts val="235"/>
              </a:spcBef>
              <a:buClr>
                <a:srgbClr val="22373A"/>
              </a:buClr>
              <a:buChar char="•"/>
              <a:tabLst>
                <a:tab pos="340995" algn="l"/>
                <a:tab pos="2221230" algn="l"/>
              </a:tabLst>
            </a:pPr>
            <a:r>
              <a:rPr dirty="0" sz="1100" spc="25">
                <a:latin typeface="Calibri"/>
                <a:cs typeface="Calibri"/>
              </a:rPr>
              <a:t>P</a:t>
            </a:r>
            <a:r>
              <a:rPr dirty="0" sz="1100" spc="55">
                <a:latin typeface="Calibri"/>
                <a:cs typeface="Calibri"/>
              </a:rPr>
              <a:t>o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ont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60">
                <a:latin typeface="Calibri"/>
                <a:cs typeface="Calibri"/>
              </a:rPr>
              <a:t>ol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sob</a:t>
            </a:r>
            <a:r>
              <a:rPr dirty="0" sz="1100" spc="15">
                <a:latin typeface="Calibri"/>
                <a:cs typeface="Calibri"/>
              </a:rPr>
              <a:t>r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er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r</a:t>
            </a:r>
            <a:r>
              <a:rPr dirty="0" sz="1100" spc="-4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60">
                <a:latin typeface="Calibri"/>
                <a:cs typeface="Calibri"/>
              </a:rPr>
              <a:t>K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27777" sz="1200" spc="30">
                <a:latin typeface="Tahoma"/>
                <a:cs typeface="Tahoma"/>
              </a:rPr>
              <a:t>(</a:t>
            </a:r>
            <a:r>
              <a:rPr dirty="0" baseline="27777" sz="1200" spc="44">
                <a:latin typeface="Calibri"/>
                <a:cs typeface="Calibri"/>
              </a:rPr>
              <a:t>m</a:t>
            </a:r>
            <a:r>
              <a:rPr dirty="0" baseline="27777" sz="1200" spc="104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44">
                <a:latin typeface="Calibri"/>
                <a:cs typeface="Calibri"/>
              </a:rPr>
              <a:t>m</a:t>
            </a:r>
            <a:r>
              <a:rPr dirty="0" baseline="27777" sz="1200" spc="112">
                <a:latin typeface="Tahoma"/>
                <a:cs typeface="Tahoma"/>
              </a:rPr>
              <a:t>+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56126" y="933436"/>
            <a:ext cx="1033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14069" algn="l"/>
              </a:tabLst>
            </a:pPr>
            <a:r>
              <a:rPr dirty="0" sz="1100" spc="-20">
                <a:latin typeface="Calibri"/>
                <a:cs typeface="Calibri"/>
              </a:rPr>
              <a:t>¡b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fijo!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10">
                <a:latin typeface="Calibri"/>
                <a:cs typeface="Calibri"/>
              </a:rPr>
              <a:t>¿K?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9994" y="1449133"/>
            <a:ext cx="5039995" cy="1226185"/>
            <a:chOff x="359994" y="1449133"/>
            <a:chExt cx="5039995" cy="1226185"/>
          </a:xfrm>
        </p:grpSpPr>
        <p:sp>
          <p:nvSpPr>
            <p:cNvPr id="12" name="object 12"/>
            <p:cNvSpPr/>
            <p:nvPr/>
          </p:nvSpPr>
          <p:spPr>
            <a:xfrm>
              <a:off x="359994" y="1449133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9994" y="1659585"/>
              <a:ext cx="5039995" cy="1015365"/>
            </a:xfrm>
            <a:custGeom>
              <a:avLst/>
              <a:gdLst/>
              <a:ahLst/>
              <a:cxnLst/>
              <a:rect l="l" t="t" r="r" b="b"/>
              <a:pathLst>
                <a:path w="5039995" h="1015364">
                  <a:moveTo>
                    <a:pt x="5039995" y="0"/>
                  </a:moveTo>
                  <a:lnTo>
                    <a:pt x="0" y="0"/>
                  </a:lnTo>
                  <a:lnTo>
                    <a:pt x="0" y="1015365"/>
                  </a:lnTo>
                  <a:lnTo>
                    <a:pt x="5039995" y="101536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68033" y="1131314"/>
            <a:ext cx="2570480" cy="763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68605" indent="-113664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269240" algn="l"/>
                <a:tab pos="1287780" algn="l"/>
              </a:tabLst>
            </a:pPr>
            <a:r>
              <a:rPr dirty="0" sz="1100" spc="15">
                <a:latin typeface="Calibri"/>
                <a:cs typeface="Calibri"/>
              </a:rPr>
              <a:t>E</a:t>
            </a:r>
            <a:r>
              <a:rPr dirty="0" sz="1100" spc="10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ec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Runge: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10" i="1">
                <a:latin typeface="DejaVu Sans Condensed"/>
                <a:cs typeface="DejaVu Sans Condensed"/>
              </a:rPr>
              <a:t>−</a:t>
            </a:r>
            <a:r>
              <a:rPr dirty="0" baseline="-45138" sz="1200" spc="-187">
                <a:latin typeface="Calibri"/>
                <a:cs typeface="Calibri"/>
              </a:rPr>
              <a:t>n</a:t>
            </a:r>
            <a:r>
              <a:rPr dirty="0" sz="1100" spc="-810" i="1">
                <a:latin typeface="DejaVu Sans Condensed"/>
                <a:cs typeface="DejaVu Sans Condensed"/>
              </a:rPr>
              <a:t>−</a:t>
            </a:r>
            <a:r>
              <a:rPr dirty="0" baseline="-45138" sz="1200" spc="-345" i="1">
                <a:latin typeface="DejaVu Serif"/>
                <a:cs typeface="DejaVu Serif"/>
              </a:rPr>
              <a:t>→</a:t>
            </a:r>
            <a:r>
              <a:rPr dirty="0" sz="1100" spc="-570" i="1">
                <a:latin typeface="DejaVu Sans Condensed"/>
                <a:cs typeface="DejaVu Sans Condensed"/>
              </a:rPr>
              <a:t>−</a:t>
            </a:r>
            <a:r>
              <a:rPr dirty="0" baseline="-45138" sz="1200" spc="-772" i="1">
                <a:latin typeface="DejaVu Serif"/>
                <a:cs typeface="DejaVu Serif"/>
              </a:rPr>
              <a:t>∞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65" i="1">
                <a:latin typeface="DejaVu Sans Condensed"/>
                <a:cs typeface="DejaVu Sans Condensed"/>
              </a:rPr>
              <a:t>∞</a:t>
            </a:r>
            <a:endParaRPr sz="1100">
              <a:latin typeface="DejaVu Sans Condensed"/>
              <a:cs typeface="DejaVu Sans Condensed"/>
            </a:endParaRPr>
          </a:p>
          <a:p>
            <a:pPr marL="38100">
              <a:lnSpc>
                <a:spcPct val="100000"/>
              </a:lnSpc>
              <a:spcBef>
                <a:spcPts val="1165"/>
              </a:spcBef>
            </a:pP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Regla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compuesta</a:t>
            </a:r>
            <a:endParaRPr sz="1100">
              <a:latin typeface="Calibri"/>
              <a:cs typeface="Calibri"/>
            </a:endParaRPr>
          </a:p>
          <a:p>
            <a:pPr marL="107950">
              <a:lnSpc>
                <a:spcPct val="100000"/>
              </a:lnSpc>
              <a:spcBef>
                <a:spcPts val="695"/>
              </a:spcBef>
            </a:pP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1.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P</a:t>
            </a:r>
            <a:r>
              <a:rPr dirty="0" sz="1100" spc="45">
                <a:latin typeface="Calibri"/>
                <a:cs typeface="Calibri"/>
              </a:rPr>
              <a:t>artición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37">
                <a:latin typeface="Calibri"/>
                <a:cs typeface="Calibri"/>
              </a:rPr>
              <a:t>N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b.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273452" y="1904477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4952" y="1938691"/>
            <a:ext cx="1978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18970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Aditividad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a</a:t>
            </a:r>
            <a:r>
              <a:rPr dirty="0" sz="1100" spc="65">
                <a:latin typeface="Calibri"/>
                <a:cs typeface="Calibri"/>
              </a:rPr>
              <a:t>l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7869" y="1938691"/>
            <a:ext cx="493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81085" y="1834780"/>
            <a:ext cx="9055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5490" algn="l"/>
              </a:tabLst>
            </a:pPr>
            <a:r>
              <a:rPr dirty="0" baseline="2525" sz="1650" spc="82">
                <a:latin typeface="Tahoma"/>
                <a:cs typeface="Tahoma"/>
              </a:rPr>
              <a:t>J	</a:t>
            </a:r>
            <a:r>
              <a:rPr dirty="0" sz="1100" spc="8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85972" y="1827084"/>
            <a:ext cx="90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Tahoma"/>
                <a:cs typeface="Tahoma"/>
              </a:rPr>
              <a:t>J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60649" y="1912173"/>
            <a:ext cx="3917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r>
              <a:rPr dirty="0" sz="800" spc="-15" i="1">
                <a:latin typeface="DejaVu Serif"/>
                <a:cs typeface="DejaVu Serif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    </a:t>
            </a:r>
            <a:r>
              <a:rPr dirty="0" sz="800" spc="50">
                <a:latin typeface="Calibri"/>
                <a:cs typeface="Calibri"/>
              </a:rPr>
              <a:t> </a:t>
            </a:r>
            <a:r>
              <a:rPr dirty="0" baseline="3472" sz="1200" spc="52">
                <a:latin typeface="Calibri"/>
                <a:cs typeface="Calibri"/>
              </a:rPr>
              <a:t>x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26828" y="1951703"/>
            <a:ext cx="15938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20">
                <a:latin typeface="Calibri"/>
                <a:cs typeface="Calibri"/>
              </a:rPr>
              <a:t>k</a:t>
            </a:r>
            <a:r>
              <a:rPr dirty="0" sz="600" spc="55">
                <a:latin typeface="Tahoma"/>
                <a:cs typeface="Tahoma"/>
              </a:rPr>
              <a:t>+</a:t>
            </a:r>
            <a:r>
              <a:rPr dirty="0" sz="600" spc="-50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21115" y="2024683"/>
            <a:ext cx="12807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852169" algn="l"/>
              </a:tabLst>
            </a:pPr>
            <a:r>
              <a:rPr dirty="0" sz="800" spc="40">
                <a:latin typeface="Calibri"/>
                <a:cs typeface="Calibri"/>
              </a:rPr>
              <a:t>a	</a:t>
            </a:r>
            <a:r>
              <a:rPr dirty="0" baseline="3472" sz="1200" spc="75">
                <a:latin typeface="Calibri"/>
                <a:cs typeface="Calibri"/>
              </a:rPr>
              <a:t>k</a:t>
            </a:r>
            <a:r>
              <a:rPr dirty="0" baseline="3472" sz="1200" spc="75">
                <a:latin typeface="Tahoma"/>
                <a:cs typeface="Tahoma"/>
              </a:rPr>
              <a:t>=</a:t>
            </a:r>
            <a:r>
              <a:rPr dirty="0" baseline="3472" sz="1200" spc="75">
                <a:latin typeface="Calibri"/>
                <a:cs typeface="Calibri"/>
              </a:rPr>
              <a:t>0  </a:t>
            </a:r>
            <a:r>
              <a:rPr dirty="0" baseline="3472" sz="1200" spc="104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baseline="-13888" sz="900" spc="37">
                <a:latin typeface="Calibri"/>
                <a:cs typeface="Calibri"/>
              </a:rPr>
              <a:t>k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96055" y="1938691"/>
            <a:ext cx="4254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5">
                <a:latin typeface="Calibri"/>
                <a:cs typeface="Calibri"/>
              </a:rPr>
              <a:t>dx.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294" y="2104959"/>
            <a:ext cx="4953635" cy="89217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289560" indent="-170815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AutoNum type="arabicPeriod" startAt="3"/>
              <a:tabLst>
                <a:tab pos="290195" algn="l"/>
              </a:tabLst>
            </a:pPr>
            <a:r>
              <a:rPr dirty="0" sz="1100" spc="50">
                <a:latin typeface="Calibri"/>
                <a:cs typeface="Calibri"/>
              </a:rPr>
              <a:t>Regla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simple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sumando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(iguales/diferentes).</a:t>
            </a:r>
            <a:endParaRPr sz="1100">
              <a:latin typeface="Calibri"/>
              <a:cs typeface="Calibri"/>
            </a:endParaRPr>
          </a:p>
          <a:p>
            <a:pPr marL="289560" indent="-17526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AutoNum type="arabicPeriod" startAt="3"/>
              <a:tabLst>
                <a:tab pos="290195" algn="l"/>
              </a:tabLst>
            </a:pPr>
            <a:r>
              <a:rPr dirty="0" sz="1100" spc="25">
                <a:latin typeface="Calibri"/>
                <a:cs typeface="Calibri"/>
              </a:rPr>
              <a:t>Error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global</a:t>
            </a:r>
            <a:r>
              <a:rPr dirty="0" sz="1100" spc="45">
                <a:latin typeface="Calibri"/>
                <a:cs typeface="Calibri"/>
              </a:rPr>
              <a:t> igual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suma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 </a:t>
            </a:r>
            <a:r>
              <a:rPr dirty="0" sz="1100" spc="35">
                <a:latin typeface="Calibri"/>
                <a:cs typeface="Calibri"/>
              </a:rPr>
              <a:t>errores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locales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(en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gral.,</a:t>
            </a:r>
            <a:r>
              <a:rPr dirty="0" sz="1100" spc="45">
                <a:latin typeface="Calibri"/>
                <a:cs typeface="Calibri"/>
              </a:rPr>
              <a:t> menor en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orden).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desventajas </a:t>
            </a:r>
            <a:r>
              <a:rPr dirty="0" sz="1100" spc="50">
                <a:latin typeface="Calibri"/>
                <a:cs typeface="Calibri"/>
              </a:rPr>
              <a:t>   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ventajas.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u="none" baseline="-37878" sz="1650" spc="75"/>
              <a:t>h</a:t>
            </a:r>
            <a:r>
              <a:rPr dirty="0" u="none" baseline="-37878" sz="1650" spc="75"/>
              <a:t> </a:t>
            </a:r>
            <a:r>
              <a:rPr dirty="0" u="none" baseline="-37878" sz="1650" spc="67">
                <a:latin typeface="Tahoma"/>
                <a:cs typeface="Tahoma"/>
              </a:rPr>
              <a:t>=</a:t>
            </a:r>
            <a:r>
              <a:rPr dirty="0" u="none" baseline="-37878" sz="1650" spc="112">
                <a:latin typeface="Tahoma"/>
                <a:cs typeface="Tahoma"/>
              </a:rPr>
              <a:t> </a:t>
            </a:r>
            <a:r>
              <a:rPr dirty="0" sz="1100" spc="55"/>
              <a:t>b</a:t>
            </a:r>
            <a:r>
              <a:rPr dirty="0" sz="1100" spc="-10"/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/>
              <a:t>a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9587" y="414832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274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03273" y="247509"/>
            <a:ext cx="1502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029969" algn="l"/>
              </a:tabLst>
            </a:pP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3888" sz="1200" spc="60">
                <a:latin typeface="Calibri"/>
                <a:cs typeface="Calibri"/>
              </a:rPr>
              <a:t>k</a:t>
            </a:r>
            <a:r>
              <a:rPr dirty="0" baseline="-13888" sz="1200" spc="25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kh	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24305" sz="1200" spc="60">
                <a:latin typeface="Calibri"/>
                <a:cs typeface="Calibri"/>
              </a:rPr>
              <a:t>k  </a:t>
            </a:r>
            <a:r>
              <a:rPr dirty="0" baseline="-24305" sz="1200" spc="187">
                <a:latin typeface="Calibri"/>
                <a:cs typeface="Calibri"/>
              </a:rPr>
              <a:t> </a:t>
            </a: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16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0173" y="178789"/>
            <a:ext cx="614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u="sng" baseline="10101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800" spc="-7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10101" sz="1650" spc="67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baseline="10101" sz="1650" spc="-157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baseline="10101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dirty="0" u="sng" sz="800" spc="7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9672" y="339558"/>
            <a:ext cx="22872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05990" algn="l"/>
              </a:tabLst>
            </a:pPr>
            <a:r>
              <a:rPr dirty="0" sz="1100" spc="30">
                <a:latin typeface="Calibri"/>
                <a:cs typeface="Calibri"/>
              </a:rPr>
              <a:t>N</a:t>
            </a:r>
            <a:r>
              <a:rPr dirty="0" sz="1100" spc="30">
                <a:latin typeface="Calibri"/>
                <a:cs typeface="Calibri"/>
              </a:rPr>
              <a:t>	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4339" y="227303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03851" y="361137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99956" y="329627"/>
            <a:ext cx="17919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703705" algn="l"/>
              </a:tabLst>
            </a:pPr>
            <a:r>
              <a:rPr dirty="0" baseline="3472" sz="1200" spc="112">
                <a:latin typeface="Tahoma"/>
                <a:cs typeface="Tahoma"/>
              </a:rPr>
              <a:t>+</a:t>
            </a:r>
            <a:r>
              <a:rPr dirty="0" baseline="3472" sz="1200" spc="-202">
                <a:latin typeface="Tahoma"/>
                <a:cs typeface="Tahoma"/>
              </a:rPr>
              <a:t> </a:t>
            </a:r>
            <a:r>
              <a:rPr dirty="0" baseline="-27777" sz="900" spc="-22">
                <a:latin typeface="Calibri"/>
                <a:cs typeface="Calibri"/>
              </a:rPr>
              <a:t>2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92956" y="244524"/>
            <a:ext cx="922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63192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9994" y="631926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Regla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punto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medio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compuesta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842378"/>
            <a:ext cx="5039995" cy="572770"/>
          </a:xfrm>
          <a:custGeom>
            <a:avLst/>
            <a:gdLst/>
            <a:ahLst/>
            <a:cxnLst/>
            <a:rect l="l" t="t" r="r" b="b"/>
            <a:pathLst>
              <a:path w="5039995" h="572769">
                <a:moveTo>
                  <a:pt x="5039995" y="0"/>
                </a:moveTo>
                <a:lnTo>
                  <a:pt x="0" y="0"/>
                </a:lnTo>
                <a:lnTo>
                  <a:pt x="0" y="572452"/>
                </a:lnTo>
                <a:lnTo>
                  <a:pt x="5039995" y="57245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112606" y="818018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1151" y="895412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9581" y="1169554"/>
            <a:ext cx="673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7542" y="870735"/>
            <a:ext cx="208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libri"/>
                <a:cs typeface="Calibri"/>
              </a:rPr>
              <a:t>N</a:t>
            </a:r>
            <a:r>
              <a:rPr dirty="0" sz="800" spc="-15" i="1">
                <a:latin typeface="DejaVu Serif"/>
                <a:cs typeface="DejaVu Serif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5422" y="874977"/>
            <a:ext cx="200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0019" y="1218931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34727" y="1176908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274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34727" y="1153292"/>
            <a:ext cx="501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4181" y="1009585"/>
            <a:ext cx="13843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0424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24305" sz="1200" spc="52">
                <a:latin typeface="Calibri"/>
                <a:cs typeface="Calibri"/>
              </a:rPr>
              <a:t>k</a:t>
            </a:r>
            <a:r>
              <a:rPr dirty="0" baseline="-24305" sz="1200" spc="112">
                <a:latin typeface="Tahoma"/>
                <a:cs typeface="Tahoma"/>
              </a:rPr>
              <a:t>+</a:t>
            </a:r>
            <a:r>
              <a:rPr dirty="0" baseline="-24305" sz="1200" spc="-172">
                <a:latin typeface="Tahoma"/>
                <a:cs typeface="Tahoma"/>
              </a:rPr>
              <a:t> </a:t>
            </a: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5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994" y="149266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59994" y="149266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Regla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trapecio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compuesta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9994" y="1703120"/>
            <a:ext cx="5039995" cy="572770"/>
          </a:xfrm>
          <a:custGeom>
            <a:avLst/>
            <a:gdLst/>
            <a:ahLst/>
            <a:cxnLst/>
            <a:rect l="l" t="t" r="r" b="b"/>
            <a:pathLst>
              <a:path w="5039995" h="572769">
                <a:moveTo>
                  <a:pt x="5039995" y="0"/>
                </a:moveTo>
                <a:lnTo>
                  <a:pt x="0" y="0"/>
                </a:lnTo>
                <a:lnTo>
                  <a:pt x="0" y="572452"/>
                </a:lnTo>
                <a:lnTo>
                  <a:pt x="5039995" y="57245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668792" y="1678760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07336" y="1756154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45754" y="2030296"/>
            <a:ext cx="673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63482" y="1773617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63482" y="1983943"/>
            <a:ext cx="80645" cy="0"/>
          </a:xfrm>
          <a:custGeom>
            <a:avLst/>
            <a:gdLst/>
            <a:ahLst/>
            <a:cxnLst/>
            <a:rect l="l" t="t" r="r" b="b"/>
            <a:pathLst>
              <a:path w="80644" h="0">
                <a:moveTo>
                  <a:pt x="0" y="0"/>
                </a:moveTo>
                <a:lnTo>
                  <a:pt x="802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70367" y="1867343"/>
            <a:ext cx="977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140" i="1">
                <a:latin typeface="DejaVu Sans Condensed"/>
                <a:cs typeface="DejaVu Sans Condensed"/>
              </a:rPr>
              <a:t> </a:t>
            </a:r>
            <a:r>
              <a:rPr dirty="0" baseline="-37878" sz="1650" spc="-37">
                <a:latin typeface="Calibri"/>
                <a:cs typeface="Calibri"/>
              </a:rPr>
              <a:t>2</a:t>
            </a:r>
            <a:r>
              <a:rPr dirty="0" baseline="-37878" sz="1650" spc="262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58884" y="1755113"/>
            <a:ext cx="772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695325" algn="l"/>
              </a:tabLst>
            </a:pP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155">
                <a:latin typeface="Tahoma"/>
                <a:cs typeface="Tahoma"/>
              </a:rPr>
              <a:t>	</a:t>
            </a: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92652" y="1731478"/>
            <a:ext cx="208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Calibri"/>
                <a:cs typeface="Calibri"/>
              </a:rPr>
              <a:t>N</a:t>
            </a:r>
            <a:r>
              <a:rPr dirty="0" sz="800" spc="-15" i="1">
                <a:latin typeface="DejaVu Serif"/>
                <a:cs typeface="DejaVu Serif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90531" y="1735720"/>
            <a:ext cx="200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01605" y="2079674"/>
            <a:ext cx="1911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42984" y="1867343"/>
            <a:ext cx="1499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117030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b</a:t>
            </a:r>
            <a:r>
              <a:rPr dirty="0" sz="1100" spc="20">
                <a:latin typeface="Tahoma"/>
                <a:cs typeface="Tahoma"/>
              </a:rPr>
              <a:t>)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h	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3888" sz="1200" spc="44">
                <a:latin typeface="Calibri"/>
                <a:cs typeface="Calibri"/>
              </a:rPr>
              <a:t>k</a:t>
            </a:r>
            <a:r>
              <a:rPr dirty="0" sz="1100" spc="3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9994" y="235341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59994" y="2353411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Regla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Simpson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compuesta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9994" y="2563863"/>
            <a:ext cx="5039995" cy="572770"/>
          </a:xfrm>
          <a:custGeom>
            <a:avLst/>
            <a:gdLst/>
            <a:ahLst/>
            <a:cxnLst/>
            <a:rect l="l" t="t" r="r" b="b"/>
            <a:pathLst>
              <a:path w="5039995" h="572769">
                <a:moveTo>
                  <a:pt x="5039995" y="0"/>
                </a:moveTo>
                <a:lnTo>
                  <a:pt x="0" y="0"/>
                </a:lnTo>
                <a:lnTo>
                  <a:pt x="0" y="572452"/>
                </a:lnTo>
                <a:lnTo>
                  <a:pt x="5039995" y="57245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395602" y="2616897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31658" y="2539503"/>
            <a:ext cx="19494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baseline="-170138" sz="1200" spc="60">
                <a:latin typeface="Calibri"/>
                <a:cs typeface="Calibri"/>
              </a:rPr>
              <a:t>a</a:t>
            </a:r>
            <a:endParaRPr baseline="-170138" sz="12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51748" y="2844685"/>
            <a:ext cx="80645" cy="0"/>
          </a:xfrm>
          <a:custGeom>
            <a:avLst/>
            <a:gdLst/>
            <a:ahLst/>
            <a:cxnLst/>
            <a:rect l="l" t="t" r="r" b="b"/>
            <a:pathLst>
              <a:path w="80644" h="0">
                <a:moveTo>
                  <a:pt x="0" y="0"/>
                </a:moveTo>
                <a:lnTo>
                  <a:pt x="802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172347" y="2592221"/>
            <a:ext cx="208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r>
              <a:rPr dirty="0" sz="800" spc="-15" i="1">
                <a:latin typeface="DejaVu Serif"/>
                <a:cs typeface="DejaVu Serif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70239" y="2596463"/>
            <a:ext cx="200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032088" y="2903091"/>
            <a:ext cx="372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32828" sz="1650" spc="-30">
                <a:latin typeface="Calibri"/>
                <a:cs typeface="Calibri"/>
              </a:rPr>
              <a:t>3</a:t>
            </a:r>
            <a:r>
              <a:rPr dirty="0" baseline="32828" sz="1650" spc="120">
                <a:latin typeface="Calibri"/>
                <a:cs typeface="Calibri"/>
              </a:rPr>
              <a:t> </a:t>
            </a:r>
            <a:r>
              <a:rPr dirty="0" sz="800" spc="50">
                <a:latin typeface="Calibri"/>
                <a:cs typeface="Calibri"/>
              </a:rPr>
              <a:t>k</a:t>
            </a:r>
            <a:r>
              <a:rPr dirty="0" sz="800" spc="50">
                <a:latin typeface="Tahoma"/>
                <a:cs typeface="Tahoma"/>
              </a:rPr>
              <a:t>=</a:t>
            </a:r>
            <a:r>
              <a:rPr dirty="0" sz="800" spc="50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287852" y="2898394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274" y="0"/>
                </a:lnTo>
              </a:path>
            </a:pathLst>
          </a:custGeom>
          <a:ln w="45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287852" y="2874777"/>
            <a:ext cx="501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51748" y="2634359"/>
            <a:ext cx="1689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596390" algn="l"/>
              </a:tabLst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	</a:t>
            </a: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648532" y="2844685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 h="0">
                <a:moveTo>
                  <a:pt x="0" y="0"/>
                </a:moveTo>
                <a:lnTo>
                  <a:pt x="802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651859" y="2823119"/>
            <a:ext cx="86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58633" y="2731070"/>
            <a:ext cx="2593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98219" algn="l"/>
                <a:tab pos="2348230" algn="l"/>
              </a:tabLst>
            </a:pP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≈	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3888" sz="1200" spc="44">
                <a:latin typeface="Calibri"/>
                <a:cs typeface="Calibri"/>
              </a:rPr>
              <a:t>k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2f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baseline="-24305" sz="1200" spc="37">
                <a:latin typeface="Calibri"/>
                <a:cs typeface="Calibri"/>
              </a:rPr>
              <a:t>k</a:t>
            </a:r>
            <a:r>
              <a:rPr dirty="0" baseline="-24305" sz="1200" spc="37">
                <a:latin typeface="Tahoma"/>
                <a:cs typeface="Tahoma"/>
              </a:rPr>
              <a:t>+</a:t>
            </a:r>
            <a:r>
              <a:rPr dirty="0" baseline="-24305" sz="1200" spc="-172">
                <a:latin typeface="Tahoma"/>
                <a:cs typeface="Tahoma"/>
              </a:rPr>
              <a:t> </a:t>
            </a: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5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2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53434" y="2728085"/>
            <a:ext cx="598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93442" y="2615855"/>
            <a:ext cx="2122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006475" algn="l"/>
                <a:tab pos="1350010" algn="l"/>
                <a:tab pos="2045335" algn="l"/>
              </a:tabLst>
            </a:pP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155">
                <a:latin typeface="Tahoma"/>
                <a:cs typeface="Tahoma"/>
              </a:rPr>
              <a:t>	</a:t>
            </a:r>
            <a:r>
              <a:rPr dirty="0" sz="1100" spc="75">
                <a:latin typeface="Tahoma"/>
                <a:cs typeface="Tahoma"/>
              </a:rPr>
              <a:t>)</a:t>
            </a:r>
            <a:r>
              <a:rPr dirty="0" sz="1100" spc="75">
                <a:latin typeface="Tahoma"/>
                <a:cs typeface="Tahoma"/>
              </a:rPr>
              <a:t>	</a:t>
            </a:r>
            <a:r>
              <a:rPr dirty="0" sz="1100" spc="155">
                <a:latin typeface="Tahoma"/>
                <a:cs typeface="Tahoma"/>
              </a:rPr>
              <a:t> </a:t>
            </a:r>
            <a:r>
              <a:rPr dirty="0" sz="1100" spc="155">
                <a:latin typeface="Tahoma"/>
                <a:cs typeface="Tahoma"/>
              </a:rPr>
              <a:t>	</a:t>
            </a:r>
            <a:r>
              <a:rPr dirty="0" sz="1100" spc="7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27395" y="2965143"/>
            <a:ext cx="1257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1700" y="21989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700" y="46928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561" y="243368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0966" y="247610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040" y="591564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7612" y="444549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4953" y="219899"/>
            <a:ext cx="34925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89560" algn="l"/>
              </a:tabLst>
            </a:pP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	</a:t>
            </a: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395" y="386155"/>
            <a:ext cx="11537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5800" algn="l"/>
              </a:tabLst>
            </a:pPr>
            <a:r>
              <a:rPr dirty="0" baseline="2525" sz="1650" spc="-15" i="1">
                <a:latin typeface="DejaVu Sans Condensed"/>
                <a:cs typeface="DejaVu Sans Condensed"/>
              </a:rPr>
              <a:t>|</a:t>
            </a:r>
            <a:r>
              <a:rPr dirty="0" baseline="2525" sz="1650" spc="-15">
                <a:latin typeface="Calibri"/>
                <a:cs typeface="Calibri"/>
              </a:rPr>
              <a:t>E</a:t>
            </a:r>
            <a:r>
              <a:rPr dirty="0" baseline="2525" sz="1650" spc="-15" i="1">
                <a:latin typeface="DejaVu Sans Condensed"/>
                <a:cs typeface="DejaVu Sans Condensed"/>
              </a:rPr>
              <a:t>|</a:t>
            </a:r>
            <a:r>
              <a:rPr dirty="0" baseline="2525" sz="1650" spc="254" i="1">
                <a:latin typeface="DejaVu Sans Condensed"/>
                <a:cs typeface="DejaVu Sans Condensed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baseline="2525" sz="1650" spc="60">
                <a:latin typeface="Calibri"/>
                <a:cs typeface="Calibri"/>
              </a:rPr>
              <a:t>E  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baseline="2525" sz="1650" spc="209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4953" y="469289"/>
            <a:ext cx="34925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89560" algn="l"/>
              </a:tabLst>
            </a:pP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	</a:t>
            </a: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6903" y="243368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1307" y="247610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2382" y="591564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88158" y="444549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24672" y="359345"/>
            <a:ext cx="6667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7359" algn="l"/>
              </a:tabLst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sz="800" spc="45">
                <a:latin typeface="Calibri"/>
                <a:cs typeface="Calibri"/>
              </a:rPr>
              <a:t>q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72308" y="21989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4522" y="379233"/>
            <a:ext cx="1169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1325" algn="l"/>
                <a:tab pos="1047750" algn="l"/>
              </a:tabLst>
            </a:pPr>
            <a:r>
              <a:rPr dirty="0" sz="1100" spc="15" i="1">
                <a:latin typeface="DejaVu Sans Condensed"/>
                <a:cs typeface="DejaVu Sans Condensed"/>
              </a:rPr>
              <a:t>±</a:t>
            </a:r>
            <a:r>
              <a:rPr dirty="0" sz="1100" spc="60">
                <a:latin typeface="Calibri"/>
                <a:cs typeface="Calibri"/>
              </a:rPr>
              <a:t>K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 b="0" i="1">
                <a:latin typeface="Bookman Old Style"/>
                <a:cs typeface="Bookman Old Style"/>
              </a:rPr>
              <a:t>ξ</a:t>
            </a:r>
            <a:r>
              <a:rPr dirty="0" sz="1100" spc="12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2308" y="379233"/>
            <a:ext cx="609600" cy="1987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685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Kh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685"/>
              </a:lnSpc>
              <a:tabLst>
                <a:tab pos="297180" algn="l"/>
              </a:tabLst>
            </a:pP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	</a:t>
            </a:r>
            <a:r>
              <a:rPr dirty="0" baseline="2525" sz="1650" spc="22" i="1">
                <a:latin typeface="DejaVu Sans Condensed"/>
                <a:cs typeface="DejaVu Sans Condensed"/>
              </a:rPr>
              <a:t>±</a:t>
            </a:r>
            <a:endParaRPr baseline="2525" sz="1650">
              <a:latin typeface="DejaVu Sans Condensed"/>
              <a:cs typeface="DejaVu Sans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6076" y="359345"/>
            <a:ext cx="212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5">
                <a:latin typeface="Calibri"/>
                <a:cs typeface="Calibri"/>
              </a:rPr>
              <a:t>q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1875" y="21989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1875" y="386155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72308" y="469289"/>
            <a:ext cx="871219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812165" algn="l"/>
              </a:tabLst>
            </a:pP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	</a:t>
            </a: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06749" y="243368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41153" y="247610"/>
            <a:ext cx="213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52215" y="591564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3456" y="359345"/>
            <a:ext cx="1682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p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6930" y="444549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64369" y="379233"/>
            <a:ext cx="469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0504" algn="l"/>
              </a:tabLst>
            </a:pP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 b="0" i="1">
                <a:latin typeface="Bookman Old Style"/>
                <a:cs typeface="Bookman Old Style"/>
              </a:rPr>
              <a:t>ξ</a:t>
            </a:r>
            <a:r>
              <a:rPr dirty="0" sz="1100" spc="4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08145" y="21989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08145" y="386155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08145" y="469289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77524" y="379233"/>
            <a:ext cx="879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5" b="0" i="1">
                <a:latin typeface="Bookman Old Style"/>
                <a:cs typeface="Bookman Old Style"/>
              </a:rPr>
              <a:t>ξ</a:t>
            </a:r>
            <a:r>
              <a:rPr dirty="0" baseline="-13888" sz="1200" spc="52">
                <a:latin typeface="Calibri"/>
                <a:cs typeface="Calibri"/>
              </a:rPr>
              <a:t>k</a:t>
            </a:r>
            <a:r>
              <a:rPr dirty="0" baseline="-13888" sz="1200" spc="52">
                <a:latin typeface="Calibri"/>
                <a:cs typeface="Calibri"/>
              </a:rPr>
              <a:t> </a:t>
            </a:r>
            <a:r>
              <a:rPr dirty="0" baseline="-13888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3888" sz="1200" spc="52">
                <a:latin typeface="Calibri"/>
                <a:cs typeface="Calibri"/>
              </a:rPr>
              <a:t>k</a:t>
            </a:r>
            <a:r>
              <a:rPr dirty="0" baseline="-13888" sz="1200" spc="-22" i="1">
                <a:latin typeface="DejaVu Serif"/>
                <a:cs typeface="DejaVu Serif"/>
              </a:rPr>
              <a:t>−</a:t>
            </a:r>
            <a:r>
              <a:rPr dirty="0" baseline="-13888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3888" sz="1200" spc="120">
                <a:latin typeface="Calibri"/>
                <a:cs typeface="Calibri"/>
              </a:rPr>
              <a:t>k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9038" y="855496"/>
            <a:ext cx="212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5">
                <a:latin typeface="Calibri"/>
                <a:cs typeface="Calibri"/>
              </a:rPr>
              <a:t>q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70444" y="739519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4849" y="74376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15910" y="1087702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2358" y="882306"/>
            <a:ext cx="81724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8190" algn="l"/>
              </a:tabLst>
            </a:pPr>
            <a:r>
              <a:rPr dirty="0" baseline="2525" sz="1650" spc="22" i="1">
                <a:latin typeface="DejaVu Sans Condensed"/>
                <a:cs typeface="DejaVu Sans Condensed"/>
              </a:rPr>
              <a:t>≤</a:t>
            </a:r>
            <a:r>
              <a:rPr dirty="0" baseline="2525" sz="1650" spc="-89" i="1">
                <a:latin typeface="DejaVu Sans Condensed"/>
                <a:cs typeface="DejaVu Sans Condensed"/>
              </a:rPr>
              <a:t> </a:t>
            </a:r>
            <a:r>
              <a:rPr dirty="0" baseline="2525" sz="1650" spc="82">
                <a:latin typeface="Calibri"/>
                <a:cs typeface="Calibri"/>
              </a:rPr>
              <a:t>Kh	</a:t>
            </a:r>
            <a:r>
              <a:rPr dirty="0" sz="1100" spc="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66418" y="855496"/>
            <a:ext cx="1682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40">
                <a:latin typeface="Calibri"/>
                <a:cs typeface="Calibri"/>
              </a:rPr>
              <a:t>p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29892" y="940687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41119" y="882306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97330" y="875371"/>
            <a:ext cx="88391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30504" algn="l"/>
              </a:tabLst>
            </a:pP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 b="0" i="1">
                <a:latin typeface="Bookman Old Style"/>
                <a:cs typeface="Bookman Old Style"/>
              </a:rPr>
              <a:t>ξ</a:t>
            </a:r>
            <a:r>
              <a:rPr dirty="0" sz="1100" spc="9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6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30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Kh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55545" y="855496"/>
            <a:ext cx="212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5">
                <a:latin typeface="Calibri"/>
                <a:cs typeface="Calibri"/>
              </a:rPr>
              <a:t>q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36951" y="739519"/>
            <a:ext cx="946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71356" y="74376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3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82418" y="1087702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02077" y="93348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12579" y="855496"/>
            <a:ext cx="2120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5">
                <a:latin typeface="Calibri"/>
                <a:cs typeface="Calibri"/>
              </a:rPr>
              <a:t>q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94571" y="875371"/>
            <a:ext cx="9385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3265" algn="l"/>
              </a:tabLst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95">
                <a:latin typeface="Calibri"/>
                <a:cs typeface="Calibri"/>
              </a:rPr>
              <a:t>  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Kh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35">
                <a:latin typeface="Calibri"/>
                <a:cs typeface="Calibri"/>
              </a:rPr>
              <a:t>NM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07155" y="93348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61522" y="1011706"/>
            <a:ext cx="3543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0" b="0" i="1">
                <a:latin typeface="Bookman Old Style"/>
                <a:cs typeface="Bookman Old Style"/>
              </a:rPr>
              <a:t>ξ</a:t>
            </a:r>
            <a:r>
              <a:rPr dirty="0" sz="800" spc="-10" i="1">
                <a:latin typeface="DejaVu Serif"/>
                <a:cs typeface="DejaVu Serif"/>
              </a:rPr>
              <a:t>∈</a:t>
            </a:r>
            <a:r>
              <a:rPr dirty="0" sz="800" spc="-10">
                <a:latin typeface="Tahoma"/>
                <a:cs typeface="Tahoma"/>
              </a:rPr>
              <a:t>[</a:t>
            </a:r>
            <a:r>
              <a:rPr dirty="0" sz="800" spc="-10">
                <a:latin typeface="Calibri"/>
                <a:cs typeface="Calibri"/>
              </a:rPr>
              <a:t>a</a:t>
            </a:r>
            <a:r>
              <a:rPr dirty="0" sz="800" spc="-10" b="0" i="1">
                <a:latin typeface="Bookman Old Style"/>
                <a:cs typeface="Bookman Old Style"/>
              </a:rPr>
              <a:t>,</a:t>
            </a:r>
            <a:r>
              <a:rPr dirty="0" sz="800" spc="-10">
                <a:latin typeface="Calibri"/>
                <a:cs typeface="Calibri"/>
              </a:rPr>
              <a:t>b</a:t>
            </a:r>
            <a:r>
              <a:rPr dirty="0" sz="800" spc="-10">
                <a:latin typeface="Tahoma"/>
                <a:cs typeface="Tahoma"/>
              </a:rPr>
              <a:t>]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78553" y="875371"/>
            <a:ext cx="1278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60">
                <a:latin typeface="Calibri"/>
                <a:cs typeface="Calibri"/>
              </a:rPr>
              <a:t>p</a:t>
            </a:r>
            <a:r>
              <a:rPr dirty="0" baseline="-10416" sz="1200" spc="6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0">
                <a:latin typeface="Tahoma"/>
                <a:cs typeface="Tahoma"/>
              </a:rPr>
              <a:t>´</a:t>
            </a:r>
            <a:r>
              <a:rPr dirty="0" sz="1100" spc="-60">
                <a:latin typeface="Tahoma"/>
                <a:cs typeface="Tahoma"/>
              </a:rPr>
              <a:t>a</a:t>
            </a:r>
            <a:r>
              <a:rPr dirty="0" sz="1100" spc="-45">
                <a:latin typeface="Tahoma"/>
                <a:cs typeface="Tahoma"/>
              </a:rPr>
              <a:t>x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31250" sz="1200" spc="30">
                <a:latin typeface="Tahoma"/>
                <a:cs typeface="Tahoma"/>
              </a:rPr>
              <a:t>(</a:t>
            </a:r>
            <a:r>
              <a:rPr dirty="0" baseline="31250" sz="1200" spc="60">
                <a:latin typeface="Calibri"/>
                <a:cs typeface="Calibri"/>
              </a:rPr>
              <a:t>p</a:t>
            </a:r>
            <a:r>
              <a:rPr dirty="0" baseline="31250" sz="1200" spc="97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ξ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4258" y="1253361"/>
            <a:ext cx="3023235" cy="5099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baseline="31250" sz="1200" spc="135">
                <a:latin typeface="Calibri"/>
                <a:cs typeface="Calibri"/>
              </a:rPr>
              <a:t>q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0416" sz="1200" spc="60">
                <a:latin typeface="Calibri"/>
                <a:cs typeface="Calibri"/>
              </a:rPr>
              <a:t>p</a:t>
            </a:r>
            <a:endParaRPr baseline="-10416" sz="1200">
              <a:latin typeface="Calibri"/>
              <a:cs typeface="Calibri"/>
            </a:endParaRPr>
          </a:p>
          <a:p>
            <a:pPr marL="1673860">
              <a:lnSpc>
                <a:spcPct val="100000"/>
              </a:lnSpc>
              <a:spcBef>
                <a:spcPts val="1180"/>
              </a:spcBef>
            </a:pPr>
            <a:r>
              <a:rPr dirty="0" sz="1100" spc="40" b="1">
                <a:latin typeface="Calibri"/>
                <a:cs typeface="Calibri"/>
              </a:rPr>
              <a:t>Cotas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35" b="1">
                <a:latin typeface="Calibri"/>
                <a:cs typeface="Calibri"/>
              </a:rPr>
              <a:t>error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global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1484249" y="1854174"/>
          <a:ext cx="2792095" cy="560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835"/>
                <a:gridCol w="824230"/>
                <a:gridCol w="676910"/>
                <a:gridCol w="705485"/>
              </a:tblGrid>
              <a:tr h="28130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45" b="1">
                          <a:latin typeface="Calibri"/>
                          <a:cs typeface="Calibri"/>
                        </a:rPr>
                        <a:t>regla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15">
                          <a:latin typeface="Calibri"/>
                          <a:cs typeface="Calibri"/>
                        </a:rPr>
                        <a:t>pto.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medio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40">
                          <a:latin typeface="Calibri"/>
                          <a:cs typeface="Calibri"/>
                        </a:rPr>
                        <a:t>trapecio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60">
                          <a:latin typeface="Calibri"/>
                          <a:cs typeface="Calibri"/>
                        </a:rPr>
                        <a:t>Simpson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9F9F9"/>
                    </a:solidFill>
                  </a:tcPr>
                </a:tc>
              </a:tr>
              <a:tr h="27876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35" b="1">
                          <a:latin typeface="Calibri"/>
                          <a:cs typeface="Calibri"/>
                        </a:rPr>
                        <a:t>familia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abierta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0">
                          <a:latin typeface="Calibri"/>
                          <a:cs typeface="Calibri"/>
                        </a:rPr>
                        <a:t>cerrada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spc="40">
                          <a:latin typeface="Calibri"/>
                          <a:cs typeface="Calibri"/>
                        </a:rPr>
                        <a:t>cerrada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4" name="object 54"/>
          <p:cNvSpPr txBox="1"/>
          <p:nvPr/>
        </p:nvSpPr>
        <p:spPr>
          <a:xfrm>
            <a:off x="1547456" y="2480435"/>
            <a:ext cx="344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 b="1">
                <a:latin typeface="Calibri"/>
                <a:cs typeface="Calibri"/>
              </a:rPr>
              <a:t>er</a:t>
            </a:r>
            <a:r>
              <a:rPr dirty="0" sz="1100" spc="1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42312" y="2430156"/>
            <a:ext cx="2102485" cy="2825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35255" marR="43180" indent="-46990">
              <a:lnSpc>
                <a:spcPct val="75700"/>
              </a:lnSpc>
              <a:spcBef>
                <a:spcPts val="409"/>
              </a:spcBef>
              <a:tabLst>
                <a:tab pos="838835" algn="l"/>
                <a:tab pos="890269" algn="l"/>
                <a:tab pos="1517650" algn="l"/>
              </a:tabLst>
            </a:pPr>
            <a:r>
              <a:rPr dirty="0" u="sng" baseline="3472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baseline="3472" sz="1200" spc="-22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−</a:t>
            </a:r>
            <a:r>
              <a:rPr dirty="0" u="sng" baseline="3472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baseline="3472" sz="1200" spc="-97">
                <a:latin typeface="Calibri"/>
                <a:cs typeface="Calibri"/>
              </a:rPr>
              <a:t> </a:t>
            </a:r>
            <a:r>
              <a:rPr dirty="0" baseline="-20202" sz="1650" spc="-142">
                <a:latin typeface="Calibri"/>
                <a:cs typeface="Calibri"/>
              </a:rPr>
              <a:t>M</a:t>
            </a:r>
            <a:r>
              <a:rPr dirty="0" baseline="-38194" sz="1200" spc="44">
                <a:latin typeface="Calibri"/>
                <a:cs typeface="Calibri"/>
              </a:rPr>
              <a:t>2</a:t>
            </a:r>
            <a:r>
              <a:rPr dirty="0" baseline="-20202" sz="1650" spc="75">
                <a:latin typeface="Calibri"/>
                <a:cs typeface="Calibri"/>
              </a:rPr>
              <a:t>h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u="sng" baseline="3472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baseline="3472" sz="1200" spc="-22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−</a:t>
            </a:r>
            <a:r>
              <a:rPr dirty="0" u="sng" baseline="3472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baseline="3472" sz="1200" spc="-97">
                <a:latin typeface="Calibri"/>
                <a:cs typeface="Calibri"/>
              </a:rPr>
              <a:t> </a:t>
            </a:r>
            <a:r>
              <a:rPr dirty="0" baseline="-20202" sz="1650" spc="-142">
                <a:latin typeface="Calibri"/>
                <a:cs typeface="Calibri"/>
              </a:rPr>
              <a:t>M</a:t>
            </a:r>
            <a:r>
              <a:rPr dirty="0" baseline="-38194" sz="1200" spc="44">
                <a:latin typeface="Calibri"/>
                <a:cs typeface="Calibri"/>
              </a:rPr>
              <a:t>2</a:t>
            </a:r>
            <a:r>
              <a:rPr dirty="0" baseline="-20202" sz="1650" spc="75">
                <a:latin typeface="Calibri"/>
                <a:cs typeface="Calibri"/>
              </a:rPr>
              <a:t>h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105">
                <a:latin typeface="Calibri"/>
                <a:cs typeface="Calibri"/>
              </a:rPr>
              <a:t> </a:t>
            </a:r>
            <a:r>
              <a:rPr dirty="0" u="sng" baseline="3472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u="sng" baseline="3472" sz="1200" spc="-22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−</a:t>
            </a:r>
            <a:r>
              <a:rPr dirty="0" u="sng" baseline="3472" sz="12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baseline="3472" sz="1200" spc="22">
                <a:latin typeface="Calibri"/>
                <a:cs typeface="Calibri"/>
              </a:rPr>
              <a:t> </a:t>
            </a:r>
            <a:r>
              <a:rPr dirty="0" baseline="-20202" sz="1650" spc="-142">
                <a:latin typeface="Calibri"/>
                <a:cs typeface="Calibri"/>
              </a:rPr>
              <a:t>M</a:t>
            </a:r>
            <a:r>
              <a:rPr dirty="0" baseline="-38194" sz="1200" spc="89">
                <a:latin typeface="Calibri"/>
                <a:cs typeface="Calibri"/>
              </a:rPr>
              <a:t>4</a:t>
            </a:r>
            <a:r>
              <a:rPr dirty="0" baseline="-20202" sz="1650" spc="75">
                <a:latin typeface="Calibri"/>
                <a:cs typeface="Calibri"/>
              </a:rPr>
              <a:t>h</a:t>
            </a:r>
            <a:r>
              <a:rPr dirty="0" sz="800" spc="10">
                <a:latin typeface="Calibri"/>
                <a:cs typeface="Calibri"/>
              </a:rPr>
              <a:t>4  </a:t>
            </a:r>
            <a:r>
              <a:rPr dirty="0" sz="800">
                <a:latin typeface="Calibri"/>
                <a:cs typeface="Calibri"/>
              </a:rPr>
              <a:t>24		</a:t>
            </a:r>
            <a:r>
              <a:rPr dirty="0" sz="800" spc="-40">
                <a:latin typeface="Calibri"/>
                <a:cs typeface="Calibri"/>
              </a:rPr>
              <a:t>12	</a:t>
            </a:r>
            <a:r>
              <a:rPr dirty="0" sz="800" spc="20">
                <a:latin typeface="Calibri"/>
                <a:cs typeface="Calibri"/>
              </a:rPr>
              <a:t>2880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84249" y="2737611"/>
            <a:ext cx="2792095" cy="0"/>
          </a:xfrm>
          <a:custGeom>
            <a:avLst/>
            <a:gdLst/>
            <a:ahLst/>
            <a:cxnLst/>
            <a:rect l="l" t="t" r="r" b="b"/>
            <a:pathLst>
              <a:path w="2792095" h="0">
                <a:moveTo>
                  <a:pt x="0" y="0"/>
                </a:moveTo>
                <a:lnTo>
                  <a:pt x="2791510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47294" y="2841230"/>
            <a:ext cx="4624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 b="1">
                <a:latin typeface="Calibri"/>
                <a:cs typeface="Calibri"/>
              </a:rPr>
              <a:t>Discusión: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pto.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medio </a:t>
            </a:r>
            <a:r>
              <a:rPr dirty="0" sz="1100" spc="140">
                <a:latin typeface="Calibri"/>
                <a:cs typeface="Calibri"/>
              </a:rPr>
              <a:t>/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trapecio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(abierta/cerrada)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vs.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simple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40">
                <a:latin typeface="Calibri"/>
                <a:cs typeface="Calibri"/>
              </a:rPr>
              <a:t>/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compuesta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24055" y="2965143"/>
            <a:ext cx="1289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latin typeface="Calibri"/>
                <a:cs typeface="Calibri"/>
              </a:rPr>
              <a:t>26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52184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521842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30" b="1">
                <a:solidFill>
                  <a:srgbClr val="13B03D"/>
                </a:solidFill>
                <a:latin typeface="Calibri"/>
                <a:cs typeface="Calibri"/>
              </a:rPr>
              <a:t>intOpenTrapezoid.m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732307"/>
            <a:ext cx="5039995" cy="1590675"/>
          </a:xfrm>
          <a:custGeom>
            <a:avLst/>
            <a:gdLst/>
            <a:ahLst/>
            <a:cxnLst/>
            <a:rect l="l" t="t" r="r" b="b"/>
            <a:pathLst>
              <a:path w="5039995" h="1590675">
                <a:moveTo>
                  <a:pt x="5039995" y="0"/>
                </a:moveTo>
                <a:lnTo>
                  <a:pt x="0" y="0"/>
                </a:lnTo>
                <a:lnTo>
                  <a:pt x="0" y="1590598"/>
                </a:lnTo>
                <a:lnTo>
                  <a:pt x="5039995" y="159059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2887" y="752773"/>
            <a:ext cx="3207385" cy="155321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02895" indent="-195580">
              <a:lnSpc>
                <a:spcPct val="100000"/>
              </a:lnSpc>
              <a:spcBef>
                <a:spcPts val="185"/>
              </a:spcBef>
              <a:buFont typeface="Calibri"/>
              <a:buAutoNum type="arabicPlain"/>
              <a:tabLst>
                <a:tab pos="302895" algn="l"/>
                <a:tab pos="303530" algn="l"/>
              </a:tabLst>
            </a:pPr>
            <a:r>
              <a:rPr dirty="0" sz="1000" spc="140" b="1">
                <a:latin typeface="Calibri"/>
                <a:cs typeface="Calibri"/>
              </a:rPr>
              <a:t>f</a:t>
            </a:r>
            <a:r>
              <a:rPr dirty="0" sz="1000" spc="140" b="1">
                <a:latin typeface="Calibri"/>
                <a:cs typeface="Calibri"/>
              </a:rPr>
              <a:t>u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140" b="1">
                <a:latin typeface="Calibri"/>
                <a:cs typeface="Calibri"/>
              </a:rPr>
              <a:t>t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50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45" b="1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i</a:t>
            </a:r>
            <a:r>
              <a:rPr dirty="0" sz="1000" spc="140">
                <a:latin typeface="Calibri"/>
                <a:cs typeface="Calibri"/>
              </a:rPr>
              <a:t>n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O</a:t>
            </a:r>
            <a:r>
              <a:rPr dirty="0" sz="1000" spc="145">
                <a:latin typeface="Calibri"/>
                <a:cs typeface="Calibri"/>
              </a:rPr>
              <a:t>p</a:t>
            </a:r>
            <a:r>
              <a:rPr dirty="0" sz="1000" spc="130">
                <a:latin typeface="Calibri"/>
                <a:cs typeface="Calibri"/>
              </a:rPr>
              <a:t>e</a:t>
            </a:r>
            <a:r>
              <a:rPr dirty="0" sz="1000" spc="140">
                <a:latin typeface="Calibri"/>
                <a:cs typeface="Calibri"/>
              </a:rPr>
              <a:t>n</a:t>
            </a:r>
            <a:r>
              <a:rPr dirty="0" sz="1000" spc="110">
                <a:latin typeface="Calibri"/>
                <a:cs typeface="Calibri"/>
              </a:rPr>
              <a:t>T</a:t>
            </a:r>
            <a:r>
              <a:rPr dirty="0" sz="1000" spc="114">
                <a:latin typeface="Calibri"/>
                <a:cs typeface="Calibri"/>
              </a:rPr>
              <a:t>r</a:t>
            </a:r>
            <a:r>
              <a:rPr dirty="0" sz="1000" spc="145">
                <a:latin typeface="Calibri"/>
                <a:cs typeface="Calibri"/>
              </a:rPr>
              <a:t>a</a:t>
            </a:r>
            <a:r>
              <a:rPr dirty="0" sz="1000" spc="145">
                <a:latin typeface="Calibri"/>
                <a:cs typeface="Calibri"/>
              </a:rPr>
              <a:t>p</a:t>
            </a:r>
            <a:r>
              <a:rPr dirty="0" sz="1000" spc="130">
                <a:latin typeface="Calibri"/>
                <a:cs typeface="Calibri"/>
              </a:rPr>
              <a:t>e</a:t>
            </a:r>
            <a:r>
              <a:rPr dirty="0" sz="1000" spc="120">
                <a:latin typeface="Calibri"/>
                <a:cs typeface="Calibri"/>
              </a:rPr>
              <a:t>z</a:t>
            </a:r>
            <a:r>
              <a:rPr dirty="0" sz="1000" spc="140">
                <a:latin typeface="Calibri"/>
                <a:cs typeface="Calibri"/>
              </a:rPr>
              <a:t>o</a:t>
            </a:r>
            <a:r>
              <a:rPr dirty="0" sz="1000" spc="130">
                <a:latin typeface="Calibri"/>
                <a:cs typeface="Calibri"/>
              </a:rPr>
              <a:t>i</a:t>
            </a:r>
            <a:r>
              <a:rPr dirty="0" sz="1000" spc="55">
                <a:latin typeface="Calibri"/>
                <a:cs typeface="Calibri"/>
              </a:rPr>
              <a:t>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N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99695" marR="1111250" indent="635">
              <a:lnSpc>
                <a:spcPct val="107000"/>
              </a:lnSpc>
              <a:buAutoNum type="arabicPlain"/>
              <a:tabLst>
                <a:tab pos="435609" algn="l"/>
                <a:tab pos="448945" algn="l"/>
              </a:tabLst>
            </a:pP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40">
                <a:latin typeface="Calibri"/>
                <a:cs typeface="Calibri"/>
              </a:rPr>
              <a:t>  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l</a:t>
            </a:r>
            <a:r>
              <a:rPr dirty="0" sz="1000" spc="-120" b="1">
                <a:latin typeface="Calibri"/>
                <a:cs typeface="Calibri"/>
              </a:rPr>
              <a:t> 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85" b="1">
                <a:latin typeface="Calibri"/>
                <a:cs typeface="Calibri"/>
              </a:rPr>
              <a:t>s</a:t>
            </a:r>
            <a:r>
              <a:rPr dirty="0" sz="1000" spc="160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a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spc="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N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35">
                <a:latin typeface="Calibri"/>
                <a:cs typeface="Calibri"/>
              </a:rPr>
              <a:t>; 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114">
                <a:latin typeface="Calibri"/>
                <a:cs typeface="Calibri"/>
              </a:rPr>
              <a:t>b</a:t>
            </a:r>
            <a:r>
              <a:rPr dirty="0" sz="1000" spc="75">
                <a:latin typeface="Calibri"/>
                <a:cs typeface="Calibri"/>
              </a:rPr>
              <a:t>−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/</a:t>
            </a:r>
            <a:r>
              <a:rPr dirty="0" sz="1000" spc="240">
                <a:latin typeface="Calibri"/>
                <a:cs typeface="Calibri"/>
              </a:rPr>
              <a:t>N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95250">
              <a:lnSpc>
                <a:spcPts val="1125"/>
              </a:lnSpc>
              <a:tabLst>
                <a:tab pos="441959" algn="l"/>
              </a:tabLst>
            </a:pP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50">
                <a:latin typeface="Calibri"/>
                <a:cs typeface="Calibri"/>
              </a:rPr>
              <a:t>  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H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99060">
              <a:lnSpc>
                <a:spcPts val="1150"/>
              </a:lnSpc>
              <a:tabLst>
                <a:tab pos="460375" algn="l"/>
              </a:tabLst>
            </a:pP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35">
                <a:latin typeface="Calibri"/>
                <a:cs typeface="Calibri"/>
              </a:rPr>
              <a:t>  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95250">
              <a:lnSpc>
                <a:spcPts val="1175"/>
              </a:lnSpc>
              <a:tabLst>
                <a:tab pos="455295" algn="l"/>
              </a:tabLst>
            </a:pPr>
            <a:r>
              <a:rPr dirty="0" sz="1000" spc="20">
                <a:latin typeface="Calibri"/>
                <a:cs typeface="Calibri"/>
              </a:rPr>
              <a:t>6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</a:t>
            </a:r>
            <a:r>
              <a:rPr dirty="0" sz="1000" spc="80" b="1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k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  <a:p>
            <a:pPr marL="106680">
              <a:lnSpc>
                <a:spcPts val="1175"/>
              </a:lnSpc>
              <a:spcBef>
                <a:spcPts val="85"/>
              </a:spcBef>
              <a:tabLst>
                <a:tab pos="612140" algn="l"/>
              </a:tabLst>
            </a:pPr>
            <a:r>
              <a:rPr dirty="0" sz="1000" spc="-70">
                <a:latin typeface="Calibri"/>
                <a:cs typeface="Calibri"/>
              </a:rPr>
              <a:t>7</a:t>
            </a:r>
            <a:r>
              <a:rPr dirty="0" sz="1000" spc="-70">
                <a:latin typeface="Calibri"/>
                <a:cs typeface="Calibri"/>
              </a:rPr>
              <a:t>	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35">
                <a:latin typeface="Calibri"/>
                <a:cs typeface="Calibri"/>
              </a:rPr>
              <a:t>   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+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k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+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k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−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92710">
              <a:lnSpc>
                <a:spcPts val="1000"/>
              </a:lnSpc>
              <a:tabLst>
                <a:tab pos="450215" algn="l"/>
              </a:tabLst>
            </a:pPr>
            <a:r>
              <a:rPr dirty="0" sz="1000" spc="35">
                <a:latin typeface="Calibri"/>
                <a:cs typeface="Calibri"/>
              </a:rPr>
              <a:t>8	</a:t>
            </a: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95885">
              <a:lnSpc>
                <a:spcPts val="1330"/>
              </a:lnSpc>
              <a:tabLst>
                <a:tab pos="460375" algn="l"/>
              </a:tabLst>
            </a:pPr>
            <a:r>
              <a:rPr dirty="0" sz="1000" spc="10">
                <a:latin typeface="Calibri"/>
                <a:cs typeface="Calibri"/>
              </a:rPr>
              <a:t>9</a:t>
            </a:r>
            <a:r>
              <a:rPr dirty="0" sz="1000" spc="10">
                <a:latin typeface="Calibri"/>
                <a:cs typeface="Calibri"/>
              </a:rPr>
              <a:t>	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35">
                <a:latin typeface="Calibri"/>
                <a:cs typeface="Calibri"/>
              </a:rPr>
              <a:t>   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baseline="-21367" sz="1950" spc="-67">
                <a:latin typeface="Calibri"/>
                <a:cs typeface="Calibri"/>
              </a:rPr>
              <a:t>*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H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ts val="1145"/>
              </a:lnSpc>
              <a:tabLst>
                <a:tab pos="300355" algn="l"/>
              </a:tabLst>
            </a:pPr>
            <a:r>
              <a:rPr dirty="0" sz="1000" spc="-20">
                <a:latin typeface="Calibri"/>
                <a:cs typeface="Calibri"/>
              </a:rPr>
              <a:t>10	</a:t>
            </a:r>
            <a:r>
              <a:rPr dirty="0" sz="1000" spc="120" b="1">
                <a:latin typeface="Calibri"/>
                <a:cs typeface="Calibri"/>
              </a:rPr>
              <a:t>endfunction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70"/>
              </a:spcBef>
            </a:pPr>
            <a:r>
              <a:rPr dirty="0" spc="5"/>
              <a:t>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85344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1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F</a:t>
            </a:r>
            <a:r>
              <a:rPr dirty="0" sz="1400" spc="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unciones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1524635" cy="5080"/>
            </a:xfrm>
            <a:custGeom>
              <a:avLst/>
              <a:gdLst/>
              <a:ahLst/>
              <a:cxnLst/>
              <a:rect l="l" t="t" r="r" b="b"/>
              <a:pathLst>
                <a:path w="1524635" h="5080">
                  <a:moveTo>
                    <a:pt x="0" y="5060"/>
                  </a:moveTo>
                  <a:lnTo>
                    <a:pt x="0" y="0"/>
                  </a:lnTo>
                  <a:lnTo>
                    <a:pt x="1524019" y="0"/>
                  </a:lnTo>
                  <a:lnTo>
                    <a:pt x="152401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38781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385786"/>
            <a:ext cx="61023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50" b="1">
                <a:solidFill>
                  <a:srgbClr val="13B03D"/>
                </a:solidFill>
                <a:latin typeface="Calibri"/>
                <a:cs typeface="Calibri"/>
              </a:rPr>
              <a:t>scrip</a:t>
            </a:r>
            <a:r>
              <a:rPr dirty="0" u="none" spc="20" b="1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u="none" spc="10" b="1">
                <a:solidFill>
                  <a:srgbClr val="13B03D"/>
                </a:solidFill>
                <a:latin typeface="Calibri"/>
                <a:cs typeface="Calibri"/>
              </a:rPr>
              <a:t>4.m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598271"/>
            <a:ext cx="5039995" cy="1858645"/>
          </a:xfrm>
          <a:custGeom>
            <a:avLst/>
            <a:gdLst/>
            <a:ahLst/>
            <a:cxnLst/>
            <a:rect l="l" t="t" r="r" b="b"/>
            <a:pathLst>
              <a:path w="5039995" h="1858645">
                <a:moveTo>
                  <a:pt x="5039995" y="0"/>
                </a:moveTo>
                <a:lnTo>
                  <a:pt x="0" y="0"/>
                </a:lnTo>
                <a:lnTo>
                  <a:pt x="0" y="1858645"/>
                </a:lnTo>
                <a:lnTo>
                  <a:pt x="5039995" y="185864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06638" y="775923"/>
            <a:ext cx="1452880" cy="323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60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75"/>
              </a:lnSpc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d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8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8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e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g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60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70"/>
              </a:spcBef>
            </a:pPr>
            <a:r>
              <a:rPr dirty="0" spc="5"/>
              <a:t>28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8287" y="630013"/>
            <a:ext cx="3517900" cy="18097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74930" marR="1210945" indent="7620">
              <a:lnSpc>
                <a:spcPts val="1150"/>
              </a:lnSpc>
              <a:spcBef>
                <a:spcPts val="175"/>
              </a:spcBef>
              <a:tabLst>
                <a:tab pos="267335" algn="l"/>
              </a:tabLst>
            </a:pPr>
            <a:r>
              <a:rPr dirty="0" sz="1000" spc="-85">
                <a:latin typeface="Calibri"/>
                <a:cs typeface="Calibri"/>
              </a:rPr>
              <a:t>1	</a:t>
            </a:r>
            <a:r>
              <a:rPr dirty="0" sz="1000" spc="25">
                <a:latin typeface="Calibri"/>
                <a:cs typeface="Calibri"/>
              </a:rPr>
              <a:t>f  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70" b="1">
                <a:latin typeface="Calibri"/>
                <a:cs typeface="Calibri"/>
              </a:rPr>
              <a:t>exp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340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 </a:t>
            </a:r>
            <a:r>
              <a:rPr dirty="0" sz="1000" spc="-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6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74295">
              <a:lnSpc>
                <a:spcPts val="1120"/>
              </a:lnSpc>
              <a:tabLst>
                <a:tab pos="282575" algn="l"/>
              </a:tabLst>
            </a:pP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35">
                <a:latin typeface="Calibri"/>
                <a:cs typeface="Calibri"/>
              </a:rPr>
              <a:t>  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58445" indent="-189230">
              <a:lnSpc>
                <a:spcPct val="100000"/>
              </a:lnSpc>
              <a:spcBef>
                <a:spcPts val="85"/>
              </a:spcBef>
              <a:buAutoNum type="arabicPlain" startAt="4"/>
              <a:tabLst>
                <a:tab pos="259079" algn="l"/>
                <a:tab pos="1550670" algn="l"/>
              </a:tabLst>
            </a:pPr>
            <a:r>
              <a:rPr dirty="0" sz="1000" spc="30">
                <a:latin typeface="Calibri"/>
                <a:cs typeface="Calibri"/>
              </a:rPr>
              <a:t>N </a:t>
            </a:r>
            <a:r>
              <a:rPr dirty="0" sz="1000" spc="1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62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5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60">
                <a:solidFill>
                  <a:srgbClr val="13B03D"/>
                </a:solidFill>
                <a:latin typeface="Calibri"/>
                <a:cs typeface="Calibri"/>
              </a:rPr>
              <a:t>subintervals</a:t>
            </a:r>
            <a:endParaRPr sz="1000">
              <a:latin typeface="Calibri"/>
              <a:cs typeface="Calibri"/>
            </a:endParaRPr>
          </a:p>
          <a:p>
            <a:pPr marL="279400" indent="-206375">
              <a:lnSpc>
                <a:spcPct val="100000"/>
              </a:lnSpc>
              <a:spcBef>
                <a:spcPts val="85"/>
              </a:spcBef>
              <a:buAutoNum type="arabicPlain" startAt="4"/>
              <a:tabLst>
                <a:tab pos="279400" algn="l"/>
                <a:tab pos="280035" algn="l"/>
                <a:tab pos="2385695" algn="l"/>
              </a:tabLst>
            </a:pPr>
            <a:r>
              <a:rPr dirty="0" sz="1000" spc="135">
                <a:latin typeface="Calibri"/>
                <a:cs typeface="Calibri"/>
              </a:rPr>
              <a:t>errs 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5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zeros</a:t>
            </a:r>
            <a:r>
              <a:rPr dirty="0" sz="1000" spc="3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20" b="1">
                <a:latin typeface="Calibri"/>
                <a:cs typeface="Calibri"/>
              </a:rPr>
              <a:t>length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125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N)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errors</a:t>
            </a:r>
            <a:endParaRPr sz="1000">
              <a:latin typeface="Calibri"/>
              <a:cs typeface="Calibri"/>
            </a:endParaRPr>
          </a:p>
          <a:p>
            <a:pPr marL="278130" indent="-208915">
              <a:lnSpc>
                <a:spcPct val="100000"/>
              </a:lnSpc>
              <a:spcBef>
                <a:spcPts val="80"/>
              </a:spcBef>
              <a:buFont typeface="Calibri"/>
              <a:buAutoNum type="arabicPlain" startAt="4"/>
              <a:tabLst>
                <a:tab pos="278130" algn="l"/>
                <a:tab pos="278765" algn="l"/>
              </a:tabLst>
            </a:pPr>
            <a:r>
              <a:rPr dirty="0" sz="1000" spc="145" b="1">
                <a:latin typeface="Calibri"/>
                <a:cs typeface="Calibri"/>
              </a:rPr>
              <a:t>f</a:t>
            </a:r>
            <a:r>
              <a:rPr dirty="0" sz="1000" spc="155" b="1">
                <a:latin typeface="Calibri"/>
                <a:cs typeface="Calibri"/>
              </a:rPr>
              <a:t>o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b="1">
                <a:latin typeface="Calibri"/>
                <a:cs typeface="Calibri"/>
              </a:rPr>
              <a:t>   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: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45" b="1">
                <a:latin typeface="Calibri"/>
                <a:cs typeface="Calibri"/>
              </a:rPr>
              <a:t>l</a:t>
            </a:r>
            <a:r>
              <a:rPr dirty="0" sz="1000" spc="140" b="1">
                <a:latin typeface="Calibri"/>
                <a:cs typeface="Calibri"/>
              </a:rPr>
              <a:t>e</a:t>
            </a:r>
            <a:r>
              <a:rPr dirty="0" sz="1000" spc="130" b="1">
                <a:latin typeface="Calibri"/>
                <a:cs typeface="Calibri"/>
              </a:rPr>
              <a:t>n</a:t>
            </a:r>
            <a:r>
              <a:rPr dirty="0" sz="1000" spc="160" b="1">
                <a:latin typeface="Calibri"/>
                <a:cs typeface="Calibri"/>
              </a:rPr>
              <a:t>g</a:t>
            </a:r>
            <a:r>
              <a:rPr dirty="0" sz="1000" spc="125" b="1">
                <a:latin typeface="Calibri"/>
                <a:cs typeface="Calibri"/>
              </a:rPr>
              <a:t>t</a:t>
            </a:r>
            <a:r>
              <a:rPr dirty="0" sz="1000" spc="35" b="1">
                <a:latin typeface="Calibri"/>
                <a:cs typeface="Calibri"/>
              </a:rPr>
              <a:t>h</a:t>
            </a:r>
            <a:r>
              <a:rPr dirty="0" sz="1000" spc="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130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N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431165" indent="-350520">
              <a:lnSpc>
                <a:spcPts val="1175"/>
              </a:lnSpc>
              <a:spcBef>
                <a:spcPts val="85"/>
              </a:spcBef>
              <a:buAutoNum type="arabicPlain" startAt="4"/>
              <a:tabLst>
                <a:tab pos="431165" algn="l"/>
                <a:tab pos="431800" algn="l"/>
              </a:tabLst>
            </a:pPr>
            <a:r>
              <a:rPr dirty="0" sz="1000" spc="135">
                <a:latin typeface="Calibri"/>
                <a:cs typeface="Calibri"/>
              </a:rPr>
              <a:t>errs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I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int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OpenTrapezoid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25">
                <a:latin typeface="Calibri"/>
                <a:cs typeface="Calibri"/>
              </a:rPr>
              <a:t>f</a:t>
            </a:r>
            <a:r>
              <a:rPr dirty="0" sz="1000" spc="1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b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70">
                <a:latin typeface="Calibri"/>
                <a:cs typeface="Calibri"/>
              </a:rPr>
              <a:t>N( </a:t>
            </a:r>
            <a:r>
              <a:rPr dirty="0" sz="1000" spc="40">
                <a:latin typeface="Calibri"/>
                <a:cs typeface="Calibri"/>
              </a:rPr>
              <a:t>i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73050" indent="-206375">
              <a:lnSpc>
                <a:spcPts val="1175"/>
              </a:lnSpc>
              <a:buFont typeface="Calibri"/>
              <a:buAutoNum type="arabicPlain" startAt="4"/>
              <a:tabLst>
                <a:tab pos="273050" algn="l"/>
                <a:tab pos="273685" algn="l"/>
              </a:tabLst>
            </a:pPr>
            <a:r>
              <a:rPr dirty="0" sz="1000" spc="100" b="1">
                <a:latin typeface="Calibri"/>
                <a:cs typeface="Calibri"/>
              </a:rPr>
              <a:t>endfor</a:t>
            </a:r>
            <a:endParaRPr sz="1000">
              <a:latin typeface="Calibri"/>
              <a:cs typeface="Calibri"/>
            </a:endParaRPr>
          </a:p>
          <a:p>
            <a:pPr marL="12700" marR="1061720" indent="57785">
              <a:lnSpc>
                <a:spcPct val="107400"/>
              </a:lnSpc>
              <a:spcBef>
                <a:spcPts val="204"/>
              </a:spcBef>
              <a:buFont typeface="Calibri"/>
              <a:buAutoNum type="arabicPlain" startAt="4"/>
              <a:tabLst>
                <a:tab pos="283845" algn="l"/>
                <a:tab pos="284480" algn="l"/>
              </a:tabLst>
            </a:pP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65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16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��N�|�Trapezoid\n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</a:t>
            </a:r>
            <a:r>
              <a:rPr dirty="0" sz="1000" spc="-20">
                <a:latin typeface="Calibri"/>
                <a:cs typeface="Calibri"/>
              </a:rPr>
              <a:t>10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−−</a:t>
            </a:r>
            <a:r>
              <a:rPr dirty="0" sz="1000" spc="90">
                <a:latin typeface="Calibri"/>
                <a:cs typeface="Calibri"/>
              </a:rPr>
              <a:t>−</a:t>
            </a:r>
            <a:r>
              <a:rPr dirty="0" sz="1000" spc="95">
                <a:latin typeface="Calibri"/>
                <a:cs typeface="Calibri"/>
              </a:rPr>
              <a:t>−−−</a:t>
            </a:r>
            <a:r>
              <a:rPr dirty="0" sz="1000" spc="90">
                <a:latin typeface="Calibri"/>
                <a:cs typeface="Calibri"/>
              </a:rPr>
              <a:t>−</a:t>
            </a:r>
            <a:r>
              <a:rPr dirty="0" sz="1000" spc="95">
                <a:latin typeface="Calibri"/>
                <a:cs typeface="Calibri"/>
              </a:rPr>
              <a:t>−−</a:t>
            </a:r>
            <a:r>
              <a:rPr dirty="0" sz="1000" spc="90">
                <a:latin typeface="Calibri"/>
                <a:cs typeface="Calibri"/>
              </a:rPr>
              <a:t>−</a:t>
            </a:r>
            <a:r>
              <a:rPr dirty="0" sz="1000" spc="95">
                <a:latin typeface="Calibri"/>
                <a:cs typeface="Calibri"/>
              </a:rPr>
              <a:t>−−−</a:t>
            </a:r>
            <a:r>
              <a:rPr dirty="0" sz="1000" spc="90">
                <a:latin typeface="Calibri"/>
                <a:cs typeface="Calibri"/>
              </a:rPr>
              <a:t>−</a:t>
            </a:r>
            <a:r>
              <a:rPr dirty="0" sz="1000" spc="95">
                <a:latin typeface="Calibri"/>
                <a:cs typeface="Calibri"/>
              </a:rPr>
              <a:t>−</a:t>
            </a:r>
            <a:r>
              <a:rPr dirty="0" sz="1000" spc="40">
                <a:latin typeface="Calibri"/>
                <a:cs typeface="Calibri"/>
              </a:rPr>
              <a:t>−</a:t>
            </a:r>
            <a:r>
              <a:rPr dirty="0" sz="1000" spc="190">
                <a:latin typeface="Calibri"/>
                <a:cs typeface="Calibri"/>
              </a:rPr>
              <a:t>\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290"/>
              </a:spcBef>
              <a:tabLst>
                <a:tab pos="283845" algn="l"/>
              </a:tabLst>
            </a:pPr>
            <a:r>
              <a:rPr dirty="0" sz="1000" spc="-100">
                <a:latin typeface="Calibri"/>
                <a:cs typeface="Calibri"/>
              </a:rPr>
              <a:t>1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p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r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i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5" b="1">
                <a:latin typeface="Calibri"/>
                <a:cs typeface="Calibri"/>
              </a:rPr>
              <a:t>n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70" b="1">
                <a:latin typeface="Calibri"/>
                <a:cs typeface="Calibri"/>
              </a:rPr>
              <a:t> </a:t>
            </a:r>
            <a:r>
              <a:rPr dirty="0" sz="1000" spc="30" b="1">
                <a:latin typeface="Calibri"/>
                <a:cs typeface="Calibri"/>
              </a:rPr>
              <a:t>f</a:t>
            </a:r>
            <a:r>
              <a:rPr dirty="0" sz="1000" spc="7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-135">
                <a:latin typeface="Calibri"/>
                <a:cs typeface="Calibri"/>
              </a:rPr>
              <a:t> </a:t>
            </a:r>
            <a:r>
              <a:rPr dirty="0" sz="1000" spc="345">
                <a:latin typeface="Calibri"/>
                <a:cs typeface="Calibri"/>
              </a:rPr>
              <a:t>�</a:t>
            </a:r>
            <a:r>
              <a:rPr dirty="0" sz="1000" spc="5">
                <a:latin typeface="Calibri"/>
                <a:cs typeface="Calibri"/>
              </a:rPr>
              <a:t>%</a:t>
            </a:r>
            <a:r>
              <a:rPr dirty="0" sz="1000" spc="-105">
                <a:latin typeface="Calibri"/>
                <a:cs typeface="Calibri"/>
              </a:rPr>
              <a:t>2</a:t>
            </a:r>
            <a:r>
              <a:rPr dirty="0" sz="1000" spc="25">
                <a:latin typeface="Calibri"/>
                <a:cs typeface="Calibri"/>
              </a:rPr>
              <a:t>d</a:t>
            </a:r>
            <a:r>
              <a:rPr dirty="0" sz="1000" spc="365">
                <a:latin typeface="Calibri"/>
                <a:cs typeface="Calibri"/>
              </a:rPr>
              <a:t>�</a:t>
            </a:r>
            <a:r>
              <a:rPr dirty="0" sz="1000">
                <a:latin typeface="Calibri"/>
                <a:cs typeface="Calibri"/>
              </a:rPr>
              <a:t>|</a:t>
            </a:r>
            <a:r>
              <a:rPr dirty="0" sz="1000" spc="240">
                <a:latin typeface="Calibri"/>
                <a:cs typeface="Calibri"/>
              </a:rPr>
              <a:t>�</a:t>
            </a:r>
            <a:r>
              <a:rPr dirty="0" sz="1000" spc="445">
                <a:latin typeface="Calibri"/>
                <a:cs typeface="Calibri"/>
              </a:rPr>
              <a:t>�</a:t>
            </a:r>
            <a:r>
              <a:rPr dirty="0" sz="1000" spc="110">
                <a:latin typeface="Calibri"/>
                <a:cs typeface="Calibri"/>
              </a:rPr>
              <a:t>%</a:t>
            </a:r>
            <a:r>
              <a:rPr dirty="0" sz="1000" spc="-15">
                <a:latin typeface="Calibri"/>
                <a:cs typeface="Calibri"/>
              </a:rPr>
              <a:t>.</a:t>
            </a:r>
            <a:r>
              <a:rPr dirty="0" sz="1000" spc="20">
                <a:latin typeface="Calibri"/>
                <a:cs typeface="Calibri"/>
              </a:rPr>
              <a:t>6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f</a:t>
            </a:r>
            <a:r>
              <a:rPr dirty="0" sz="1000" spc="310">
                <a:latin typeface="Calibri"/>
                <a:cs typeface="Calibri"/>
              </a:rPr>
              <a:t>�</a:t>
            </a:r>
            <a:r>
              <a:rPr dirty="0" sz="1000" spc="175">
                <a:latin typeface="Calibri"/>
                <a:cs typeface="Calibri"/>
              </a:rPr>
              <a:t>\</a:t>
            </a:r>
            <a:r>
              <a:rPr dirty="0" sz="1000" spc="50">
                <a:latin typeface="Calibri"/>
                <a:cs typeface="Calibri"/>
              </a:rPr>
              <a:t>n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[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N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165">
                <a:latin typeface="Calibri"/>
                <a:cs typeface="Calibri"/>
              </a:rPr>
              <a:t>e</a:t>
            </a:r>
            <a:r>
              <a:rPr dirty="0" sz="1000" spc="150">
                <a:latin typeface="Calibri"/>
                <a:cs typeface="Calibri"/>
              </a:rPr>
              <a:t>rr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10">
                <a:latin typeface="Calibri"/>
                <a:cs typeface="Calibri"/>
              </a:rPr>
              <a:t>]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75729"/>
            <a:ext cx="5760085" cy="2864485"/>
          </a:xfrm>
          <a:custGeom>
            <a:avLst/>
            <a:gdLst/>
            <a:ahLst/>
            <a:cxnLst/>
            <a:rect l="l" t="t" r="r" b="b"/>
            <a:pathLst>
              <a:path w="5760085" h="2864485">
                <a:moveTo>
                  <a:pt x="0" y="2864269"/>
                </a:moveTo>
                <a:lnTo>
                  <a:pt x="5759996" y="2864269"/>
                </a:lnTo>
                <a:lnTo>
                  <a:pt x="5759996" y="0"/>
                </a:lnTo>
                <a:lnTo>
                  <a:pt x="0" y="0"/>
                </a:lnTo>
                <a:lnTo>
                  <a:pt x="0" y="2864269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pyleft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2020-2022,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All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Lefts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Reversed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834527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318909"/>
            <a:ext cx="5039995" cy="211454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75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lipse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30" b="1">
                <a:solidFill>
                  <a:srgbClr val="22373A"/>
                </a:solidFill>
                <a:latin typeface="Trebuchet MS"/>
                <a:cs typeface="Trebuchet MS"/>
              </a:rPr>
              <a:t>os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25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dirty="0" baseline="-10416" sz="1200" spc="-30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</a:rPr>
              <a:t>F</a:t>
            </a:r>
            <a:r>
              <a:rPr dirty="0" baseline="-10416" sz="1200" spc="-22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baseline="-10416" sz="12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baseline="-10416" sz="1200" spc="-1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140" i="1">
                <a:solidFill>
                  <a:srgbClr val="22373A"/>
                </a:solidFill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solidFill>
                  <a:srgbClr val="22373A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10">
                <a:solidFill>
                  <a:srgbClr val="22373A"/>
                </a:solidFill>
                <a:latin typeface="Arial"/>
                <a:cs typeface="Arial"/>
              </a:rPr>
              <a:t>R</a:t>
            </a:r>
            <a:r>
              <a:rPr dirty="0" baseline="27777" sz="1200" spc="44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994" y="529805"/>
            <a:ext cx="5039995" cy="407034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{</a:t>
            </a:r>
            <a:r>
              <a:rPr dirty="0" sz="1100" spc="-15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Arial"/>
                <a:cs typeface="Arial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22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dist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P</a:t>
            </a:r>
            <a:r>
              <a:rPr dirty="0" sz="1100" spc="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baseline="-10416" sz="120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dist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P</a:t>
            </a:r>
            <a:r>
              <a:rPr dirty="0" sz="1100" spc="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baseline="-10416" sz="1200" spc="22">
                <a:latin typeface="Calibri"/>
                <a:cs typeface="Calibri"/>
              </a:rPr>
              <a:t>2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cte.</a:t>
            </a:r>
            <a:r>
              <a:rPr dirty="0" sz="1100" spc="-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24531" y="1409230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 h="0">
                <a:moveTo>
                  <a:pt x="0" y="0"/>
                </a:moveTo>
                <a:lnTo>
                  <a:pt x="13042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54655" y="1409230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679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98779" y="1148612"/>
            <a:ext cx="2815590" cy="1393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29460">
              <a:lnSpc>
                <a:spcPts val="1225"/>
              </a:lnSpc>
              <a:spcBef>
                <a:spcPts val="90"/>
              </a:spcBef>
              <a:tabLst>
                <a:tab pos="2362200" algn="l"/>
              </a:tabLst>
            </a:pPr>
            <a:r>
              <a:rPr dirty="0" baseline="-20202" sz="1650" spc="22">
                <a:latin typeface="Calibri"/>
                <a:cs typeface="Calibri"/>
              </a:rPr>
              <a:t>x</a:t>
            </a:r>
            <a:r>
              <a:rPr dirty="0" sz="800" spc="15">
                <a:latin typeface="Calibri"/>
                <a:cs typeface="Calibri"/>
              </a:rPr>
              <a:t>2	</a:t>
            </a:r>
            <a:r>
              <a:rPr dirty="0" baseline="-20202" sz="1650" spc="7">
                <a:latin typeface="Calibri"/>
                <a:cs typeface="Calibri"/>
              </a:rPr>
              <a:t>y</a:t>
            </a:r>
            <a:r>
              <a:rPr dirty="0" sz="800" spc="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  <a:p>
            <a:pPr marL="2025650">
              <a:lnSpc>
                <a:spcPts val="1225"/>
              </a:lnSpc>
            </a:pPr>
            <a:r>
              <a:rPr dirty="0" baseline="-37878" sz="1650" spc="30">
                <a:latin typeface="Calibri"/>
                <a:cs typeface="Calibri"/>
              </a:rPr>
              <a:t>a</a:t>
            </a:r>
            <a:r>
              <a:rPr dirty="0" baseline="-31250" sz="1200" spc="30">
                <a:latin typeface="Calibri"/>
                <a:cs typeface="Calibri"/>
              </a:rPr>
              <a:t>2</a:t>
            </a:r>
            <a:r>
              <a:rPr dirty="0" baseline="-31250" sz="1200" spc="3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baseline="-37878" sz="1650" spc="30">
                <a:latin typeface="Calibri"/>
                <a:cs typeface="Calibri"/>
              </a:rPr>
              <a:t>b</a:t>
            </a:r>
            <a:r>
              <a:rPr dirty="0" baseline="-31250" sz="1200" spc="30">
                <a:latin typeface="Calibri"/>
                <a:cs typeface="Calibri"/>
              </a:rPr>
              <a:t>2</a:t>
            </a:r>
            <a:r>
              <a:rPr dirty="0" baseline="-31250" sz="1200" spc="11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Calibri"/>
              <a:cs typeface="Calibri"/>
            </a:endParaRPr>
          </a:p>
          <a:p>
            <a:pPr marL="137795" indent="-113030">
              <a:lnSpc>
                <a:spcPct val="100000"/>
              </a:lnSpc>
              <a:spcBef>
                <a:spcPts val="5"/>
              </a:spcBef>
              <a:buClr>
                <a:srgbClr val="22373A"/>
              </a:buClr>
              <a:buChar char="•"/>
              <a:tabLst>
                <a:tab pos="138430" algn="l"/>
              </a:tabLst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45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30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OX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eje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focal</a:t>
            </a:r>
            <a:endParaRPr sz="1100">
              <a:latin typeface="Calibri"/>
              <a:cs typeface="Calibri"/>
            </a:endParaRPr>
          </a:p>
          <a:p>
            <a:pPr marL="137795" indent="-11303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138430" algn="l"/>
              </a:tabLst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45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OY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eje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focal</a:t>
            </a:r>
            <a:endParaRPr sz="1100">
              <a:latin typeface="Calibri"/>
              <a:cs typeface="Calibri"/>
            </a:endParaRPr>
          </a:p>
          <a:p>
            <a:pPr marL="137795" indent="-11303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138430" algn="l"/>
              </a:tabLst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40" i="1">
                <a:latin typeface="DejaVu Sans Condensed"/>
                <a:cs typeface="DejaVu Sans Condensed"/>
              </a:rPr>
              <a:t> </a:t>
            </a:r>
            <a:r>
              <a:rPr dirty="0" sz="1100" spc="40">
                <a:latin typeface="Calibri"/>
                <a:cs typeface="Calibri"/>
              </a:rPr>
              <a:t>circunferencia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pc="-20"/>
              <a:t>17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894" y="117574"/>
            <a:ext cx="2366645" cy="2501265"/>
          </a:xfrm>
          <a:prstGeom prst="rect">
            <a:avLst/>
          </a:prstGeom>
        </p:spPr>
        <p:txBody>
          <a:bodyPr wrap="square" lIns="0" tIns="62229" rIns="0" bIns="0" rtlCol="0" vert="horz">
            <a:spAutoFit/>
          </a:bodyPr>
          <a:lstStyle/>
          <a:p>
            <a:pPr algn="ctr" marR="1656714">
              <a:lnSpc>
                <a:spcPct val="100000"/>
              </a:lnSpc>
              <a:spcBef>
                <a:spcPts val="489"/>
              </a:spcBef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Conjuntos</a:t>
            </a:r>
            <a:endParaRPr sz="1100">
              <a:latin typeface="Calibri"/>
              <a:cs typeface="Calibri"/>
            </a:endParaRPr>
          </a:p>
          <a:p>
            <a:pPr algn="ctr" marR="1708150">
              <a:lnSpc>
                <a:spcPct val="100000"/>
              </a:lnSpc>
              <a:spcBef>
                <a:spcPts val="385"/>
              </a:spcBef>
            </a:pPr>
            <a:r>
              <a:rPr dirty="0" baseline="-20202" sz="1650" spc="22"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800" spc="15">
                <a:latin typeface="Calibri"/>
                <a:cs typeface="Calibri"/>
                <a:hlinkClick r:id="rId3" action="ppaction://hlinksldjump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38100" marR="1296035" indent="207645">
              <a:lnSpc>
                <a:spcPts val="2580"/>
              </a:lnSpc>
              <a:spcBef>
                <a:spcPts val="215"/>
              </a:spcBef>
            </a:pP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C</a:t>
            </a:r>
            <a:r>
              <a:rPr dirty="0" sz="1100" spc="50">
                <a:latin typeface="Calibri"/>
                <a:cs typeface="Calibri"/>
                <a:hlinkClick r:id="rId4" action="ppaction://hlinksldjump"/>
              </a:rPr>
              <a:t>oo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55">
                <a:latin typeface="Calibri"/>
                <a:cs typeface="Calibri"/>
                <a:hlinkClick r:id="rId4" action="ppaction://hlinksldjump"/>
              </a:rPr>
              <a:t>denadas 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Funciones</a:t>
            </a:r>
            <a:endParaRPr sz="1100">
              <a:latin typeface="Calibri"/>
              <a:cs typeface="Calibri"/>
            </a:endParaRPr>
          </a:p>
          <a:p>
            <a:pPr marL="245745">
              <a:lnSpc>
                <a:spcPct val="100000"/>
              </a:lnSpc>
              <a:spcBef>
                <a:spcPts val="490"/>
              </a:spcBef>
            </a:pPr>
            <a:r>
              <a:rPr dirty="0" sz="1100" spc="40">
                <a:latin typeface="Calibri"/>
                <a:cs typeface="Calibri"/>
                <a:hlinkClick r:id="rId6" action="ppaction://hlinksldjump"/>
              </a:rPr>
              <a:t>Curvas</a:t>
            </a:r>
            <a:r>
              <a:rPr dirty="0" sz="1100" spc="2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30">
                <a:latin typeface="Calibri"/>
                <a:cs typeface="Calibri"/>
                <a:hlinkClick r:id="rId6" action="ppaction://hlinksldjump"/>
              </a:rPr>
              <a:t>y</a:t>
            </a:r>
            <a:r>
              <a:rPr dirty="0" sz="1100" spc="25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45">
                <a:latin typeface="Calibri"/>
                <a:cs typeface="Calibri"/>
                <a:hlinkClick r:id="rId6" action="ppaction://hlinksldjump"/>
              </a:rPr>
              <a:t>superficies</a:t>
            </a:r>
            <a:r>
              <a:rPr dirty="0" sz="1100" spc="2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45">
                <a:latin typeface="Calibri"/>
                <a:cs typeface="Calibri"/>
                <a:hlinkClick r:id="rId6" action="ppaction://hlinksldjump"/>
              </a:rPr>
              <a:t>paramétricas</a:t>
            </a:r>
            <a:endParaRPr sz="1100">
              <a:latin typeface="Calibri"/>
              <a:cs typeface="Calibri"/>
            </a:endParaRPr>
          </a:p>
          <a:p>
            <a:pPr marL="245745">
              <a:lnSpc>
                <a:spcPct val="100000"/>
              </a:lnSpc>
              <a:spcBef>
                <a:spcPts val="785"/>
              </a:spcBef>
            </a:pPr>
            <a:r>
              <a:rPr dirty="0" sz="1100" spc="45">
                <a:latin typeface="Calibri"/>
                <a:cs typeface="Calibri"/>
                <a:hlinkClick r:id="rId7" action="ppaction://hlinksldjump"/>
              </a:rPr>
              <a:t>Funciones</a:t>
            </a:r>
            <a:r>
              <a:rPr dirty="0" sz="1100" spc="25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50">
                <a:latin typeface="Calibri"/>
                <a:cs typeface="Calibri"/>
                <a:hlinkClick r:id="rId7" action="ppaction://hlinksldjump"/>
              </a:rPr>
              <a:t>de</a:t>
            </a:r>
            <a:r>
              <a:rPr dirty="0" sz="1100" spc="30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45">
                <a:latin typeface="Calibri"/>
                <a:cs typeface="Calibri"/>
                <a:hlinkClick r:id="rId7" action="ppaction://hlinksldjump"/>
              </a:rPr>
              <a:t>varias</a:t>
            </a:r>
            <a:r>
              <a:rPr dirty="0" sz="1100" spc="25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50">
                <a:latin typeface="Calibri"/>
                <a:cs typeface="Calibri"/>
                <a:hlinkClick r:id="rId7" action="ppaction://hlinksldjump"/>
              </a:rPr>
              <a:t>variables</a:t>
            </a:r>
            <a:endParaRPr sz="1100">
              <a:latin typeface="Calibri"/>
              <a:cs typeface="Calibri"/>
            </a:endParaRPr>
          </a:p>
          <a:p>
            <a:pPr marL="245745" marR="984250" indent="-208279">
              <a:lnSpc>
                <a:spcPct val="159400"/>
              </a:lnSpc>
              <a:spcBef>
                <a:spcPts val="480"/>
              </a:spcBef>
            </a:pP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Límites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y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continuidad </a:t>
            </a:r>
            <a:r>
              <a:rPr dirty="0" sz="1100" spc="-2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8" action="ppaction://hlinksldjump"/>
              </a:rPr>
              <a:t>Límites 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9" action="ppaction://hlinksldjump"/>
              </a:rPr>
              <a:t>Continuidad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fld id="{81D60167-4931-47E6-BA6A-407CBD079E47}" type="slidenum">
              <a:rPr dirty="0" sz="800" spc="-15">
                <a:latin typeface="Calibri"/>
                <a:cs typeface="Calibri"/>
              </a:rPr>
              <a:t>2</a:t>
            </a:fld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1353094"/>
            <a:ext cx="2188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Elipse/Hipérbola/Parábola/Cónica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pc="-20"/>
              <a:t>18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17983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6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-1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ími</a:t>
            </a:r>
            <a:r>
              <a:rPr dirty="0" sz="1400" spc="-3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t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-1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y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-6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c</a:t>
            </a:r>
            <a:r>
              <a:rPr dirty="0" sz="1400" spc="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ontinuidad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1715135" cy="5080"/>
            </a:xfrm>
            <a:custGeom>
              <a:avLst/>
              <a:gdLst/>
              <a:ahLst/>
              <a:cxnLst/>
              <a:rect l="l" t="t" r="r" b="b"/>
              <a:pathLst>
                <a:path w="1715135" h="5080">
                  <a:moveTo>
                    <a:pt x="0" y="5060"/>
                  </a:moveTo>
                  <a:lnTo>
                    <a:pt x="0" y="0"/>
                  </a:lnTo>
                  <a:lnTo>
                    <a:pt x="1714521" y="0"/>
                  </a:lnTo>
                  <a:lnTo>
                    <a:pt x="171452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94" y="6598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594360"/>
          </a:xfrm>
          <a:custGeom>
            <a:avLst/>
            <a:gdLst/>
            <a:ahLst/>
            <a:cxnLst/>
            <a:rect l="l" t="t" r="r" b="b"/>
            <a:pathLst>
              <a:path w="5039995" h="594360">
                <a:moveTo>
                  <a:pt x="5039995" y="0"/>
                </a:moveTo>
                <a:lnTo>
                  <a:pt x="0" y="0"/>
                </a:lnTo>
                <a:lnTo>
                  <a:pt x="0" y="594042"/>
                </a:lnTo>
                <a:lnTo>
                  <a:pt x="5039995" y="59404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0733" y="276058"/>
            <a:ext cx="26943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acc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686" y="664310"/>
            <a:ext cx="310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7221" y="464882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0623" y="543850"/>
            <a:ext cx="45446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1073150" algn="l"/>
                <a:tab pos="1504315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0" i="1">
                <a:latin typeface="DejaVu Sans Condensed"/>
                <a:cs typeface="DejaVu Sans Condensed"/>
              </a:rPr>
              <a:t>⇐</a:t>
            </a:r>
            <a:r>
              <a:rPr dirty="0" baseline="41666" sz="1200" spc="-390">
                <a:latin typeface="Tahoma"/>
                <a:cs typeface="Tahoma"/>
              </a:rPr>
              <a:t>: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1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baseline="60606" sz="1650" spc="390">
                <a:latin typeface="Verdana"/>
                <a:cs typeface="Verdan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15" b="0" i="1">
                <a:latin typeface="Bookman Old Style"/>
                <a:cs typeface="Bookman Old Style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baseline="60606" sz="1650" spc="390">
                <a:latin typeface="Verdana"/>
                <a:cs typeface="Verdana"/>
              </a:rPr>
              <a:t> </a:t>
            </a:r>
            <a:endParaRPr baseline="60606" sz="165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8989" y="10760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48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86289" y="1044497"/>
            <a:ext cx="742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894" y="959407"/>
            <a:ext cx="34112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necesita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estar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definida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sz="1100" spc="3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v.gr.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baseline="31250" sz="1200" spc="52">
                <a:latin typeface="Calibri"/>
                <a:cs typeface="Calibri"/>
              </a:rPr>
              <a:t>x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129095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9994" y="129095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994" y="1501406"/>
            <a:ext cx="5039995" cy="431800"/>
          </a:xfrm>
          <a:custGeom>
            <a:avLst/>
            <a:gdLst/>
            <a:ahLst/>
            <a:cxnLst/>
            <a:rect l="l" t="t" r="r" b="b"/>
            <a:pathLst>
              <a:path w="5039995" h="431800">
                <a:moveTo>
                  <a:pt x="5039995" y="0"/>
                </a:moveTo>
                <a:lnTo>
                  <a:pt x="0" y="0"/>
                </a:lnTo>
                <a:lnTo>
                  <a:pt x="0" y="431736"/>
                </a:lnTo>
                <a:lnTo>
                  <a:pt x="5039995" y="43173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231426" y="1574303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3649" y="1594179"/>
            <a:ext cx="2707640" cy="2673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ts val="1135"/>
              </a:lnSpc>
              <a:spcBef>
                <a:spcPts val="90"/>
              </a:spcBef>
              <a:tabLst>
                <a:tab pos="857885" algn="l"/>
                <a:tab pos="1258570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>
                <a:solidFill>
                  <a:srgbClr val="EB801A"/>
                </a:solidFill>
                <a:latin typeface="Tahoma"/>
                <a:cs typeface="Tahoma"/>
              </a:rPr>
              <a:t>!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 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63195">
              <a:lnSpc>
                <a:spcPts val="775"/>
              </a:lnSpc>
              <a:tabLst>
                <a:tab pos="1898014" algn="l"/>
              </a:tabLst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9994" y="201098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9994" y="2010981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994" y="2221433"/>
            <a:ext cx="5039995" cy="610870"/>
          </a:xfrm>
          <a:custGeom>
            <a:avLst/>
            <a:gdLst/>
            <a:ahLst/>
            <a:cxnLst/>
            <a:rect l="l" t="t" r="r" b="b"/>
            <a:pathLst>
              <a:path w="5039995" h="610869">
                <a:moveTo>
                  <a:pt x="5039995" y="0"/>
                </a:moveTo>
                <a:lnTo>
                  <a:pt x="0" y="0"/>
                </a:lnTo>
                <a:lnTo>
                  <a:pt x="0" y="610400"/>
                </a:lnTo>
                <a:lnTo>
                  <a:pt x="5039995" y="61040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80733" y="2223552"/>
            <a:ext cx="32365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72333" y="2573158"/>
            <a:ext cx="501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461009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7591" y="2505200"/>
            <a:ext cx="2744470" cy="2673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1600">
              <a:lnSpc>
                <a:spcPts val="1135"/>
              </a:lnSpc>
              <a:spcBef>
                <a:spcPts val="90"/>
              </a:spcBef>
              <a:tabLst>
                <a:tab pos="1010919" algn="l"/>
                <a:tab pos="1480820" algn="l"/>
              </a:tabLst>
            </a:pP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	</a:t>
            </a:r>
            <a:r>
              <a:rPr dirty="0" sz="1100" spc="165" i="1">
                <a:latin typeface="DejaVu Sans Condensed"/>
                <a:cs typeface="DejaVu Sans Condensed"/>
              </a:rPr>
              <a:t>⇐⇒	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 </a:t>
            </a:r>
            <a:r>
              <a:rPr dirty="0" sz="1100" spc="265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∀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63500">
              <a:lnSpc>
                <a:spcPts val="775"/>
              </a:lnSpc>
              <a:tabLst>
                <a:tab pos="1442085" algn="l"/>
              </a:tabLst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0817" y="2505200"/>
            <a:ext cx="4013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294" y="2920757"/>
            <a:ext cx="29286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35">
                <a:latin typeface="Calibri"/>
                <a:cs typeface="Calibri"/>
              </a:rPr>
              <a:t>En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adelante,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asumimos</a:t>
            </a:r>
            <a:r>
              <a:rPr dirty="0" sz="1100" spc="45">
                <a:latin typeface="Calibri"/>
                <a:cs typeface="Calibri"/>
              </a:rPr>
              <a:t> en</a:t>
            </a:r>
            <a:r>
              <a:rPr dirty="0" sz="1100" spc="40">
                <a:latin typeface="Calibri"/>
                <a:cs typeface="Calibri"/>
              </a:rPr>
              <a:t> general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0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1243" y="2964229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30">
                <a:latin typeface="Calibri"/>
                <a:cs typeface="Calibri"/>
              </a:rPr>
              <a:t>19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498360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496327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708812"/>
            <a:ext cx="5039995" cy="1637664"/>
          </a:xfrm>
          <a:custGeom>
            <a:avLst/>
            <a:gdLst/>
            <a:ahLst/>
            <a:cxnLst/>
            <a:rect l="l" t="t" r="r" b="b"/>
            <a:pathLst>
              <a:path w="5039995" h="1637664">
                <a:moveTo>
                  <a:pt x="5039995" y="0"/>
                </a:moveTo>
                <a:lnTo>
                  <a:pt x="0" y="0"/>
                </a:lnTo>
                <a:lnTo>
                  <a:pt x="0" y="1637576"/>
                </a:lnTo>
                <a:lnTo>
                  <a:pt x="5039995" y="163757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433" y="710932"/>
            <a:ext cx="7188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45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853" y="831391"/>
            <a:ext cx="11201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821690" algn="l"/>
              </a:tabLst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6332" y="710932"/>
            <a:ext cx="1544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&amp;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50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g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entonces: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6346" y="1169681"/>
            <a:ext cx="12312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932815" algn="l"/>
              </a:tabLst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9046" y="1452548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0594" y="1219871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9298" y="1219871"/>
            <a:ext cx="88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22119" y="1452548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5411" y="1332101"/>
            <a:ext cx="6502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42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7713" y="1452548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69655" y="1332101"/>
            <a:ext cx="8909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45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0594" y="1502751"/>
            <a:ext cx="71882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641985" algn="l"/>
              </a:tabLst>
            </a:pPr>
            <a:r>
              <a:rPr dirty="0" sz="1100" spc="110">
                <a:latin typeface="Verdana"/>
                <a:cs typeface="Verdana"/>
              </a:rPr>
              <a:t> </a:t>
            </a:r>
            <a:r>
              <a:rPr dirty="0" sz="1100" spc="110">
                <a:latin typeface="Verdana"/>
                <a:cs typeface="Verdana"/>
              </a:rPr>
              <a:t>	</a:t>
            </a: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646" y="1735428"/>
            <a:ext cx="2111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1216660" algn="l"/>
                <a:tab pos="1813560" algn="l"/>
              </a:tabLst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	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0718" y="1614968"/>
            <a:ext cx="2711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995" y="2098165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1479" y="1049222"/>
            <a:ext cx="2203450" cy="11207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25730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155" b="0" i="1">
                <a:latin typeface="Bookman Old Style"/>
                <a:cs typeface="Bookman Old Style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5095" indent="-113030">
              <a:lnSpc>
                <a:spcPct val="100000"/>
              </a:lnSpc>
              <a:spcBef>
                <a:spcPts val="905"/>
              </a:spcBef>
              <a:buClr>
                <a:srgbClr val="22373A"/>
              </a:buClr>
              <a:buFont typeface="Calibri"/>
              <a:buChar char="•"/>
              <a:tabLst>
                <a:tab pos="125730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  <a:p>
            <a:pPr marL="125095" indent="-113030">
              <a:lnSpc>
                <a:spcPct val="100000"/>
              </a:lnSpc>
              <a:spcBef>
                <a:spcPts val="910"/>
              </a:spcBef>
              <a:buClr>
                <a:srgbClr val="22373A"/>
              </a:buClr>
              <a:buFont typeface="Calibri"/>
              <a:buChar char="•"/>
              <a:tabLst>
                <a:tab pos="125730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65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g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>
                <a:latin typeface="Tahoma"/>
                <a:cs typeface="Tahoma"/>
              </a:rPr>
              <a:t>) 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endParaRPr sz="1100">
              <a:latin typeface="Tahoma"/>
              <a:cs typeface="Tahoma"/>
            </a:endParaRPr>
          </a:p>
          <a:p>
            <a:pPr marL="163830" indent="-151765">
              <a:lnSpc>
                <a:spcPct val="100000"/>
              </a:lnSpc>
              <a:spcBef>
                <a:spcPts val="1535"/>
              </a:spcBef>
              <a:buClr>
                <a:srgbClr val="22373A"/>
              </a:buClr>
              <a:buFont typeface="Calibri"/>
              <a:buChar char="•"/>
              <a:tabLst>
                <a:tab pos="164465" algn="l"/>
              </a:tabLst>
            </a:pP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g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92403" y="1977719"/>
            <a:ext cx="870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 Condensed"/>
                <a:cs typeface="DejaVu Sans Condensed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60" i="1">
                <a:latin typeface="DejaVu Sans Condensed"/>
                <a:cs typeface="DejaVu Sans Condensed"/>
              </a:rPr>
              <a:t> </a:t>
            </a:r>
            <a:r>
              <a:rPr dirty="0" sz="1100" spc="-235">
                <a:latin typeface="Tahoma"/>
                <a:cs typeface="Tahoma"/>
              </a:rPr>
              <a:t>l´ım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0999" y="1883992"/>
            <a:ext cx="1216025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030"/>
              </a:lnSpc>
              <a:spcBef>
                <a:spcPts val="90"/>
              </a:spcBef>
              <a:tabLst>
                <a:tab pos="498475" algn="l"/>
              </a:tabLst>
            </a:pPr>
            <a:r>
              <a:rPr dirty="0" u="sng" sz="11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 spc="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1100" spc="1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sz="1100" spc="15">
                <a:latin typeface="Tahoma"/>
                <a:cs typeface="Tahoma"/>
              </a:rPr>
              <a:t>	</a:t>
            </a:r>
            <a:r>
              <a:rPr dirty="0" sz="1100" spc="-50">
                <a:latin typeface="Tahoma"/>
                <a:cs typeface="Tahoma"/>
              </a:rPr>
              <a:t>l´ım</a:t>
            </a:r>
            <a:r>
              <a:rPr dirty="0" baseline="-10416" sz="1200" spc="-75">
                <a:latin typeface="Calibri"/>
                <a:cs typeface="Calibri"/>
              </a:rPr>
              <a:t>x</a:t>
            </a:r>
            <a:r>
              <a:rPr dirty="0" baseline="-10416" sz="1200" spc="-75" i="1">
                <a:latin typeface="DejaVu Serif"/>
                <a:cs typeface="DejaVu Serif"/>
              </a:rPr>
              <a:t>→</a:t>
            </a:r>
            <a:r>
              <a:rPr dirty="0" baseline="-10416" sz="1200" spc="-75">
                <a:latin typeface="Calibri"/>
                <a:cs typeface="Calibri"/>
              </a:rPr>
              <a:t>x</a:t>
            </a:r>
            <a:r>
              <a:rPr dirty="0" baseline="-27777" sz="900" spc="-75">
                <a:latin typeface="Calibri"/>
                <a:cs typeface="Calibri"/>
              </a:rPr>
              <a:t>0</a:t>
            </a:r>
            <a:r>
              <a:rPr dirty="0" baseline="-27777" sz="900" spc="52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24485">
              <a:lnSpc>
                <a:spcPts val="1030"/>
              </a:lnSpc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87129" y="2094318"/>
            <a:ext cx="704850" cy="0"/>
          </a:xfrm>
          <a:custGeom>
            <a:avLst/>
            <a:gdLst/>
            <a:ahLst/>
            <a:cxnLst/>
            <a:rect l="l" t="t" r="r" b="b"/>
            <a:pathLst>
              <a:path w="704850" h="0">
                <a:moveTo>
                  <a:pt x="0" y="0"/>
                </a:moveTo>
                <a:lnTo>
                  <a:pt x="70448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696859" y="2077452"/>
            <a:ext cx="1532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789940" algn="l"/>
              </a:tabLst>
            </a:pPr>
            <a:r>
              <a:rPr dirty="0" baseline="10416" sz="1200" spc="97">
                <a:latin typeface="Calibri"/>
                <a:cs typeface="Calibri"/>
              </a:rPr>
              <a:t>x</a:t>
            </a:r>
            <a:r>
              <a:rPr dirty="0" baseline="10416" sz="1200" spc="97" i="1">
                <a:latin typeface="DejaVu Serif"/>
                <a:cs typeface="DejaVu Serif"/>
              </a:rPr>
              <a:t>→</a:t>
            </a:r>
            <a:r>
              <a:rPr dirty="0" baseline="10416" sz="1200" spc="97">
                <a:latin typeface="Calibri"/>
                <a:cs typeface="Calibri"/>
              </a:rPr>
              <a:t>x</a:t>
            </a:r>
            <a:r>
              <a:rPr dirty="0" sz="600" spc="65">
                <a:latin typeface="Calibri"/>
                <a:cs typeface="Calibri"/>
              </a:rPr>
              <a:t>0</a:t>
            </a:r>
            <a:r>
              <a:rPr dirty="0" sz="600" spc="220">
                <a:latin typeface="Calibri"/>
                <a:cs typeface="Calibri"/>
              </a:rPr>
              <a:t> </a:t>
            </a:r>
            <a:r>
              <a:rPr dirty="0" baseline="2525" sz="1650" spc="30">
                <a:latin typeface="Calibri"/>
                <a:cs typeface="Calibri"/>
              </a:rPr>
              <a:t>g</a:t>
            </a:r>
            <a:r>
              <a:rPr dirty="0" baseline="2525" sz="1650" spc="30">
                <a:latin typeface="Tahoma"/>
                <a:cs typeface="Tahoma"/>
              </a:rPr>
              <a:t>(</a:t>
            </a:r>
            <a:r>
              <a:rPr dirty="0" baseline="2525" sz="1650" spc="30">
                <a:latin typeface="Calibri"/>
                <a:cs typeface="Calibri"/>
              </a:rPr>
              <a:t>x</a:t>
            </a:r>
            <a:r>
              <a:rPr dirty="0" baseline="2525" sz="1650" spc="30">
                <a:latin typeface="Tahoma"/>
                <a:cs typeface="Tahoma"/>
              </a:rPr>
              <a:t>)	</a:t>
            </a:r>
            <a:r>
              <a:rPr dirty="0" baseline="2525" sz="1650" spc="-75">
                <a:latin typeface="Tahoma"/>
                <a:cs typeface="Tahoma"/>
              </a:rPr>
              <a:t>l´ım</a:t>
            </a:r>
            <a:r>
              <a:rPr dirty="0" baseline="-10416" sz="1200" spc="-75">
                <a:latin typeface="Calibri"/>
                <a:cs typeface="Calibri"/>
              </a:rPr>
              <a:t>x</a:t>
            </a:r>
            <a:r>
              <a:rPr dirty="0" baseline="-10416" sz="1200" spc="-75" i="1">
                <a:latin typeface="DejaVu Serif"/>
                <a:cs typeface="DejaVu Serif"/>
              </a:rPr>
              <a:t>→</a:t>
            </a:r>
            <a:r>
              <a:rPr dirty="0" baseline="-10416" sz="1200" spc="-75">
                <a:latin typeface="Calibri"/>
                <a:cs typeface="Calibri"/>
              </a:rPr>
              <a:t>x</a:t>
            </a:r>
            <a:r>
              <a:rPr dirty="0" baseline="-23148" sz="900" spc="-75">
                <a:latin typeface="Calibri"/>
                <a:cs typeface="Calibri"/>
              </a:rPr>
              <a:t>0</a:t>
            </a:r>
            <a:r>
              <a:rPr dirty="0" baseline="-23148" sz="900" spc="44">
                <a:latin typeface="Calibri"/>
                <a:cs typeface="Calibri"/>
              </a:rPr>
              <a:t> </a:t>
            </a:r>
            <a:r>
              <a:rPr dirty="0" baseline="2525" sz="1650" spc="30">
                <a:latin typeface="Calibri"/>
                <a:cs typeface="Calibri"/>
              </a:rPr>
              <a:t>g</a:t>
            </a:r>
            <a:r>
              <a:rPr dirty="0" baseline="2525" sz="1650" spc="30">
                <a:latin typeface="Tahoma"/>
                <a:cs typeface="Tahoma"/>
              </a:rPr>
              <a:t>(</a:t>
            </a:r>
            <a:r>
              <a:rPr dirty="0" baseline="2525" sz="1650" spc="30">
                <a:latin typeface="Calibri"/>
                <a:cs typeface="Calibri"/>
              </a:rPr>
              <a:t>x</a:t>
            </a:r>
            <a:r>
              <a:rPr dirty="0" baseline="2525" sz="1650" spc="30">
                <a:latin typeface="Tahoma"/>
                <a:cs typeface="Tahoma"/>
              </a:rPr>
              <a:t>)</a:t>
            </a:r>
            <a:endParaRPr baseline="2525" sz="1650">
              <a:latin typeface="Tahoma"/>
              <a:cs typeface="Tahom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128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89254"/>
            <a:ext cx="534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sz="1100" spc="10" b="1">
                <a:solidFill>
                  <a:srgbClr val="13B03D"/>
                </a:solidFill>
                <a:latin typeface="Trebuchet MS"/>
                <a:cs typeface="Trebuchet MS"/>
              </a:rPr>
              <a:t>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301739"/>
            <a:ext cx="5039995" cy="1383665"/>
          </a:xfrm>
          <a:custGeom>
            <a:avLst/>
            <a:gdLst/>
            <a:ahLst/>
            <a:cxnLst/>
            <a:rect l="l" t="t" r="r" b="b"/>
            <a:pathLst>
              <a:path w="5039995" h="1383664">
                <a:moveTo>
                  <a:pt x="5039995" y="0"/>
                </a:moveTo>
                <a:lnTo>
                  <a:pt x="0" y="0"/>
                </a:lnTo>
                <a:lnTo>
                  <a:pt x="0" y="1383411"/>
                </a:lnTo>
                <a:lnTo>
                  <a:pt x="5039995" y="138341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43404" y="467371"/>
            <a:ext cx="3352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5x</a:t>
            </a:r>
            <a:r>
              <a:rPr dirty="0" baseline="27777" sz="1200" spc="30">
                <a:latin typeface="Calibri"/>
                <a:cs typeface="Calibri"/>
              </a:rPr>
              <a:t>2</a:t>
            </a:r>
            <a:r>
              <a:rPr dirty="0" sz="1100" spc="2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68969" y="677710"/>
            <a:ext cx="483870" cy="0"/>
          </a:xfrm>
          <a:custGeom>
            <a:avLst/>
            <a:gdLst/>
            <a:ahLst/>
            <a:cxnLst/>
            <a:rect l="l" t="t" r="r" b="b"/>
            <a:pathLst>
              <a:path w="483869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81924" y="561097"/>
            <a:ext cx="1102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baseline="-37878" sz="1650" spc="67">
                <a:latin typeface="Calibri"/>
                <a:cs typeface="Calibri"/>
              </a:rPr>
              <a:t>x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r>
              <a:rPr dirty="0" baseline="-31250" sz="1200">
                <a:latin typeface="Calibri"/>
                <a:cs typeface="Calibri"/>
              </a:rPr>
              <a:t> </a:t>
            </a:r>
            <a:r>
              <a:rPr dirty="0" baseline="-31250" sz="1200" spc="-104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7">
                <a:latin typeface="Calibri"/>
                <a:cs typeface="Calibri"/>
              </a:rPr>
              <a:t>3y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endParaRPr baseline="-31250"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40949" y="467371"/>
            <a:ext cx="946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2277" y="561097"/>
            <a:ext cx="1505585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050"/>
              </a:lnSpc>
              <a:spcBef>
                <a:spcPts val="90"/>
              </a:spcBef>
              <a:tabLst>
                <a:tab pos="499109" algn="l"/>
                <a:tab pos="869950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10">
                <a:latin typeface="Lucida Sans Unicode"/>
                <a:cs typeface="Lucida Sans Unicode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 marL="327660">
              <a:lnSpc>
                <a:spcPts val="1050"/>
              </a:lnSpc>
              <a:tabLst>
                <a:tab pos="688340" algn="l"/>
                <a:tab pos="1418590" algn="l"/>
              </a:tabLst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0">
                <a:latin typeface="Calibri"/>
                <a:cs typeface="Calibri"/>
              </a:rPr>
              <a:t>x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baseline="2525" sz="1650" spc="22">
                <a:latin typeface="Calibri"/>
                <a:cs typeface="Calibri"/>
              </a:rPr>
              <a:t>4</a:t>
            </a:r>
            <a:endParaRPr baseline="2525" sz="16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6257" y="1112632"/>
            <a:ext cx="5448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7580" y="976311"/>
            <a:ext cx="10026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2905" algn="l"/>
              </a:tabLst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¿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5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9902" y="896974"/>
            <a:ext cx="11442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0101" sz="1650" spc="-30">
                <a:latin typeface="Tahoma"/>
                <a:cs typeface="Tahoma"/>
              </a:rPr>
              <a:t>l´ım</a:t>
            </a:r>
            <a:r>
              <a:rPr dirty="0" sz="800" spc="-20">
                <a:latin typeface="Tahoma"/>
                <a:cs typeface="Tahoma"/>
              </a:rPr>
              <a:t>(</a:t>
            </a:r>
            <a:r>
              <a:rPr dirty="0" sz="800" spc="-20">
                <a:latin typeface="Calibri"/>
                <a:cs typeface="Calibri"/>
              </a:rPr>
              <a:t>x</a:t>
            </a:r>
            <a:r>
              <a:rPr dirty="0" sz="800" spc="-20" i="1">
                <a:latin typeface="Trebuchet MS"/>
                <a:cs typeface="Trebuchet MS"/>
              </a:rPr>
              <a:t>,</a:t>
            </a:r>
            <a:r>
              <a:rPr dirty="0" sz="800" spc="-20">
                <a:latin typeface="Calibri"/>
                <a:cs typeface="Calibri"/>
              </a:rPr>
              <a:t>y</a:t>
            </a:r>
            <a:r>
              <a:rPr dirty="0" sz="800" spc="-20">
                <a:latin typeface="Tahoma"/>
                <a:cs typeface="Tahoma"/>
              </a:rPr>
              <a:t>)</a:t>
            </a:r>
            <a:r>
              <a:rPr dirty="0" sz="800" spc="-20" i="1">
                <a:latin typeface="DejaVu Serif"/>
                <a:cs typeface="DejaVu Serif"/>
              </a:rPr>
              <a:t>→</a:t>
            </a:r>
            <a:r>
              <a:rPr dirty="0" sz="800" spc="-20">
                <a:latin typeface="Tahoma"/>
                <a:cs typeface="Tahoma"/>
              </a:rPr>
              <a:t>(</a:t>
            </a:r>
            <a:r>
              <a:rPr dirty="0" sz="800" spc="-20">
                <a:latin typeface="Calibri"/>
                <a:cs typeface="Calibri"/>
              </a:rPr>
              <a:t>1</a:t>
            </a:r>
            <a:r>
              <a:rPr dirty="0" sz="800" spc="-20" i="1">
                <a:latin typeface="Trebuchet MS"/>
                <a:cs typeface="Trebuchet MS"/>
              </a:rPr>
              <a:t>,</a:t>
            </a:r>
            <a:r>
              <a:rPr dirty="0" sz="800" spc="-20">
                <a:latin typeface="Calibri"/>
                <a:cs typeface="Calibri"/>
              </a:rPr>
              <a:t>1</a:t>
            </a:r>
            <a:r>
              <a:rPr dirty="0" sz="800" spc="-20">
                <a:latin typeface="Tahoma"/>
                <a:cs typeface="Tahoma"/>
              </a:rPr>
              <a:t>)</a:t>
            </a:r>
            <a:r>
              <a:rPr dirty="0" baseline="10101" sz="1650" spc="-30">
                <a:latin typeface="Tahoma"/>
                <a:cs typeface="Tahoma"/>
              </a:rPr>
              <a:t>(</a:t>
            </a:r>
            <a:r>
              <a:rPr dirty="0" baseline="10101" sz="1650" spc="-30">
                <a:latin typeface="Calibri"/>
                <a:cs typeface="Calibri"/>
              </a:rPr>
              <a:t>5x</a:t>
            </a:r>
            <a:r>
              <a:rPr dirty="0" baseline="41666" sz="1200" spc="-30">
                <a:latin typeface="Calibri"/>
                <a:cs typeface="Calibri"/>
              </a:rPr>
              <a:t>2</a:t>
            </a:r>
            <a:r>
              <a:rPr dirty="0" baseline="10101" sz="1650" spc="-30">
                <a:latin typeface="Calibri"/>
                <a:cs typeface="Calibri"/>
              </a:rPr>
              <a:t>y</a:t>
            </a:r>
            <a:r>
              <a:rPr dirty="0" baseline="10101" sz="1650" spc="-30">
                <a:latin typeface="Tahoma"/>
                <a:cs typeface="Tahoma"/>
              </a:rPr>
              <a:t>)</a:t>
            </a:r>
            <a:endParaRPr baseline="10101" sz="16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85467" y="1092911"/>
            <a:ext cx="1293495" cy="0"/>
          </a:xfrm>
          <a:custGeom>
            <a:avLst/>
            <a:gdLst/>
            <a:ahLst/>
            <a:cxnLst/>
            <a:rect l="l" t="t" r="r" b="b"/>
            <a:pathLst>
              <a:path w="1293495" h="0">
                <a:moveTo>
                  <a:pt x="0" y="0"/>
                </a:moveTo>
                <a:lnTo>
                  <a:pt x="129306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47367" y="1108162"/>
            <a:ext cx="13696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0101" sz="1650" spc="-209">
                <a:latin typeface="Tahoma"/>
                <a:cs typeface="Tahoma"/>
              </a:rPr>
              <a:t>l</a:t>
            </a:r>
            <a:r>
              <a:rPr dirty="0" baseline="10101" sz="1650" spc="-690">
                <a:latin typeface="Tahoma"/>
                <a:cs typeface="Tahoma"/>
              </a:rPr>
              <a:t>´</a:t>
            </a:r>
            <a:r>
              <a:rPr dirty="0" baseline="10101" sz="1650" spc="-37">
                <a:latin typeface="Tahoma"/>
                <a:cs typeface="Tahoma"/>
              </a:rPr>
              <a:t>ı</a:t>
            </a:r>
            <a:r>
              <a:rPr dirty="0" u="heavy" sz="800" spc="-1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baseline="10101" sz="1650" spc="-89">
                <a:latin typeface="Tahoma"/>
                <a:cs typeface="Tahoma"/>
              </a:rPr>
              <a:t>m</a:t>
            </a:r>
            <a:r>
              <a:rPr dirty="0" u="heavy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heavy" sz="8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heavy" sz="800" spc="-60" i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,</a:t>
            </a:r>
            <a:r>
              <a:rPr dirty="0" u="heavy" sz="8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heavy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heavy" sz="800" spc="175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→</a:t>
            </a:r>
            <a:r>
              <a:rPr dirty="0" u="heavy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heavy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65">
                <a:latin typeface="Tahoma"/>
                <a:cs typeface="Tahoma"/>
              </a:rPr>
              <a:t>)</a:t>
            </a:r>
            <a:r>
              <a:rPr dirty="0" baseline="10101" sz="1650">
                <a:latin typeface="Tahoma"/>
                <a:cs typeface="Tahoma"/>
              </a:rPr>
              <a:t>(</a:t>
            </a:r>
            <a:r>
              <a:rPr dirty="0" baseline="10101" sz="1650" spc="67">
                <a:latin typeface="Calibri"/>
                <a:cs typeface="Calibri"/>
              </a:rPr>
              <a:t>x</a:t>
            </a:r>
            <a:r>
              <a:rPr dirty="0" baseline="41666" sz="1200" spc="-22">
                <a:latin typeface="Calibri"/>
                <a:cs typeface="Calibri"/>
              </a:rPr>
              <a:t>2</a:t>
            </a:r>
            <a:r>
              <a:rPr dirty="0" baseline="41666" sz="1200">
                <a:latin typeface="Calibri"/>
                <a:cs typeface="Calibri"/>
              </a:rPr>
              <a:t> </a:t>
            </a:r>
            <a:r>
              <a:rPr dirty="0" baseline="41666" sz="1200" spc="-104">
                <a:latin typeface="Calibri"/>
                <a:cs typeface="Calibri"/>
              </a:rPr>
              <a:t> </a:t>
            </a:r>
            <a:r>
              <a:rPr dirty="0" baseline="10101" sz="1650" spc="67">
                <a:latin typeface="Tahoma"/>
                <a:cs typeface="Tahoma"/>
              </a:rPr>
              <a:t>+</a:t>
            </a:r>
            <a:r>
              <a:rPr dirty="0" baseline="10101" sz="1650" spc="-157">
                <a:latin typeface="Tahoma"/>
                <a:cs typeface="Tahoma"/>
              </a:rPr>
              <a:t> </a:t>
            </a:r>
            <a:r>
              <a:rPr dirty="0" baseline="10101" sz="1650" spc="7">
                <a:latin typeface="Calibri"/>
                <a:cs typeface="Calibri"/>
              </a:rPr>
              <a:t>3y</a:t>
            </a:r>
            <a:r>
              <a:rPr dirty="0" baseline="41666" sz="1200" spc="44">
                <a:latin typeface="Calibri"/>
                <a:cs typeface="Calibri"/>
              </a:rPr>
              <a:t>2</a:t>
            </a:r>
            <a:r>
              <a:rPr dirty="0" baseline="10101" sz="1650">
                <a:latin typeface="Tahoma"/>
                <a:cs typeface="Tahoma"/>
              </a:rPr>
              <a:t>)</a:t>
            </a:r>
            <a:endParaRPr baseline="10101" sz="165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4343" y="1326476"/>
            <a:ext cx="521970" cy="17145"/>
          </a:xfrm>
          <a:custGeom>
            <a:avLst/>
            <a:gdLst/>
            <a:ahLst/>
            <a:cxnLst/>
            <a:rect l="l" t="t" r="r" b="b"/>
            <a:pathLst>
              <a:path w="521969" h="17144">
                <a:moveTo>
                  <a:pt x="521843" y="0"/>
                </a:moveTo>
                <a:lnTo>
                  <a:pt x="0" y="0"/>
                </a:lnTo>
                <a:lnTo>
                  <a:pt x="0" y="16624"/>
                </a:lnTo>
                <a:lnTo>
                  <a:pt x="521843" y="16624"/>
                </a:lnTo>
                <a:lnTo>
                  <a:pt x="521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72767" y="1191855"/>
            <a:ext cx="1318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43330" algn="l"/>
              </a:tabLst>
            </a:pP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23935" y="1315058"/>
            <a:ext cx="21653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sz="800" spc="-585">
                <a:latin typeface="Tahoma"/>
                <a:cs typeface="Tahoma"/>
              </a:rPr>
              <a:t>=</a:t>
            </a:r>
            <a:r>
              <a:rPr dirty="0" baseline="65972" sz="1200" spc="900">
                <a:latin typeface="Tahoma"/>
                <a:cs typeface="Tahoma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04096" y="697431"/>
            <a:ext cx="748030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5425">
              <a:lnSpc>
                <a:spcPct val="100000"/>
              </a:lnSpc>
              <a:spcBef>
                <a:spcPts val="95"/>
              </a:spcBef>
            </a:pPr>
            <a:r>
              <a:rPr dirty="0" sz="800" spc="70">
                <a:latin typeface="Tahoma"/>
                <a:cs typeface="Tahoma"/>
              </a:rPr>
              <a:t>)</a:t>
            </a:r>
            <a:r>
              <a:rPr dirty="0" sz="800" spc="70" i="1">
                <a:latin typeface="DejaVu Serif"/>
                <a:cs typeface="DejaVu Serif"/>
              </a:rPr>
              <a:t>→</a:t>
            </a:r>
            <a:r>
              <a:rPr dirty="0" sz="800" spc="70">
                <a:latin typeface="Tahoma"/>
                <a:cs typeface="Tahoma"/>
              </a:rPr>
              <a:t>(</a:t>
            </a:r>
            <a:endParaRPr sz="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100" spc="-15">
                <a:latin typeface="Calibri"/>
                <a:cs typeface="Calibri"/>
              </a:rPr>
              <a:t>¿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5">
                <a:latin typeface="Calibri"/>
                <a:cs typeface="Calibri"/>
              </a:rPr>
              <a:t>?</a:t>
            </a:r>
            <a:r>
              <a:rPr dirty="0" sz="1100" spc="114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3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¿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5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74820" y="882585"/>
            <a:ext cx="949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Calibri"/>
                <a:cs typeface="Calibri"/>
              </a:rPr>
              <a:t>5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800386" y="1090142"/>
            <a:ext cx="1098550" cy="226060"/>
            <a:chOff x="3800386" y="1090142"/>
            <a:chExt cx="1098550" cy="226060"/>
          </a:xfrm>
        </p:grpSpPr>
        <p:sp>
          <p:nvSpPr>
            <p:cNvPr id="21" name="object 21"/>
            <p:cNvSpPr/>
            <p:nvPr/>
          </p:nvSpPr>
          <p:spPr>
            <a:xfrm>
              <a:off x="3800386" y="1092911"/>
              <a:ext cx="1098550" cy="0"/>
            </a:xfrm>
            <a:custGeom>
              <a:avLst/>
              <a:gdLst/>
              <a:ahLst/>
              <a:cxnLst/>
              <a:rect l="l" t="t" r="r" b="b"/>
              <a:pathLst>
                <a:path w="1098550" h="0">
                  <a:moveTo>
                    <a:pt x="0" y="0"/>
                  </a:moveTo>
                  <a:lnTo>
                    <a:pt x="1098016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847541" y="1298981"/>
              <a:ext cx="1003935" cy="17145"/>
            </a:xfrm>
            <a:custGeom>
              <a:avLst/>
              <a:gdLst/>
              <a:ahLst/>
              <a:cxnLst/>
              <a:rect l="l" t="t" r="r" b="b"/>
              <a:pathLst>
                <a:path w="1003935" h="17144">
                  <a:moveTo>
                    <a:pt x="439496" y="0"/>
                  </a:moveTo>
                  <a:lnTo>
                    <a:pt x="0" y="0"/>
                  </a:lnTo>
                  <a:lnTo>
                    <a:pt x="0" y="16624"/>
                  </a:lnTo>
                  <a:lnTo>
                    <a:pt x="439496" y="16624"/>
                  </a:lnTo>
                  <a:lnTo>
                    <a:pt x="439496" y="0"/>
                  </a:lnTo>
                  <a:close/>
                </a:path>
                <a:path w="1003935" h="17144">
                  <a:moveTo>
                    <a:pt x="1003693" y="0"/>
                  </a:moveTo>
                  <a:lnTo>
                    <a:pt x="564197" y="0"/>
                  </a:lnTo>
                  <a:lnTo>
                    <a:pt x="564197" y="16624"/>
                  </a:lnTo>
                  <a:lnTo>
                    <a:pt x="1003693" y="16624"/>
                  </a:lnTo>
                  <a:lnTo>
                    <a:pt x="10036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772496" y="1164360"/>
            <a:ext cx="11537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78230" algn="l"/>
              </a:tabLst>
            </a:pP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922509" y="1309635"/>
            <a:ext cx="84772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baseline="10416" sz="1200" spc="-142">
                <a:latin typeface="Tahoma"/>
                <a:cs typeface="Tahoma"/>
              </a:rPr>
              <a:t>l</a:t>
            </a:r>
            <a:r>
              <a:rPr dirty="0" baseline="10416" sz="1200" spc="-494">
                <a:latin typeface="Tahoma"/>
                <a:cs typeface="Tahoma"/>
              </a:rPr>
              <a:t>´</a:t>
            </a:r>
            <a:r>
              <a:rPr dirty="0" baseline="10416" sz="1200" spc="44">
                <a:latin typeface="Tahoma"/>
                <a:cs typeface="Tahoma"/>
              </a:rPr>
              <a:t>ım=</a:t>
            </a:r>
            <a:r>
              <a:rPr dirty="0" baseline="10416" sz="1200" spc="-150">
                <a:latin typeface="Tahoma"/>
                <a:cs typeface="Tahoma"/>
              </a:rPr>
              <a:t>l</a:t>
            </a:r>
            <a:r>
              <a:rPr dirty="0" baseline="10416" sz="1200" spc="-494">
                <a:latin typeface="Tahoma"/>
                <a:cs typeface="Tahoma"/>
              </a:rPr>
              <a:t>´</a:t>
            </a:r>
            <a:r>
              <a:rPr dirty="0" baseline="10416" sz="1200" spc="22">
                <a:latin typeface="Tahoma"/>
                <a:cs typeface="Tahoma"/>
              </a:rPr>
              <a:t>ı</a:t>
            </a:r>
            <a:r>
              <a:rPr dirty="0" baseline="10416" sz="1200" spc="-367">
                <a:latin typeface="Tahoma"/>
                <a:cs typeface="Tahoma"/>
              </a:rPr>
              <a:t>m</a:t>
            </a:r>
            <a:r>
              <a:rPr dirty="0" baseline="58080" sz="1650" spc="-225">
                <a:latin typeface="Verdana"/>
                <a:cs typeface="Verdana"/>
              </a:rPr>
              <a:t> </a:t>
            </a:r>
            <a:r>
              <a:rPr dirty="0" sz="600" spc="15">
                <a:latin typeface="Tahoma"/>
                <a:cs typeface="Tahoma"/>
              </a:rPr>
              <a:t>(</a:t>
            </a:r>
            <a:r>
              <a:rPr dirty="0" sz="600" spc="-260">
                <a:latin typeface="Calibri"/>
                <a:cs typeface="Calibri"/>
              </a:rPr>
              <a:t>x</a:t>
            </a:r>
            <a:r>
              <a:rPr dirty="0" baseline="58080" sz="1650" spc="-165">
                <a:latin typeface="Verdana"/>
                <a:cs typeface="Verdana"/>
              </a:rPr>
              <a:t> </a:t>
            </a:r>
            <a:r>
              <a:rPr dirty="0" sz="600" spc="5" i="1">
                <a:latin typeface="Trebuchet MS"/>
                <a:cs typeface="Trebuchet MS"/>
              </a:rPr>
              <a:t>,</a:t>
            </a:r>
            <a:r>
              <a:rPr dirty="0" sz="600" spc="15">
                <a:latin typeface="Calibri"/>
                <a:cs typeface="Calibri"/>
              </a:rPr>
              <a:t>y</a:t>
            </a:r>
            <a:r>
              <a:rPr dirty="0" sz="600" spc="15">
                <a:latin typeface="Tahoma"/>
                <a:cs typeface="Tahoma"/>
              </a:rPr>
              <a:t>)</a:t>
            </a:r>
            <a:r>
              <a:rPr dirty="0" sz="600" spc="225" i="1">
                <a:latin typeface="DejaVu Sans"/>
                <a:cs typeface="DejaVu Sans"/>
              </a:rPr>
              <a:t>→</a:t>
            </a:r>
            <a:r>
              <a:rPr dirty="0" sz="600" spc="15">
                <a:latin typeface="Tahoma"/>
                <a:cs typeface="Tahoma"/>
              </a:rPr>
              <a:t>(</a:t>
            </a: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5" i="1">
                <a:latin typeface="Trebuchet MS"/>
                <a:cs typeface="Trebuchet MS"/>
              </a:rPr>
              <a:t>,</a:t>
            </a: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15">
                <a:latin typeface="Tahoma"/>
                <a:cs typeface="Tahoma"/>
              </a:rPr>
              <a:t>)</a:t>
            </a:r>
            <a:endParaRPr sz="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47056" y="976311"/>
            <a:ext cx="2000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0">
                <a:latin typeface="Calibri"/>
                <a:cs typeface="Calibri"/>
              </a:rPr>
              <a:t>¡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00">
                <a:latin typeface="Calibri"/>
                <a:cs typeface="Calibri"/>
              </a:rPr>
              <a:t>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49586" y="860079"/>
            <a:ext cx="153479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r" marR="32384">
              <a:lnSpc>
                <a:spcPct val="100000"/>
              </a:lnSpc>
              <a:spcBef>
                <a:spcPts val="265"/>
              </a:spcBef>
            </a:pPr>
            <a:r>
              <a:rPr dirty="0" u="sng" sz="11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  <a:tabLst>
                <a:tab pos="1422400" algn="l"/>
              </a:tabLst>
            </a:pPr>
            <a:r>
              <a:rPr dirty="0" sz="1100" spc="-130">
                <a:latin typeface="Tahoma"/>
                <a:cs typeface="Tahoma"/>
              </a:rPr>
              <a:t>(l´ım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baseline="20833" sz="1200" spc="15">
                <a:latin typeface="Calibri"/>
                <a:cs typeface="Calibri"/>
              </a:rPr>
              <a:t>2</a:t>
            </a:r>
            <a:r>
              <a:rPr dirty="0" baseline="20833" sz="1200" spc="17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-114">
                <a:latin typeface="Calibri"/>
                <a:cs typeface="Calibri"/>
              </a:rPr>
              <a:t>3</a:t>
            </a:r>
            <a:r>
              <a:rPr dirty="0" sz="1100" spc="-114">
                <a:latin typeface="Tahoma"/>
                <a:cs typeface="Tahoma"/>
              </a:rPr>
              <a:t>(l´ım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y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baseline="20833" sz="1200" spc="7">
                <a:latin typeface="Calibri"/>
                <a:cs typeface="Calibri"/>
              </a:rPr>
              <a:t>2	</a:t>
            </a:r>
            <a:r>
              <a:rPr dirty="0" sz="1100" spc="1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65989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lími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i</a:t>
            </a:r>
            <a:r>
              <a:rPr dirty="0" u="none" spc="-5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u="none" spc="-6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15" b="1">
                <a:solidFill>
                  <a:srgbClr val="22373A"/>
                </a:solidFill>
                <a:latin typeface="Trebuchet MS"/>
                <a:cs typeface="Trebuchet MS"/>
              </a:rPr>
              <a:t>ados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032510"/>
          </a:xfrm>
          <a:custGeom>
            <a:avLst/>
            <a:gdLst/>
            <a:ahLst/>
            <a:cxnLst/>
            <a:rect l="l" t="t" r="r" b="b"/>
            <a:pathLst>
              <a:path w="5039995" h="1032510">
                <a:moveTo>
                  <a:pt x="5039995" y="0"/>
                </a:moveTo>
                <a:lnTo>
                  <a:pt x="0" y="0"/>
                </a:lnTo>
                <a:lnTo>
                  <a:pt x="0" y="1032128"/>
                </a:lnTo>
                <a:lnTo>
                  <a:pt x="5039995" y="103212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0733" y="290231"/>
            <a:ext cx="1248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3469" y="548321"/>
            <a:ext cx="293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-30303" sz="1650" spc="7">
                <a:latin typeface="Calibri"/>
                <a:cs typeface="Calibri"/>
              </a:rPr>
              <a:t>L</a:t>
            </a:r>
            <a:r>
              <a:rPr dirty="0" baseline="-55555" sz="1200" spc="7">
                <a:latin typeface="Calibri"/>
                <a:cs typeface="Calibri"/>
              </a:rPr>
              <a:t>1 </a:t>
            </a:r>
            <a:r>
              <a:rPr dirty="0" baseline="-55555" sz="1200" spc="1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9237" y="747749"/>
            <a:ext cx="588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r>
              <a:rPr dirty="0" baseline="-13888" sz="900" spc="89">
                <a:latin typeface="Calibri"/>
                <a:cs typeface="Calibri"/>
              </a:rPr>
              <a:t> </a:t>
            </a:r>
            <a:r>
              <a:rPr dirty="0" sz="800" spc="60">
                <a:latin typeface="Calibri"/>
                <a:cs typeface="Calibri"/>
              </a:rPr>
              <a:t>y</a:t>
            </a:r>
            <a:r>
              <a:rPr dirty="0" u="heavy" sz="800" spc="60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→</a:t>
            </a:r>
            <a:r>
              <a:rPr dirty="0" u="heavy" sz="8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heavy" baseline="-13888" sz="900" spc="89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6426" y="789653"/>
            <a:ext cx="2647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51460" algn="l"/>
              </a:tabLst>
            </a:pPr>
            <a:r>
              <a:rPr dirty="0" u="heavy" sz="600" spc="459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600" spc="459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5308" y="627290"/>
            <a:ext cx="1085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0786" y="804010"/>
            <a:ext cx="75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5021" y="804010"/>
            <a:ext cx="75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6396" y="932851"/>
            <a:ext cx="26860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20">
                <a:latin typeface="Calibri"/>
                <a:cs typeface="Calibri"/>
              </a:rPr>
              <a:t>f</a:t>
            </a:r>
            <a:r>
              <a:rPr dirty="0" baseline="-9259" sz="900" spc="-390">
                <a:latin typeface="Calibri"/>
                <a:cs typeface="Calibri"/>
              </a:rPr>
              <a:t>1</a:t>
            </a:r>
            <a:r>
              <a:rPr dirty="0" baseline="50505" sz="1650" spc="-209">
                <a:latin typeface="Verdana"/>
                <a:cs typeface="Verdana"/>
              </a:rPr>
              <a:t> </a:t>
            </a:r>
            <a:r>
              <a:rPr dirty="0" sz="800" spc="-75">
                <a:latin typeface="Tahoma"/>
                <a:cs typeface="Tahoma"/>
              </a:rPr>
              <a:t>(</a:t>
            </a:r>
            <a:r>
              <a:rPr dirty="0" baseline="50505" sz="1650" spc="-450">
                <a:latin typeface="Verdana"/>
                <a:cs typeface="Verdana"/>
              </a:rPr>
              <a:t> 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4555" y="548321"/>
            <a:ext cx="180340" cy="284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1205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ts val="844"/>
              </a:lnSpc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12997" y="747749"/>
            <a:ext cx="588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0">
                <a:latin typeface="Calibri"/>
                <a:cs typeface="Calibri"/>
              </a:rPr>
              <a:t>y</a:t>
            </a:r>
            <a:r>
              <a:rPr dirty="0" sz="800" spc="60" i="1">
                <a:latin typeface="DejaVu Serif"/>
                <a:cs typeface="DejaVu Serif"/>
              </a:rPr>
              <a:t>→</a:t>
            </a:r>
            <a:r>
              <a:rPr dirty="0" sz="800" spc="60">
                <a:latin typeface="Calibri"/>
                <a:cs typeface="Calibri"/>
              </a:rPr>
              <a:t>y</a:t>
            </a:r>
            <a:r>
              <a:rPr dirty="0" baseline="-13888" sz="900" spc="89">
                <a:latin typeface="Calibri"/>
                <a:cs typeface="Calibri"/>
              </a:rPr>
              <a:t>0 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u="heavy" sz="800" spc="65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→</a:t>
            </a:r>
            <a:r>
              <a:rPr dirty="0" u="heavy" sz="800" spc="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heavy" baseline="-13888" sz="900" spc="9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6254" y="627290"/>
            <a:ext cx="1247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75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90885" y="934796"/>
            <a:ext cx="187960" cy="17145"/>
          </a:xfrm>
          <a:custGeom>
            <a:avLst/>
            <a:gdLst/>
            <a:ahLst/>
            <a:cxnLst/>
            <a:rect l="l" t="t" r="r" b="b"/>
            <a:pathLst>
              <a:path w="187960" h="17144">
                <a:moveTo>
                  <a:pt x="187896" y="0"/>
                </a:moveTo>
                <a:lnTo>
                  <a:pt x="0" y="0"/>
                </a:lnTo>
                <a:lnTo>
                  <a:pt x="0" y="16624"/>
                </a:lnTo>
                <a:lnTo>
                  <a:pt x="187896" y="16624"/>
                </a:lnTo>
                <a:lnTo>
                  <a:pt x="1878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915955" y="800174"/>
            <a:ext cx="6381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62610" algn="l"/>
              </a:tabLst>
            </a:pP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98112" y="929003"/>
            <a:ext cx="27368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20">
                <a:latin typeface="Calibri"/>
                <a:cs typeface="Calibri"/>
              </a:rPr>
              <a:t>f</a:t>
            </a:r>
            <a:r>
              <a:rPr dirty="0" baseline="-13888" sz="900" spc="-359">
                <a:latin typeface="Calibri"/>
                <a:cs typeface="Calibri"/>
              </a:rPr>
              <a:t>2</a:t>
            </a:r>
            <a:r>
              <a:rPr dirty="0" baseline="50505" sz="1650" spc="-179">
                <a:latin typeface="Verdana"/>
                <a:cs typeface="Verdana"/>
              </a:rPr>
              <a:t> </a:t>
            </a:r>
            <a:r>
              <a:rPr dirty="0" sz="800" spc="-95">
                <a:latin typeface="Tahoma"/>
                <a:cs typeface="Tahoma"/>
              </a:rPr>
              <a:t>(</a:t>
            </a:r>
            <a:r>
              <a:rPr dirty="0" baseline="50505" sz="1650" spc="-427">
                <a:latin typeface="Verdana"/>
                <a:cs typeface="Verdana"/>
              </a:rPr>
              <a:t> 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59994" y="1386408"/>
          <a:ext cx="5039995" cy="720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2675"/>
                <a:gridCol w="243839"/>
                <a:gridCol w="381000"/>
                <a:gridCol w="541654"/>
                <a:gridCol w="1520825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4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Teorema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0540">
                <a:tc>
                  <a:txBody>
                    <a:bodyPr/>
                    <a:lstStyle/>
                    <a:p>
                      <a:pPr marL="930910">
                        <a:lnSpc>
                          <a:spcPts val="12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∃</a:t>
                      </a:r>
                      <a:r>
                        <a:rPr dirty="0" sz="1100" spc="-13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baseline="-55555" sz="12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baseline="-55555" sz="12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55555" sz="1200" i="1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baseline="-55555" sz="12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55555" sz="12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-55555" sz="1200" spc="-209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45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spc="-405">
                          <a:latin typeface="Tahoma"/>
                          <a:cs typeface="Tahoma"/>
                        </a:rPr>
                        <a:t>´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ım</a:t>
                      </a:r>
                      <a:r>
                        <a:rPr dirty="0" sz="1100" spc="9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55555" sz="1200" i="1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baseline="-55555" sz="12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55555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55555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55555" sz="12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-55555" sz="1200" spc="-104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242060">
                        <a:lnSpc>
                          <a:spcPts val="840"/>
                        </a:lnSpc>
                      </a:pPr>
                      <a:r>
                        <a:rPr dirty="0" sz="800" spc="6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sz="800" spc="6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8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900" spc="89">
                          <a:latin typeface="Calibri"/>
                          <a:cs typeface="Calibri"/>
                        </a:rPr>
                        <a:t>0  </a:t>
                      </a:r>
                      <a:r>
                        <a:rPr dirty="0" baseline="-13888" sz="900" spc="23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3888" sz="900" spc="37">
                          <a:latin typeface="Calibri"/>
                          <a:cs typeface="Calibri"/>
                        </a:rPr>
                        <a:t>0</a:t>
                      </a:r>
                      <a:endParaRPr baseline="-13888" sz="9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&amp;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0" i="1">
                          <a:latin typeface="DejaVu Sans Condensed"/>
                          <a:cs typeface="DejaVu Sans Condensed"/>
                        </a:rPr>
                        <a:t>∃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-17361" sz="1200" spc="15">
                          <a:latin typeface="Calibri"/>
                          <a:cs typeface="Calibri"/>
                        </a:rPr>
                        <a:t>i</a:t>
                      </a:r>
                      <a:endParaRPr baseline="-17361" sz="12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6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60" i="1">
                          <a:latin typeface="DejaVu Sans Condensed"/>
                          <a:cs typeface="DejaVu Sans Condensed"/>
                        </a:rPr>
                        <a:t>⇒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30" i="1">
                          <a:latin typeface="DejaVu Sans Condensed"/>
                          <a:cs typeface="DejaVu Sans Condensed"/>
                        </a:rPr>
                        <a:t>∃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-17361" sz="1200" spc="44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-17361" sz="1200" spc="20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7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5"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359994" y="2185250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9994" y="2185250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80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10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ario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7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ont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ar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ecíp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o)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9994" y="2395702"/>
            <a:ext cx="5039995" cy="511175"/>
          </a:xfrm>
          <a:custGeom>
            <a:avLst/>
            <a:gdLst/>
            <a:ahLst/>
            <a:cxnLst/>
            <a:rect l="l" t="t" r="r" b="b"/>
            <a:pathLst>
              <a:path w="5039995" h="511175">
                <a:moveTo>
                  <a:pt x="5039995" y="0"/>
                </a:moveTo>
                <a:lnTo>
                  <a:pt x="0" y="0"/>
                </a:lnTo>
                <a:lnTo>
                  <a:pt x="0" y="510565"/>
                </a:lnTo>
                <a:lnTo>
                  <a:pt x="5039995" y="51056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42783" y="2488474"/>
            <a:ext cx="3087370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ts val="1200"/>
              </a:lnSpc>
              <a:spcBef>
                <a:spcPts val="90"/>
              </a:spcBef>
              <a:tabLst>
                <a:tab pos="1524000" algn="l"/>
                <a:tab pos="1885314" algn="l"/>
              </a:tabLst>
            </a:pP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3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∨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  </a:t>
            </a:r>
            <a:r>
              <a:rPr dirty="0" baseline="-10416" sz="1200" spc="6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∨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-95" i="1">
                <a:latin typeface="DejaVu Sans Condensed"/>
                <a:cs typeface="DejaVu Sans Condensed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baseline="-55555" sz="1200" spc="30">
                <a:latin typeface="Tahoma"/>
                <a:cs typeface="Tahoma"/>
              </a:rPr>
              <a:t>(</a:t>
            </a:r>
            <a:r>
              <a:rPr dirty="0" baseline="-55555" sz="1200" spc="44">
                <a:latin typeface="Calibri"/>
                <a:cs typeface="Calibri"/>
              </a:rPr>
              <a:t>x</a:t>
            </a:r>
            <a:r>
              <a:rPr dirty="0" baseline="-55555" sz="1200" spc="-89" i="1">
                <a:latin typeface="Trebuchet MS"/>
                <a:cs typeface="Trebuchet MS"/>
              </a:rPr>
              <a:t>,</a:t>
            </a:r>
            <a:r>
              <a:rPr dirty="0" baseline="-55555" sz="1200" spc="37">
                <a:latin typeface="Calibri"/>
                <a:cs typeface="Calibri"/>
              </a:rPr>
              <a:t>y</a:t>
            </a:r>
            <a:r>
              <a:rPr dirty="0" baseline="-55555" sz="1200" spc="30">
                <a:latin typeface="Tahoma"/>
                <a:cs typeface="Tahoma"/>
              </a:rPr>
              <a:t>)</a:t>
            </a:r>
            <a:r>
              <a:rPr dirty="0" baseline="-55555" sz="1200" spc="-209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baseline="-55555" sz="1200" spc="-89" i="1">
                <a:latin typeface="Trebuchet MS"/>
                <a:cs typeface="Trebuchet MS"/>
              </a:rPr>
              <a:t>,</a:t>
            </a:r>
            <a:r>
              <a:rPr dirty="0" baseline="-55555" sz="1200" spc="37">
                <a:latin typeface="Calibri"/>
                <a:cs typeface="Calibri"/>
              </a:rPr>
              <a:t>y</a:t>
            </a:r>
            <a:r>
              <a:rPr dirty="0" baseline="-55555" sz="1200">
                <a:latin typeface="Calibri"/>
                <a:cs typeface="Calibri"/>
              </a:rPr>
              <a:t> </a:t>
            </a:r>
            <a:r>
              <a:rPr dirty="0" baseline="-55555" sz="1200" spc="30">
                <a:latin typeface="Calibri"/>
                <a:cs typeface="Calibri"/>
              </a:rPr>
              <a:t> </a:t>
            </a:r>
            <a:r>
              <a:rPr dirty="0" baseline="-55555" sz="1200" spc="30">
                <a:latin typeface="Tahoma"/>
                <a:cs typeface="Tahoma"/>
              </a:rPr>
              <a:t>)</a:t>
            </a:r>
            <a:r>
              <a:rPr dirty="0" baseline="-55555" sz="1200" spc="-104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r" marR="475615">
              <a:lnSpc>
                <a:spcPts val="840"/>
              </a:lnSpc>
            </a:pP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Tahoma"/>
                <a:cs typeface="Tahoma"/>
              </a:rPr>
              <a:t>(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  </a:t>
            </a:r>
            <a:r>
              <a:rPr dirty="0" baseline="-13888" sz="900" spc="195">
                <a:latin typeface="Calibri"/>
                <a:cs typeface="Calibri"/>
              </a:rPr>
              <a:t> </a:t>
            </a:r>
            <a:r>
              <a:rPr dirty="0" baseline="-13888" sz="900" spc="3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22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53403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u="none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u="none" spc="10" b="1">
                <a:solidFill>
                  <a:srgbClr val="13B03D"/>
                </a:solidFill>
                <a:latin typeface="Trebuchet MS"/>
                <a:cs typeface="Trebuchet MS"/>
              </a:rPr>
              <a:t>o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383665"/>
          </a:xfrm>
          <a:custGeom>
            <a:avLst/>
            <a:gdLst/>
            <a:ahLst/>
            <a:cxnLst/>
            <a:rect l="l" t="t" r="r" b="b"/>
            <a:pathLst>
              <a:path w="5039995" h="1383664">
                <a:moveTo>
                  <a:pt x="5039995" y="0"/>
                </a:moveTo>
                <a:lnTo>
                  <a:pt x="0" y="0"/>
                </a:lnTo>
                <a:lnTo>
                  <a:pt x="0" y="1383601"/>
                </a:lnTo>
                <a:lnTo>
                  <a:pt x="5039995" y="138360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67828" y="465326"/>
            <a:ext cx="6267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6880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5463" y="564336"/>
            <a:ext cx="29451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453515" algn="l"/>
              </a:tabLst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50">
                <a:latin typeface="Tahoma"/>
                <a:cs typeface="Tahoma"/>
              </a:rPr>
              <a:t> </a:t>
            </a:r>
            <a:r>
              <a:rPr dirty="0" baseline="2525" sz="1650" spc="67">
                <a:latin typeface="Calibri"/>
                <a:cs typeface="Calibri"/>
              </a:rPr>
              <a:t>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 spc="44">
                <a:latin typeface="Calibri"/>
                <a:cs typeface="Calibri"/>
              </a:rPr>
              <a:t>y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-179" i="1">
                <a:latin typeface="DejaVu Sans Condensed"/>
                <a:cs typeface="DejaVu Sans Condensed"/>
              </a:rPr>
              <a:t>−</a:t>
            </a:r>
            <a:r>
              <a:rPr dirty="0" baseline="2525" sz="1650" spc="-112" i="1">
                <a:latin typeface="DejaVu Sans Condensed"/>
                <a:cs typeface="DejaVu Sans Condensed"/>
              </a:rPr>
              <a:t> </a:t>
            </a:r>
            <a:r>
              <a:rPr dirty="0" baseline="2525" sz="1650" spc="-142">
                <a:latin typeface="Calibri"/>
                <a:cs typeface="Calibri"/>
              </a:rPr>
              <a:t>1</a:t>
            </a:r>
            <a:r>
              <a:rPr dirty="0" baseline="2525" sz="1650">
                <a:latin typeface="Calibri"/>
                <a:cs typeface="Calibri"/>
              </a:rPr>
              <a:t>	</a:t>
            </a:r>
            <a:r>
              <a:rPr dirty="0" baseline="2525" sz="1650" spc="-209">
                <a:latin typeface="Tahoma"/>
                <a:cs typeface="Tahoma"/>
              </a:rPr>
              <a:t>l</a:t>
            </a:r>
            <a:r>
              <a:rPr dirty="0" baseline="2525" sz="1650" spc="-690">
                <a:latin typeface="Tahoma"/>
                <a:cs typeface="Tahoma"/>
              </a:rPr>
              <a:t>´</a:t>
            </a:r>
            <a:r>
              <a:rPr dirty="0" baseline="2525" sz="1650" spc="-37">
                <a:latin typeface="Tahoma"/>
                <a:cs typeface="Tahoma"/>
              </a:rPr>
              <a:t>ım</a:t>
            </a:r>
            <a:r>
              <a:rPr dirty="0" baseline="-13888" sz="1200" spc="30">
                <a:latin typeface="Tahoma"/>
                <a:cs typeface="Tahoma"/>
              </a:rPr>
              <a:t>(</a:t>
            </a:r>
            <a:r>
              <a:rPr dirty="0" baseline="-13888" sz="1200" spc="52">
                <a:latin typeface="Calibri"/>
                <a:cs typeface="Calibri"/>
              </a:rPr>
              <a:t>x</a:t>
            </a:r>
            <a:r>
              <a:rPr dirty="0" baseline="-13888" sz="1200" spc="-89" i="1">
                <a:latin typeface="Trebuchet MS"/>
                <a:cs typeface="Trebuchet MS"/>
              </a:rPr>
              <a:t>,</a:t>
            </a:r>
            <a:r>
              <a:rPr dirty="0" baseline="-13888" sz="1200" spc="37">
                <a:latin typeface="Calibri"/>
                <a:cs typeface="Calibri"/>
              </a:rPr>
              <a:t>y</a:t>
            </a:r>
            <a:r>
              <a:rPr dirty="0" baseline="-13888" sz="1200" spc="30">
                <a:latin typeface="Tahoma"/>
                <a:cs typeface="Tahoma"/>
              </a:rPr>
              <a:t>)</a:t>
            </a:r>
            <a:r>
              <a:rPr dirty="0" baseline="-13888" sz="1200" spc="262" i="1">
                <a:latin typeface="DejaVu Serif"/>
                <a:cs typeface="DejaVu Serif"/>
              </a:rPr>
              <a:t>→</a:t>
            </a:r>
            <a:r>
              <a:rPr dirty="0" baseline="-13888" sz="1200" spc="30">
                <a:latin typeface="Tahoma"/>
                <a:cs typeface="Tahoma"/>
              </a:rPr>
              <a:t>(</a:t>
            </a:r>
            <a:r>
              <a:rPr dirty="0" baseline="-13888" sz="1200" spc="-97">
                <a:latin typeface="Calibri"/>
                <a:cs typeface="Calibri"/>
              </a:rPr>
              <a:t>1</a:t>
            </a:r>
            <a:r>
              <a:rPr dirty="0" baseline="-13888" sz="1200" spc="-89" i="1">
                <a:latin typeface="Trebuchet MS"/>
                <a:cs typeface="Trebuchet MS"/>
              </a:rPr>
              <a:t>,</a:t>
            </a:r>
            <a:r>
              <a:rPr dirty="0" baseline="-13888" sz="1200" spc="-97">
                <a:latin typeface="Calibri"/>
                <a:cs typeface="Calibri"/>
              </a:rPr>
              <a:t>1</a:t>
            </a:r>
            <a:r>
              <a:rPr dirty="0" baseline="-13888" sz="1200" spc="97">
                <a:latin typeface="Tahoma"/>
                <a:cs typeface="Tahoma"/>
              </a:rPr>
              <a:t>)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67">
                <a:latin typeface="Calibri"/>
                <a:cs typeface="Calibri"/>
              </a:rPr>
              <a:t>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 spc="37">
                <a:latin typeface="Calibri"/>
                <a:cs typeface="Calibri"/>
              </a:rPr>
              <a:t>y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-179" i="1">
                <a:latin typeface="DejaVu Sans Condensed"/>
                <a:cs typeface="DejaVu Sans Condensed"/>
              </a:rPr>
              <a:t>−</a:t>
            </a:r>
            <a:r>
              <a:rPr dirty="0" baseline="2525" sz="1650" spc="-112" i="1">
                <a:latin typeface="DejaVu Sans Condensed"/>
                <a:cs typeface="DejaVu Sans Condensed"/>
              </a:rPr>
              <a:t> </a:t>
            </a:r>
            <a:r>
              <a:rPr dirty="0" baseline="2525" sz="1650" spc="-142">
                <a:latin typeface="Calibri"/>
                <a:cs typeface="Calibri"/>
              </a:rPr>
              <a:t>1</a:t>
            </a:r>
            <a:r>
              <a:rPr dirty="0" baseline="2525" sz="1650">
                <a:latin typeface="Tahoma"/>
                <a:cs typeface="Tahoma"/>
              </a:rPr>
              <a:t>)</a:t>
            </a:r>
            <a:endParaRPr baseline="2525" sz="16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2650" y="385989"/>
            <a:ext cx="26650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08279" algn="l"/>
                <a:tab pos="681355" algn="l"/>
                <a:tab pos="1066800" algn="l"/>
                <a:tab pos="2349500" algn="l"/>
              </a:tabLst>
            </a:pPr>
            <a:r>
              <a:rPr dirty="0" u="sng" baseline="5050" sz="1650" spc="12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5050" sz="1650" spc="12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baseline="5050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5050" sz="165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5050" sz="1650" spc="-179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5050" sz="1650" spc="-112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baseline="5050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baseline="5050" sz="16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baseline="5050" sz="1650">
                <a:latin typeface="Calibri"/>
                <a:cs typeface="Calibri"/>
              </a:rPr>
              <a:t> </a:t>
            </a:r>
            <a:r>
              <a:rPr dirty="0" baseline="5050" sz="1650" spc="-112">
                <a:latin typeface="Calibri"/>
                <a:cs typeface="Calibri"/>
              </a:rPr>
              <a:t> </a:t>
            </a:r>
            <a:r>
              <a:rPr dirty="0" baseline="-30303" sz="1650" spc="67">
                <a:latin typeface="Tahoma"/>
                <a:cs typeface="Tahoma"/>
              </a:rPr>
              <a:t>=</a:t>
            </a:r>
            <a:r>
              <a:rPr dirty="0" baseline="-30303" sz="1650" spc="112">
                <a:latin typeface="Tahoma"/>
                <a:cs typeface="Tahoma"/>
              </a:rPr>
              <a:t> </a:t>
            </a:r>
            <a:r>
              <a:rPr dirty="0" u="sng" baseline="10101" sz="165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0101" sz="16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10101" sz="1650" spc="-209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</a:t>
            </a:r>
            <a:r>
              <a:rPr dirty="0" u="sng" baseline="10101" sz="1650" spc="-69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´</a:t>
            </a:r>
            <a:r>
              <a:rPr dirty="0" u="sng" baseline="10101" sz="1650" spc="-37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ım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sz="800" spc="-60" i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,</a:t>
            </a:r>
            <a:r>
              <a:rPr dirty="0" u="sng" sz="8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800" spc="175" i="1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→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 spc="-60" i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,</a:t>
            </a: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u="sng" sz="800" spc="7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baseline="10101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baseline="10101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10101" sz="165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10101" sz="1650" spc="-179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10101" sz="1650" spc="-112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baseline="10101" sz="1650" spc="4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dirty="0" u="sng" baseline="10101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baseline="10101" sz="16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	</a:t>
            </a:r>
            <a:r>
              <a:rPr dirty="0" baseline="10101" sz="1650" spc="112">
                <a:latin typeface="Tahoma"/>
                <a:cs typeface="Tahoma"/>
              </a:rPr>
              <a:t> </a:t>
            </a:r>
            <a:r>
              <a:rPr dirty="0" baseline="-30303" sz="1650" spc="67">
                <a:latin typeface="Tahoma"/>
                <a:cs typeface="Tahoma"/>
              </a:rPr>
              <a:t>=</a:t>
            </a:r>
            <a:r>
              <a:rPr dirty="0" baseline="-30303" sz="1650" spc="-60">
                <a:latin typeface="Tahoma"/>
                <a:cs typeface="Tahoma"/>
              </a:rPr>
              <a:t> </a:t>
            </a:r>
            <a:r>
              <a:rPr dirty="0" baseline="-30303" sz="1650" spc="67">
                <a:latin typeface="Calibri"/>
                <a:cs typeface="Calibri"/>
              </a:rPr>
              <a:t>0</a:t>
            </a:r>
            <a:endParaRPr baseline="-30303" sz="16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6100" y="923466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7799" y="865364"/>
            <a:ext cx="864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74370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75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49029" y="981976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 h="0">
                <a:moveTo>
                  <a:pt x="0" y="0"/>
                </a:moveTo>
                <a:lnTo>
                  <a:pt x="64371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096007" y="670012"/>
            <a:ext cx="11271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11555" algn="l"/>
              </a:tabLst>
            </a:pPr>
            <a:r>
              <a:rPr dirty="0" sz="1100" spc="300">
                <a:latin typeface="Verdana"/>
                <a:cs typeface="Verdana"/>
              </a:rPr>
              <a:t>(</a:t>
            </a:r>
            <a:r>
              <a:rPr dirty="0" sz="1100" spc="300">
                <a:latin typeface="Verdana"/>
                <a:cs typeface="Verdana"/>
              </a:rPr>
              <a:t>	</a:t>
            </a:r>
            <a:r>
              <a:rPr dirty="0" sz="1100" spc="50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32263" y="981976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 h="0">
                <a:moveTo>
                  <a:pt x="0" y="0"/>
                </a:moveTo>
                <a:lnTo>
                  <a:pt x="29499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48167" y="960398"/>
            <a:ext cx="19754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546225" algn="l"/>
              </a:tabLst>
            </a:pP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472" sz="1200" spc="67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1   </a:t>
            </a:r>
            <a:r>
              <a:rPr dirty="0" baseline="3472" sz="1200" spc="202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472" sz="1200" spc="67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baseline="3472" sz="1200" spc="179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 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y</a:t>
            </a:r>
            <a:r>
              <a:rPr dirty="0" baseline="20833" sz="1200" spc="7">
                <a:latin typeface="Calibri"/>
                <a:cs typeface="Calibri"/>
              </a:rPr>
              <a:t>2</a:t>
            </a:r>
            <a:r>
              <a:rPr dirty="0" baseline="20833" sz="1200" spc="165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472" sz="1200" spc="67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67">
                <a:solidFill>
                  <a:srgbClr val="EB801A"/>
                </a:solidFill>
                <a:latin typeface="Calibri"/>
                <a:cs typeface="Calibri"/>
              </a:rPr>
              <a:t>1   </a:t>
            </a:r>
            <a:r>
              <a:rPr dirty="0" baseline="3472" sz="1200" spc="19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2700" y="744519"/>
            <a:ext cx="1437640" cy="36004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16205">
              <a:lnSpc>
                <a:spcPct val="100000"/>
              </a:lnSpc>
              <a:spcBef>
                <a:spcPts val="305"/>
              </a:spcBef>
              <a:tabLst>
                <a:tab pos="112903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  <a:tabLst>
                <a:tab pos="1282065" algn="l"/>
              </a:tabLst>
            </a:pPr>
            <a:r>
              <a:rPr dirty="0" sz="800" spc="-15">
                <a:latin typeface="Calibri"/>
                <a:cs typeface="Calibri"/>
              </a:rPr>
              <a:t>2	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5693" y="865364"/>
            <a:ext cx="9817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4855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9725" y="1306714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96719" y="1053133"/>
            <a:ext cx="127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1424" y="1248485"/>
            <a:ext cx="870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81355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75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49029" y="1365097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 h="0">
                <a:moveTo>
                  <a:pt x="0" y="0"/>
                </a:moveTo>
                <a:lnTo>
                  <a:pt x="64371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02700" y="1127639"/>
            <a:ext cx="432434" cy="36004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16205">
              <a:lnSpc>
                <a:spcPct val="100000"/>
              </a:lnSpc>
              <a:spcBef>
                <a:spcPts val="305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8167" y="1343519"/>
            <a:ext cx="1295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472" sz="1200" spc="37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472" sz="1200" spc="262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    </a:t>
            </a:r>
            <a:r>
              <a:rPr dirty="0" baseline="3472" sz="1200" spc="12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472" sz="1200" spc="52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472" sz="1200" spc="262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baseline="3472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95231" y="1053133"/>
            <a:ext cx="127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0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5693" y="1248485"/>
            <a:ext cx="360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20274" y="1154758"/>
            <a:ext cx="321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32974" y="1365097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 h="0">
                <a:moveTo>
                  <a:pt x="0" y="0"/>
                </a:moveTo>
                <a:lnTo>
                  <a:pt x="29596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381933" y="1343519"/>
            <a:ext cx="417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3472" sz="1200" spc="37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472" sz="1200" spc="262" i="1">
                <a:solidFill>
                  <a:srgbClr val="EB801A"/>
                </a:solidFill>
                <a:latin typeface="DejaVu Serif"/>
                <a:cs typeface="DejaVu Serif"/>
              </a:rPr>
              <a:t>→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baseline="3472" sz="1200" spc="-97">
                <a:solidFill>
                  <a:srgbClr val="EB801A"/>
                </a:solidFill>
                <a:latin typeface="Calibri"/>
                <a:cs typeface="Calibri"/>
              </a:rPr>
              <a:t>    </a:t>
            </a:r>
            <a:r>
              <a:rPr dirty="0" baseline="3472" sz="1200" spc="112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3906" y="1340826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69905" y="1248485"/>
            <a:ext cx="248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86725" y="2451100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 h="0">
                <a:moveTo>
                  <a:pt x="0" y="0"/>
                </a:moveTo>
                <a:lnTo>
                  <a:pt x="41558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50907" y="2259545"/>
            <a:ext cx="415925" cy="0"/>
          </a:xfrm>
          <a:custGeom>
            <a:avLst/>
            <a:gdLst/>
            <a:ahLst/>
            <a:cxnLst/>
            <a:rect l="l" t="t" r="r" b="b"/>
            <a:pathLst>
              <a:path w="415925" h="0">
                <a:moveTo>
                  <a:pt x="0" y="0"/>
                </a:moveTo>
                <a:lnTo>
                  <a:pt x="41558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1" name="object 31"/>
          <p:cNvGrpSpPr/>
          <p:nvPr/>
        </p:nvGrpSpPr>
        <p:grpSpPr>
          <a:xfrm>
            <a:off x="359994" y="1948332"/>
            <a:ext cx="5039995" cy="1005840"/>
            <a:chOff x="359994" y="1948332"/>
            <a:chExt cx="5039995" cy="1005840"/>
          </a:xfrm>
        </p:grpSpPr>
        <p:sp>
          <p:nvSpPr>
            <p:cNvPr id="32" name="object 32"/>
            <p:cNvSpPr/>
            <p:nvPr/>
          </p:nvSpPr>
          <p:spPr>
            <a:xfrm>
              <a:off x="359994" y="1948332"/>
              <a:ext cx="5039995" cy="1005840"/>
            </a:xfrm>
            <a:custGeom>
              <a:avLst/>
              <a:gdLst/>
              <a:ahLst/>
              <a:cxnLst/>
              <a:rect l="l" t="t" r="r" b="b"/>
              <a:pathLst>
                <a:path w="5039995" h="1005839">
                  <a:moveTo>
                    <a:pt x="5039995" y="0"/>
                  </a:moveTo>
                  <a:lnTo>
                    <a:pt x="0" y="0"/>
                  </a:lnTo>
                  <a:lnTo>
                    <a:pt x="0" y="1005535"/>
                  </a:lnTo>
                  <a:lnTo>
                    <a:pt x="5039995" y="100553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350907" y="2654401"/>
              <a:ext cx="415925" cy="0"/>
            </a:xfrm>
            <a:custGeom>
              <a:avLst/>
              <a:gdLst/>
              <a:ahLst/>
              <a:cxnLst/>
              <a:rect l="l" t="t" r="r" b="b"/>
              <a:pathLst>
                <a:path w="415925" h="0">
                  <a:moveTo>
                    <a:pt x="0" y="0"/>
                  </a:moveTo>
                  <a:lnTo>
                    <a:pt x="415582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319676" y="2654401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5" h="0">
                  <a:moveTo>
                    <a:pt x="0" y="0"/>
                  </a:moveTo>
                  <a:lnTo>
                    <a:pt x="67335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359994" y="1737880"/>
          <a:ext cx="5039995" cy="1215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180"/>
                <a:gridCol w="1041400"/>
                <a:gridCol w="446405"/>
                <a:gridCol w="713739"/>
                <a:gridCol w="916304"/>
                <a:gridCol w="494664"/>
                <a:gridCol w="539114"/>
                <a:gridCol w="462914"/>
              </a:tblGrid>
              <a:tr h="210185">
                <a:tc gridSpan="8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30" b="1">
                          <a:solidFill>
                            <a:srgbClr val="13B03D"/>
                          </a:solidFill>
                          <a:latin typeface="Trebuchet MS"/>
                          <a:cs typeface="Trebuchet MS"/>
                        </a:rPr>
                        <a:t>Ejemplo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5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dirty="0" sz="1100" spc="7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601980">
                        <a:lnSpc>
                          <a:spcPts val="103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  <a:p>
                      <a:pPr marL="203200">
                        <a:lnSpc>
                          <a:spcPts val="760"/>
                        </a:lnSpc>
                      </a:pPr>
                      <a:r>
                        <a:rPr dirty="0" sz="1100" spc="-165">
                          <a:latin typeface="Tahoma"/>
                          <a:cs typeface="Tahoma"/>
                        </a:rPr>
                        <a:t>l´ım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9050">
                        <a:lnSpc>
                          <a:spcPts val="1050"/>
                        </a:lnSpc>
                      </a:pPr>
                      <a:r>
                        <a:rPr dirty="0" sz="8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800" i="1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80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800" i="1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800" spc="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4305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4305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4305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" sz="1650">
                          <a:latin typeface="Tahoma"/>
                          <a:cs typeface="Tahoma"/>
                        </a:rPr>
                        <a:t>+</a:t>
                      </a:r>
                      <a:r>
                        <a:rPr dirty="0" baseline="2525" sz="1650" spc="-157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2525" sz="165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4305" sz="1200">
                          <a:latin typeface="Calibri"/>
                          <a:cs typeface="Calibri"/>
                        </a:rPr>
                        <a:t>3</a:t>
                      </a:r>
                      <a:endParaRPr baseline="24305" sz="12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?¿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3830">
                        <a:lnSpc>
                          <a:spcPts val="1170"/>
                        </a:lnSpc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-10416" sz="1200" spc="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-10416" sz="1200" spc="20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2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l´ım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89584">
                        <a:lnSpc>
                          <a:spcPts val="81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80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157480">
                        <a:lnSpc>
                          <a:spcPts val="1170"/>
                        </a:lnSpc>
                        <a:spcBef>
                          <a:spcPts val="1130"/>
                        </a:spcBef>
                      </a:pPr>
                      <a:r>
                        <a:rPr dirty="0" sz="1100" spc="3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10416" sz="1200" spc="20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229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l´ım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89584">
                        <a:lnSpc>
                          <a:spcPts val="810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80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030"/>
                        </a:lnSpc>
                        <a:spcBef>
                          <a:spcPts val="885"/>
                        </a:spcBef>
                        <a:tabLst>
                          <a:tab pos="363855" algn="l"/>
                        </a:tabLst>
                      </a:pPr>
                      <a:r>
                        <a:rPr dirty="0" baseline="40404" sz="1650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baseline="40404" sz="1650">
                          <a:latin typeface="Verdana"/>
                          <a:cs typeface="Verdana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 spc="-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40404" sz="1650">
                          <a:latin typeface="Verdana"/>
                          <a:cs typeface="Verdana"/>
                        </a:rPr>
                        <a:t>l</a:t>
                      </a:r>
                      <a:endParaRPr baseline="40404" sz="1650">
                        <a:latin typeface="Verdana"/>
                        <a:cs typeface="Verdana"/>
                      </a:endParaRPr>
                    </a:p>
                    <a:p>
                      <a:pPr marL="131445">
                        <a:lnSpc>
                          <a:spcPts val="745"/>
                        </a:lnSpc>
                      </a:pPr>
                      <a:r>
                        <a:rPr dirty="0" sz="1100" spc="-165">
                          <a:latin typeface="Tahoma"/>
                          <a:cs typeface="Tahoma"/>
                        </a:rPr>
                        <a:t>l´ım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13030">
                        <a:lnSpc>
                          <a:spcPts val="1035"/>
                        </a:lnSpc>
                      </a:pPr>
                      <a:r>
                        <a:rPr dirty="0" baseline="3472" sz="12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3472" sz="120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baseline="3472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3472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472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0833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3</a:t>
                      </a:r>
                      <a:endParaRPr baseline="20833" sz="1200">
                        <a:latin typeface="Calibri"/>
                        <a:cs typeface="Calibri"/>
                      </a:endParaRPr>
                    </a:p>
                    <a:p>
                      <a:pPr marL="11430">
                        <a:lnSpc>
                          <a:spcPts val="1030"/>
                        </a:lnSpc>
                        <a:spcBef>
                          <a:spcPts val="300"/>
                        </a:spcBef>
                        <a:tabLst>
                          <a:tab pos="363855" algn="l"/>
                        </a:tabLst>
                      </a:pPr>
                      <a:r>
                        <a:rPr dirty="0" baseline="40404" sz="1650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baseline="40404" sz="1650">
                          <a:latin typeface="Verdana"/>
                          <a:cs typeface="Verdana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 spc="-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40404" sz="1650">
                          <a:latin typeface="Verdana"/>
                          <a:cs typeface="Verdana"/>
                        </a:rPr>
                        <a:t>l</a:t>
                      </a:r>
                      <a:endParaRPr baseline="40404" sz="1650">
                        <a:latin typeface="Verdana"/>
                        <a:cs typeface="Verdana"/>
                      </a:endParaRPr>
                    </a:p>
                    <a:p>
                      <a:pPr marL="113664" marR="134620" indent="17780">
                        <a:lnSpc>
                          <a:spcPct val="56699"/>
                        </a:lnSpc>
                        <a:spcBef>
                          <a:spcPts val="280"/>
                        </a:spcBef>
                        <a:tabLst>
                          <a:tab pos="723265" algn="l"/>
                        </a:tabLst>
                      </a:pPr>
                      <a:r>
                        <a:rPr dirty="0" sz="1100" spc="-145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spc="-405">
                          <a:latin typeface="Tahoma"/>
                          <a:cs typeface="Tahoma"/>
                        </a:rPr>
                        <a:t>´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ım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 </a:t>
                      </a:r>
                      <a:r>
                        <a:rPr dirty="0" sz="1100" spc="-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3125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-31250" sz="12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baseline="-31250" sz="1200">
                          <a:latin typeface="Calibri"/>
                          <a:cs typeface="Calibri"/>
                        </a:rPr>
                        <a:t>3  </a:t>
                      </a:r>
                      <a:r>
                        <a:rPr dirty="0" baseline="3472" sz="12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3472" sz="120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baseline="3472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3472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472" sz="1200" spc="-9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123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ts val="117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40">
                          <a:latin typeface="Tahoma"/>
                          <a:cs typeface="Tahoma"/>
                        </a:rPr>
                        <a:t>l</a:t>
                      </a:r>
                      <a:r>
                        <a:rPr dirty="0" sz="1100" spc="-405">
                          <a:latin typeface="Tahoma"/>
                          <a:cs typeface="Tahoma"/>
                        </a:rPr>
                        <a:t>´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ım</a:t>
                      </a:r>
                      <a:r>
                        <a:rPr dirty="0" sz="1100" spc="-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5100">
                        <a:lnSpc>
                          <a:spcPts val="810"/>
                        </a:lnSpc>
                      </a:pPr>
                      <a:r>
                        <a:rPr dirty="0" sz="800" spc="8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800" spc="80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sz="800" spc="8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420370">
                        <a:lnSpc>
                          <a:spcPts val="1030"/>
                        </a:lnSpc>
                        <a:spcBef>
                          <a:spcPts val="3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9050">
                        <a:lnSpc>
                          <a:spcPts val="745"/>
                        </a:lnSpc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l´ım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5100">
                        <a:lnSpc>
                          <a:spcPts val="1035"/>
                        </a:lnSpc>
                      </a:pPr>
                      <a:r>
                        <a:rPr dirty="0" baseline="3472" sz="1200" spc="112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3472" sz="1200" spc="112" i="1">
                          <a:latin typeface="DejaVu Serif"/>
                          <a:cs typeface="DejaVu Serif"/>
                        </a:rPr>
                        <a:t>→</a:t>
                      </a:r>
                      <a:r>
                        <a:rPr dirty="0" baseline="3472" sz="1200" spc="11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3472" sz="12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100" spc="13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85858" sz="1650" spc="-1170">
                          <a:latin typeface="Verdana"/>
                          <a:cs typeface="Verdana"/>
                        </a:rPr>
                        <a:t></a:t>
                      </a:r>
                      <a:r>
                        <a:rPr dirty="0" baseline="2525" sz="1650" spc="-1170" b="1">
                          <a:latin typeface="Tahoma"/>
                          <a:cs typeface="Tahoma"/>
                        </a:rPr>
                        <a:t></a:t>
                      </a:r>
                      <a:r>
                        <a:rPr dirty="0" baseline="-12626" sz="1650" spc="-1170">
                          <a:latin typeface="Verdana"/>
                          <a:cs typeface="Verdana"/>
                        </a:rPr>
                        <a:t></a:t>
                      </a:r>
                      <a:endParaRPr baseline="-12626" sz="1650">
                        <a:latin typeface="Verdana"/>
                        <a:cs typeface="Verdana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1880"/>
                        </a:spcBef>
                      </a:pPr>
                      <a:r>
                        <a:rPr dirty="0" baseline="5050" sz="1650">
                          <a:latin typeface="Tahoma"/>
                          <a:cs typeface="Tahoma"/>
                        </a:rPr>
                        <a:t>=</a:t>
                      </a:r>
                      <a:r>
                        <a:rPr dirty="0" baseline="5050" sz="1650" spc="-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5050" sz="1650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∞</a:t>
                      </a:r>
                      <a:r>
                        <a:rPr dirty="0" baseline="32828" sz="1650" spc="-1455" b="1">
                          <a:latin typeface="Tahoma"/>
                          <a:cs typeface="Tahoma"/>
                        </a:rPr>
                        <a:t></a:t>
                      </a:r>
                      <a:r>
                        <a:rPr dirty="0" baseline="17676" sz="1650" spc="-1455">
                          <a:latin typeface="Verdana"/>
                          <a:cs typeface="Verdana"/>
                        </a:rPr>
                        <a:t></a:t>
                      </a:r>
                      <a:r>
                        <a:rPr dirty="0" sz="1100">
                          <a:latin typeface="Verdana"/>
                          <a:cs typeface="Verdana"/>
                        </a:rPr>
                        <a:t>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B="0" marT="205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z="1100" spc="-5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/</a:t>
                      </a:r>
                      <a:r>
                        <a:rPr dirty="0" sz="1100" spc="-60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25" i="1">
                          <a:solidFill>
                            <a:srgbClr val="EB801A"/>
                          </a:solidFill>
                          <a:latin typeface="DejaVu Sans Condensed"/>
                          <a:cs typeface="DejaVu Sans Condensed"/>
                        </a:rPr>
                        <a:t>∃</a:t>
                      </a:r>
                      <a:r>
                        <a:rPr dirty="0" sz="1100" spc="25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</a:tr>
            </a:tbl>
          </a:graphicData>
        </a:graphic>
      </p:graphicFrame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23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65989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lími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di</a:t>
            </a:r>
            <a:r>
              <a:rPr dirty="0" u="none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u="none" spc="-5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cion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u="none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705485"/>
          </a:xfrm>
          <a:custGeom>
            <a:avLst/>
            <a:gdLst/>
            <a:ahLst/>
            <a:cxnLst/>
            <a:rect l="l" t="t" r="r" b="b"/>
            <a:pathLst>
              <a:path w="5039995" h="705485">
                <a:moveTo>
                  <a:pt x="5039995" y="0"/>
                </a:moveTo>
                <a:lnTo>
                  <a:pt x="0" y="0"/>
                </a:lnTo>
                <a:lnTo>
                  <a:pt x="0" y="704875"/>
                </a:lnTo>
                <a:lnTo>
                  <a:pt x="5039995" y="70487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0733" y="276058"/>
            <a:ext cx="35744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Sean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m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 spc="-210" b="0" i="1">
                <a:latin typeface="Bookman Old Style"/>
                <a:cs typeface="Bookman Old Style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t.q.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l´ım</a:t>
            </a:r>
            <a:r>
              <a:rPr dirty="0" baseline="-10416" sz="1200" spc="-82">
                <a:latin typeface="Calibri"/>
                <a:cs typeface="Calibri"/>
              </a:rPr>
              <a:t>t</a:t>
            </a:r>
            <a:r>
              <a:rPr dirty="0" baseline="-10416" sz="1200" spc="-82" i="1">
                <a:latin typeface="DejaVu Serif"/>
                <a:cs typeface="DejaVu Serif"/>
              </a:rPr>
              <a:t>→</a:t>
            </a:r>
            <a:r>
              <a:rPr dirty="0" baseline="-10416" sz="1200" spc="-82">
                <a:latin typeface="Calibri"/>
                <a:cs typeface="Calibri"/>
              </a:rPr>
              <a:t>t</a:t>
            </a:r>
            <a:r>
              <a:rPr dirty="0" baseline="-27777" sz="900" spc="-82">
                <a:latin typeface="Calibri"/>
                <a:cs typeface="Calibri"/>
              </a:rPr>
              <a:t>0</a:t>
            </a:r>
            <a:r>
              <a:rPr dirty="0" baseline="-27777" sz="900" spc="-15">
                <a:latin typeface="Calibri"/>
                <a:cs typeface="Calibri"/>
              </a:rPr>
              <a:t> </a:t>
            </a:r>
            <a:r>
              <a:rPr dirty="0" sz="1100" spc="-25" b="0" i="1">
                <a:latin typeface="Bookman Old Style"/>
                <a:cs typeface="Bookman Old Style"/>
              </a:rPr>
              <a:t>φ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t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0</a:t>
            </a:r>
            <a:r>
              <a:rPr dirty="0" sz="1100" spc="3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6594" y="534160"/>
            <a:ext cx="313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-30303" sz="1650" spc="7">
                <a:latin typeface="Calibri"/>
                <a:cs typeface="Calibri"/>
              </a:rPr>
              <a:t>L</a:t>
            </a:r>
            <a:r>
              <a:rPr dirty="0" baseline="-55555" sz="1200" spc="7" i="1">
                <a:latin typeface="Trebuchet MS"/>
                <a:cs typeface="Trebuchet MS"/>
              </a:rPr>
              <a:t>φ </a:t>
            </a:r>
            <a:r>
              <a:rPr dirty="0" baseline="-55555" sz="1200" spc="112" i="1">
                <a:latin typeface="Trebuchet MS"/>
                <a:cs typeface="Trebuchet MS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9885" y="739938"/>
            <a:ext cx="2857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55">
                <a:latin typeface="Calibri"/>
                <a:cs typeface="Calibri"/>
              </a:rPr>
              <a:t>t</a:t>
            </a:r>
            <a:r>
              <a:rPr dirty="0" sz="800" spc="55" i="1">
                <a:latin typeface="DejaVu Serif"/>
                <a:cs typeface="DejaVu Serif"/>
              </a:rPr>
              <a:t>→</a:t>
            </a:r>
            <a:r>
              <a:rPr dirty="0" sz="800" spc="55">
                <a:latin typeface="Calibri"/>
                <a:cs typeface="Calibri"/>
              </a:rPr>
              <a:t>t</a:t>
            </a:r>
            <a:r>
              <a:rPr dirty="0" baseline="-13888" sz="900" spc="82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9032" y="613129"/>
            <a:ext cx="911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60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40" i="1">
                <a:latin typeface="DejaVu Sans Condensed"/>
                <a:cs typeface="DejaVu Sans Condensed"/>
              </a:rPr>
              <a:t>◦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105915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9994" y="105915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1269593"/>
            <a:ext cx="5039995" cy="431800"/>
          </a:xfrm>
          <a:custGeom>
            <a:avLst/>
            <a:gdLst/>
            <a:ahLst/>
            <a:cxnLst/>
            <a:rect l="l" t="t" r="r" b="b"/>
            <a:pathLst>
              <a:path w="5039995" h="431800">
                <a:moveTo>
                  <a:pt x="5039995" y="0"/>
                </a:moveTo>
                <a:lnTo>
                  <a:pt x="0" y="0"/>
                </a:lnTo>
                <a:lnTo>
                  <a:pt x="0" y="431482"/>
                </a:lnTo>
                <a:lnTo>
                  <a:pt x="5039995" y="43148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4594" y="1362378"/>
            <a:ext cx="4945380" cy="8591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99235">
              <a:lnSpc>
                <a:spcPts val="1135"/>
              </a:lnSpc>
              <a:spcBef>
                <a:spcPts val="90"/>
              </a:spcBef>
              <a:tabLst>
                <a:tab pos="2525395" algn="l"/>
                <a:tab pos="2925445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75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	</a:t>
            </a:r>
            <a:r>
              <a:rPr dirty="0" sz="1100" spc="60">
                <a:latin typeface="Tahoma"/>
                <a:cs typeface="Tahoma"/>
              </a:rPr>
              <a:t>=</a:t>
            </a:r>
            <a:r>
              <a:rPr dirty="0" sz="1100" spc="60" i="1">
                <a:latin typeface="DejaVu Sans Condensed"/>
                <a:cs typeface="DejaVu Sans Condensed"/>
              </a:rPr>
              <a:t>⇒	</a:t>
            </a:r>
            <a:r>
              <a:rPr dirty="0" sz="1100" spc="-5" i="1">
                <a:latin typeface="DejaVu Sans Condensed"/>
                <a:cs typeface="DejaVu Sans Condensed"/>
              </a:rPr>
              <a:t>∃</a:t>
            </a:r>
            <a:r>
              <a:rPr dirty="0" sz="1100" spc="-5">
                <a:latin typeface="Calibri"/>
                <a:cs typeface="Calibri"/>
              </a:rPr>
              <a:t>L</a:t>
            </a:r>
            <a:r>
              <a:rPr dirty="0" baseline="-13888" sz="1200" spc="-7" i="1">
                <a:latin typeface="Trebuchet MS"/>
                <a:cs typeface="Trebuchet MS"/>
              </a:rPr>
              <a:t>φ</a:t>
            </a:r>
            <a:r>
              <a:rPr dirty="0" baseline="-13888" sz="1200" spc="135" i="1">
                <a:latin typeface="Trebuchet MS"/>
                <a:cs typeface="Trebuchet M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100" i="1">
                <a:latin typeface="DejaVu Sans Condensed"/>
                <a:cs typeface="DejaVu Sans Condensed"/>
              </a:rPr>
              <a:t>∀</a:t>
            </a:r>
            <a:r>
              <a:rPr dirty="0" sz="1100" spc="-100" b="0" i="1">
                <a:latin typeface="Bookman Old Style"/>
                <a:cs typeface="Bookman Old Style"/>
              </a:rPr>
              <a:t>φ</a:t>
            </a:r>
            <a:endParaRPr sz="1100">
              <a:latin typeface="Bookman Old Style"/>
              <a:cs typeface="Bookman Old Style"/>
            </a:endParaRPr>
          </a:p>
          <a:p>
            <a:pPr marL="1598930">
              <a:lnSpc>
                <a:spcPts val="775"/>
              </a:lnSpc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</a:pPr>
            <a:r>
              <a:rPr dirty="0" sz="1100" spc="-5" b="1">
                <a:latin typeface="Trebuchet MS"/>
                <a:cs typeface="Trebuchet MS"/>
              </a:rPr>
              <a:t>No</a:t>
            </a:r>
            <a:r>
              <a:rPr dirty="0" sz="1100" spc="-15" b="1">
                <a:latin typeface="Trebuchet MS"/>
                <a:cs typeface="Trebuchet MS"/>
              </a:rPr>
              <a:t>t</a:t>
            </a:r>
            <a:r>
              <a:rPr dirty="0" sz="1100" spc="5" b="1">
                <a:latin typeface="Trebuchet MS"/>
                <a:cs typeface="Trebuchet MS"/>
              </a:rPr>
              <a:t>a</a:t>
            </a:r>
            <a:r>
              <a:rPr dirty="0" sz="1100" spc="-70" b="1">
                <a:latin typeface="Trebuchet MS"/>
                <a:cs typeface="Trebuchet MS"/>
              </a:rPr>
              <a:t> </a:t>
            </a:r>
            <a:r>
              <a:rPr dirty="0" sz="1100" spc="-145" b="1">
                <a:latin typeface="Trebuchet MS"/>
                <a:cs typeface="Trebuchet MS"/>
              </a:rPr>
              <a:t>1: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4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ecíp</a:t>
            </a:r>
            <a:r>
              <a:rPr dirty="0" sz="1100" spc="1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o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cier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pe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p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ácti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235"/>
              </a:spcBef>
            </a:pPr>
            <a:r>
              <a:rPr dirty="0" sz="1100" spc="-5" b="1">
                <a:latin typeface="Trebuchet MS"/>
                <a:cs typeface="Trebuchet MS"/>
              </a:rPr>
              <a:t>Nota</a:t>
            </a:r>
            <a:r>
              <a:rPr dirty="0" sz="1100" spc="-65" b="1">
                <a:latin typeface="Trebuchet MS"/>
                <a:cs typeface="Trebuchet MS"/>
              </a:rPr>
              <a:t> </a:t>
            </a:r>
            <a:r>
              <a:rPr dirty="0" sz="1100" spc="-114" b="1">
                <a:latin typeface="Trebuchet MS"/>
                <a:cs typeface="Trebuchet MS"/>
              </a:rPr>
              <a:t>2:</a:t>
            </a:r>
            <a:r>
              <a:rPr dirty="0" sz="1100" spc="-35" b="1">
                <a:latin typeface="Trebuchet MS"/>
                <a:cs typeface="Trebuchet MS"/>
              </a:rPr>
              <a:t> </a:t>
            </a:r>
            <a:r>
              <a:rPr dirty="0" sz="1100" spc="55">
                <a:latin typeface="Calibri"/>
                <a:cs typeface="Calibri"/>
              </a:rPr>
              <a:t>Los</a:t>
            </a:r>
            <a:r>
              <a:rPr dirty="0" sz="1100" spc="45">
                <a:latin typeface="Calibri"/>
                <a:cs typeface="Calibri"/>
              </a:rPr>
              <a:t> límites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iterados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son,</a:t>
            </a:r>
            <a:r>
              <a:rPr dirty="0" sz="1100" spc="45">
                <a:latin typeface="Calibri"/>
                <a:cs typeface="Calibri"/>
              </a:rPr>
              <a:t> en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general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(no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siempre),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límites </a:t>
            </a:r>
            <a:r>
              <a:rPr dirty="0" sz="1100" spc="40">
                <a:latin typeface="Calibri"/>
                <a:cs typeface="Calibri"/>
              </a:rPr>
              <a:t>direccionales.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234246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9994" y="234246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80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10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ario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7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ont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ar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ecíp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o)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2552915"/>
            <a:ext cx="5039995" cy="514984"/>
          </a:xfrm>
          <a:custGeom>
            <a:avLst/>
            <a:gdLst/>
            <a:ahLst/>
            <a:cxnLst/>
            <a:rect l="l" t="t" r="r" b="b"/>
            <a:pathLst>
              <a:path w="5039995" h="514985">
                <a:moveTo>
                  <a:pt x="5039995" y="0"/>
                </a:moveTo>
                <a:lnTo>
                  <a:pt x="0" y="0"/>
                </a:lnTo>
                <a:lnTo>
                  <a:pt x="0" y="514870"/>
                </a:lnTo>
                <a:lnTo>
                  <a:pt x="5039995" y="51487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422167" y="2766147"/>
            <a:ext cx="310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24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778076" y="2645688"/>
            <a:ext cx="22040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169035" algn="l"/>
                <a:tab pos="1530350" algn="l"/>
              </a:tabLst>
            </a:pP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∃</a:t>
            </a:r>
            <a:r>
              <a:rPr dirty="0" sz="1100" spc="-5">
                <a:latin typeface="Calibri"/>
                <a:cs typeface="Calibri"/>
              </a:rPr>
              <a:t>L</a:t>
            </a:r>
            <a:r>
              <a:rPr dirty="0" baseline="-13888" sz="1200" spc="-7" i="1">
                <a:latin typeface="Trebuchet MS"/>
                <a:cs typeface="Trebuchet MS"/>
              </a:rPr>
              <a:t>φ</a:t>
            </a:r>
            <a:r>
              <a:rPr dirty="0" baseline="-13888" sz="1200" spc="525" i="1">
                <a:latin typeface="Trebuchet MS"/>
                <a:cs typeface="Trebuchet MS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∨</a:t>
            </a: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5">
                <a:latin typeface="Calibri"/>
                <a:cs typeface="Calibri"/>
              </a:rPr>
              <a:t>L</a:t>
            </a:r>
            <a:r>
              <a:rPr dirty="0" baseline="-13888" sz="1200" spc="7" i="1">
                <a:latin typeface="Trebuchet MS"/>
                <a:cs typeface="Trebuchet MS"/>
              </a:rPr>
              <a:t>φ</a:t>
            </a:r>
            <a:r>
              <a:rPr dirty="0" baseline="-13888" sz="1200" spc="172" i="1">
                <a:latin typeface="Trebuchet MS"/>
                <a:cs typeface="Trebuchet MS"/>
              </a:rPr>
              <a:t> </a:t>
            </a:r>
            <a:r>
              <a:rPr dirty="0" sz="1100" spc="20" i="1">
                <a:latin typeface="DejaVu Sans Condensed"/>
                <a:cs typeface="DejaVu Sans Condensed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L</a:t>
            </a:r>
            <a:r>
              <a:rPr dirty="0" baseline="-13888" sz="1200" spc="22" i="1">
                <a:latin typeface="Trebuchet MS"/>
                <a:cs typeface="Trebuchet MS"/>
              </a:rPr>
              <a:t>ψ	</a:t>
            </a:r>
            <a:r>
              <a:rPr dirty="0" sz="1100" spc="60">
                <a:latin typeface="Tahoma"/>
                <a:cs typeface="Tahoma"/>
              </a:rPr>
              <a:t>=</a:t>
            </a:r>
            <a:r>
              <a:rPr dirty="0" sz="1100" spc="60" i="1">
                <a:latin typeface="DejaVu Sans Condensed"/>
                <a:cs typeface="DejaVu Sans Condensed"/>
              </a:rPr>
              <a:t>⇒	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65" i="1">
                <a:latin typeface="DejaVu Sans Condensed"/>
                <a:cs typeface="DejaVu Sans Condensed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13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f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x</a:t>
            </a:r>
            <a:r>
              <a:rPr dirty="0" sz="1100" spc="-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45695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454925"/>
            <a:ext cx="534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sz="1100" spc="10" b="1">
                <a:solidFill>
                  <a:srgbClr val="13B03D"/>
                </a:solidFill>
                <a:latin typeface="Trebuchet MS"/>
                <a:cs typeface="Trebuchet MS"/>
              </a:rPr>
              <a:t>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667410"/>
            <a:ext cx="5039995" cy="1720850"/>
          </a:xfrm>
          <a:custGeom>
            <a:avLst/>
            <a:gdLst/>
            <a:ahLst/>
            <a:cxnLst/>
            <a:rect l="l" t="t" r="r" b="b"/>
            <a:pathLst>
              <a:path w="5039995" h="1720850">
                <a:moveTo>
                  <a:pt x="5039995" y="0"/>
                </a:moveTo>
                <a:lnTo>
                  <a:pt x="0" y="0"/>
                </a:lnTo>
                <a:lnTo>
                  <a:pt x="0" y="1720367"/>
                </a:lnTo>
                <a:lnTo>
                  <a:pt x="5039995" y="1720367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97369" y="1044205"/>
            <a:ext cx="2019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5509" y="950479"/>
            <a:ext cx="159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xy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8887" y="1160818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87692" y="1143214"/>
            <a:ext cx="12058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50">
                <a:latin typeface="Tahoma"/>
                <a:cs typeface="Tahoma"/>
              </a:rPr>
              <a:t> </a:t>
            </a:r>
            <a:r>
              <a:rPr dirty="0" baseline="2525" sz="1650" spc="15">
                <a:latin typeface="Calibri"/>
                <a:cs typeface="Calibri"/>
              </a:rPr>
              <a:t>2x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 spc="7">
                <a:latin typeface="Calibri"/>
                <a:cs typeface="Calibri"/>
              </a:rPr>
              <a:t>3y</a:t>
            </a:r>
            <a:r>
              <a:rPr dirty="0" baseline="24305" sz="1200" spc="-22">
                <a:latin typeface="Calibri"/>
                <a:cs typeface="Calibri"/>
              </a:rPr>
              <a:t>3</a:t>
            </a:r>
            <a:endParaRPr baseline="24305"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02193" y="1044205"/>
            <a:ext cx="24002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3012" y="903857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5874" y="650403"/>
            <a:ext cx="127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4711" y="845755"/>
            <a:ext cx="8832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94055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75">
                <a:latin typeface="Calibri"/>
                <a:cs typeface="Calibri"/>
              </a:rPr>
              <a:t> 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0479" y="974799"/>
            <a:ext cx="5759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x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>
                <a:latin typeface="Calibri"/>
                <a:cs typeface="Calibri"/>
              </a:rPr>
              <a:t>    </a:t>
            </a:r>
            <a:r>
              <a:rPr dirty="0" sz="800" spc="8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8471" y="752029"/>
            <a:ext cx="159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xy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21849" y="962367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309149" y="940789"/>
            <a:ext cx="52133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1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3541" y="938096"/>
            <a:ext cx="437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4015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63377" y="974799"/>
            <a:ext cx="238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17136" y="845755"/>
            <a:ext cx="7461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6637" y="1287105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56585" y="1033524"/>
            <a:ext cx="127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88336" y="1228876"/>
            <a:ext cx="8902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00405" algn="l"/>
              </a:tabLst>
            </a:pP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75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18471" y="1135150"/>
            <a:ext cx="159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Calibri"/>
                <a:cs typeface="Calibri"/>
              </a:rPr>
              <a:t>xy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21849" y="1345488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 h="0">
                <a:moveTo>
                  <a:pt x="0" y="0"/>
                </a:moveTo>
                <a:lnTo>
                  <a:pt x="55233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695079" y="1323910"/>
            <a:ext cx="1210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472" sz="1200" spc="37">
                <a:latin typeface="Calibri"/>
                <a:cs typeface="Calibri"/>
              </a:rPr>
              <a:t>y</a:t>
            </a:r>
            <a:r>
              <a:rPr dirty="0" baseline="3472" sz="1200" spc="262" i="1">
                <a:latin typeface="DejaVu Serif"/>
                <a:cs typeface="DejaVu Serif"/>
              </a:rPr>
              <a:t>→</a:t>
            </a:r>
            <a:r>
              <a:rPr dirty="0" baseline="3472" sz="1200" spc="52">
                <a:latin typeface="Calibri"/>
                <a:cs typeface="Calibri"/>
              </a:rPr>
              <a:t>0</a:t>
            </a:r>
            <a:r>
              <a:rPr dirty="0" baseline="3472" sz="1200" spc="52">
                <a:latin typeface="Calibri"/>
                <a:cs typeface="Calibri"/>
              </a:rPr>
              <a:t>    </a:t>
            </a:r>
            <a:r>
              <a:rPr dirty="0" baseline="3472" sz="1200" spc="120">
                <a:latin typeface="Calibri"/>
                <a:cs typeface="Calibri"/>
              </a:rPr>
              <a:t> </a:t>
            </a:r>
            <a:r>
              <a:rPr dirty="0" baseline="3472" sz="1200" spc="52">
                <a:latin typeface="Calibri"/>
                <a:cs typeface="Calibri"/>
              </a:rPr>
              <a:t>x</a:t>
            </a:r>
            <a:r>
              <a:rPr dirty="0" baseline="3472" sz="1200" spc="262" i="1">
                <a:latin typeface="DejaVu Serif"/>
                <a:cs typeface="DejaVu Serif"/>
              </a:rPr>
              <a:t>→</a:t>
            </a:r>
            <a:r>
              <a:rPr dirty="0" baseline="3472" sz="1200" spc="52">
                <a:latin typeface="Calibri"/>
                <a:cs typeface="Calibri"/>
              </a:rPr>
              <a:t>0</a:t>
            </a:r>
            <a:r>
              <a:rPr dirty="0" baseline="3472" sz="1200">
                <a:latin typeface="Calibri"/>
                <a:cs typeface="Calibri"/>
              </a:rPr>
              <a:t> </a:t>
            </a:r>
            <a:r>
              <a:rPr dirty="0" baseline="3472" sz="1200" spc="-97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20833" sz="1200" spc="-22">
                <a:latin typeface="Calibri"/>
                <a:cs typeface="Calibri"/>
              </a:rPr>
              <a:t>3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76675" y="650403"/>
            <a:ext cx="127635" cy="5753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0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100" spc="500">
                <a:latin typeface="Verdana"/>
                <a:cs typeface="Verdana"/>
              </a:rPr>
              <a:t>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3377" y="1357920"/>
            <a:ext cx="238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17136" y="1228876"/>
            <a:ext cx="7461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-2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05748" y="1603856"/>
            <a:ext cx="24320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    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7923" y="1623744"/>
            <a:ext cx="12566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20" b="0" i="1">
                <a:latin typeface="Bookman Old Style"/>
                <a:cs typeface="Bookman Old Style"/>
              </a:rPr>
              <a:t>φ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>
                <a:latin typeface="Lucida Sans Unicode"/>
                <a:cs typeface="Lucida Sans Unicode"/>
              </a:rPr>
              <a:t> </a:t>
            </a:r>
            <a:r>
              <a:rPr dirty="0" sz="1100" spc="-130">
                <a:latin typeface="Lucida Sans Unicode"/>
                <a:cs typeface="Lucida Sans Unicode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0151" y="1479739"/>
            <a:ext cx="2819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15">
                <a:latin typeface="Calibri"/>
                <a:cs typeface="Calibri"/>
              </a:rPr>
              <a:t>t</a:t>
            </a:r>
            <a:r>
              <a:rPr dirty="0" sz="800" spc="10">
                <a:latin typeface="Calibri"/>
                <a:cs typeface="Calibri"/>
              </a:rPr>
              <a:t>3</a:t>
            </a:r>
            <a:r>
              <a:rPr dirty="0" baseline="-20202" sz="1650" spc="15">
                <a:latin typeface="Calibri"/>
                <a:cs typeface="Calibri"/>
              </a:rPr>
              <a:t>t</a:t>
            </a:r>
            <a:r>
              <a:rPr dirty="0" sz="800" spc="1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71406" y="174034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51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076194" y="1716073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20479" y="1718778"/>
            <a:ext cx="579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3472" sz="1200" spc="112">
                <a:latin typeface="Calibri"/>
                <a:cs typeface="Calibri"/>
              </a:rPr>
              <a:t>t</a:t>
            </a:r>
            <a:r>
              <a:rPr dirty="0" baseline="3472" sz="1200" spc="112" i="1">
                <a:latin typeface="DejaVu Serif"/>
                <a:cs typeface="DejaVu Serif"/>
              </a:rPr>
              <a:t>→</a:t>
            </a:r>
            <a:r>
              <a:rPr dirty="0" baseline="3472" sz="1200" spc="112">
                <a:latin typeface="Calibri"/>
                <a:cs typeface="Calibri"/>
              </a:rPr>
              <a:t>0</a:t>
            </a:r>
            <a:r>
              <a:rPr dirty="0" baseline="3472" sz="12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 spc="409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83761" y="1752776"/>
            <a:ext cx="2254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t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51579" y="1530005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934701" y="1740344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45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280206" y="1623744"/>
            <a:ext cx="1149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7878" sz="1650">
                <a:latin typeface="Calibri"/>
                <a:cs typeface="Calibri"/>
              </a:rPr>
              <a:t>3t</a:t>
            </a:r>
            <a:r>
              <a:rPr dirty="0" baseline="-31250" sz="1200" spc="22">
                <a:latin typeface="Calibri"/>
                <a:cs typeface="Calibri"/>
              </a:rPr>
              <a:t>6</a:t>
            </a:r>
            <a:r>
              <a:rPr dirty="0" baseline="-31250" sz="1200" spc="22">
                <a:latin typeface="Calibri"/>
                <a:cs typeface="Calibri"/>
              </a:rPr>
              <a:t>  </a:t>
            </a:r>
            <a:r>
              <a:rPr dirty="0" baseline="-31250" sz="1200" spc="-11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50">
                <a:latin typeface="Tahoma"/>
                <a:cs typeface="Tahoma"/>
              </a:rPr>
              <a:t> </a:t>
            </a:r>
            <a:r>
              <a:rPr dirty="0" baseline="-37878" sz="1650">
                <a:latin typeface="Calibri"/>
                <a:cs typeface="Calibri"/>
              </a:rPr>
              <a:t>5t</a:t>
            </a:r>
            <a:r>
              <a:rPr dirty="0" baseline="-37878" sz="1650">
                <a:latin typeface="Calibri"/>
                <a:cs typeface="Calibri"/>
              </a:rPr>
              <a:t> </a:t>
            </a:r>
            <a:r>
              <a:rPr dirty="0" baseline="-37878" sz="1650" spc="-11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65" i="1">
                <a:solidFill>
                  <a:srgbClr val="EB801A"/>
                </a:solidFill>
                <a:latin typeface="DejaVu Sans Condensed"/>
                <a:cs typeface="DejaVu Sans Condensed"/>
              </a:rPr>
              <a:t>∞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6843" y="1943848"/>
            <a:ext cx="194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2727" sz="1650" spc="15">
                <a:latin typeface="Calibri"/>
                <a:cs typeface="Calibri"/>
              </a:rPr>
              <a:t>y</a:t>
            </a:r>
            <a:r>
              <a:rPr dirty="0" sz="800" spc="10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98673" y="1857056"/>
            <a:ext cx="3149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-22">
                <a:latin typeface="Calibri"/>
                <a:cs typeface="Calibri"/>
              </a:rPr>
              <a:t>xx</a:t>
            </a:r>
            <a:r>
              <a:rPr dirty="0" baseline="15151" sz="825" spc="-22">
                <a:latin typeface="Calibri"/>
                <a:cs typeface="Calibri"/>
              </a:rPr>
              <a:t>2</a:t>
            </a:r>
            <a:r>
              <a:rPr dirty="0" sz="800" spc="-15" i="1">
                <a:latin typeface="Trebuchet MS"/>
                <a:cs typeface="Trebuchet MS"/>
              </a:rPr>
              <a:t>/</a:t>
            </a:r>
            <a:r>
              <a:rPr dirty="0" sz="550" spc="-15">
                <a:latin typeface="Calibri"/>
                <a:cs typeface="Calibri"/>
              </a:rPr>
              <a:t>3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83763" y="2117661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 h="0">
                <a:moveTo>
                  <a:pt x="0" y="0"/>
                </a:moveTo>
                <a:lnTo>
                  <a:pt x="55084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105454" y="209339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51909" y="1907322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72763" y="2117661"/>
            <a:ext cx="243204" cy="0"/>
          </a:xfrm>
          <a:custGeom>
            <a:avLst/>
            <a:gdLst/>
            <a:ahLst/>
            <a:cxnLst/>
            <a:rect l="l" t="t" r="r" b="b"/>
            <a:pathLst>
              <a:path w="243204" h="0">
                <a:moveTo>
                  <a:pt x="0" y="0"/>
                </a:moveTo>
                <a:lnTo>
                  <a:pt x="24300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720479" y="2101950"/>
            <a:ext cx="1400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13460" algn="l"/>
              </a:tabLst>
            </a:pPr>
            <a:r>
              <a:rPr dirty="0" baseline="3472" sz="1200" spc="120">
                <a:latin typeface="Calibri"/>
                <a:cs typeface="Calibri"/>
              </a:rPr>
              <a:t>x</a:t>
            </a:r>
            <a:r>
              <a:rPr dirty="0" baseline="3472" sz="1200" spc="120" i="1">
                <a:latin typeface="DejaVu Serif"/>
                <a:cs typeface="DejaVu Serif"/>
              </a:rPr>
              <a:t>→</a:t>
            </a:r>
            <a:r>
              <a:rPr dirty="0" baseline="3472" sz="1200" spc="120">
                <a:latin typeface="Calibri"/>
                <a:cs typeface="Calibri"/>
              </a:rPr>
              <a:t>0</a:t>
            </a:r>
            <a:r>
              <a:rPr dirty="0" baseline="3472" sz="1200" spc="172">
                <a:latin typeface="Calibri"/>
                <a:cs typeface="Calibri"/>
              </a:rPr>
              <a:t> </a:t>
            </a:r>
            <a:r>
              <a:rPr dirty="0" baseline="2525" sz="1650" spc="15">
                <a:latin typeface="Calibri"/>
                <a:cs typeface="Calibri"/>
              </a:rPr>
              <a:t>2x </a:t>
            </a:r>
            <a:r>
              <a:rPr dirty="0" baseline="2525" sz="1650" spc="270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0">
                <a:latin typeface="Tahoma"/>
                <a:cs typeface="Tahoma"/>
              </a:rPr>
              <a:t> </a:t>
            </a:r>
            <a:r>
              <a:rPr dirty="0" baseline="2525" sz="1650" spc="15">
                <a:latin typeface="Calibri"/>
                <a:cs typeface="Calibri"/>
              </a:rPr>
              <a:t>3x	</a:t>
            </a:r>
            <a:r>
              <a:rPr dirty="0" baseline="3472" sz="1200" spc="112">
                <a:latin typeface="Calibri"/>
                <a:cs typeface="Calibri"/>
              </a:rPr>
              <a:t>t</a:t>
            </a:r>
            <a:r>
              <a:rPr dirty="0" baseline="3472" sz="1200" spc="112" i="1">
                <a:latin typeface="DejaVu Serif"/>
                <a:cs typeface="DejaVu Serif"/>
              </a:rPr>
              <a:t>→</a:t>
            </a:r>
            <a:r>
              <a:rPr dirty="0" baseline="3472" sz="1200" spc="112">
                <a:latin typeface="Calibri"/>
                <a:cs typeface="Calibri"/>
              </a:rPr>
              <a:t>0</a:t>
            </a:r>
            <a:r>
              <a:rPr dirty="0" baseline="3472" sz="1200" spc="7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5x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25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2176487" y="2001061"/>
            <a:ext cx="242887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ts val="1050"/>
              </a:lnSpc>
              <a:spcBef>
                <a:spcPts val="90"/>
              </a:spcBef>
              <a:tabLst>
                <a:tab pos="1301750" algn="l"/>
                <a:tab pos="1931035" algn="l"/>
                <a:tab pos="2092325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baseline="31250" sz="1200" spc="22">
                <a:latin typeface="Calibri"/>
                <a:cs typeface="Calibri"/>
              </a:rPr>
              <a:t>2</a:t>
            </a:r>
            <a:r>
              <a:rPr dirty="0" baseline="31250" sz="1200" spc="262">
                <a:latin typeface="Calibri"/>
                <a:cs typeface="Calibri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275">
                <a:latin typeface="Lucida Sans Unicode"/>
                <a:cs typeface="Lucida Sans Unicode"/>
              </a:rPr>
              <a:t> </a:t>
            </a:r>
            <a:r>
              <a:rPr dirty="0" sz="1100" spc="-165">
                <a:latin typeface="Tahoma"/>
                <a:cs typeface="Tahoma"/>
              </a:rPr>
              <a:t>l´ım	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r>
              <a:rPr dirty="0" baseline="-31250" sz="1200" spc="43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	</a:t>
            </a:r>
            <a:r>
              <a:rPr dirty="0" baseline="-35353" sz="825" spc="-60">
                <a:latin typeface="Calibri"/>
                <a:cs typeface="Calibri"/>
              </a:rPr>
              <a:t>1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265" i="1">
                <a:solidFill>
                  <a:srgbClr val="EB801A"/>
                </a:solidFill>
                <a:latin typeface="DejaVu Sans Condensed"/>
                <a:cs typeface="DejaVu Sans Condensed"/>
              </a:rPr>
              <a:t>∞</a:t>
            </a:r>
            <a:endParaRPr sz="1100">
              <a:latin typeface="DejaVu Sans Condensed"/>
              <a:cs typeface="DejaVu Sans Condensed"/>
            </a:endParaRPr>
          </a:p>
          <a:p>
            <a:pPr algn="r" marR="387350">
              <a:lnSpc>
                <a:spcPts val="690"/>
              </a:lnSpc>
            </a:pPr>
            <a:r>
              <a:rPr dirty="0" sz="800" spc="-50" i="1">
                <a:latin typeface="Trebuchet MS"/>
                <a:cs typeface="Trebuchet MS"/>
              </a:rPr>
              <a:t>/</a:t>
            </a:r>
            <a:r>
              <a:rPr dirty="0" sz="550" spc="-50">
                <a:latin typeface="Calibri"/>
                <a:cs typeface="Calibri"/>
              </a:rPr>
              <a:t>3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37569" y="669771"/>
            <a:ext cx="135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Verdana"/>
                <a:cs typeface="Verdana"/>
              </a:rPr>
              <a:t>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737569" y="877581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 b="1">
                <a:latin typeface="Tahoma"/>
                <a:cs typeface="Tahoma"/>
              </a:rPr>
              <a:t>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37569" y="1168538"/>
            <a:ext cx="135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 b="1">
                <a:latin typeface="Tahoma"/>
                <a:cs typeface="Tahoma"/>
              </a:rPr>
              <a:t>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37569" y="1210092"/>
            <a:ext cx="135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Verdana"/>
                <a:cs typeface="Verdana"/>
              </a:rPr>
              <a:t>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37569" y="1251660"/>
            <a:ext cx="148590" cy="6076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Verdana"/>
                <a:cs typeface="Verdana"/>
              </a:rPr>
              <a:t>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dirty="0" sz="1100" spc="-135" b="1">
                <a:latin typeface="Tahoma"/>
                <a:cs typeface="Tahoma"/>
              </a:rPr>
              <a:t>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12169" y="1916682"/>
            <a:ext cx="1993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620" b="1">
                <a:latin typeface="Tahoma"/>
                <a:cs typeface="Tahoma"/>
              </a:rPr>
              <a:t></a:t>
            </a:r>
            <a:r>
              <a:rPr dirty="0" baseline="-17676" sz="1650" spc="-930">
                <a:latin typeface="Verdana"/>
                <a:cs typeface="Verdana"/>
              </a:rPr>
              <a:t></a:t>
            </a:r>
            <a:endParaRPr baseline="-17676" sz="165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037747" y="1410994"/>
            <a:ext cx="209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solidFill>
                  <a:srgbClr val="EB801A"/>
                </a:solidFill>
                <a:latin typeface="DejaVu Sans Condensed"/>
                <a:cs typeface="DejaVu Sans Condensed"/>
              </a:rPr>
              <a:t>/</a:t>
            </a:r>
            <a:r>
              <a:rPr dirty="0" sz="1100" spc="-15" i="1">
                <a:solidFill>
                  <a:srgbClr val="EB801A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160" i="1">
                <a:solidFill>
                  <a:srgbClr val="EB801A"/>
                </a:solidFill>
                <a:latin typeface="DejaVu Sans Condensed"/>
                <a:cs typeface="DejaVu Sans Condensed"/>
              </a:rPr>
              <a:t>∃</a:t>
            </a:r>
            <a:r>
              <a:rPr dirty="0" sz="1100" spc="-65">
                <a:solidFill>
                  <a:srgbClr val="EB801A"/>
                </a:solidFill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91287"/>
            <a:ext cx="5039995" cy="233679"/>
            <a:chOff x="359994" y="91287"/>
            <a:chExt cx="5039995" cy="233679"/>
          </a:xfrm>
        </p:grpSpPr>
        <p:sp>
          <p:nvSpPr>
            <p:cNvPr id="3" name="object 3"/>
            <p:cNvSpPr/>
            <p:nvPr/>
          </p:nvSpPr>
          <p:spPr>
            <a:xfrm>
              <a:off x="359994" y="91287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59994" y="301739"/>
              <a:ext cx="5039995" cy="23495"/>
            </a:xfrm>
            <a:custGeom>
              <a:avLst/>
              <a:gdLst/>
              <a:ahLst/>
              <a:cxnLst/>
              <a:rect l="l" t="t" r="r" b="b"/>
              <a:pathLst>
                <a:path w="5039995" h="23495">
                  <a:moveTo>
                    <a:pt x="5039995" y="0"/>
                  </a:moveTo>
                  <a:lnTo>
                    <a:pt x="0" y="0"/>
                  </a:lnTo>
                  <a:lnTo>
                    <a:pt x="0" y="22999"/>
                  </a:lnTo>
                  <a:lnTo>
                    <a:pt x="5039995" y="22999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359994" y="42788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994" y="89254"/>
            <a:ext cx="5039995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90"/>
              </a:spcBef>
            </a:pPr>
            <a:r>
              <a:rPr dirty="0" sz="1100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ema: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cri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erio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del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sandwich</a:t>
            </a:r>
            <a:endParaRPr sz="1100">
              <a:latin typeface="Trebuchet MS"/>
              <a:cs typeface="Trebuchet MS"/>
            </a:endParaRPr>
          </a:p>
          <a:p>
            <a:pPr marL="45720">
              <a:lnSpc>
                <a:spcPct val="100000"/>
              </a:lnSpc>
              <a:spcBef>
                <a:spcPts val="1330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638340"/>
            <a:ext cx="5039995" cy="23495"/>
          </a:xfrm>
          <a:custGeom>
            <a:avLst/>
            <a:gdLst/>
            <a:ahLst/>
            <a:cxnLst/>
            <a:rect l="l" t="t" r="r" b="b"/>
            <a:pathLst>
              <a:path w="5039995" h="23495">
                <a:moveTo>
                  <a:pt x="5039995" y="0"/>
                </a:moveTo>
                <a:lnTo>
                  <a:pt x="0" y="0"/>
                </a:lnTo>
                <a:lnTo>
                  <a:pt x="0" y="22999"/>
                </a:lnTo>
                <a:lnTo>
                  <a:pt x="5039995" y="2299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26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8559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Conjuntos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190500" cy="5080"/>
            </a:xfrm>
            <a:custGeom>
              <a:avLst/>
              <a:gdLst/>
              <a:ahLst/>
              <a:cxnLst/>
              <a:rect l="l" t="t" r="r" b="b"/>
              <a:pathLst>
                <a:path w="190500" h="5080">
                  <a:moveTo>
                    <a:pt x="0" y="5060"/>
                  </a:moveTo>
                  <a:lnTo>
                    <a:pt x="0" y="0"/>
                  </a:lnTo>
                  <a:lnTo>
                    <a:pt x="190502" y="0"/>
                  </a:lnTo>
                  <a:lnTo>
                    <a:pt x="19050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128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91287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01751"/>
            <a:ext cx="5039995" cy="487045"/>
          </a:xfrm>
          <a:custGeom>
            <a:avLst/>
            <a:gdLst/>
            <a:ahLst/>
            <a:cxnLst/>
            <a:rect l="l" t="t" r="r" b="b"/>
            <a:pathLst>
              <a:path w="5039995" h="487045">
                <a:moveTo>
                  <a:pt x="5039995" y="0"/>
                </a:moveTo>
                <a:lnTo>
                  <a:pt x="0" y="0"/>
                </a:lnTo>
                <a:lnTo>
                  <a:pt x="0" y="486892"/>
                </a:lnTo>
                <a:lnTo>
                  <a:pt x="5039995" y="48689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14171" y="514970"/>
            <a:ext cx="310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7683" y="374635"/>
            <a:ext cx="666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25" i="1">
                <a:latin typeface="DejaVu Serif"/>
                <a:cs typeface="DejaVu Serif"/>
              </a:rPr>
              <a:t>∗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8035" y="452753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508" y="394524"/>
            <a:ext cx="2786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549525" algn="l"/>
              </a:tabLst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a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otada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4254" y="514970"/>
            <a:ext cx="3105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5803" y="282294"/>
            <a:ext cx="70612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629285" algn="l"/>
              </a:tabLst>
            </a:pPr>
            <a:r>
              <a:rPr dirty="0" sz="1100" spc="110">
                <a:latin typeface="Verdana"/>
                <a:cs typeface="Verdana"/>
              </a:rPr>
              <a:t> </a:t>
            </a:r>
            <a:r>
              <a:rPr dirty="0" sz="1100" spc="110">
                <a:latin typeface="Verdana"/>
                <a:cs typeface="Verdana"/>
              </a:rPr>
              <a:t>	</a:t>
            </a: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9489" y="394524"/>
            <a:ext cx="1344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-145" i="1">
                <a:latin typeface="DejaVu Sans Condensed"/>
                <a:cs typeface="DejaVu Sans Condensed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14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89178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9994" y="891781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994" y="1102232"/>
            <a:ext cx="5039995" cy="1136015"/>
          </a:xfrm>
          <a:custGeom>
            <a:avLst/>
            <a:gdLst/>
            <a:ahLst/>
            <a:cxnLst/>
            <a:rect l="l" t="t" r="r" b="b"/>
            <a:pathLst>
              <a:path w="5039995" h="1136014">
                <a:moveTo>
                  <a:pt x="5039995" y="0"/>
                </a:moveTo>
                <a:lnTo>
                  <a:pt x="0" y="0"/>
                </a:lnTo>
                <a:lnTo>
                  <a:pt x="0" y="1135481"/>
                </a:lnTo>
                <a:lnTo>
                  <a:pt x="5039995" y="113548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156460" y="1267852"/>
            <a:ext cx="322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5x</a:t>
            </a:r>
            <a:r>
              <a:rPr dirty="0" baseline="27777" sz="1200" spc="30">
                <a:latin typeface="Calibri"/>
                <a:cs typeface="Calibri"/>
              </a:rPr>
              <a:t>2</a:t>
            </a:r>
            <a:r>
              <a:rPr dirty="0" sz="1100" spc="2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69325" y="1478191"/>
            <a:ext cx="483870" cy="0"/>
          </a:xfrm>
          <a:custGeom>
            <a:avLst/>
            <a:gdLst/>
            <a:ahLst/>
            <a:cxnLst/>
            <a:rect l="l" t="t" r="r" b="b"/>
            <a:pathLst>
              <a:path w="483869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494980" y="1361578"/>
            <a:ext cx="1090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80">
                <a:latin typeface="Tahoma"/>
                <a:cs typeface="Tahoma"/>
              </a:rPr>
              <a:t> </a:t>
            </a:r>
            <a:r>
              <a:rPr dirty="0" baseline="-37878" sz="1650" spc="67">
                <a:latin typeface="Calibri"/>
                <a:cs typeface="Calibri"/>
              </a:rPr>
              <a:t>x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r>
              <a:rPr dirty="0" baseline="-31250" sz="1200">
                <a:latin typeface="Calibri"/>
                <a:cs typeface="Calibri"/>
              </a:rPr>
              <a:t> </a:t>
            </a:r>
            <a:r>
              <a:rPr dirty="0" baseline="-31250" sz="1200" spc="-104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7">
                <a:latin typeface="Tahoma"/>
                <a:cs typeface="Tahoma"/>
              </a:rPr>
              <a:t> </a:t>
            </a:r>
            <a:r>
              <a:rPr dirty="0" baseline="-37878" sz="1650" spc="7">
                <a:latin typeface="Calibri"/>
                <a:cs typeface="Calibri"/>
              </a:rPr>
              <a:t>3y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endParaRPr baseline="-31250"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5333" y="1361578"/>
            <a:ext cx="1507490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ts val="1200"/>
              </a:lnSpc>
              <a:spcBef>
                <a:spcPts val="90"/>
              </a:spcBef>
              <a:tabLst>
                <a:tab pos="499745" algn="l"/>
                <a:tab pos="883285" algn="l"/>
              </a:tabLst>
            </a:pPr>
            <a:r>
              <a:rPr dirty="0" sz="1100" spc="-10">
                <a:latin typeface="Lucida Sans Unicode"/>
                <a:cs typeface="Lucida Sans Unicode"/>
              </a:rPr>
              <a:t>"0</a:t>
            </a:r>
            <a:r>
              <a:rPr dirty="0" sz="1100" spc="-10">
                <a:latin typeface="Lucida Sans Unicode"/>
                <a:cs typeface="Lucida Sans Unicode"/>
              </a:rPr>
              <a:t>	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314960">
              <a:lnSpc>
                <a:spcPts val="840"/>
              </a:lnSpc>
            </a:pP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sz="800" spc="25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5">
                <a:latin typeface="Tahoma"/>
                <a:cs typeface="Tahoma"/>
              </a:rPr>
              <a:t>)</a:t>
            </a:r>
            <a:r>
              <a:rPr dirty="0" sz="800" spc="25" i="1">
                <a:latin typeface="DejaVu Serif"/>
                <a:cs typeface="DejaVu Serif"/>
              </a:rPr>
              <a:t>→</a:t>
            </a: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0</a:t>
            </a:r>
            <a:r>
              <a:rPr dirty="0" sz="800" spc="25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0</a:t>
            </a:r>
            <a:r>
              <a:rPr dirty="0" sz="800" spc="2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8385" y="1762987"/>
            <a:ext cx="1361440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4150">
              <a:lnSpc>
                <a:spcPts val="1200"/>
              </a:lnSpc>
              <a:spcBef>
                <a:spcPts val="90"/>
              </a:spcBef>
              <a:tabLst>
                <a:tab pos="567690" algn="l"/>
                <a:tab pos="1242695" algn="l"/>
              </a:tabLst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">
                <a:latin typeface="Calibri"/>
                <a:cs typeface="Calibri"/>
              </a:rPr>
              <a:t>5y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85">
                <a:latin typeface="Tahoma"/>
                <a:cs typeface="Tahoma"/>
              </a:rPr>
              <a:t>&amp;</a:t>
            </a:r>
            <a:endParaRPr sz="1100">
              <a:latin typeface="Tahoma"/>
              <a:cs typeface="Tahoma"/>
            </a:endParaRPr>
          </a:p>
          <a:p>
            <a:pPr>
              <a:lnSpc>
                <a:spcPts val="840"/>
              </a:lnSpc>
            </a:pP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sz="800" spc="25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5">
                <a:latin typeface="Tahoma"/>
                <a:cs typeface="Tahoma"/>
              </a:rPr>
              <a:t>)</a:t>
            </a:r>
            <a:r>
              <a:rPr dirty="0" sz="800" spc="25" i="1">
                <a:latin typeface="DejaVu Serif"/>
                <a:cs typeface="DejaVu Serif"/>
              </a:rPr>
              <a:t>→</a:t>
            </a: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0</a:t>
            </a:r>
            <a:r>
              <a:rPr dirty="0" sz="800" spc="25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0</a:t>
            </a:r>
            <a:r>
              <a:rPr dirty="0" sz="800" spc="2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4127" y="1618982"/>
            <a:ext cx="1797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22">
                <a:latin typeface="Calibri"/>
                <a:cs typeface="Calibri"/>
              </a:rPr>
              <a:t>x</a:t>
            </a:r>
            <a:r>
              <a:rPr dirty="0" sz="800" spc="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8819" y="1879600"/>
            <a:ext cx="483870" cy="0"/>
          </a:xfrm>
          <a:custGeom>
            <a:avLst/>
            <a:gdLst/>
            <a:ahLst/>
            <a:cxnLst/>
            <a:rect l="l" t="t" r="r" b="b"/>
            <a:pathLst>
              <a:path w="483869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962313" y="1669261"/>
            <a:ext cx="5410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 spc="-22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87713" y="1879600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63419" y="1858021"/>
            <a:ext cx="12401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72390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 spc="-22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27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502543" y="1743111"/>
            <a:ext cx="666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25" i="1">
                <a:latin typeface="DejaVu Serif"/>
                <a:cs typeface="DejaVu Serif"/>
              </a:rPr>
              <a:t>∗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26283" y="1762987"/>
            <a:ext cx="1857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698500" algn="l"/>
                <a:tab pos="1042669" algn="l"/>
              </a:tabLst>
            </a:pP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15" i="1">
                <a:latin typeface="DejaVu Sans Condensed"/>
                <a:cs typeface="DejaVu Sans Condensed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70412" y="1762987"/>
            <a:ext cx="4540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45">
                <a:latin typeface="Tahoma"/>
                <a:cs typeface="Tahoma"/>
              </a:rPr>
              <a:t>);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10" b="0" i="1">
                <a:latin typeface="Bookman Old Style"/>
                <a:cs typeface="Bookman Old Style"/>
              </a:rPr>
              <a:t>E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65989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55" b="1">
                <a:solidFill>
                  <a:srgbClr val="22373A"/>
                </a:solidFill>
                <a:latin typeface="Trebuchet MS"/>
                <a:cs typeface="Trebuchet MS"/>
              </a:rPr>
              <a:t>Teorema: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criterio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5" b="1">
                <a:solidFill>
                  <a:srgbClr val="22373A"/>
                </a:solidFill>
                <a:latin typeface="Trebuchet MS"/>
                <a:cs typeface="Trebuchet MS"/>
              </a:rPr>
              <a:t>la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función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mayorante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747395"/>
          </a:xfrm>
          <a:custGeom>
            <a:avLst/>
            <a:gdLst/>
            <a:ahLst/>
            <a:cxnLst/>
            <a:rect l="l" t="t" r="r" b="b"/>
            <a:pathLst>
              <a:path w="5039995" h="747394">
                <a:moveTo>
                  <a:pt x="5039995" y="0"/>
                </a:moveTo>
                <a:lnTo>
                  <a:pt x="0" y="0"/>
                </a:lnTo>
                <a:lnTo>
                  <a:pt x="0" y="747331"/>
                </a:lnTo>
                <a:lnTo>
                  <a:pt x="5039995" y="74733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48538" y="369848"/>
            <a:ext cx="3747135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0190">
              <a:lnSpc>
                <a:spcPts val="1200"/>
              </a:lnSpc>
              <a:spcBef>
                <a:spcPts val="90"/>
              </a:spcBef>
              <a:tabLst>
                <a:tab pos="675005" algn="l"/>
                <a:tab pos="1454150" algn="l"/>
                <a:tab pos="1846580" algn="l"/>
              </a:tabLst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75" i="1">
                <a:latin typeface="DejaVu Sans Condensed"/>
                <a:cs typeface="DejaVu Sans Condensed"/>
              </a:rPr>
              <a:t>⇐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 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3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endParaRPr sz="1100">
              <a:latin typeface="Tahoma"/>
              <a:cs typeface="Tahoma"/>
            </a:endParaRPr>
          </a:p>
          <a:p>
            <a:pPr marL="25400">
              <a:lnSpc>
                <a:spcPts val="840"/>
              </a:lnSpc>
              <a:tabLst>
                <a:tab pos="2769235" algn="l"/>
              </a:tabLst>
            </a:pPr>
            <a:r>
              <a:rPr dirty="0" sz="800" spc="30">
                <a:latin typeface="Tahoma"/>
                <a:cs typeface="Tahoma"/>
              </a:rPr>
              <a:t>(</a:t>
            </a:r>
            <a:r>
              <a:rPr dirty="0" sz="800" spc="30">
                <a:latin typeface="Calibri"/>
                <a:cs typeface="Calibri"/>
              </a:rPr>
              <a:t>x</a:t>
            </a:r>
            <a:r>
              <a:rPr dirty="0" sz="800" spc="30" i="1">
                <a:latin typeface="Trebuchet MS"/>
                <a:cs typeface="Trebuchet MS"/>
              </a:rPr>
              <a:t>,</a:t>
            </a:r>
            <a:r>
              <a:rPr dirty="0" sz="800" spc="30">
                <a:latin typeface="Calibri"/>
                <a:cs typeface="Calibri"/>
              </a:rPr>
              <a:t>y</a:t>
            </a:r>
            <a:r>
              <a:rPr dirty="0" sz="800" spc="30">
                <a:latin typeface="Tahoma"/>
                <a:cs typeface="Tahoma"/>
              </a:rPr>
              <a:t>)</a:t>
            </a:r>
            <a:r>
              <a:rPr dirty="0" sz="800" spc="30" i="1">
                <a:latin typeface="DejaVu Serif"/>
                <a:cs typeface="DejaVu Serif"/>
              </a:rPr>
              <a:t>→</a:t>
            </a:r>
            <a:r>
              <a:rPr dirty="0" sz="800" spc="30">
                <a:latin typeface="Tahoma"/>
                <a:cs typeface="Tahoma"/>
              </a:rPr>
              <a:t>(</a:t>
            </a:r>
            <a:r>
              <a:rPr dirty="0" sz="800" spc="30">
                <a:latin typeface="Calibri"/>
                <a:cs typeface="Calibri"/>
              </a:rPr>
              <a:t>x</a:t>
            </a:r>
            <a:r>
              <a:rPr dirty="0" baseline="-13888" sz="900" spc="44">
                <a:latin typeface="Calibri"/>
                <a:cs typeface="Calibri"/>
              </a:rPr>
              <a:t>0</a:t>
            </a:r>
            <a:r>
              <a:rPr dirty="0" sz="800" spc="30" i="1">
                <a:latin typeface="Trebuchet MS"/>
                <a:cs typeface="Trebuchet MS"/>
              </a:rPr>
              <a:t>,</a:t>
            </a:r>
            <a:r>
              <a:rPr dirty="0" sz="800" spc="30">
                <a:latin typeface="Calibri"/>
                <a:cs typeface="Calibri"/>
              </a:rPr>
              <a:t>y</a:t>
            </a:r>
            <a:r>
              <a:rPr dirty="0" baseline="-13888" sz="900" spc="44">
                <a:latin typeface="Calibri"/>
                <a:cs typeface="Calibri"/>
              </a:rPr>
              <a:t>0</a:t>
            </a:r>
            <a:r>
              <a:rPr dirty="0" sz="800" spc="30">
                <a:latin typeface="Tahoma"/>
                <a:cs typeface="Tahoma"/>
              </a:rPr>
              <a:t>)	</a:t>
            </a:r>
            <a:r>
              <a:rPr dirty="0" sz="800" spc="2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0276" y="453279"/>
            <a:ext cx="2650490" cy="435609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 marR="442595">
              <a:lnSpc>
                <a:spcPct val="100000"/>
              </a:lnSpc>
              <a:spcBef>
                <a:spcPts val="500"/>
              </a:spcBef>
            </a:pPr>
            <a:r>
              <a:rPr dirty="0" sz="800" spc="90" i="1">
                <a:latin typeface="DejaVu Serif"/>
                <a:cs typeface="DejaVu Serif"/>
              </a:rPr>
              <a:t>→</a:t>
            </a:r>
            <a:r>
              <a:rPr dirty="0" sz="800" spc="90">
                <a:latin typeface="Calibri"/>
                <a:cs typeface="Calibri"/>
              </a:rPr>
              <a:t>0</a:t>
            </a:r>
            <a:r>
              <a:rPr dirty="0" baseline="23148" sz="900" spc="135">
                <a:latin typeface="Tahoma"/>
                <a:cs typeface="Tahoma"/>
              </a:rPr>
              <a:t>+</a:t>
            </a:r>
            <a:endParaRPr baseline="23148" sz="90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10" b="0" i="1">
                <a:latin typeface="Bookman Old Style"/>
                <a:cs typeface="Bookman Old Style"/>
              </a:rPr>
              <a:t>θ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75">
                <a:latin typeface="Calibri"/>
                <a:cs typeface="Calibri"/>
              </a:rPr>
              <a:t>L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294" y="1154251"/>
            <a:ext cx="40925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 </a:t>
            </a:r>
            <a:r>
              <a:rPr dirty="0" sz="1100" spc="45">
                <a:latin typeface="Calibri"/>
                <a:cs typeface="Calibri"/>
              </a:rPr>
              <a:t>Puede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entenderse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como</a:t>
            </a:r>
            <a:r>
              <a:rPr dirty="0" sz="1100" spc="50">
                <a:latin typeface="Calibri"/>
                <a:cs typeface="Calibri"/>
              </a:rPr>
              <a:t> una </a:t>
            </a:r>
            <a:r>
              <a:rPr dirty="0" sz="1100" spc="45">
                <a:latin typeface="Calibri"/>
                <a:cs typeface="Calibri"/>
              </a:rPr>
              <a:t>aproximación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radial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uniforme.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153653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9994" y="153653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1746986"/>
            <a:ext cx="5039995" cy="1165225"/>
          </a:xfrm>
          <a:custGeom>
            <a:avLst/>
            <a:gdLst/>
            <a:ahLst/>
            <a:cxnLst/>
            <a:rect l="l" t="t" r="r" b="b"/>
            <a:pathLst>
              <a:path w="5039995" h="1165225">
                <a:moveTo>
                  <a:pt x="5039995" y="0"/>
                </a:moveTo>
                <a:lnTo>
                  <a:pt x="0" y="0"/>
                </a:lnTo>
                <a:lnTo>
                  <a:pt x="0" y="1164869"/>
                </a:lnTo>
                <a:lnTo>
                  <a:pt x="5039995" y="116486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6369" y="1774074"/>
            <a:ext cx="542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r>
              <a:rPr dirty="0" baseline="27777" sz="1200" spc="-22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1769" y="1984412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80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141080" y="1966809"/>
            <a:ext cx="1172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 spc="175" i="1">
                <a:latin typeface="DejaVu Serif"/>
                <a:cs typeface="DejaVu Serif"/>
              </a:rPr>
              <a:t>→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baseline="-13888" sz="900" spc="104">
                <a:latin typeface="Calibri"/>
                <a:cs typeface="Calibri"/>
              </a:rPr>
              <a:t>0</a:t>
            </a:r>
            <a:r>
              <a:rPr dirty="0" sz="800" spc="-60" i="1">
                <a:latin typeface="Trebuchet MS"/>
                <a:cs typeface="Trebuchet MS"/>
              </a:rPr>
              <a:t>,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baseline="-13888" sz="900" spc="104">
                <a:latin typeface="Calibri"/>
                <a:cs typeface="Calibri"/>
              </a:rPr>
              <a:t>0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 </a:t>
            </a:r>
            <a:r>
              <a:rPr dirty="0" sz="800" spc="75">
                <a:latin typeface="Tahoma"/>
                <a:cs typeface="Tahoma"/>
              </a:rPr>
              <a:t> </a:t>
            </a:r>
            <a:r>
              <a:rPr dirty="0" baseline="2525" sz="1650" spc="67">
                <a:latin typeface="Calibri"/>
                <a:cs typeface="Calibri"/>
              </a:rPr>
              <a:t>x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r>
              <a:rPr dirty="0" baseline="24305" sz="1200">
                <a:latin typeface="Calibri"/>
                <a:cs typeface="Calibri"/>
              </a:rPr>
              <a:t> </a:t>
            </a:r>
            <a:r>
              <a:rPr dirty="0" baseline="24305" sz="1200" spc="-104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 spc="37">
                <a:latin typeface="Calibri"/>
                <a:cs typeface="Calibri"/>
              </a:rPr>
              <a:t>y</a:t>
            </a:r>
            <a:r>
              <a:rPr dirty="0" baseline="24305" sz="1200" spc="-22">
                <a:latin typeface="Calibri"/>
                <a:cs typeface="Calibri"/>
              </a:rPr>
              <a:t>2</a:t>
            </a:r>
            <a:endParaRPr baseline="24305"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91854" y="1867800"/>
            <a:ext cx="1214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977900" algn="l"/>
              </a:tabLst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656" y="2481718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2622" y="2339491"/>
            <a:ext cx="5422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r>
              <a:rPr dirty="0" baseline="27777" sz="1200" spc="-22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8022" y="2549829"/>
            <a:ext cx="485140" cy="0"/>
          </a:xfrm>
          <a:custGeom>
            <a:avLst/>
            <a:gdLst/>
            <a:ahLst/>
            <a:cxnLst/>
            <a:rect l="l" t="t" r="r" b="b"/>
            <a:pathLst>
              <a:path w="485140" h="0">
                <a:moveTo>
                  <a:pt x="0" y="0"/>
                </a:moveTo>
                <a:lnTo>
                  <a:pt x="48480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22883" y="2528251"/>
            <a:ext cx="372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9241" y="2525558"/>
            <a:ext cx="3556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9210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34376" y="2481718"/>
            <a:ext cx="59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03654" y="2183471"/>
            <a:ext cx="3530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55">
                <a:latin typeface="Calibri"/>
                <a:cs typeface="Calibri"/>
              </a:rPr>
              <a:t>po</a:t>
            </a:r>
            <a:r>
              <a:rPr dirty="0" sz="800" spc="15">
                <a:latin typeface="Calibri"/>
                <a:cs typeface="Calibri"/>
              </a:rPr>
              <a:t>l</a:t>
            </a:r>
            <a:r>
              <a:rPr dirty="0" sz="800" spc="35">
                <a:latin typeface="Calibri"/>
                <a:cs typeface="Calibri"/>
              </a:rPr>
              <a:t>a</a:t>
            </a:r>
            <a:r>
              <a:rPr dirty="0" sz="800" spc="5">
                <a:latin typeface="Calibri"/>
                <a:cs typeface="Calibri"/>
              </a:rPr>
              <a:t>r</a:t>
            </a:r>
            <a:r>
              <a:rPr dirty="0" sz="800" spc="45">
                <a:latin typeface="Calibri"/>
                <a:cs typeface="Calibri"/>
              </a:rPr>
              <a:t>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1520" y="2317063"/>
            <a:ext cx="82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85" i="1">
                <a:latin typeface="DejaVu Sans Condensed"/>
                <a:cs typeface="DejaVu Sans Condensed"/>
              </a:rPr>
              <a:t>↓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8793" y="2433217"/>
            <a:ext cx="52133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00685" algn="l"/>
              </a:tabLst>
            </a:pPr>
            <a:r>
              <a:rPr dirty="0" sz="1100" spc="-145" i="1">
                <a:latin typeface="DejaVu Sans Condensed"/>
                <a:cs typeface="DejaVu Sans Condensed"/>
              </a:rPr>
              <a:t>—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6320" y="2339491"/>
            <a:ext cx="1172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r</a:t>
            </a:r>
            <a:r>
              <a:rPr dirty="0" baseline="27777" sz="1200" spc="44">
                <a:latin typeface="Calibri"/>
                <a:cs typeface="Calibri"/>
              </a:rPr>
              <a:t>3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r>
              <a:rPr dirty="0" baseline="27777" sz="1200" spc="75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spc="-6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81720" y="2549829"/>
            <a:ext cx="1109345" cy="0"/>
          </a:xfrm>
          <a:custGeom>
            <a:avLst/>
            <a:gdLst/>
            <a:ahLst/>
            <a:cxnLst/>
            <a:rect l="l" t="t" r="r" b="b"/>
            <a:pathLst>
              <a:path w="1109345" h="0">
                <a:moveTo>
                  <a:pt x="0" y="0"/>
                </a:moveTo>
                <a:lnTo>
                  <a:pt x="110914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99132" y="2540659"/>
            <a:ext cx="10871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r</a:t>
            </a:r>
            <a:r>
              <a:rPr dirty="0" baseline="20833" sz="1200" spc="44">
                <a:latin typeface="Calibri"/>
                <a:cs typeface="Calibri"/>
              </a:rPr>
              <a:t>2</a:t>
            </a:r>
            <a:r>
              <a:rPr dirty="0" sz="1100" spc="-40">
                <a:latin typeface="Tahoma"/>
                <a:cs typeface="Tahoma"/>
              </a:rPr>
              <a:t>(co</a:t>
            </a:r>
            <a:r>
              <a:rPr dirty="0" sz="1100" spc="-45">
                <a:latin typeface="Tahoma"/>
                <a:cs typeface="Tahoma"/>
              </a:rPr>
              <a:t>s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 spc="75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spc="-6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28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542830" y="2413341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44532" y="2433217"/>
            <a:ext cx="936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87240" y="2413341"/>
            <a:ext cx="635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7873" y="2433217"/>
            <a:ext cx="7842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105" b="0" i="1">
                <a:latin typeface="Bookman Old Style"/>
                <a:cs typeface="Bookman Old Style"/>
              </a:rPr>
              <a:t>θ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4r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36465" y="2530994"/>
            <a:ext cx="3289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800" spc="-250">
                <a:latin typeface="Calibri"/>
                <a:cs typeface="Calibri"/>
              </a:rPr>
              <a:t>r</a:t>
            </a:r>
            <a:r>
              <a:rPr dirty="0" baseline="37878" sz="1650" spc="-375" i="1">
                <a:latin typeface="DejaVu Sans Condensed"/>
                <a:cs typeface="DejaVu Sans Condensed"/>
              </a:rPr>
              <a:t>−</a:t>
            </a:r>
            <a:r>
              <a:rPr dirty="0" sz="800" spc="-250" i="1">
                <a:latin typeface="DejaVu Serif"/>
                <a:cs typeface="DejaVu Serif"/>
              </a:rPr>
              <a:t>→</a:t>
            </a:r>
            <a:r>
              <a:rPr dirty="0" baseline="37878" sz="1650" spc="-375" i="1">
                <a:latin typeface="DejaVu Sans Condensed"/>
                <a:cs typeface="DejaVu Sans Condensed"/>
              </a:rPr>
              <a:t>→</a:t>
            </a:r>
            <a:r>
              <a:rPr dirty="0" sz="800" spc="-250">
                <a:latin typeface="Calibri"/>
                <a:cs typeface="Calibri"/>
              </a:rPr>
              <a:t>0</a:t>
            </a:r>
            <a:r>
              <a:rPr dirty="0" baseline="23148" sz="900" spc="-375">
                <a:latin typeface="Tahoma"/>
                <a:cs typeface="Tahoma"/>
              </a:rPr>
              <a:t>+</a:t>
            </a:r>
            <a:endParaRPr baseline="23148" sz="9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56314" y="2433217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9994" y="6598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663575"/>
          </a:xfrm>
          <a:custGeom>
            <a:avLst/>
            <a:gdLst/>
            <a:ahLst/>
            <a:cxnLst/>
            <a:rect l="l" t="t" r="r" b="b"/>
            <a:pathLst>
              <a:path w="5039995" h="663575">
                <a:moveTo>
                  <a:pt x="5039995" y="0"/>
                </a:moveTo>
                <a:lnTo>
                  <a:pt x="0" y="0"/>
                </a:lnTo>
                <a:lnTo>
                  <a:pt x="0" y="663308"/>
                </a:lnTo>
                <a:lnTo>
                  <a:pt x="5039995" y="66330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5333" y="276058"/>
            <a:ext cx="2495550" cy="4876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">
                <a:latin typeface="Calibri"/>
                <a:cs typeface="Calibri"/>
              </a:rPr>
              <a:t>D.</a:t>
            </a:r>
            <a:endParaRPr sz="1100">
              <a:latin typeface="Calibri"/>
              <a:cs typeface="Calibri"/>
            </a:endParaRPr>
          </a:p>
          <a:p>
            <a:pPr marL="1407795">
              <a:lnSpc>
                <a:spcPct val="100000"/>
              </a:lnSpc>
              <a:spcBef>
                <a:spcPts val="1005"/>
              </a:spcBef>
              <a:tabLst>
                <a:tab pos="220218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25" i="1">
                <a:latin typeface="DejaVu Sans Condensed"/>
                <a:cs typeface="DejaVu Sans Condensed"/>
              </a:rPr>
              <a:t>C</a:t>
            </a:r>
            <a:r>
              <a:rPr dirty="0" baseline="31250" sz="1200" spc="37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baseline="-10416" sz="1200" spc="37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	</a:t>
            </a:r>
            <a:r>
              <a:rPr dirty="0" sz="1100" spc="15" i="1">
                <a:latin typeface="DejaVu Sans Condensed"/>
                <a:cs typeface="DejaVu Sans Condensed"/>
              </a:rPr>
              <a:t>⇐</a:t>
            </a:r>
            <a:r>
              <a:rPr dirty="0" baseline="41666" sz="1200" spc="22">
                <a:latin typeface="Tahoma"/>
                <a:cs typeface="Tahoma"/>
              </a:rPr>
              <a:t>:</a:t>
            </a:r>
            <a:r>
              <a:rPr dirty="0" sz="1100" spc="15" i="1">
                <a:latin typeface="DejaVu Sans Condensed"/>
                <a:cs typeface="DejaVu Sans Condensed"/>
              </a:rPr>
              <a:t>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51048" y="692008"/>
            <a:ext cx="323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65">
                <a:latin typeface="Calibri"/>
                <a:cs typeface="Calibri"/>
              </a:rPr>
              <a:t>x</a:t>
            </a:r>
            <a:r>
              <a:rPr dirty="0" sz="800" spc="65" i="1">
                <a:latin typeface="DejaVu Serif"/>
                <a:cs typeface="DejaVu Serif"/>
              </a:rPr>
              <a:t>→</a:t>
            </a:r>
            <a:r>
              <a:rPr dirty="0" sz="800" spc="65">
                <a:latin typeface="Calibri"/>
                <a:cs typeface="Calibri"/>
              </a:rPr>
              <a:t>x</a:t>
            </a:r>
            <a:r>
              <a:rPr dirty="0" baseline="-13888" sz="900" spc="97">
                <a:latin typeface="Calibri"/>
                <a:cs typeface="Calibri"/>
              </a:rPr>
              <a:t>0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9440" y="571562"/>
            <a:ext cx="10452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0</a:t>
            </a:r>
            <a:r>
              <a:rPr dirty="0" sz="1100" spc="3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7296" y="939773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9583" y="998866"/>
            <a:ext cx="98869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0370" algn="l"/>
                <a:tab pos="918844" algn="l"/>
              </a:tabLst>
            </a:pPr>
            <a:r>
              <a:rPr dirty="0" sz="800" spc="35">
                <a:latin typeface="Calibri"/>
                <a:cs typeface="Calibri"/>
              </a:rPr>
              <a:t>m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3174" y="1018742"/>
            <a:ext cx="28886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29690" algn="l"/>
              </a:tabLst>
            </a:pPr>
            <a:r>
              <a:rPr dirty="0" sz="1100" spc="-60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 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C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994" y="131216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94" y="1522615"/>
            <a:ext cx="5039995" cy="63563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79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85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10">
                <a:latin typeface="Calibri"/>
                <a:cs typeface="Calibri"/>
              </a:rPr>
              <a:t>G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p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  <a:tabLst>
                <a:tab pos="1610995" algn="l"/>
                <a:tab pos="201104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40" i="1">
                <a:latin typeface="DejaVu Sans Condensed"/>
                <a:cs typeface="DejaVu Sans Condensed"/>
              </a:rPr>
              <a:t>◦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994" y="223606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994" y="2446515"/>
            <a:ext cx="5039995" cy="63817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333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5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  <a:tabLst>
                <a:tab pos="794385" algn="l"/>
                <a:tab pos="122491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75" i="1">
                <a:latin typeface="DejaVu Sans Condensed"/>
                <a:cs typeface="DejaVu Sans Condensed"/>
              </a:rPr>
              <a:t>⇐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>
                <a:latin typeface="Calibri"/>
                <a:cs typeface="Calibri"/>
              </a:rPr>
              <a:t> </a:t>
            </a:r>
            <a:r>
              <a:rPr dirty="0" baseline="-17361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3392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133921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44373"/>
            <a:ext cx="5039995" cy="1330960"/>
          </a:xfrm>
          <a:custGeom>
            <a:avLst/>
            <a:gdLst/>
            <a:ahLst/>
            <a:cxnLst/>
            <a:rect l="l" t="t" r="r" b="b"/>
            <a:pathLst>
              <a:path w="5039995" h="1330960">
                <a:moveTo>
                  <a:pt x="5039995" y="0"/>
                </a:moveTo>
                <a:lnTo>
                  <a:pt x="0" y="0"/>
                </a:lnTo>
                <a:lnTo>
                  <a:pt x="0" y="1330909"/>
                </a:lnTo>
                <a:lnTo>
                  <a:pt x="5039995" y="133090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0733" y="358164"/>
            <a:ext cx="3611879" cy="969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65">
                <a:latin typeface="Calibri"/>
                <a:cs typeface="Calibri"/>
              </a:rPr>
              <a:t>g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">
                <a:latin typeface="Calibri"/>
                <a:cs typeface="Calibri"/>
              </a:rPr>
              <a:t>D.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25">
                <a:latin typeface="Calibri"/>
                <a:cs typeface="Calibri"/>
              </a:rPr>
              <a:t>es:</a:t>
            </a:r>
            <a:endParaRPr sz="1100">
              <a:latin typeface="Calibri"/>
              <a:cs typeface="Calibri"/>
            </a:endParaRPr>
          </a:p>
          <a:p>
            <a:pPr marL="255904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Font typeface="Calibri"/>
              <a:buChar char="•"/>
              <a:tabLst>
                <a:tab pos="256540" algn="l"/>
              </a:tabLst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∀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55904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5654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55904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5654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967" y="1429040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894" y="1357857"/>
            <a:ext cx="387350" cy="245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90">
              <a:lnSpc>
                <a:spcPts val="865"/>
              </a:lnSpc>
              <a:spcBef>
                <a:spcPts val="95"/>
              </a:spcBef>
              <a:tabLst>
                <a:tab pos="317500" algn="l"/>
              </a:tabLst>
            </a:pPr>
            <a:r>
              <a:rPr dirty="0" u="sng" baseline="3472" sz="1200" spc="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baseline="3472" sz="1200" spc="30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865"/>
              </a:lnSpc>
            </a:pPr>
            <a:r>
              <a:rPr dirty="0" sz="800" spc="35">
                <a:latin typeface="Calibri"/>
                <a:cs typeface="Calibri"/>
              </a:rPr>
              <a:t>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8616" y="1429040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179" y="1370811"/>
            <a:ext cx="1543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  <a:tab pos="1019175" algn="l"/>
              </a:tabLst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 i="1">
                <a:latin typeface="DejaVu Sans Condensed"/>
                <a:cs typeface="DejaVu Sans Condensed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C</a:t>
            </a:r>
            <a:r>
              <a:rPr dirty="0" sz="1100" i="1"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93875" y="2225662"/>
            <a:ext cx="483870" cy="0"/>
          </a:xfrm>
          <a:custGeom>
            <a:avLst/>
            <a:gdLst/>
            <a:ahLst/>
            <a:cxnLst/>
            <a:rect l="l" t="t" r="r" b="b"/>
            <a:pathLst>
              <a:path w="483869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59994" y="1778418"/>
          <a:ext cx="5039995" cy="931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2850"/>
                <a:gridCol w="181609"/>
                <a:gridCol w="590550"/>
                <a:gridCol w="1082039"/>
                <a:gridCol w="493395"/>
                <a:gridCol w="1478914"/>
              </a:tblGrid>
              <a:tr h="210185">
                <a:tc gridSpan="6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30" b="1">
                          <a:solidFill>
                            <a:srgbClr val="13B03D"/>
                          </a:solidFill>
                          <a:latin typeface="Trebuchet MS"/>
                          <a:cs typeface="Trebuchet MS"/>
                        </a:rPr>
                        <a:t>Ejemplo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0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90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25"/>
                        </a:lnSpc>
                      </a:pPr>
                      <a:r>
                        <a:rPr dirty="0" sz="1100" spc="-780">
                          <a:latin typeface="Verdana"/>
                          <a:cs typeface="Verdana"/>
                        </a:rPr>
                        <a:t></a:t>
                      </a:r>
                      <a:r>
                        <a:rPr dirty="0" baseline="-50505" sz="1650" spc="-1170">
                          <a:latin typeface="Verdana"/>
                          <a:cs typeface="Verdana"/>
                        </a:rPr>
                        <a:t></a:t>
                      </a:r>
                      <a:r>
                        <a:rPr dirty="0" baseline="-148989" sz="1650" spc="-1170">
                          <a:latin typeface="Verdana"/>
                          <a:cs typeface="Verdana"/>
                        </a:rPr>
                        <a:t></a:t>
                      </a:r>
                      <a:endParaRPr baseline="-148989" sz="165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735" marR="66040" indent="5715">
                        <a:lnSpc>
                          <a:spcPct val="106300"/>
                        </a:lnSpc>
                        <a:spcBef>
                          <a:spcPts val="215"/>
                        </a:spcBef>
                      </a:pPr>
                      <a:r>
                        <a:rPr dirty="0" sz="1100" spc="20">
                          <a:latin typeface="Calibri"/>
                          <a:cs typeface="Calibri"/>
                        </a:rPr>
                        <a:t>5x</a:t>
                      </a:r>
                      <a:r>
                        <a:rPr dirty="0" baseline="27777" sz="1200" spc="3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y  </a:t>
                      </a:r>
                      <a:r>
                        <a:rPr dirty="0" sz="11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0833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3y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 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/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3144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Lucida Sans Unicode"/>
                          <a:cs typeface="Lucida Sans Unicode"/>
                        </a:rPr>
                        <a:t>"0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190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∈</a:t>
                      </a:r>
                      <a:r>
                        <a:rPr dirty="0" sz="1100" spc="-1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65" i="1">
                          <a:latin typeface="DejaVu Sans Condensed"/>
                          <a:cs typeface="DejaVu Sans Condensed"/>
                        </a:rPr>
                        <a:t>C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20979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30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6598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994" y="276440"/>
            <a:ext cx="5039995" cy="6223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79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85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1557020" algn="l"/>
                <a:tab pos="195770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1028673"/>
            <a:ext cx="407542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30">
                <a:latin typeface="Calibri"/>
                <a:cs typeface="Calibri"/>
              </a:rPr>
              <a:t>Un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conj.</a:t>
            </a:r>
            <a:r>
              <a:rPr dirty="0" sz="1100" spc="45">
                <a:latin typeface="Calibri"/>
                <a:cs typeface="Calibri"/>
              </a:rPr>
              <a:t> conexo en </a:t>
            </a:r>
            <a:r>
              <a:rPr dirty="0" sz="1100" spc="30">
                <a:latin typeface="Calibri"/>
                <a:cs typeface="Calibri"/>
              </a:rPr>
              <a:t>dim.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intervalo.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Generaliza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TVI.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134155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994" y="1341551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ema: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W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eie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st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30" b="1">
                <a:solidFill>
                  <a:srgbClr val="22373A"/>
                </a:solidFill>
                <a:latin typeface="Trebuchet MS"/>
                <a:cs typeface="Trebuchet MS"/>
              </a:rPr>
              <a:t>aß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1552003"/>
            <a:ext cx="5039995" cy="622300"/>
          </a:xfrm>
          <a:custGeom>
            <a:avLst/>
            <a:gdLst/>
            <a:ahLst/>
            <a:cxnLst/>
            <a:rect l="l" t="t" r="r" b="b"/>
            <a:pathLst>
              <a:path w="5039995" h="622300">
                <a:moveTo>
                  <a:pt x="5039995" y="0"/>
                </a:moveTo>
                <a:lnTo>
                  <a:pt x="0" y="0"/>
                </a:lnTo>
                <a:lnTo>
                  <a:pt x="0" y="621753"/>
                </a:lnTo>
                <a:lnTo>
                  <a:pt x="5039995" y="621753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0733" y="1551621"/>
            <a:ext cx="2324100" cy="4737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739775">
              <a:lnSpc>
                <a:spcPct val="100000"/>
              </a:lnSpc>
              <a:spcBef>
                <a:spcPts val="894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5">
                <a:latin typeface="Calibri"/>
                <a:cs typeface="Calibri"/>
              </a:rPr>
              <a:t>om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sz="1100" spc="45">
                <a:latin typeface="Calibri"/>
                <a:cs typeface="Calibri"/>
              </a:rPr>
              <a:t>ac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3568" y="1833269"/>
            <a:ext cx="1808480" cy="277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ts val="1175"/>
              </a:lnSpc>
              <a:spcBef>
                <a:spcPts val="90"/>
              </a:spcBef>
              <a:tabLst>
                <a:tab pos="400050" algn="l"/>
              </a:tabLst>
            </a:pP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204">
                <a:latin typeface="Tahoma"/>
                <a:cs typeface="Tahoma"/>
              </a:rPr>
              <a:t>m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5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ax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14984">
              <a:lnSpc>
                <a:spcPts val="815"/>
              </a:lnSpc>
              <a:tabLst>
                <a:tab pos="1339215" algn="l"/>
              </a:tabLst>
            </a:pPr>
            <a:r>
              <a:rPr dirty="0" sz="800" spc="5">
                <a:latin typeface="Calibri"/>
                <a:cs typeface="Calibri"/>
              </a:rPr>
              <a:t>x</a:t>
            </a:r>
            <a:r>
              <a:rPr dirty="0" sz="800" spc="5" i="1">
                <a:latin typeface="DejaVu Serif"/>
                <a:cs typeface="DejaVu Serif"/>
              </a:rPr>
              <a:t>∈</a:t>
            </a:r>
            <a:r>
              <a:rPr dirty="0" sz="800" spc="5">
                <a:latin typeface="Calibri"/>
                <a:cs typeface="Calibri"/>
              </a:rPr>
              <a:t>D	x</a:t>
            </a:r>
            <a:r>
              <a:rPr dirty="0" sz="800" spc="5" i="1">
                <a:latin typeface="DejaVu Serif"/>
                <a:cs typeface="DejaVu Serif"/>
              </a:rPr>
              <a:t>∈</a:t>
            </a:r>
            <a:r>
              <a:rPr dirty="0" sz="800" spc="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225158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9994" y="225158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2462047"/>
            <a:ext cx="5039995" cy="711200"/>
          </a:xfrm>
          <a:custGeom>
            <a:avLst/>
            <a:gdLst/>
            <a:ahLst/>
            <a:cxnLst/>
            <a:rect l="l" t="t" r="r" b="b"/>
            <a:pathLst>
              <a:path w="5039995" h="711200">
                <a:moveTo>
                  <a:pt x="5039995" y="0"/>
                </a:moveTo>
                <a:lnTo>
                  <a:pt x="0" y="0"/>
                </a:lnTo>
                <a:lnTo>
                  <a:pt x="0" y="711009"/>
                </a:lnTo>
                <a:lnTo>
                  <a:pt x="5039995" y="71100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30906" y="2441294"/>
            <a:ext cx="82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</a:rPr>
              <a:t>¯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7525" y="2533140"/>
            <a:ext cx="120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80" i="1">
                <a:latin typeface="DejaVu Serif"/>
                <a:cs typeface="DejaVu Serif"/>
              </a:rPr>
              <a:t>∞</a:t>
            </a:r>
            <a:endParaRPr sz="800">
              <a:latin typeface="DejaVu Serif"/>
              <a:cs typeface="DejaVu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133" y="2475038"/>
            <a:ext cx="27228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578100" algn="l"/>
              </a:tabLst>
            </a:pPr>
            <a:r>
              <a:rPr dirty="0" sz="1100" spc="-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onside</a:t>
            </a:r>
            <a:r>
              <a:rPr dirty="0" sz="1100" spc="1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emos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21393" y="2362808"/>
            <a:ext cx="59309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516255" algn="l"/>
              </a:tabLst>
            </a:pPr>
            <a:r>
              <a:rPr dirty="0" sz="1100" spc="110">
                <a:latin typeface="Verdana"/>
                <a:cs typeface="Verdana"/>
              </a:rPr>
              <a:t> </a:t>
            </a:r>
            <a:r>
              <a:rPr dirty="0" sz="1100" spc="110">
                <a:latin typeface="Verdana"/>
                <a:cs typeface="Verdana"/>
              </a:rPr>
              <a:t>	</a:t>
            </a:r>
            <a:r>
              <a:rPr dirty="0" sz="1100" spc="11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5805" y="2475038"/>
            <a:ext cx="4305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45">
                <a:latin typeface="Tahoma"/>
                <a:cs typeface="Tahoma"/>
              </a:rPr>
              <a:t>);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1441" y="2738842"/>
            <a:ext cx="322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5x</a:t>
            </a:r>
            <a:r>
              <a:rPr dirty="0" baseline="27777" sz="1200" spc="30">
                <a:latin typeface="Calibri"/>
                <a:cs typeface="Calibri"/>
              </a:rPr>
              <a:t>2</a:t>
            </a:r>
            <a:r>
              <a:rPr dirty="0" sz="1100" spc="2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44294" y="2949181"/>
            <a:ext cx="483870" cy="0"/>
          </a:xfrm>
          <a:custGeom>
            <a:avLst/>
            <a:gdLst/>
            <a:ahLst/>
            <a:cxnLst/>
            <a:rect l="l" t="t" r="r" b="b"/>
            <a:pathLst>
              <a:path w="483869" h="0">
                <a:moveTo>
                  <a:pt x="0" y="0"/>
                </a:moveTo>
                <a:lnTo>
                  <a:pt x="4837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46810" y="2832568"/>
            <a:ext cx="27171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2138680" algn="l"/>
                <a:tab pos="2538730" algn="l"/>
              </a:tabLst>
            </a:pPr>
            <a:r>
              <a:rPr dirty="0" sz="1100" i="1">
                <a:latin typeface="DejaVu Sans Condensed"/>
                <a:cs typeface="DejaVu Sans Condensed"/>
              </a:rPr>
              <a:t>|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i="1">
                <a:latin typeface="DejaVu Sans Condensed"/>
                <a:cs typeface="DejaVu Sans Condensed"/>
              </a:rPr>
              <a:t>|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 </a:t>
            </a:r>
            <a:r>
              <a:rPr dirty="0" baseline="-20202" sz="1650" spc="225" i="1">
                <a:latin typeface="DejaVu Sans Condensed"/>
                <a:cs typeface="DejaVu Sans Condensed"/>
              </a:rPr>
              <a:t> </a:t>
            </a:r>
            <a:r>
              <a:rPr dirty="0" baseline="-37878" sz="1650" spc="22">
                <a:latin typeface="Calibri"/>
                <a:cs typeface="Calibri"/>
              </a:rPr>
              <a:t>x</a:t>
            </a:r>
            <a:r>
              <a:rPr dirty="0" baseline="-31250" sz="1200" spc="22">
                <a:latin typeface="Calibri"/>
                <a:cs typeface="Calibri"/>
              </a:rPr>
              <a:t>2</a:t>
            </a:r>
            <a:r>
              <a:rPr dirty="0" baseline="-31250" sz="1200" spc="165">
                <a:latin typeface="Calibri"/>
                <a:cs typeface="Calibri"/>
              </a:rPr>
              <a:t> </a:t>
            </a:r>
            <a:r>
              <a:rPr dirty="0" baseline="-37878" sz="1650" spc="67">
                <a:latin typeface="Tahoma"/>
                <a:cs typeface="Tahoma"/>
              </a:rPr>
              <a:t>+</a:t>
            </a:r>
            <a:r>
              <a:rPr dirty="0" baseline="-37878" sz="1650" spc="-150">
                <a:latin typeface="Tahoma"/>
                <a:cs typeface="Tahoma"/>
              </a:rPr>
              <a:t> </a:t>
            </a:r>
            <a:r>
              <a:rPr dirty="0" baseline="-37878" sz="1650">
                <a:latin typeface="Calibri"/>
                <a:cs typeface="Calibri"/>
              </a:rPr>
              <a:t>3y</a:t>
            </a:r>
            <a:r>
              <a:rPr dirty="0" baseline="-31250" sz="1200">
                <a:latin typeface="Calibri"/>
                <a:cs typeface="Calibri"/>
              </a:rPr>
              <a:t>2 </a:t>
            </a:r>
            <a:r>
              <a:rPr dirty="0" baseline="-27777" sz="1200">
                <a:latin typeface="Calibri"/>
                <a:cs typeface="Calibri"/>
              </a:rPr>
              <a:t>  </a:t>
            </a:r>
            <a:r>
              <a:rPr dirty="0" baseline="-27777" sz="1200" spc="179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5</a:t>
            </a:r>
            <a:r>
              <a:rPr dirty="0" sz="1100" spc="-15" i="1">
                <a:latin typeface="DejaVu Sans Condensed"/>
                <a:cs typeface="DejaVu Sans Condensed"/>
              </a:rPr>
              <a:t>|</a:t>
            </a:r>
            <a:r>
              <a:rPr dirty="0" sz="1100" spc="-15">
                <a:latin typeface="Calibri"/>
                <a:cs typeface="Calibri"/>
              </a:rPr>
              <a:t>y</a:t>
            </a:r>
            <a:r>
              <a:rPr dirty="0" sz="1100" spc="-15" i="1">
                <a:latin typeface="DejaVu Sans Condensed"/>
                <a:cs typeface="DejaVu Sans Condensed"/>
              </a:rPr>
              <a:t>|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5" i="1">
                <a:latin typeface="DejaVu Sans Condensed"/>
                <a:cs typeface="DejaVu Sans Condensed"/>
              </a:rPr>
              <a:t> </a:t>
            </a:r>
            <a:r>
              <a:rPr dirty="0" sz="1100" spc="-25">
                <a:latin typeface="Calibri"/>
                <a:cs typeface="Calibri"/>
              </a:rPr>
              <a:t>10	</a:t>
            </a:r>
            <a:r>
              <a:rPr dirty="0" sz="1100" spc="60">
                <a:latin typeface="Tahoma"/>
                <a:cs typeface="Tahoma"/>
              </a:rPr>
              <a:t>=</a:t>
            </a:r>
            <a:r>
              <a:rPr dirty="0" sz="1100" spc="60" i="1">
                <a:latin typeface="DejaVu Sans Condensed"/>
                <a:cs typeface="DejaVu Sans Condensed"/>
              </a:rPr>
              <a:t>⇒	</a:t>
            </a:r>
            <a:r>
              <a:rPr dirty="0" sz="1100" spc="-30">
                <a:latin typeface="Calibri"/>
                <a:cs typeface="Calibri"/>
              </a:rPr>
              <a:t>f</a:t>
            </a:r>
            <a:r>
              <a:rPr dirty="0" sz="1100" spc="-30">
                <a:latin typeface="Tahoma"/>
                <a:cs typeface="Tahoma"/>
              </a:rPr>
              <a:t>([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25710" y="2832568"/>
            <a:ext cx="318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71125" y="2812692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31094" y="2832568"/>
            <a:ext cx="869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5">
                <a:latin typeface="Calibri"/>
                <a:cs typeface="Calibri"/>
              </a:rPr>
              <a:t>10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10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36412" y="2965143"/>
            <a:ext cx="11683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35">
                <a:latin typeface="Calibri"/>
                <a:cs typeface="Calibri"/>
              </a:rPr>
              <a:t>3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-80" b="1">
                <a:solidFill>
                  <a:srgbClr val="F9F9F9"/>
                </a:solidFill>
                <a:latin typeface="Trebuchet MS"/>
                <a:cs typeface="Trebuchet MS"/>
              </a:rPr>
              <a:t>C</a:t>
            </a:r>
            <a:r>
              <a:rPr dirty="0" u="none" sz="1200" spc="10" b="1">
                <a:solidFill>
                  <a:srgbClr val="F9F9F9"/>
                </a:solidFill>
                <a:latin typeface="Trebuchet MS"/>
                <a:cs typeface="Trebuchet MS"/>
              </a:rPr>
              <a:t>o</a:t>
            </a:r>
            <a:r>
              <a:rPr dirty="0" u="none" sz="1200" b="1">
                <a:solidFill>
                  <a:srgbClr val="F9F9F9"/>
                </a:solidFill>
                <a:latin typeface="Trebuchet MS"/>
                <a:cs typeface="Trebuchet MS"/>
              </a:rPr>
              <a:t>p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y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l</a:t>
            </a:r>
            <a:r>
              <a:rPr dirty="0" u="none" sz="1200" spc="-25" b="1">
                <a:solidFill>
                  <a:srgbClr val="F9F9F9"/>
                </a:solidFill>
                <a:latin typeface="Trebuchet MS"/>
                <a:cs typeface="Trebuchet MS"/>
              </a:rPr>
              <a:t>eft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55" b="1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0</a:t>
            </a:r>
            <a:r>
              <a:rPr dirty="0" u="none" sz="1200" spc="-25" b="1">
                <a:solidFill>
                  <a:srgbClr val="F9F9F9"/>
                </a:solidFill>
                <a:latin typeface="Trebuchet MS"/>
                <a:cs typeface="Trebuchet MS"/>
              </a:rPr>
              <a:t>20</a:t>
            </a:r>
            <a:r>
              <a:rPr dirty="0" u="none" sz="1200" spc="-80" b="1">
                <a:solidFill>
                  <a:srgbClr val="F9F9F9"/>
                </a:solidFill>
                <a:latin typeface="Trebuchet MS"/>
                <a:cs typeface="Trebuchet MS"/>
              </a:rPr>
              <a:t>-</a:t>
            </a:r>
            <a:r>
              <a:rPr dirty="0" u="none" sz="1200" spc="-55" b="1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0</a:t>
            </a:r>
            <a:r>
              <a:rPr dirty="0" u="none" sz="1200" spc="-114" b="1">
                <a:solidFill>
                  <a:srgbClr val="F9F9F9"/>
                </a:solidFill>
                <a:latin typeface="Trebuchet MS"/>
                <a:cs typeface="Trebuchet MS"/>
              </a:rPr>
              <a:t>22,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All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85" b="1">
                <a:solidFill>
                  <a:srgbClr val="F9F9F9"/>
                </a:solidFill>
                <a:latin typeface="Trebuchet MS"/>
                <a:cs typeface="Trebuchet MS"/>
              </a:rPr>
              <a:t>L</a:t>
            </a:r>
            <a:r>
              <a:rPr dirty="0" u="none" sz="1200" spc="-10" b="1">
                <a:solidFill>
                  <a:srgbClr val="F9F9F9"/>
                </a:solidFill>
                <a:latin typeface="Trebuchet MS"/>
                <a:cs typeface="Trebuchet MS"/>
              </a:rPr>
              <a:t>efts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15" b="1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e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v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e</a:t>
            </a:r>
            <a:r>
              <a:rPr dirty="0" u="none" sz="1200" spc="-50" b="1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dirty="0" u="none" sz="1200" spc="10" b="1">
                <a:solidFill>
                  <a:srgbClr val="F9F9F9"/>
                </a:solidFill>
                <a:latin typeface="Trebuchet MS"/>
                <a:cs typeface="Trebuchet MS"/>
              </a:rPr>
              <a:t>sed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834527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502825"/>
            <a:ext cx="3100705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75" b="1">
                <a:solidFill>
                  <a:srgbClr val="22373A"/>
                </a:solidFill>
                <a:latin typeface="Calibri"/>
                <a:cs typeface="Calibri"/>
              </a:rPr>
              <a:t>Temas</a:t>
            </a:r>
            <a:r>
              <a:rPr dirty="0" u="none" sz="17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15" b="1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7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-20" b="1">
                <a:solidFill>
                  <a:srgbClr val="22373A"/>
                </a:solidFill>
                <a:latin typeface="Calibri"/>
                <a:cs typeface="Calibri"/>
              </a:rPr>
              <a:t>3:</a:t>
            </a:r>
            <a:r>
              <a:rPr dirty="0" u="none" sz="17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Cálculo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diferencial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910485"/>
            <a:ext cx="12172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389310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6881" y="1519312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516103"/>
            <a:ext cx="151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Curso </a:t>
            </a:r>
            <a:r>
              <a:rPr dirty="0" sz="1000" spc="-10">
                <a:solidFill>
                  <a:srgbClr val="22373A"/>
                </a:solidFill>
                <a:latin typeface="Calibri"/>
                <a:cs typeface="Calibri"/>
              </a:rPr>
              <a:t>2021/2022,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929524"/>
            <a:ext cx="1090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Di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f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r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enciabilidad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638120"/>
            <a:ext cx="2118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Optimización</a:t>
            </a:r>
            <a:r>
              <a:rPr dirty="0" sz="1100" spc="1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y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otras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aplicaciones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44780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Diferenciabilidad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321310" cy="5080"/>
            </a:xfrm>
            <a:custGeom>
              <a:avLst/>
              <a:gdLst/>
              <a:ahLst/>
              <a:cxnLst/>
              <a:rect l="l" t="t" r="r" b="b"/>
              <a:pathLst>
                <a:path w="321310" h="5080">
                  <a:moveTo>
                    <a:pt x="0" y="5060"/>
                  </a:moveTo>
                  <a:lnTo>
                    <a:pt x="0" y="0"/>
                  </a:lnTo>
                  <a:lnTo>
                    <a:pt x="320868" y="0"/>
                  </a:lnTo>
                  <a:lnTo>
                    <a:pt x="32086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243928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243928"/>
            <a:ext cx="252031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derivada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direccional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454380"/>
            <a:ext cx="2520315" cy="822325"/>
          </a:xfrm>
          <a:custGeom>
            <a:avLst/>
            <a:gdLst/>
            <a:ahLst/>
            <a:cxnLst/>
            <a:rect l="l" t="t" r="r" b="b"/>
            <a:pathLst>
              <a:path w="2520315" h="822325">
                <a:moveTo>
                  <a:pt x="2519997" y="0"/>
                </a:moveTo>
                <a:lnTo>
                  <a:pt x="0" y="0"/>
                </a:lnTo>
                <a:lnTo>
                  <a:pt x="0" y="822007"/>
                </a:lnTo>
                <a:lnTo>
                  <a:pt x="2519997" y="822007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0731" y="453998"/>
            <a:ext cx="24434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229" i="1">
                <a:latin typeface="DejaVu Sans"/>
                <a:cs typeface="DejaVu Sans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229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214" y="962087"/>
            <a:ext cx="2355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h</a:t>
            </a:r>
            <a:r>
              <a:rPr dirty="0" sz="800" spc="240" i="1">
                <a:latin typeface="DejaVu Sans Condensed"/>
                <a:cs typeface="DejaVu Sans Condensed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786" y="732331"/>
            <a:ext cx="2091689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ts val="1030"/>
              </a:lnSpc>
              <a:spcBef>
                <a:spcPts val="90"/>
              </a:spcBef>
              <a:tabLst>
                <a:tab pos="944880" algn="l"/>
              </a:tabLst>
            </a:pPr>
            <a:r>
              <a:rPr dirty="0" baseline="-37878" sz="1650" spc="30">
                <a:latin typeface="Calibri"/>
                <a:cs typeface="Calibri"/>
              </a:rPr>
              <a:t>D</a:t>
            </a:r>
            <a:r>
              <a:rPr dirty="0" baseline="-62500" sz="1200" spc="104">
                <a:latin typeface="Calibri"/>
                <a:cs typeface="Calibri"/>
              </a:rPr>
              <a:t>v</a:t>
            </a:r>
            <a:r>
              <a:rPr dirty="0" baseline="-37878" sz="1650" spc="37">
                <a:latin typeface="Calibri"/>
                <a:cs typeface="Calibri"/>
              </a:rPr>
              <a:t>F</a:t>
            </a:r>
            <a:r>
              <a:rPr dirty="0" baseline="-37878" sz="1650">
                <a:latin typeface="Tahoma"/>
                <a:cs typeface="Tahoma"/>
              </a:rPr>
              <a:t>(</a:t>
            </a:r>
            <a:r>
              <a:rPr dirty="0" baseline="-37878" sz="1650" spc="67">
                <a:latin typeface="Calibri"/>
                <a:cs typeface="Calibri"/>
              </a:rPr>
              <a:t>x</a:t>
            </a:r>
            <a:r>
              <a:rPr dirty="0" baseline="-62500" sz="1200" spc="120">
                <a:latin typeface="Calibri"/>
                <a:cs typeface="Calibri"/>
              </a:rPr>
              <a:t>0</a:t>
            </a:r>
            <a:r>
              <a:rPr dirty="0" baseline="-37878" sz="1650">
                <a:latin typeface="Tahoma"/>
                <a:cs typeface="Tahoma"/>
              </a:rPr>
              <a:t>)</a:t>
            </a:r>
            <a:r>
              <a:rPr dirty="0" baseline="-37878" sz="1650">
                <a:latin typeface="Tahoma"/>
                <a:cs typeface="Tahoma"/>
              </a:rPr>
              <a:t> </a:t>
            </a:r>
            <a:r>
              <a:rPr dirty="0" baseline="-37878" sz="1650" spc="-172">
                <a:latin typeface="Tahoma"/>
                <a:cs typeface="Tahoma"/>
              </a:rPr>
              <a:t> </a:t>
            </a:r>
            <a:r>
              <a:rPr dirty="0" baseline="-5050" sz="1650" spc="-44" b="0" i="1">
                <a:latin typeface="Bookman Old Style"/>
                <a:cs typeface="Bookman Old Style"/>
              </a:rPr>
              <a:t>.</a:t>
            </a:r>
            <a:r>
              <a:rPr dirty="0" baseline="-5050" sz="1650" b="0" i="1">
                <a:latin typeface="Bookman Old Style"/>
                <a:cs typeface="Bookman Old Style"/>
              </a:rPr>
              <a:t>	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-10416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hv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10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37845">
              <a:lnSpc>
                <a:spcPts val="1030"/>
              </a:lnSpc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9462" y="921091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5073" y="1327985"/>
            <a:ext cx="1470025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dirty="0" sz="1100" spc="25">
                <a:latin typeface="Calibri"/>
                <a:cs typeface="Calibri"/>
              </a:rPr>
              <a:t>D</a:t>
            </a:r>
            <a:r>
              <a:rPr dirty="0" sz="1100" spc="140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52">
                <a:latin typeface="Calibri"/>
                <a:cs typeface="Calibri"/>
              </a:rPr>
              <a:t>m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26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marL="441959">
              <a:lnSpc>
                <a:spcPct val="100000"/>
              </a:lnSpc>
              <a:spcBef>
                <a:spcPts val="54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6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2009" y="1953245"/>
            <a:ext cx="749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v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70937" y="2087079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 h="0">
                <a:moveTo>
                  <a:pt x="0" y="0"/>
                </a:moveTo>
                <a:lnTo>
                  <a:pt x="15684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27304" y="1970479"/>
            <a:ext cx="2460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415540" algn="l"/>
              </a:tabLst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b="1">
                <a:latin typeface="Calibri"/>
                <a:cs typeface="Calibri"/>
              </a:rPr>
              <a:t>a: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-55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ariación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</a:t>
            </a:r>
            <a:r>
              <a:rPr dirty="0" sz="1100" spc="1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e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ción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6077" y="2037339"/>
            <a:ext cx="2299970" cy="59690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254"/>
              </a:spcBef>
            </a:pPr>
            <a:r>
              <a:rPr dirty="0" sz="800" spc="155" i="1">
                <a:latin typeface="DejaVu Sans Condensed"/>
                <a:cs typeface="DejaVu Sans Condensed"/>
              </a:rPr>
              <a:t>l</a:t>
            </a:r>
            <a:r>
              <a:rPr dirty="0" sz="800" spc="155">
                <a:latin typeface="Calibri"/>
                <a:cs typeface="Calibri"/>
              </a:rPr>
              <a:t>v</a:t>
            </a:r>
            <a:r>
              <a:rPr dirty="0" sz="800" spc="155" i="1">
                <a:latin typeface="DejaVu Sans Condensed"/>
                <a:cs typeface="DejaVu Sans Condensed"/>
              </a:rPr>
              <a:t>l</a:t>
            </a:r>
            <a:endParaRPr sz="800">
              <a:latin typeface="DejaVu Sans Condensed"/>
              <a:cs typeface="DejaVu Sans Condensed"/>
            </a:endParaRPr>
          </a:p>
          <a:p>
            <a:pPr marL="150495" indent="-113030">
              <a:lnSpc>
                <a:spcPct val="100000"/>
              </a:lnSpc>
              <a:spcBef>
                <a:spcPts val="204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20">
                <a:latin typeface="Calibri"/>
                <a:cs typeface="Calibri"/>
              </a:rPr>
              <a:t>¡D</a:t>
            </a:r>
            <a:r>
              <a:rPr dirty="0" baseline="-10416" sz="1200" spc="30" b="0" i="1">
                <a:latin typeface="Bookman Old Style"/>
                <a:cs typeface="Bookman Old Style"/>
              </a:rPr>
              <a:t>α</a:t>
            </a:r>
            <a:r>
              <a:rPr dirty="0" baseline="-10416" sz="1200" spc="30">
                <a:latin typeface="Calibri"/>
                <a:cs typeface="Calibri"/>
              </a:rPr>
              <a:t>v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baseline="-10416" sz="1200" spc="30">
                <a:latin typeface="Calibri"/>
                <a:cs typeface="Calibri"/>
              </a:rPr>
              <a:t>0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b="0" i="1">
                <a:latin typeface="Bookman Old Style"/>
                <a:cs typeface="Bookman Old Style"/>
              </a:rPr>
              <a:t>α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-10416" sz="1200" spc="22">
                <a:latin typeface="Calibri"/>
                <a:cs typeface="Calibri"/>
              </a:rPr>
              <a:t>v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baseline="-10416" sz="1200" spc="22">
                <a:latin typeface="Calibri"/>
                <a:cs typeface="Calibri"/>
              </a:rPr>
              <a:t>0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>
                <a:latin typeface="Calibri"/>
                <a:cs typeface="Calibri"/>
              </a:rPr>
              <a:t>!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75">
                <a:latin typeface="Lucida Sans Unicode"/>
                <a:cs typeface="Lucida Sans Unicode"/>
              </a:rPr>
              <a:t>-v--</a:t>
            </a:r>
            <a:r>
              <a:rPr dirty="0" sz="1100" spc="260">
                <a:latin typeface="Lucida Sans Unicode"/>
                <a:cs typeface="Lucida Sans Unicode"/>
              </a:rPr>
              <a:t> </a:t>
            </a:r>
            <a:r>
              <a:rPr dirty="0" sz="1100" spc="125" i="1">
                <a:latin typeface="DejaVu Sans"/>
                <a:cs typeface="DejaVu Sans"/>
              </a:rPr>
              <a:t>/</a:t>
            </a:r>
            <a:r>
              <a:rPr dirty="0" sz="1100" spc="125">
                <a:latin typeface="Calibri"/>
                <a:cs typeface="Calibri"/>
              </a:rPr>
              <a:t>v</a:t>
            </a:r>
            <a:r>
              <a:rPr dirty="0" sz="1100" spc="125" i="1">
                <a:latin typeface="DejaVu Sans"/>
                <a:cs typeface="DejaVu Sans"/>
              </a:rPr>
              <a:t>/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150495" indent="-113030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5">
                <a:latin typeface="Calibri"/>
                <a:cs typeface="Calibri"/>
              </a:rPr>
              <a:t>¿D</a:t>
            </a:r>
            <a:r>
              <a:rPr dirty="0" baseline="-10416" sz="1200" spc="37">
                <a:latin typeface="Calibri"/>
                <a:cs typeface="Calibri"/>
              </a:rPr>
              <a:t>v</a:t>
            </a:r>
            <a:r>
              <a:rPr dirty="0" baseline="-10416" sz="1200" spc="112">
                <a:latin typeface="Tahoma"/>
                <a:cs typeface="Tahoma"/>
              </a:rPr>
              <a:t>+</a:t>
            </a:r>
            <a:r>
              <a:rPr dirty="0" baseline="-10416" sz="1200" spc="60">
                <a:latin typeface="Calibri"/>
                <a:cs typeface="Calibri"/>
              </a:rPr>
              <a:t>w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-10416" sz="1200" spc="60">
                <a:latin typeface="Calibri"/>
                <a:cs typeface="Calibri"/>
              </a:rPr>
              <a:t>w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5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77294" y="296514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6991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(DLE)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1894" y="2955629"/>
            <a:ext cx="13970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994" y="280352"/>
            <a:ext cx="5052695" cy="77978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22860" rIns="0" bIns="0" rtlCol="0" vert="horz">
            <a:spAutoFit/>
          </a:bodyPr>
          <a:lstStyle/>
          <a:p>
            <a:pPr marL="45720" marR="3175">
              <a:lnSpc>
                <a:spcPct val="100000"/>
              </a:lnSpc>
              <a:spcBef>
                <a:spcPts val="180"/>
              </a:spcBef>
            </a:pPr>
            <a:r>
              <a:rPr dirty="0" sz="1100" spc="-35" b="1">
                <a:latin typeface="Trebuchet MS"/>
                <a:cs typeface="Trebuchet MS"/>
              </a:rPr>
              <a:t>conjunto</a:t>
            </a:r>
            <a:r>
              <a:rPr dirty="0" sz="1100" spc="-50" b="1">
                <a:latin typeface="Trebuchet MS"/>
                <a:cs typeface="Trebuchet MS"/>
              </a:rPr>
              <a:t> </a:t>
            </a:r>
            <a:r>
              <a:rPr dirty="0" sz="1100" spc="35">
                <a:latin typeface="Calibri"/>
                <a:cs typeface="Calibri"/>
              </a:rPr>
              <a:t>(Del </a:t>
            </a:r>
            <a:r>
              <a:rPr dirty="0" sz="1100" spc="25">
                <a:latin typeface="Calibri"/>
                <a:cs typeface="Calibri"/>
              </a:rPr>
              <a:t>lat.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coniunctus.)</a:t>
            </a:r>
            <a:endParaRPr sz="1100">
              <a:latin typeface="Calibri"/>
              <a:cs typeface="Calibri"/>
            </a:endParaRPr>
          </a:p>
          <a:p>
            <a:pPr marL="276860" indent="-174625">
              <a:lnSpc>
                <a:spcPct val="118000"/>
              </a:lnSpc>
              <a:spcBef>
                <a:spcPts val="844"/>
              </a:spcBef>
            </a:pPr>
            <a:r>
              <a:rPr dirty="0" sz="1100" spc="-10">
                <a:solidFill>
                  <a:srgbClr val="22373A"/>
                </a:solidFill>
                <a:latin typeface="Calibri"/>
                <a:cs typeface="Calibri"/>
              </a:rPr>
              <a:t>6.</a:t>
            </a:r>
            <a:r>
              <a:rPr dirty="0" sz="1100" spc="-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m. </a:t>
            </a:r>
            <a:r>
              <a:rPr dirty="0" sz="1100" spc="40">
                <a:latin typeface="Calibri"/>
                <a:cs typeface="Calibri"/>
              </a:rPr>
              <a:t>Totalidad </a:t>
            </a:r>
            <a:r>
              <a:rPr dirty="0" sz="1100" spc="50">
                <a:latin typeface="Calibri"/>
                <a:cs typeface="Calibri"/>
              </a:rPr>
              <a:t>de </a:t>
            </a:r>
            <a:r>
              <a:rPr dirty="0" sz="1100" spc="60">
                <a:latin typeface="Calibri"/>
                <a:cs typeface="Calibri"/>
              </a:rPr>
              <a:t>los </a:t>
            </a:r>
            <a:r>
              <a:rPr dirty="0" sz="1100" spc="45">
                <a:latin typeface="Calibri"/>
                <a:cs typeface="Calibri"/>
              </a:rPr>
              <a:t>elementos </a:t>
            </a:r>
            <a:r>
              <a:rPr dirty="0" sz="1100" spc="50">
                <a:latin typeface="Calibri"/>
                <a:cs typeface="Calibri"/>
              </a:rPr>
              <a:t>o </a:t>
            </a:r>
            <a:r>
              <a:rPr dirty="0" sz="1100" spc="60">
                <a:latin typeface="Calibri"/>
                <a:cs typeface="Calibri"/>
              </a:rPr>
              <a:t>cosas </a:t>
            </a:r>
            <a:r>
              <a:rPr dirty="0" sz="1100" spc="50">
                <a:latin typeface="Calibri"/>
                <a:cs typeface="Calibri"/>
              </a:rPr>
              <a:t>poseedores de una propiedad </a:t>
            </a:r>
            <a:r>
              <a:rPr dirty="0" sz="1100" spc="35">
                <a:latin typeface="Calibri"/>
                <a:cs typeface="Calibri"/>
              </a:rPr>
              <a:t>común,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distingue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otros;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p.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ej.,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seres </a:t>
            </a:r>
            <a:r>
              <a:rPr dirty="0" sz="1100" spc="35">
                <a:latin typeface="Calibri"/>
                <a:cs typeface="Calibri"/>
              </a:rPr>
              <a:t>vivos.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5412" y="1474240"/>
            <a:ext cx="13862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manzana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65" i="1">
                <a:latin typeface="DejaVu Sans Condensed"/>
                <a:cs typeface="DejaVu Sans Condensed"/>
              </a:rPr>
              <a:t>♣}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1101" y="2048953"/>
            <a:ext cx="204723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∧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2</a:t>
            </a:r>
            <a:r>
              <a:rPr dirty="0" sz="1100" spc="5">
                <a:latin typeface="Calibri"/>
                <a:cs typeface="Calibri"/>
              </a:rPr>
              <a:t>k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079" y="1201329"/>
            <a:ext cx="1835785" cy="16141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5">
                <a:latin typeface="Calibri"/>
                <a:cs typeface="Calibri"/>
              </a:rPr>
              <a:t>Extensión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(enumeración)</a:t>
            </a:r>
            <a:endParaRPr sz="1100">
              <a:latin typeface="Calibri"/>
              <a:cs typeface="Calibri"/>
            </a:endParaRPr>
          </a:p>
          <a:p>
            <a:pPr marL="695325">
              <a:lnSpc>
                <a:spcPct val="100000"/>
              </a:lnSpc>
              <a:spcBef>
                <a:spcPts val="830"/>
              </a:spcBef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50495" indent="-113030">
              <a:lnSpc>
                <a:spcPct val="100000"/>
              </a:lnSpc>
              <a:spcBef>
                <a:spcPts val="1055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0">
                <a:latin typeface="Calibri"/>
                <a:cs typeface="Calibri"/>
              </a:rPr>
              <a:t>Comprensión (propiedad)</a:t>
            </a:r>
            <a:endParaRPr sz="1100">
              <a:latin typeface="Calibri"/>
              <a:cs typeface="Calibri"/>
            </a:endParaRPr>
          </a:p>
          <a:p>
            <a:pPr marL="695325">
              <a:lnSpc>
                <a:spcPct val="100000"/>
              </a:lnSpc>
              <a:spcBef>
                <a:spcPts val="830"/>
              </a:spcBef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50495" indent="-113030">
              <a:lnSpc>
                <a:spcPct val="100000"/>
              </a:lnSpc>
              <a:spcBef>
                <a:spcPts val="1055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0">
                <a:latin typeface="Calibri"/>
                <a:cs typeface="Calibri"/>
              </a:rPr>
              <a:t>Abstracción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(imagen)</a:t>
            </a:r>
            <a:endParaRPr sz="1100">
              <a:latin typeface="Calibri"/>
              <a:cs typeface="Calibri"/>
            </a:endParaRPr>
          </a:p>
          <a:p>
            <a:pPr marL="695325">
              <a:lnSpc>
                <a:spcPct val="100000"/>
              </a:lnSpc>
              <a:spcBef>
                <a:spcPts val="830"/>
              </a:spcBef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P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21101" y="2623666"/>
            <a:ext cx="9766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10">
                <a:latin typeface="Calibri"/>
                <a:cs typeface="Calibri"/>
              </a:rPr>
              <a:t>2k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217182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217182"/>
            <a:ext cx="252031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derivada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parcial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427621"/>
            <a:ext cx="2520315" cy="930275"/>
          </a:xfrm>
          <a:custGeom>
            <a:avLst/>
            <a:gdLst/>
            <a:ahLst/>
            <a:cxnLst/>
            <a:rect l="l" t="t" r="r" b="b"/>
            <a:pathLst>
              <a:path w="2520315" h="930275">
                <a:moveTo>
                  <a:pt x="2519997" y="0"/>
                </a:moveTo>
                <a:lnTo>
                  <a:pt x="0" y="0"/>
                </a:lnTo>
                <a:lnTo>
                  <a:pt x="0" y="929995"/>
                </a:lnTo>
                <a:lnTo>
                  <a:pt x="2519997" y="929995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0731" y="427252"/>
            <a:ext cx="20758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504" y="693088"/>
            <a:ext cx="40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831" y="612189"/>
            <a:ext cx="990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831" y="712697"/>
            <a:ext cx="167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75">
                <a:latin typeface="Tahoma"/>
                <a:cs typeface="Tahoma"/>
              </a:rPr>
              <a:t>=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731" y="625143"/>
            <a:ext cx="181546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471170" algn="l"/>
              </a:tabLst>
            </a:pPr>
            <a:r>
              <a:rPr dirty="0" sz="1100" spc="-60" i="1">
                <a:latin typeface="DejaVu Sans"/>
                <a:cs typeface="DejaVu Sans"/>
              </a:rPr>
              <a:t>{</a:t>
            </a:r>
            <a:r>
              <a:rPr dirty="0" sz="1100" spc="-60">
                <a:latin typeface="Calibri"/>
                <a:cs typeface="Calibri"/>
              </a:rPr>
              <a:t>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}	</a:t>
            </a:r>
            <a:r>
              <a:rPr dirty="0" sz="1100" spc="55">
                <a:latin typeface="Calibri"/>
                <a:cs typeface="Calibri"/>
              </a:rPr>
              <a:t>base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canónica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m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7643" y="867992"/>
            <a:ext cx="178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-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7643" y="1056765"/>
            <a:ext cx="160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90" b="0" i="1">
                <a:latin typeface="Bookman Old Style"/>
                <a:cs typeface="Bookman Old Style"/>
              </a:rPr>
              <a:t>∂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5255" y="1124710"/>
            <a:ext cx="40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4348" y="882750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9618" y="1069027"/>
            <a:ext cx="336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25">
                <a:latin typeface="Calibri"/>
                <a:cs typeface="Calibri"/>
              </a:rPr>
              <a:t>i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4737" y="1019960"/>
            <a:ext cx="7353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89890" algn="l"/>
                <a:tab pos="66611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e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54493" y="961719"/>
            <a:ext cx="9156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 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1962" y="1417990"/>
            <a:ext cx="1303020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265"/>
              </a:spcBef>
              <a:tabLst>
                <a:tab pos="1038225" algn="l"/>
              </a:tabLst>
            </a:pPr>
            <a:r>
              <a:rPr dirty="0" u="sng" sz="1100" spc="-1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6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sz="1100" spc="60">
                <a:latin typeface="Calibri"/>
                <a:cs typeface="Calibri"/>
              </a:rPr>
              <a:t>	</a:t>
            </a:r>
            <a:r>
              <a:rPr dirty="0" u="sng" sz="1100" spc="6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170"/>
              </a:spcBef>
              <a:tabLst>
                <a:tab pos="1038225" algn="l"/>
              </a:tabLst>
            </a:pP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7361" sz="1200" spc="82">
                <a:latin typeface="Calibri"/>
                <a:cs typeface="Calibri"/>
              </a:rPr>
              <a:t>i	</a:t>
            </a: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7361" sz="1200" spc="82">
                <a:latin typeface="Calibri"/>
                <a:cs typeface="Calibri"/>
              </a:rPr>
              <a:t>i</a:t>
            </a:r>
            <a:endParaRPr baseline="-17361"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28012" y="1514346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3105" y="1534222"/>
            <a:ext cx="19018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33450" algn="l"/>
                <a:tab pos="1580515" algn="l"/>
              </a:tabLst>
            </a:pP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6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30">
                <a:latin typeface="Calibri"/>
                <a:cs typeface="Calibri"/>
              </a:rPr>
              <a:t>(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ol</a:t>
            </a:r>
            <a:r>
              <a:rPr dirty="0" sz="1100" spc="-5">
                <a:latin typeface="Calibri"/>
                <a:cs typeface="Calibri"/>
              </a:rPr>
              <a:t>.)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0004" y="1944852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0004" y="1944852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der.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parcial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2º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orden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0004" y="2155304"/>
            <a:ext cx="2520315" cy="487045"/>
          </a:xfrm>
          <a:custGeom>
            <a:avLst/>
            <a:gdLst/>
            <a:ahLst/>
            <a:cxnLst/>
            <a:rect l="l" t="t" r="r" b="b"/>
            <a:pathLst>
              <a:path w="2520315" h="487044">
                <a:moveTo>
                  <a:pt x="2519997" y="0"/>
                </a:moveTo>
                <a:lnTo>
                  <a:pt x="0" y="0"/>
                </a:lnTo>
                <a:lnTo>
                  <a:pt x="0" y="486841"/>
                </a:lnTo>
                <a:lnTo>
                  <a:pt x="2519997" y="486841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13815" y="2392083"/>
            <a:ext cx="363855" cy="0"/>
          </a:xfrm>
          <a:custGeom>
            <a:avLst/>
            <a:gdLst/>
            <a:ahLst/>
            <a:cxnLst/>
            <a:rect l="l" t="t" r="r" b="b"/>
            <a:pathLst>
              <a:path w="363855" h="0">
                <a:moveTo>
                  <a:pt x="0" y="0"/>
                </a:moveTo>
                <a:lnTo>
                  <a:pt x="36344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30934" y="2275470"/>
            <a:ext cx="120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5524" y="2181744"/>
            <a:ext cx="92201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389890" algn="l"/>
              </a:tabLst>
            </a:pP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sz="1100" spc="-225" b="0" i="1">
                <a:latin typeface="Bookman Old Style"/>
                <a:cs typeface="Bookman Old Style"/>
              </a:rPr>
              <a:t> </a:t>
            </a:r>
            <a:r>
              <a:rPr dirty="0" baseline="27777" sz="1200" spc="37">
                <a:latin typeface="Calibri"/>
                <a:cs typeface="Calibri"/>
              </a:rPr>
              <a:t>2</a:t>
            </a: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baseline="-5050" sz="1650" spc="-44" b="0" i="1">
                <a:latin typeface="Bookman Old Style"/>
                <a:cs typeface="Bookman Old Style"/>
              </a:rPr>
              <a:t>.</a:t>
            </a:r>
            <a:r>
              <a:rPr dirty="0" u="sng" sz="1100" spc="71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sz="1100" spc="3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 </a:t>
            </a:r>
            <a:r>
              <a:rPr dirty="0" u="sng" sz="1100" spc="18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 </a:t>
            </a:r>
            <a:r>
              <a:rPr dirty="0" u="sng" sz="1100" spc="6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88415" y="2370504"/>
            <a:ext cx="10299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603885" algn="l"/>
              </a:tabLst>
            </a:pPr>
            <a:r>
              <a:rPr dirty="0" sz="1100" spc="60" b="0" i="1">
                <a:latin typeface="Bookman Old Style"/>
                <a:cs typeface="Bookman Old Style"/>
              </a:rPr>
              <a:t>∂</a:t>
            </a:r>
            <a:r>
              <a:rPr dirty="0" sz="1100" spc="60">
                <a:latin typeface="Calibri"/>
                <a:cs typeface="Calibri"/>
              </a:rPr>
              <a:t>x</a:t>
            </a:r>
            <a:r>
              <a:rPr dirty="0" baseline="-17361" sz="1200" spc="89">
                <a:latin typeface="Calibri"/>
                <a:cs typeface="Calibri"/>
              </a:rPr>
              <a:t>j</a:t>
            </a:r>
            <a:r>
              <a:rPr dirty="0" sz="1100" spc="60" b="0" i="1">
                <a:latin typeface="Bookman Old Style"/>
                <a:cs typeface="Bookman Old Style"/>
              </a:rPr>
              <a:t>∂</a:t>
            </a:r>
            <a:r>
              <a:rPr dirty="0" sz="1100" spc="60">
                <a:latin typeface="Calibri"/>
                <a:cs typeface="Calibri"/>
              </a:rPr>
              <a:t>x</a:t>
            </a:r>
            <a:r>
              <a:rPr dirty="0" baseline="-17361" sz="1200" spc="89">
                <a:latin typeface="Calibri"/>
                <a:cs typeface="Calibri"/>
              </a:rPr>
              <a:t>i	</a:t>
            </a: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7361" sz="1200" spc="82">
                <a:latin typeface="Calibri"/>
                <a:cs typeface="Calibri"/>
              </a:rPr>
              <a:t>j</a:t>
            </a:r>
            <a:r>
              <a:rPr dirty="0" baseline="-17361" sz="1200" spc="89">
                <a:latin typeface="Calibri"/>
                <a:cs typeface="Calibri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7361" sz="1200" spc="82">
                <a:latin typeface="Calibri"/>
                <a:cs typeface="Calibri"/>
              </a:rPr>
              <a:t>i</a:t>
            </a:r>
            <a:endParaRPr baseline="-17361"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0242" y="2692449"/>
            <a:ext cx="153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1904" y="2786175"/>
            <a:ext cx="1235075" cy="287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035"/>
              </a:lnSpc>
              <a:spcBef>
                <a:spcPts val="90"/>
              </a:spcBef>
              <a:tabLst>
                <a:tab pos="683895" algn="l"/>
              </a:tabLst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spc="45" b="1">
                <a:latin typeface="Calibri"/>
                <a:cs typeface="Calibri"/>
              </a:rPr>
              <a:t>a</a:t>
            </a:r>
            <a:r>
              <a:rPr dirty="0" sz="1100" spc="-4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baseline="-10416" sz="1200" spc="52">
                <a:latin typeface="Calibri"/>
                <a:cs typeface="Calibri"/>
              </a:rPr>
              <a:t>x</a:t>
            </a:r>
            <a:r>
              <a:rPr dirty="0" baseline="-10416" sz="1200" spc="-112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 algn="ctr" marR="37465">
              <a:lnSpc>
                <a:spcPts val="1035"/>
              </a:lnSpc>
            </a:pPr>
            <a:r>
              <a:rPr dirty="0" sz="1100" spc="70" b="0" i="1">
                <a:latin typeface="Bookman Old Style"/>
                <a:cs typeface="Bookman Old Style"/>
              </a:rPr>
              <a:t>∂</a:t>
            </a:r>
            <a:r>
              <a:rPr dirty="0" sz="1100" spc="7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98968" y="2728974"/>
            <a:ext cx="174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2727" sz="1650" spc="37">
                <a:latin typeface="Calibri"/>
                <a:cs typeface="Calibri"/>
              </a:rPr>
              <a:t>f</a:t>
            </a:r>
            <a:r>
              <a:rPr dirty="0" baseline="-22727" sz="1650" spc="-104">
                <a:latin typeface="Calibri"/>
                <a:cs typeface="Calibri"/>
              </a:rPr>
              <a:t> </a:t>
            </a:r>
            <a:r>
              <a:rPr dirty="0" sz="800" spc="-229" i="1">
                <a:latin typeface="DejaVu Sans Condensed"/>
                <a:cs typeface="DejaVu Sans Condensed"/>
              </a:rPr>
              <a:t>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75536" y="2857752"/>
            <a:ext cx="742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8124" y="2692449"/>
            <a:ext cx="2660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sz="1100" spc="-225" b="0" i="1">
                <a:latin typeface="Bookman Old Style"/>
                <a:cs typeface="Bookman Old Style"/>
              </a:rPr>
              <a:t> 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92744" y="2902788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4" h="0">
                <a:moveTo>
                  <a:pt x="0" y="0"/>
                </a:moveTo>
                <a:lnTo>
                  <a:pt x="29620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654644" y="2881209"/>
            <a:ext cx="743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y</a:t>
            </a: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x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=</a:t>
            </a:r>
            <a:r>
              <a:rPr dirty="0" baseline="37878" sz="1650" spc="-97">
                <a:latin typeface="Tahoma"/>
                <a:cs typeface="Tahoma"/>
              </a:rPr>
              <a:t> </a:t>
            </a:r>
            <a:r>
              <a:rPr dirty="0" baseline="37878" sz="1650" spc="44" b="0" i="1">
                <a:latin typeface="Bookman Old Style"/>
                <a:cs typeface="Bookman Old Style"/>
              </a:rPr>
              <a:t>∂</a:t>
            </a:r>
            <a:r>
              <a:rPr dirty="0" baseline="34722" sz="1200" spc="44">
                <a:latin typeface="Calibri"/>
                <a:cs typeface="Calibri"/>
              </a:rPr>
              <a:t>yx</a:t>
            </a:r>
            <a:endParaRPr baseline="34722"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45892" y="2786175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25281" y="2728974"/>
            <a:ext cx="5581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379095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baseline="-22727" sz="1650" spc="37">
                <a:latin typeface="Calibri"/>
                <a:cs typeface="Calibri"/>
              </a:rPr>
              <a:t>f</a:t>
            </a:r>
            <a:r>
              <a:rPr dirty="0" baseline="-22727" sz="1650">
                <a:latin typeface="Calibri"/>
                <a:cs typeface="Calibri"/>
              </a:rPr>
              <a:t>	</a:t>
            </a:r>
            <a:r>
              <a:rPr dirty="0" baseline="-22727" sz="1650" spc="37">
                <a:latin typeface="Calibri"/>
                <a:cs typeface="Calibri"/>
              </a:rPr>
              <a:t>f</a:t>
            </a:r>
            <a:r>
              <a:rPr dirty="0" baseline="-22727" sz="1650" spc="-104">
                <a:latin typeface="Calibri"/>
                <a:cs typeface="Calibri"/>
              </a:rPr>
              <a:t> </a:t>
            </a:r>
            <a:r>
              <a:rPr dirty="0" sz="800" spc="-229" i="1">
                <a:latin typeface="DejaVu Sans Condensed"/>
                <a:cs typeface="DejaVu Sans Condensed"/>
              </a:rPr>
              <a:t>11</a:t>
            </a:r>
            <a:endParaRPr sz="800">
              <a:latin typeface="DejaVu Sans Condensed"/>
              <a:cs typeface="DejaVu Sans Condense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43301" y="2857752"/>
            <a:ext cx="12318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xy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73953" y="2966350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810310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810310"/>
            <a:ext cx="252031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vector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gradiente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1020762"/>
            <a:ext cx="2520315" cy="727710"/>
          </a:xfrm>
          <a:custGeom>
            <a:avLst/>
            <a:gdLst/>
            <a:ahLst/>
            <a:cxnLst/>
            <a:rect l="l" t="t" r="r" b="b"/>
            <a:pathLst>
              <a:path w="2520315" h="727710">
                <a:moveTo>
                  <a:pt x="2519997" y="0"/>
                </a:moveTo>
                <a:lnTo>
                  <a:pt x="0" y="0"/>
                </a:lnTo>
                <a:lnTo>
                  <a:pt x="0" y="727468"/>
                </a:lnTo>
                <a:lnTo>
                  <a:pt x="2519997" y="727468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0731" y="1032445"/>
            <a:ext cx="2407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0">
                <a:latin typeface="Calibri"/>
                <a:cs typeface="Calibri"/>
              </a:rPr>
              <a:t>(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n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5">
                <a:latin typeface="Calibri"/>
                <a:cs typeface="Calibri"/>
              </a:rPr>
              <a:t>),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8601" y="1410562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8212" y="1273364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915" y="1352332"/>
            <a:ext cx="5575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60" i="1">
                <a:latin typeface="DejaVu Sans"/>
                <a:cs typeface="DejaVu Sans"/>
              </a:rPr>
              <a:t>∇</a:t>
            </a:r>
            <a:r>
              <a:rPr dirty="0" sz="1100" spc="60">
                <a:latin typeface="Calibri"/>
                <a:cs typeface="Calibri"/>
              </a:rPr>
              <a:t>f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60">
                <a:latin typeface="Calibri"/>
                <a:cs typeface="Calibri"/>
              </a:rPr>
              <a:t>x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6977" y="1258606"/>
            <a:ext cx="1752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1577" y="1447367"/>
            <a:ext cx="254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5" b="0" i="1">
                <a:latin typeface="Bookman Old Style"/>
                <a:cs typeface="Bookman Old Style"/>
              </a:rPr>
              <a:t>∂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baseline="-10416" sz="1200" spc="37">
                <a:latin typeface="Calibri"/>
                <a:cs typeface="Calibri"/>
              </a:rPr>
              <a:t>1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39213" y="1258606"/>
            <a:ext cx="196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3813" y="1447367"/>
            <a:ext cx="297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0416" sz="1200" spc="82">
                <a:latin typeface="Calibri"/>
                <a:cs typeface="Calibri"/>
              </a:rPr>
              <a:t>m</a:t>
            </a:r>
            <a:endParaRPr baseline="-10416"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9666" y="1410562"/>
            <a:ext cx="88391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81470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9435" y="1352332"/>
            <a:ext cx="10642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814705" algn="l"/>
              </a:tabLst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45">
                <a:latin typeface="Calibri"/>
                <a:cs typeface="Calibri"/>
              </a:rPr>
              <a:t> </a:t>
            </a:r>
            <a:r>
              <a:rPr dirty="0" sz="1100" spc="-15">
                <a:latin typeface="Tahoma"/>
                <a:cs typeface="Tahoma"/>
              </a:rPr>
              <a:t>)</a:t>
            </a:r>
            <a:r>
              <a:rPr dirty="0" sz="1100" spc="-1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7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9820" y="1156981"/>
            <a:ext cx="149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381125" algn="l"/>
              </a:tabLst>
            </a:pPr>
            <a:r>
              <a:rPr dirty="0" sz="1100" spc="300">
                <a:latin typeface="Verdana"/>
                <a:cs typeface="Verdana"/>
              </a:rPr>
              <a:t>(	</a:t>
            </a:r>
            <a:r>
              <a:rPr dirty="0" sz="1100" spc="7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346" y="1924836"/>
            <a:ext cx="20815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759585" algn="l"/>
              </a:tabLst>
            </a:pPr>
            <a:r>
              <a:rPr dirty="0" sz="1100" spc="75" i="1">
                <a:latin typeface="DejaVu Sans"/>
                <a:cs typeface="DejaVu Sans"/>
              </a:rPr>
              <a:t>∇</a:t>
            </a:r>
            <a:r>
              <a:rPr dirty="0" sz="1100" spc="75">
                <a:latin typeface="Calibri"/>
                <a:cs typeface="Calibri"/>
              </a:rPr>
              <a:t>f</a:t>
            </a:r>
            <a:r>
              <a:rPr dirty="0" sz="1100" spc="75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45" i="1">
                <a:latin typeface="DejaVu Sans"/>
                <a:cs typeface="DejaVu Sans"/>
              </a:rPr>
              <a:t>−→ </a:t>
            </a:r>
            <a:r>
              <a:rPr dirty="0" sz="1100" spc="45" i="1">
                <a:latin typeface="DejaVu Sans"/>
                <a:cs typeface="DejaVu Sans"/>
              </a:rPr>
              <a:t>∇</a:t>
            </a:r>
            <a:r>
              <a:rPr dirty="0" sz="1100" spc="45">
                <a:latin typeface="Calibri"/>
                <a:cs typeface="Calibri"/>
              </a:rPr>
              <a:t>f</a:t>
            </a:r>
            <a:r>
              <a:rPr dirty="0" sz="1100" spc="45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31250" sz="1200" spc="22">
                <a:latin typeface="Calibri"/>
                <a:cs typeface="Calibri"/>
              </a:rPr>
              <a:t>m	</a:t>
            </a:r>
            <a:r>
              <a:rPr dirty="0" sz="1100" spc="30">
                <a:latin typeface="Calibri"/>
                <a:cs typeface="Calibri"/>
              </a:rPr>
              <a:t>(fila)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37336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371334"/>
            <a:ext cx="3415029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matriz</a:t>
            </a:r>
            <a:r>
              <a:rPr dirty="0" u="none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jacobiana</a:t>
            </a: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determinante</a:t>
            </a: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jacobiano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583818"/>
            <a:ext cx="5039995" cy="1887855"/>
          </a:xfrm>
          <a:custGeom>
            <a:avLst/>
            <a:gdLst/>
            <a:ahLst/>
            <a:cxnLst/>
            <a:rect l="l" t="t" r="r" b="b"/>
            <a:pathLst>
              <a:path w="5039995" h="1887855">
                <a:moveTo>
                  <a:pt x="5039995" y="0"/>
                </a:moveTo>
                <a:lnTo>
                  <a:pt x="0" y="0"/>
                </a:lnTo>
                <a:lnTo>
                  <a:pt x="0" y="1887562"/>
                </a:lnTo>
                <a:lnTo>
                  <a:pt x="5039995" y="188756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8033" y="583436"/>
            <a:ext cx="20561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9058" y="1322094"/>
            <a:ext cx="82994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ts val="66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Jac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Tahoma"/>
                <a:cs typeface="Tahoma"/>
              </a:rPr>
              <a:t>)(</a:t>
            </a:r>
            <a:r>
              <a:rPr dirty="0" sz="1100" spc="25">
                <a:latin typeface="Calibri"/>
                <a:cs typeface="Calibri"/>
              </a:rPr>
              <a:t>x</a:t>
            </a:r>
            <a:r>
              <a:rPr dirty="0" baseline="-10416" sz="1200" spc="37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170">
                <a:latin typeface="Tahoma"/>
                <a:cs typeface="Tahoma"/>
              </a:rPr>
              <a:t> </a:t>
            </a:r>
            <a:r>
              <a:rPr dirty="0" baseline="30303" sz="1650" spc="-44" b="0" i="1">
                <a:latin typeface="Bookman Old Style"/>
                <a:cs typeface="Bookman Old Style"/>
              </a:rPr>
              <a:t>.</a:t>
            </a:r>
            <a:endParaRPr baseline="30303" sz="1650">
              <a:latin typeface="Bookman Old Style"/>
              <a:cs typeface="Bookman Old Style"/>
            </a:endParaRPr>
          </a:p>
          <a:p>
            <a:pPr algn="r" marR="30480">
              <a:lnSpc>
                <a:spcPts val="660"/>
              </a:lnSpc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6303" y="1204327"/>
            <a:ext cx="14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Verdana"/>
                <a:cs typeface="Verdana"/>
              </a:rPr>
              <a:t>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6303" y="1453704"/>
            <a:ext cx="133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Verdana"/>
                <a:cs typeface="Verdana"/>
              </a:rPr>
              <a:t>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6303" y="1542375"/>
            <a:ext cx="14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Verdana"/>
                <a:cs typeface="Verdana"/>
              </a:rPr>
              <a:t>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0156" y="874901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9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6384" y="916056"/>
            <a:ext cx="584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6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88070" y="95460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7826" y="896377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6091" y="874901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9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2331" y="916056"/>
            <a:ext cx="584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6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20861" y="981467"/>
            <a:ext cx="2247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35" b="0" i="1">
                <a:latin typeface="Bookman Old Style"/>
                <a:cs typeface="Bookman Old Style"/>
              </a:rPr>
              <a:t>∂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baseline="-13888" sz="900" spc="52">
                <a:latin typeface="Calibri"/>
                <a:cs typeface="Calibri"/>
              </a:rPr>
              <a:t>2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6405" y="95460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05848" y="874901"/>
            <a:ext cx="1454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9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25545" y="916056"/>
            <a:ext cx="584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6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23246" y="95460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03002" y="896377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77314" y="943102"/>
            <a:ext cx="220345" cy="3454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800" spc="25" b="0" i="1">
                <a:latin typeface="Bookman Old Style"/>
                <a:cs typeface="Bookman Old Style"/>
              </a:rPr>
              <a:t>∂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baseline="-9259" sz="900" spc="37">
                <a:latin typeface="Calibri"/>
                <a:cs typeface="Calibri"/>
              </a:rPr>
              <a:t>1</a:t>
            </a:r>
            <a:endParaRPr baseline="-9259" sz="900">
              <a:latin typeface="Calibri"/>
              <a:cs typeface="Calibri"/>
            </a:endParaRPr>
          </a:p>
          <a:p>
            <a:pPr marL="42545">
              <a:lnSpc>
                <a:spcPct val="100000"/>
              </a:lnSpc>
              <a:spcBef>
                <a:spcPts val="295"/>
              </a:spcBef>
            </a:pPr>
            <a:r>
              <a:rPr dirty="0" sz="800" spc="55" b="0" i="1">
                <a:latin typeface="Bookman Old Style"/>
                <a:cs typeface="Bookman Old Style"/>
              </a:rPr>
              <a:t>∂</a:t>
            </a:r>
            <a:r>
              <a:rPr dirty="0" sz="800" spc="55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03996" y="1183213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15414" y="1280134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4" h="0">
                <a:moveTo>
                  <a:pt x="0" y="0"/>
                </a:moveTo>
                <a:lnTo>
                  <a:pt x="14993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877314" y="1248637"/>
            <a:ext cx="2203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25" b="0" i="1">
                <a:latin typeface="Bookman Old Style"/>
                <a:cs typeface="Bookman Old Style"/>
              </a:rPr>
              <a:t>∂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baseline="-9259" sz="900" spc="37">
                <a:latin typeface="Calibri"/>
                <a:cs typeface="Calibri"/>
              </a:rPr>
              <a:t>1</a:t>
            </a:r>
            <a:endParaRPr baseline="-9259"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88070" y="1221763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67826" y="1163534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53703" y="1141296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20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49944" y="1183213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58961" y="128013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 h="0">
                <a:moveTo>
                  <a:pt x="0" y="0"/>
                </a:moveTo>
                <a:lnTo>
                  <a:pt x="15471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420861" y="1248637"/>
            <a:ext cx="2247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35" b="0" i="1">
                <a:latin typeface="Bookman Old Style"/>
                <a:cs typeface="Bookman Old Style"/>
              </a:rPr>
              <a:t>∂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baseline="-13888" sz="900" spc="52">
                <a:latin typeface="Calibri"/>
                <a:cs typeface="Calibri"/>
              </a:rPr>
              <a:t>2</a:t>
            </a:r>
            <a:endParaRPr baseline="-13888"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36405" y="1221763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0448" y="968426"/>
            <a:ext cx="252095" cy="32004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baseline="6944" sz="1200" spc="75" b="0" i="1">
                <a:latin typeface="Bookman Old Style"/>
                <a:cs typeface="Bookman Old Style"/>
              </a:rPr>
              <a:t>∂</a:t>
            </a:r>
            <a:r>
              <a:rPr dirty="0" baseline="6944" sz="1200" spc="75">
                <a:latin typeface="Calibri"/>
                <a:cs typeface="Calibri"/>
              </a:rPr>
              <a:t>x</a:t>
            </a:r>
            <a:r>
              <a:rPr dirty="0" sz="600" spc="50">
                <a:latin typeface="Calibri"/>
                <a:cs typeface="Calibri"/>
              </a:rPr>
              <a:t>m</a:t>
            </a:r>
            <a:endParaRPr sz="600">
              <a:latin typeface="Calibri"/>
              <a:cs typeface="Calibri"/>
            </a:endParaRPr>
          </a:p>
          <a:p>
            <a:pPr marL="59055">
              <a:lnSpc>
                <a:spcPct val="100000"/>
              </a:lnSpc>
              <a:spcBef>
                <a:spcPts val="195"/>
              </a:spcBef>
            </a:pPr>
            <a:r>
              <a:rPr dirty="0" sz="800" spc="55" b="0" i="1">
                <a:latin typeface="Bookman Old Style"/>
                <a:cs typeface="Bookman Old Style"/>
              </a:rPr>
              <a:t>∂</a:t>
            </a:r>
            <a:r>
              <a:rPr dirty="0" sz="800" spc="55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23145" y="1183213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18548" y="128013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 h="0">
                <a:moveTo>
                  <a:pt x="0" y="0"/>
                </a:moveTo>
                <a:lnTo>
                  <a:pt x="18196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280448" y="1261286"/>
            <a:ext cx="2520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6944" sz="1200" spc="75" b="0" i="1">
                <a:latin typeface="Bookman Old Style"/>
                <a:cs typeface="Bookman Old Style"/>
              </a:rPr>
              <a:t>∂</a:t>
            </a:r>
            <a:r>
              <a:rPr dirty="0" baseline="6944" sz="1200" spc="75">
                <a:latin typeface="Calibri"/>
                <a:cs typeface="Calibri"/>
              </a:rPr>
              <a:t>x</a:t>
            </a:r>
            <a:r>
              <a:rPr dirty="0" sz="600" spc="50">
                <a:latin typeface="Calibri"/>
                <a:cs typeface="Calibri"/>
              </a:rPr>
              <a:t>m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23246" y="1221763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03002" y="1163534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79967" y="1485517"/>
            <a:ext cx="57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25915" y="1485517"/>
            <a:ext cx="57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78061" y="896377"/>
            <a:ext cx="639445" cy="6927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endParaRPr sz="1100">
              <a:latin typeface="DejaVu Sans"/>
              <a:cs typeface="DejaVu Sans"/>
            </a:endParaRPr>
          </a:p>
          <a:p>
            <a:pPr marL="50800">
              <a:lnSpc>
                <a:spcPct val="100000"/>
              </a:lnSpc>
              <a:spcBef>
                <a:spcPts val="785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endParaRPr sz="1100">
              <a:latin typeface="DejaVu Sans"/>
              <a:cs typeface="DejaVu Sans"/>
            </a:endParaRPr>
          </a:p>
          <a:p>
            <a:pPr algn="r" marR="60960">
              <a:lnSpc>
                <a:spcPct val="100000"/>
              </a:lnSpc>
              <a:spcBef>
                <a:spcPts val="515"/>
              </a:spcBef>
            </a:pP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baseline="-15151" sz="1650" spc="-37">
                <a:latin typeface="Calibri"/>
                <a:cs typeface="Calibri"/>
              </a:rPr>
              <a:t>.</a:t>
            </a:r>
            <a:r>
              <a:rPr dirty="0" baseline="-15151" sz="1650" spc="-195">
                <a:latin typeface="Calibri"/>
                <a:cs typeface="Calibri"/>
              </a:rPr>
              <a:t> </a:t>
            </a:r>
            <a:r>
              <a:rPr dirty="0" baseline="-30303" sz="1650" spc="-37">
                <a:latin typeface="Calibri"/>
                <a:cs typeface="Calibri"/>
              </a:rPr>
              <a:t>.</a:t>
            </a:r>
            <a:endParaRPr baseline="-30303" sz="16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04415" y="1734399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20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00656" y="1772353"/>
            <a:ext cx="698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30">
                <a:latin typeface="Calibri"/>
                <a:cs typeface="Calibri"/>
              </a:rPr>
              <a:t>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915414" y="1869274"/>
            <a:ext cx="150495" cy="0"/>
          </a:xfrm>
          <a:custGeom>
            <a:avLst/>
            <a:gdLst/>
            <a:ahLst/>
            <a:cxnLst/>
            <a:rect l="l" t="t" r="r" b="b"/>
            <a:pathLst>
              <a:path w="150494" h="0">
                <a:moveTo>
                  <a:pt x="0" y="0"/>
                </a:moveTo>
                <a:lnTo>
                  <a:pt x="14993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67826" y="1752674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50363" y="1734399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20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46604" y="1772353"/>
            <a:ext cx="698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30">
                <a:latin typeface="Calibri"/>
                <a:cs typeface="Calibri"/>
              </a:rPr>
              <a:t>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58961" y="186927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 h="0">
                <a:moveTo>
                  <a:pt x="0" y="0"/>
                </a:moveTo>
                <a:lnTo>
                  <a:pt x="15471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188070" y="1810904"/>
            <a:ext cx="6305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0705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16161" y="1752674"/>
            <a:ext cx="5505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23577" y="1734399"/>
            <a:ext cx="121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20"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19805" y="1772353"/>
            <a:ext cx="698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30">
                <a:latin typeface="Calibri"/>
                <a:cs typeface="Calibri"/>
              </a:rPr>
              <a:t>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18548" y="186927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 h="0">
                <a:moveTo>
                  <a:pt x="0" y="0"/>
                </a:moveTo>
                <a:lnTo>
                  <a:pt x="18196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851914" y="1837777"/>
            <a:ext cx="16935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606425" algn="l"/>
                <a:tab pos="1466215" algn="l"/>
              </a:tabLst>
            </a:pPr>
            <a:r>
              <a:rPr dirty="0" sz="800" spc="25" b="0" i="1">
                <a:latin typeface="Bookman Old Style"/>
                <a:cs typeface="Bookman Old Style"/>
              </a:rPr>
              <a:t>∂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baseline="-9259" sz="900" spc="37">
                <a:latin typeface="Calibri"/>
                <a:cs typeface="Calibri"/>
              </a:rPr>
              <a:t>1	</a:t>
            </a:r>
            <a:r>
              <a:rPr dirty="0" sz="800" spc="35" b="0" i="1">
                <a:latin typeface="Bookman Old Style"/>
                <a:cs typeface="Bookman Old Style"/>
              </a:rPr>
              <a:t>∂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baseline="-13888" sz="900" spc="52">
                <a:latin typeface="Calibri"/>
                <a:cs typeface="Calibri"/>
              </a:rPr>
              <a:t>2	</a:t>
            </a:r>
            <a:r>
              <a:rPr dirty="0" sz="800" spc="50" b="0" i="1">
                <a:latin typeface="Bookman Old Style"/>
                <a:cs typeface="Bookman Old Style"/>
              </a:rPr>
              <a:t>∂</a:t>
            </a:r>
            <a:r>
              <a:rPr dirty="0" sz="800" spc="50">
                <a:latin typeface="Calibri"/>
                <a:cs typeface="Calibri"/>
              </a:rPr>
              <a:t>x</a:t>
            </a:r>
            <a:r>
              <a:rPr dirty="0" baseline="-9259" sz="900" spc="75">
                <a:latin typeface="Calibri"/>
                <a:cs typeface="Calibri"/>
              </a:rPr>
              <a:t>m</a:t>
            </a:r>
            <a:endParaRPr baseline="-9259" sz="900">
              <a:latin typeface="Calibri"/>
              <a:cs typeface="Calibri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6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899433" y="1322094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6303" y="794231"/>
            <a:ext cx="2426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85645" algn="l"/>
                <a:tab pos="2291715" algn="l"/>
              </a:tabLst>
            </a:pPr>
            <a:r>
              <a:rPr dirty="0" sz="1100" spc="-150">
                <a:latin typeface="Verdana"/>
                <a:cs typeface="Verdana"/>
              </a:rPr>
              <a:t></a:t>
            </a:r>
            <a:r>
              <a:rPr dirty="0" sz="1100" spc="-150">
                <a:latin typeface="Verdana"/>
                <a:cs typeface="Verdana"/>
              </a:rPr>
              <a:t>	</a:t>
            </a:r>
            <a:r>
              <a:rPr dirty="0" sz="1100" spc="-150">
                <a:latin typeface="Verdana"/>
                <a:cs typeface="Verdana"/>
              </a:rPr>
              <a:t></a:t>
            </a:r>
            <a:r>
              <a:rPr dirty="0" sz="1100" spc="-150">
                <a:latin typeface="Verdana"/>
                <a:cs typeface="Verdana"/>
              </a:rPr>
              <a:t>	</a:t>
            </a:r>
            <a:r>
              <a:rPr dirty="0" sz="1100" spc="-150">
                <a:latin typeface="Verdana"/>
                <a:cs typeface="Verdana"/>
              </a:rPr>
              <a:t>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39731" y="1204327"/>
            <a:ext cx="452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8135" algn="l"/>
              </a:tabLst>
            </a:pPr>
            <a:r>
              <a:rPr dirty="0" sz="1100" spc="-150">
                <a:latin typeface="Verdana"/>
                <a:cs typeface="Verdana"/>
              </a:rPr>
              <a:t></a:t>
            </a:r>
            <a:r>
              <a:rPr dirty="0" sz="1100" spc="-150">
                <a:latin typeface="Verdana"/>
                <a:cs typeface="Verdana"/>
              </a:rPr>
              <a:t>	</a:t>
            </a:r>
            <a:r>
              <a:rPr dirty="0" sz="1100" spc="-150">
                <a:latin typeface="Verdana"/>
                <a:cs typeface="Verdana"/>
              </a:rPr>
              <a:t>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39731" y="1453704"/>
            <a:ext cx="440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8135" algn="l"/>
              </a:tabLst>
            </a:pPr>
            <a:r>
              <a:rPr dirty="0" sz="1100" spc="-150">
                <a:latin typeface="Verdana"/>
                <a:cs typeface="Verdana"/>
              </a:rPr>
              <a:t>	</a:t>
            </a:r>
            <a:r>
              <a:rPr dirty="0" sz="1100" spc="-1105">
                <a:latin typeface="Verdana"/>
                <a:cs typeface="Verdana"/>
              </a:rPr>
              <a:t>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39731" y="1542375"/>
            <a:ext cx="452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8135" algn="l"/>
              </a:tabLst>
            </a:pPr>
            <a:r>
              <a:rPr dirty="0" sz="1100" spc="-150">
                <a:latin typeface="Verdana"/>
                <a:cs typeface="Verdana"/>
              </a:rPr>
              <a:t></a:t>
            </a:r>
            <a:r>
              <a:rPr dirty="0" sz="1100" spc="-150">
                <a:latin typeface="Verdana"/>
                <a:cs typeface="Verdana"/>
              </a:rPr>
              <a:t>	</a:t>
            </a:r>
            <a:r>
              <a:rPr dirty="0" sz="1100" spc="-150">
                <a:latin typeface="Verdana"/>
                <a:cs typeface="Verdana"/>
              </a:rPr>
              <a:t>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36008" y="956981"/>
            <a:ext cx="2520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74553" y="898879"/>
            <a:ext cx="47370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5" i="1">
                <a:latin typeface="DejaVu Sans"/>
                <a:cs typeface="DejaVu Sans"/>
              </a:rPr>
              <a:t>∇</a:t>
            </a:r>
            <a:r>
              <a:rPr dirty="0" sz="1100" spc="95">
                <a:latin typeface="Calibri"/>
                <a:cs typeface="Calibri"/>
              </a:rPr>
              <a:t>f</a:t>
            </a:r>
            <a:r>
              <a:rPr dirty="0" sz="1100" spc="10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32808" y="1224265"/>
            <a:ext cx="2584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     </a:t>
            </a:r>
            <a:r>
              <a:rPr dirty="0" sz="800" spc="-9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71365" y="1166036"/>
            <a:ext cx="48005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5" i="1">
                <a:latin typeface="DejaVu Sans"/>
                <a:cs typeface="DejaVu Sans"/>
              </a:rPr>
              <a:t>∇</a:t>
            </a:r>
            <a:r>
              <a:rPr dirty="0" sz="1100" spc="95">
                <a:latin typeface="Calibri"/>
                <a:cs typeface="Calibri"/>
              </a:rPr>
              <a:t>f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99129" y="1488019"/>
            <a:ext cx="9410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95350" algn="l"/>
              </a:tabLst>
            </a:pP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-25">
                <a:latin typeface="Calibri"/>
                <a:cs typeface="Calibri"/>
              </a:rPr>
              <a:t>	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77602" y="1755176"/>
            <a:ext cx="1203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701675" algn="l"/>
              </a:tabLst>
            </a:pP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0</a:t>
            </a:r>
            <a:r>
              <a:rPr dirty="0" sz="1100" spc="30">
                <a:latin typeface="Tahoma"/>
                <a:cs typeface="Tahoma"/>
              </a:rPr>
              <a:t>)	</a:t>
            </a:r>
            <a:r>
              <a:rPr dirty="0" sz="1100" spc="55" i="1">
                <a:latin typeface="DejaVu Sans"/>
                <a:cs typeface="DejaVu Sans"/>
              </a:rPr>
              <a:t>∇</a:t>
            </a:r>
            <a:r>
              <a:rPr dirty="0" sz="1100" spc="55">
                <a:latin typeface="Calibri"/>
                <a:cs typeface="Calibri"/>
              </a:rPr>
              <a:t>f</a:t>
            </a:r>
            <a:r>
              <a:rPr dirty="0" baseline="-10416" sz="1200" spc="82">
                <a:latin typeface="Calibri"/>
                <a:cs typeface="Calibri"/>
              </a:rPr>
              <a:t>n</a:t>
            </a:r>
            <a:r>
              <a:rPr dirty="0" sz="1100" spc="55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0416" sz="1200" spc="82">
                <a:latin typeface="Calibri"/>
                <a:cs typeface="Calibri"/>
              </a:rPr>
              <a:t>0</a:t>
            </a:r>
            <a:r>
              <a:rPr dirty="0" sz="1100" spc="5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30013" y="794231"/>
            <a:ext cx="14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Verdana"/>
                <a:cs typeface="Verdana"/>
              </a:rPr>
              <a:t>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30013" y="1204327"/>
            <a:ext cx="14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Verdana"/>
                <a:cs typeface="Verdana"/>
              </a:rPr>
              <a:t>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30013" y="1542375"/>
            <a:ext cx="146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Verdana"/>
                <a:cs typeface="Verdana"/>
              </a:rPr>
              <a:t>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57948" y="2075458"/>
            <a:ext cx="25044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0">
                <a:latin typeface="Lucida Sans Unicode"/>
                <a:cs typeface="Lucida Sans Unicode"/>
              </a:rPr>
              <a:t>"""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det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baseline="45454" sz="1650">
                <a:latin typeface="Verdana"/>
                <a:cs typeface="Verdana"/>
              </a:rPr>
              <a:t>(</a:t>
            </a:r>
            <a:r>
              <a:rPr dirty="0" baseline="45454" sz="1650" spc="-307">
                <a:latin typeface="Verdana"/>
                <a:cs typeface="Verdana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45454" sz="1650">
                <a:latin typeface="Verdana"/>
                <a:cs typeface="Verdana"/>
              </a:rPr>
              <a:t>)</a:t>
            </a:r>
            <a:endParaRPr baseline="45454" sz="1650">
              <a:latin typeface="Verdana"/>
              <a:cs typeface="Verdan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571030"/>
            <a:ext cx="5039995" cy="1611630"/>
            <a:chOff x="359994" y="571030"/>
            <a:chExt cx="5039995" cy="1611630"/>
          </a:xfrm>
        </p:grpSpPr>
        <p:sp>
          <p:nvSpPr>
            <p:cNvPr id="3" name="object 3"/>
            <p:cNvSpPr/>
            <p:nvPr/>
          </p:nvSpPr>
          <p:spPr>
            <a:xfrm>
              <a:off x="359994" y="571030"/>
              <a:ext cx="5039995" cy="1611630"/>
            </a:xfrm>
            <a:custGeom>
              <a:avLst/>
              <a:gdLst/>
              <a:ahLst/>
              <a:cxnLst/>
              <a:rect l="l" t="t" r="r" b="b"/>
              <a:pathLst>
                <a:path w="5039995" h="1611630">
                  <a:moveTo>
                    <a:pt x="5039995" y="0"/>
                  </a:moveTo>
                  <a:lnTo>
                    <a:pt x="0" y="0"/>
                  </a:lnTo>
                  <a:lnTo>
                    <a:pt x="0" y="1611350"/>
                  </a:lnTo>
                  <a:lnTo>
                    <a:pt x="5039995" y="1611350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727352" y="1285849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 h="0">
                  <a:moveTo>
                    <a:pt x="0" y="0"/>
                  </a:moveTo>
                  <a:lnTo>
                    <a:pt x="304647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530221" y="1285849"/>
              <a:ext cx="154940" cy="0"/>
            </a:xfrm>
            <a:custGeom>
              <a:avLst/>
              <a:gdLst/>
              <a:ahLst/>
              <a:cxnLst/>
              <a:rect l="l" t="t" r="r" b="b"/>
              <a:pathLst>
                <a:path w="154939" h="0">
                  <a:moveTo>
                    <a:pt x="0" y="0"/>
                  </a:moveTo>
                  <a:lnTo>
                    <a:pt x="154711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480790" y="1285849"/>
              <a:ext cx="337185" cy="0"/>
            </a:xfrm>
            <a:custGeom>
              <a:avLst/>
              <a:gdLst/>
              <a:ahLst/>
              <a:cxnLst/>
              <a:rect l="l" t="t" r="r" b="b"/>
              <a:pathLst>
                <a:path w="337185" h="0">
                  <a:moveTo>
                    <a:pt x="0" y="0"/>
                  </a:moveTo>
                  <a:lnTo>
                    <a:pt x="336689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1802307" y="101547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 h="0">
                <a:moveTo>
                  <a:pt x="0" y="0"/>
                </a:moveTo>
                <a:lnTo>
                  <a:pt x="15471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55252" y="101547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64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83190" y="1015479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4" h="0">
                <a:moveTo>
                  <a:pt x="0" y="0"/>
                </a:moveTo>
                <a:lnTo>
                  <a:pt x="33190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13725" y="1878215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5" h="0">
                <a:moveTo>
                  <a:pt x="0" y="0"/>
                </a:moveTo>
                <a:lnTo>
                  <a:pt x="33190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39238" y="1878215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 h="0">
                <a:moveTo>
                  <a:pt x="0" y="0"/>
                </a:moveTo>
                <a:lnTo>
                  <a:pt x="33668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58159" y="1878215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 h="0">
                <a:moveTo>
                  <a:pt x="0" y="0"/>
                </a:moveTo>
                <a:lnTo>
                  <a:pt x="18196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59994" y="360578"/>
          <a:ext cx="5039995" cy="182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1135"/>
                <a:gridCol w="307339"/>
                <a:gridCol w="811529"/>
                <a:gridCol w="146050"/>
                <a:gridCol w="1043939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matriz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hessiana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099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5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ab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.,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137920">
                        <a:lnSpc>
                          <a:spcPts val="1000"/>
                        </a:lnSpc>
                        <a:spcBef>
                          <a:spcPts val="1170"/>
                        </a:spcBef>
                        <a:tabLst>
                          <a:tab pos="2098040" algn="l"/>
                        </a:tabLst>
                      </a:pPr>
                      <a:r>
                        <a:rPr dirty="0" baseline="53030" sz="1650" spc="-225">
                          <a:latin typeface="Verdana"/>
                          <a:cs typeface="Verdana"/>
                        </a:rPr>
                        <a:t></a:t>
                      </a:r>
                      <a:r>
                        <a:rPr dirty="0" baseline="53030" sz="1650" spc="7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31250" sz="1200" spc="-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	</a:t>
                      </a: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</a:t>
                      </a:r>
                      <a:r>
                        <a:rPr dirty="0" baseline="31250" sz="1200" spc="11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ctr" marL="1104265">
                        <a:lnSpc>
                          <a:spcPts val="440"/>
                        </a:lnSpc>
                        <a:tabLst>
                          <a:tab pos="1757680" algn="l"/>
                        </a:tabLst>
                      </a:pPr>
                      <a:r>
                        <a:rPr dirty="0" baseline="-6944" sz="1200" spc="6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-6944" sz="12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18518" sz="900" spc="60">
                          <a:latin typeface="Calibri"/>
                          <a:cs typeface="Calibri"/>
                        </a:rPr>
                        <a:t>2	</a:t>
                      </a:r>
                      <a:r>
                        <a:rPr dirty="0" sz="800" spc="4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900" spc="6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800" spc="4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60">
                          <a:latin typeface="Calibri"/>
                          <a:cs typeface="Calibri"/>
                        </a:rPr>
                        <a:t>1</a:t>
                      </a:r>
                      <a:endParaRPr baseline="-9259" sz="900">
                        <a:latin typeface="Calibri"/>
                        <a:cs typeface="Calibri"/>
                      </a:endParaRPr>
                    </a:p>
                    <a:p>
                      <a:pPr algn="ctr" marL="408305">
                        <a:lnSpc>
                          <a:spcPts val="520"/>
                        </a:lnSpc>
                      </a:pPr>
                      <a:r>
                        <a:rPr dirty="0" sz="600">
                          <a:latin typeface="Calibri"/>
                          <a:cs typeface="Calibri"/>
                        </a:rPr>
                        <a:t>1</a:t>
                      </a:r>
                      <a:endParaRPr sz="600">
                        <a:latin typeface="Calibri"/>
                        <a:cs typeface="Calibri"/>
                      </a:endParaRPr>
                    </a:p>
                    <a:p>
                      <a:pPr marL="1449705">
                        <a:lnSpc>
                          <a:spcPts val="1315"/>
                        </a:lnSpc>
                        <a:spcBef>
                          <a:spcPts val="170"/>
                        </a:spcBef>
                        <a:tabLst>
                          <a:tab pos="2177415" algn="l"/>
                        </a:tabLst>
                      </a:pP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baseline="31250" sz="1200" spc="18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	</a:t>
                      </a: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31250" sz="1200" spc="-3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320675">
                        <a:lnSpc>
                          <a:spcPts val="655"/>
                        </a:lnSpc>
                        <a:tabLst>
                          <a:tab pos="1105535" algn="l"/>
                          <a:tab pos="1807210" algn="l"/>
                          <a:tab pos="2169795" algn="l"/>
                          <a:tab pos="2459990" algn="l"/>
                        </a:tabLst>
                      </a:pPr>
                      <a:r>
                        <a:rPr dirty="0" sz="1100" spc="60">
                          <a:latin typeface="Calibri"/>
                          <a:cs typeface="Calibri"/>
                        </a:rPr>
                        <a:t>Hess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sz="11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	</a:t>
                      </a:r>
                      <a:r>
                        <a:rPr dirty="0" baseline="30303" sz="1650" spc="-44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baseline="30303" sz="1650" spc="36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baseline="63131" sz="1650" spc="-225">
                          <a:latin typeface="Verdana"/>
                          <a:cs typeface="Verdana"/>
                        </a:rPr>
                        <a:t></a:t>
                      </a:r>
                      <a:r>
                        <a:rPr dirty="0" baseline="63131" sz="1650" spc="-232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baseline="65972" sz="1200" spc="6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5972" sz="12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74074" sz="900" spc="6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65972" sz="1200" spc="6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5972" sz="12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74074" sz="900" spc="60">
                          <a:latin typeface="Calibri"/>
                          <a:cs typeface="Calibri"/>
                        </a:rPr>
                        <a:t>2	</a:t>
                      </a:r>
                      <a:r>
                        <a:rPr dirty="0" baseline="79861" sz="1200" spc="52">
                          <a:latin typeface="Calibri"/>
                          <a:cs typeface="Calibri"/>
                        </a:rPr>
                        <a:t>0	</a:t>
                      </a:r>
                      <a:r>
                        <a:rPr dirty="0" baseline="59027" sz="1200" spc="6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59027" sz="12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101851" sz="900" spc="60">
                          <a:latin typeface="Calibri"/>
                          <a:cs typeface="Calibri"/>
                        </a:rPr>
                        <a:t>2	</a:t>
                      </a:r>
                      <a:r>
                        <a:rPr dirty="0" baseline="79861" sz="1200" spc="52">
                          <a:latin typeface="Calibri"/>
                          <a:cs typeface="Calibri"/>
                        </a:rPr>
                        <a:t>0</a:t>
                      </a:r>
                      <a:endParaRPr baseline="79861" sz="1200">
                        <a:latin typeface="Calibri"/>
                        <a:cs typeface="Calibri"/>
                      </a:endParaRPr>
                    </a:p>
                    <a:p>
                      <a:pPr marL="618490">
                        <a:lnSpc>
                          <a:spcPts val="610"/>
                        </a:lnSpc>
                        <a:tabLst>
                          <a:tab pos="2280920" algn="l"/>
                        </a:tabLst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)(</a:t>
                      </a:r>
                      <a:r>
                        <a:rPr dirty="0" sz="1100" spc="1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-10416" sz="1200" spc="6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4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	</a:t>
                      </a:r>
                      <a:r>
                        <a:rPr dirty="0" baseline="50925" sz="900" spc="-22">
                          <a:latin typeface="Calibri"/>
                          <a:cs typeface="Calibri"/>
                        </a:rPr>
                        <a:t>2</a:t>
                      </a:r>
                      <a:endParaRPr baseline="50925" sz="900">
                        <a:latin typeface="Calibri"/>
                        <a:cs typeface="Calibri"/>
                      </a:endParaRPr>
                    </a:p>
                    <a:p>
                      <a:pPr marL="1621790">
                        <a:lnSpc>
                          <a:spcPts val="1270"/>
                        </a:lnSpc>
                        <a:tabLst>
                          <a:tab pos="2349500" algn="l"/>
                        </a:tabLst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.	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153795">
                        <a:lnSpc>
                          <a:spcPts val="1000"/>
                        </a:lnSpc>
                        <a:spcBef>
                          <a:spcPts val="810"/>
                        </a:spcBef>
                        <a:tabLst>
                          <a:tab pos="2113915" algn="l"/>
                        </a:tabLst>
                      </a:pPr>
                      <a:r>
                        <a:rPr dirty="0" baseline="101010" sz="1650" spc="-937">
                          <a:latin typeface="Verdana"/>
                          <a:cs typeface="Verdana"/>
                        </a:rPr>
                        <a:t></a:t>
                      </a:r>
                      <a:r>
                        <a:rPr dirty="0" baseline="65656" sz="1650" spc="-937">
                          <a:latin typeface="Verdana"/>
                          <a:cs typeface="Verdana"/>
                        </a:rPr>
                        <a:t></a:t>
                      </a:r>
                      <a:r>
                        <a:rPr dirty="0" baseline="65656" sz="1650" spc="73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baseline="31250" sz="12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	</a:t>
                      </a: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baseline="31250" sz="1200" spc="3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353185">
                        <a:lnSpc>
                          <a:spcPts val="640"/>
                        </a:lnSpc>
                        <a:tabLst>
                          <a:tab pos="2078989" algn="l"/>
                        </a:tabLst>
                      </a:pPr>
                      <a:r>
                        <a:rPr dirty="0" sz="800" spc="4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6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800" spc="4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67">
                          <a:latin typeface="Calibri"/>
                          <a:cs typeface="Calibri"/>
                        </a:rPr>
                        <a:t>m	</a:t>
                      </a:r>
                      <a:r>
                        <a:rPr dirty="0" sz="800" spc="5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800" spc="5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75">
                          <a:latin typeface="Calibri"/>
                          <a:cs typeface="Calibri"/>
                        </a:rPr>
                        <a:t>m</a:t>
                      </a:r>
                      <a:endParaRPr baseline="-9259" sz="900">
                        <a:latin typeface="Calibri"/>
                        <a:cs typeface="Calibri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endParaRPr sz="1100">
                        <a:latin typeface="DejaVu Sans"/>
                        <a:cs typeface="DejaVu Sans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endParaRPr sz="1100">
                        <a:latin typeface="DejaVu Sans"/>
                        <a:cs typeface="DejaVu San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5151" sz="165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-15151" sz="16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30303" sz="1650">
                          <a:latin typeface="Calibri"/>
                          <a:cs typeface="Calibri"/>
                        </a:rPr>
                        <a:t>.</a:t>
                      </a:r>
                      <a:endParaRPr baseline="-30303" sz="1650">
                        <a:latin typeface="Calibri"/>
                        <a:cs typeface="Calibri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7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000"/>
                        </a:lnSpc>
                        <a:spcBef>
                          <a:spcPts val="2670"/>
                        </a:spcBef>
                      </a:pP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baseline="31250" sz="12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baseline="53030" sz="1650">
                          <a:latin typeface="Verdana"/>
                          <a:cs typeface="Verdana"/>
                        </a:rPr>
                        <a:t></a:t>
                      </a:r>
                      <a:endParaRPr baseline="53030" sz="1650">
                        <a:latin typeface="Verdana"/>
                        <a:cs typeface="Verdana"/>
                      </a:endParaRPr>
                    </a:p>
                    <a:p>
                      <a:pPr marL="84455">
                        <a:lnSpc>
                          <a:spcPts val="640"/>
                        </a:lnSpc>
                      </a:pPr>
                      <a:r>
                        <a:rPr dirty="0" sz="800" spc="4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67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4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67">
                          <a:latin typeface="Calibri"/>
                          <a:cs typeface="Calibri"/>
                        </a:rPr>
                        <a:t>1</a:t>
                      </a:r>
                      <a:endParaRPr baseline="-9259" sz="900">
                        <a:latin typeface="Calibri"/>
                        <a:cs typeface="Calibri"/>
                      </a:endParaRPr>
                    </a:p>
                    <a:p>
                      <a:pPr marL="180340">
                        <a:lnSpc>
                          <a:spcPts val="850"/>
                        </a:lnSpc>
                        <a:spcBef>
                          <a:spcPts val="495"/>
                        </a:spcBef>
                      </a:pP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  </a:t>
                      </a:r>
                      <a:r>
                        <a:rPr dirty="0" baseline="31250" sz="1200" spc="3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1915">
                        <a:lnSpc>
                          <a:spcPts val="850"/>
                        </a:lnSpc>
                        <a:tabLst>
                          <a:tab pos="670560" algn="l"/>
                        </a:tabLst>
                      </a:pPr>
                      <a:r>
                        <a:rPr dirty="0" sz="800" spc="5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9259" sz="900" spc="7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5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5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3888" sz="900" spc="75">
                          <a:latin typeface="Calibri"/>
                          <a:cs typeface="Calibri"/>
                        </a:rPr>
                        <a:t>2	</a:t>
                      </a:r>
                      <a:r>
                        <a:rPr dirty="0" baseline="15151" sz="1650" spc="-225">
                          <a:latin typeface="Verdana"/>
                          <a:cs typeface="Verdana"/>
                        </a:rPr>
                        <a:t></a:t>
                      </a:r>
                      <a:endParaRPr baseline="15151" sz="1650">
                        <a:latin typeface="Verdana"/>
                        <a:cs typeface="Verdana"/>
                      </a:endParaRPr>
                    </a:p>
                    <a:p>
                      <a:pPr algn="ctr" marR="654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80340">
                        <a:lnSpc>
                          <a:spcPts val="1045"/>
                        </a:lnSpc>
                        <a:spcBef>
                          <a:spcPts val="805"/>
                        </a:spcBef>
                      </a:pPr>
                      <a:r>
                        <a:rPr dirty="0" baseline="31250" sz="1200" spc="7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baseline="64814" sz="900" spc="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 spc="7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31250" sz="1200" spc="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2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baseline="101010" sz="1650" spc="-937">
                          <a:latin typeface="Verdana"/>
                          <a:cs typeface="Verdana"/>
                        </a:rPr>
                        <a:t></a:t>
                      </a:r>
                      <a:r>
                        <a:rPr dirty="0" baseline="65656" sz="1650" spc="-937">
                          <a:latin typeface="Verdana"/>
                          <a:cs typeface="Verdana"/>
                        </a:rPr>
                        <a:t></a:t>
                      </a:r>
                      <a:endParaRPr baseline="65656" sz="1650">
                        <a:latin typeface="Verdana"/>
                        <a:cs typeface="Verdana"/>
                      </a:endParaRPr>
                    </a:p>
                    <a:p>
                      <a:pPr marL="159385">
                        <a:lnSpc>
                          <a:spcPts val="400"/>
                        </a:lnSpc>
                      </a:pPr>
                      <a:r>
                        <a:rPr dirty="0" sz="800" spc="4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3148" sz="900" spc="60">
                          <a:latin typeface="Calibri"/>
                          <a:cs typeface="Calibri"/>
                        </a:rPr>
                        <a:t>2</a:t>
                      </a:r>
                      <a:endParaRPr baseline="23148" sz="900">
                        <a:latin typeface="Calibri"/>
                        <a:cs typeface="Calibri"/>
                      </a:endParaRPr>
                    </a:p>
                    <a:p>
                      <a:pPr algn="ctr" marR="197485">
                        <a:lnSpc>
                          <a:spcPts val="434"/>
                        </a:lnSpc>
                      </a:pPr>
                      <a:r>
                        <a:rPr dirty="0" sz="600">
                          <a:latin typeface="Calibri"/>
                          <a:cs typeface="Calibri"/>
                        </a:rPr>
                        <a:t>m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3390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1100" spc="45">
                          <a:latin typeface="Calibri"/>
                          <a:cs typeface="Calibri"/>
                        </a:rPr>
                        <a:t>Jac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45" i="1">
                          <a:latin typeface="DejaVu Sans"/>
                          <a:cs typeface="DejaVu Sans"/>
                        </a:rPr>
                        <a:t>∇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)(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7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1894" y="2312859"/>
            <a:ext cx="394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b="1">
                <a:latin typeface="Calibri"/>
                <a:cs typeface="Calibri"/>
              </a:rPr>
              <a:t>a: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Hess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simétri</a:t>
            </a:r>
            <a:r>
              <a:rPr dirty="0" sz="1100" spc="35">
                <a:latin typeface="Calibri"/>
                <a:cs typeface="Calibri"/>
              </a:rPr>
              <a:t>c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(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35">
                <a:latin typeface="Calibri"/>
                <a:cs typeface="Calibri"/>
              </a:rPr>
              <a:t>er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más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ade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an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10">
                <a:latin typeface="Calibri"/>
                <a:cs typeface="Calibri"/>
              </a:rPr>
              <a:t>e).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236537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diferencial</a:t>
            </a:r>
            <a:r>
              <a:rPr dirty="0" u="none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una</a:t>
            </a:r>
            <a:r>
              <a:rPr dirty="0" u="none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función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200150"/>
          </a:xfrm>
          <a:custGeom>
            <a:avLst/>
            <a:gdLst/>
            <a:ahLst/>
            <a:cxnLst/>
            <a:rect l="l" t="t" r="r" b="b"/>
            <a:pathLst>
              <a:path w="5039995" h="1200150">
                <a:moveTo>
                  <a:pt x="5039995" y="0"/>
                </a:moveTo>
                <a:lnTo>
                  <a:pt x="0" y="0"/>
                </a:lnTo>
                <a:lnTo>
                  <a:pt x="0" y="1200150"/>
                </a:lnTo>
                <a:lnTo>
                  <a:pt x="5039995" y="120015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5333" y="244421"/>
            <a:ext cx="3488690" cy="4216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340"/>
              </a:spcBef>
            </a:pP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235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enciab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45" i="1">
                <a:latin typeface="DejaVu Sans"/>
                <a:cs typeface="DejaVu Sans"/>
              </a:rPr>
              <a:t>⇐</a:t>
            </a:r>
            <a:r>
              <a:rPr dirty="0" baseline="41666" sz="1200" spc="-390">
                <a:latin typeface="Tahoma"/>
                <a:cs typeface="Tahoma"/>
              </a:rPr>
              <a:t>: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spc="-60" i="1">
                <a:latin typeface="DejaVu Sans"/>
                <a:cs typeface="DejaVu Sans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195">
                <a:latin typeface="Calibri"/>
                <a:cs typeface="Calibri"/>
              </a:rPr>
              <a:t>L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26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lin</a:t>
            </a:r>
            <a:r>
              <a:rPr dirty="0" sz="1100" spc="60">
                <a:latin typeface="Calibri"/>
                <a:cs typeface="Calibri"/>
              </a:rPr>
              <a:t>e</a:t>
            </a:r>
            <a:r>
              <a:rPr dirty="0" sz="1100" spc="45">
                <a:latin typeface="Calibri"/>
                <a:cs typeface="Calibri"/>
              </a:rPr>
              <a:t>a</a:t>
            </a:r>
            <a:r>
              <a:rPr dirty="0" sz="1100" spc="65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40">
                <a:latin typeface="Calibri"/>
                <a:cs typeface="Calibri"/>
              </a:rPr>
              <a:t>.</a:t>
            </a:r>
            <a:r>
              <a:rPr dirty="0" sz="1100" spc="15">
                <a:latin typeface="Calibri"/>
                <a:cs typeface="Calibri"/>
              </a:rPr>
              <a:t>q.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58341" y="988668"/>
            <a:ext cx="2482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h</a:t>
            </a:r>
            <a:r>
              <a:rPr dirty="0" sz="800" spc="240" i="1">
                <a:latin typeface="DejaVu Sans Condensed"/>
                <a:cs typeface="DejaVu Sans Condensed"/>
              </a:rPr>
              <a:t>→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6393" y="947685"/>
            <a:ext cx="244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65" i="1">
                <a:latin typeface="DejaVu Sans"/>
                <a:cs typeface="DejaVu Sans"/>
              </a:rPr>
              <a:t>/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170" i="1">
                <a:latin typeface="DejaVu Sans"/>
                <a:cs typeface="DejaVu Sans"/>
              </a:rPr>
              <a:t>/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3329" y="758925"/>
            <a:ext cx="2896870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88290">
              <a:lnSpc>
                <a:spcPts val="1030"/>
              </a:lnSpc>
              <a:spcBef>
                <a:spcPts val="90"/>
              </a:spcBef>
            </a:pP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baseline="-10416" sz="1200" spc="5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-10416" sz="1200" spc="-10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10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dirty="0" u="sng" baseline="-10416" sz="1200" spc="1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10" i="1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7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0800">
              <a:lnSpc>
                <a:spcPts val="1030"/>
              </a:lnSpc>
              <a:tabLst>
                <a:tab pos="1795145" algn="l"/>
                <a:tab pos="2295525" algn="l"/>
              </a:tabLst>
            </a:pP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120">
                <a:latin typeface="Calibri"/>
                <a:cs typeface="Calibri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5169" y="1302802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4780" y="1165604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433" y="1244573"/>
            <a:ext cx="2329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"/>
                <a:cs typeface="DejaVu Sans"/>
              </a:rPr>
              <a:t>∃</a:t>
            </a:r>
            <a:r>
              <a:rPr dirty="0" sz="1100" spc="-15">
                <a:latin typeface="Calibri"/>
                <a:cs typeface="Calibri"/>
              </a:rPr>
              <a:t>L,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única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3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94" y="155442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994" y="1764868"/>
            <a:ext cx="5039995" cy="30734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  <a:tabLst>
                <a:tab pos="647065" algn="l"/>
                <a:tab pos="1047115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5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25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52">
                <a:latin typeface="Calibri"/>
                <a:cs typeface="Calibri"/>
              </a:rPr>
              <a:t>m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994" y="214975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994" y="2360206"/>
            <a:ext cx="5039995" cy="61087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333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5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647065" algn="l"/>
                <a:tab pos="1078230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5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baseline="-17361" sz="1200" spc="112">
                <a:latin typeface="Calibri"/>
                <a:cs typeface="Calibri"/>
              </a:rPr>
              <a:t>i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150634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150634"/>
            <a:ext cx="252031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361073"/>
            <a:ext cx="2520315" cy="1045844"/>
          </a:xfrm>
          <a:custGeom>
            <a:avLst/>
            <a:gdLst/>
            <a:ahLst/>
            <a:cxnLst/>
            <a:rect l="l" t="t" r="r" b="b"/>
            <a:pathLst>
              <a:path w="2520315" h="1045844">
                <a:moveTo>
                  <a:pt x="2519997" y="0"/>
                </a:moveTo>
                <a:lnTo>
                  <a:pt x="0" y="0"/>
                </a:lnTo>
                <a:lnTo>
                  <a:pt x="0" y="1045578"/>
                </a:lnTo>
                <a:lnTo>
                  <a:pt x="2519997" y="1045578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0731" y="359878"/>
            <a:ext cx="810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10" i="1">
                <a:latin typeface="DejaVu Sans"/>
                <a:cs typeface="DejaVu Sans"/>
              </a:rPr>
              <a:t>∃</a:t>
            </a:r>
            <a:r>
              <a:rPr dirty="0" sz="1100" spc="10">
                <a:latin typeface="Calibri"/>
                <a:cs typeface="Calibri"/>
              </a:rPr>
              <a:t>Df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baseline="-10416" sz="1200" spc="15">
                <a:latin typeface="Calibri"/>
                <a:cs typeface="Calibri"/>
              </a:rPr>
              <a:t>0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195">
                <a:latin typeface="Tahoma"/>
                <a:cs typeface="Tahoma"/>
              </a:rPr>
              <a:t> </a:t>
            </a:r>
            <a:r>
              <a:rPr dirty="0" sz="1100" spc="15">
                <a:latin typeface="Tahoma"/>
                <a:cs typeface="Tahoma"/>
              </a:rPr>
              <a:t>=</a:t>
            </a:r>
            <a:r>
              <a:rPr dirty="0" sz="1100" spc="15" i="1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974" y="664996"/>
            <a:ext cx="819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1.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244" y="883613"/>
            <a:ext cx="1301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u="sng" sz="800" spc="-4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9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844" y="985937"/>
            <a:ext cx="1955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50" b="0" i="1">
                <a:latin typeface="Bookman Old Style"/>
                <a:cs typeface="Bookman Old Style"/>
              </a:rPr>
              <a:t>∂</a:t>
            </a:r>
            <a:r>
              <a:rPr dirty="0" sz="800" spc="50">
                <a:latin typeface="Calibri"/>
                <a:cs typeface="Calibri"/>
              </a:rPr>
              <a:t>x</a:t>
            </a:r>
            <a:r>
              <a:rPr dirty="0" baseline="-18518" sz="900" spc="75">
                <a:latin typeface="Calibri"/>
                <a:cs typeface="Calibri"/>
              </a:rPr>
              <a:t>i</a:t>
            </a:r>
            <a:endParaRPr baseline="-18518"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649" y="900835"/>
            <a:ext cx="824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51484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2.</a:t>
            </a:r>
            <a:r>
              <a:rPr dirty="0" sz="1100" spc="29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	</a:t>
            </a:r>
            <a:r>
              <a:rPr dirty="0" sz="1100" spc="-55" i="1">
                <a:latin typeface="DejaVu Sans"/>
                <a:cs typeface="DejaVu Sans"/>
              </a:rPr>
              <a:t>∀</a:t>
            </a:r>
            <a:r>
              <a:rPr dirty="0" sz="1100" spc="-55">
                <a:latin typeface="Calibri"/>
                <a:cs typeface="Calibri"/>
              </a:rPr>
              <a:t>i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8747" y="900835"/>
            <a:ext cx="4387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551" y="1136687"/>
            <a:ext cx="12750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104">
                <a:latin typeface="Calibri"/>
                <a:cs typeface="Calibri"/>
              </a:rPr>
              <a:t>v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99994" y="150634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99994" y="150634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derivadas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cruzadas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99994" y="361086"/>
            <a:ext cx="2520315" cy="844550"/>
          </a:xfrm>
          <a:custGeom>
            <a:avLst/>
            <a:gdLst/>
            <a:ahLst/>
            <a:cxnLst/>
            <a:rect l="l" t="t" r="r" b="b"/>
            <a:pathLst>
              <a:path w="2520315" h="844550">
                <a:moveTo>
                  <a:pt x="2519997" y="0"/>
                </a:moveTo>
                <a:lnTo>
                  <a:pt x="0" y="0"/>
                </a:lnTo>
                <a:lnTo>
                  <a:pt x="0" y="844499"/>
                </a:lnTo>
                <a:lnTo>
                  <a:pt x="2519997" y="844499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020733" y="374877"/>
            <a:ext cx="1248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8926" y="687551"/>
            <a:ext cx="262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65">
                <a:latin typeface="Calibri"/>
                <a:cs typeface="Calibri"/>
              </a:rPr>
              <a:t> </a:t>
            </a:r>
            <a:r>
              <a:rPr dirty="0" baseline="-22727" sz="1650" spc="30">
                <a:latin typeface="Calibri"/>
                <a:cs typeface="Calibri"/>
              </a:rPr>
              <a:t>D</a:t>
            </a:r>
            <a:endParaRPr baseline="-22727" sz="1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77958" y="744752"/>
            <a:ext cx="9620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72580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95" i="1">
                <a:latin typeface="DejaVu Sans"/>
                <a:cs typeface="DejaVu Sans"/>
              </a:rPr>
              <a:t>C</a:t>
            </a:r>
            <a:r>
              <a:rPr dirty="0" sz="1100" spc="155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19371" y="861364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 h="0">
                <a:moveTo>
                  <a:pt x="0" y="0"/>
                </a:moveTo>
                <a:lnTo>
                  <a:pt x="29620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30660" y="861364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 h="0">
                <a:moveTo>
                  <a:pt x="0" y="0"/>
                </a:moveTo>
                <a:lnTo>
                  <a:pt x="29620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381271" y="628520"/>
            <a:ext cx="896619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  <a:tabLst>
                <a:tab pos="602615" algn="l"/>
              </a:tabLst>
            </a:pP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sz="1100" spc="-225" b="0" i="1">
                <a:latin typeface="Bookman Old Style"/>
                <a:cs typeface="Bookman Old Style"/>
              </a:rPr>
              <a:t> 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30" b="0" i="1">
                <a:latin typeface="Bookman Old Style"/>
                <a:cs typeface="Bookman Old Style"/>
              </a:rPr>
              <a:t>∂</a:t>
            </a:r>
            <a:r>
              <a:rPr dirty="0" sz="1100" spc="-225" b="0" i="1">
                <a:latin typeface="Bookman Old Style"/>
                <a:cs typeface="Bookman Old Style"/>
              </a:rPr>
              <a:t> 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y</a:t>
            </a: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x</a:t>
            </a:r>
            <a:r>
              <a:rPr dirty="0" sz="1100" spc="130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=</a:t>
            </a:r>
            <a:r>
              <a:rPr dirty="0" baseline="37878" sz="1650" spc="52">
                <a:latin typeface="Tahoma"/>
                <a:cs typeface="Tahoma"/>
              </a:rPr>
              <a:t> </a:t>
            </a: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x</a:t>
            </a:r>
            <a:r>
              <a:rPr dirty="0" sz="1100" spc="65" b="0" i="1">
                <a:latin typeface="Bookman Old Style"/>
                <a:cs typeface="Bookman Old Style"/>
              </a:rPr>
              <a:t>∂</a:t>
            </a:r>
            <a:r>
              <a:rPr dirty="0" sz="1100" spc="65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87294" y="1266798"/>
            <a:ext cx="20072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5" b="1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  <a:hlinkClick r:id="rId2"/>
              </a:rPr>
              <a:t>¿Clairaut?,</a:t>
            </a:r>
            <a:r>
              <a:rPr dirty="0" sz="1100" spc="40">
                <a:latin typeface="Calibri"/>
                <a:cs typeface="Calibri"/>
                <a:hlinkClick r:id="rId2"/>
              </a:rPr>
              <a:t> </a:t>
            </a:r>
            <a:r>
              <a:rPr dirty="0" sz="1100" spc="30">
                <a:latin typeface="Calibri"/>
                <a:cs typeface="Calibri"/>
                <a:hlinkClick r:id="rId2"/>
              </a:rPr>
              <a:t>Schwarz,</a:t>
            </a:r>
            <a:r>
              <a:rPr dirty="0" sz="1100" spc="40">
                <a:latin typeface="Calibri"/>
                <a:cs typeface="Calibri"/>
                <a:hlinkClick r:id="rId2"/>
              </a:rPr>
              <a:t> </a:t>
            </a:r>
            <a:r>
              <a:rPr dirty="0" sz="1100" spc="35">
                <a:latin typeface="Calibri"/>
                <a:cs typeface="Calibri"/>
                <a:hlinkClick r:id="rId2"/>
              </a:rPr>
              <a:t>Young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359994" y="1510817"/>
          <a:ext cx="5039995" cy="708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780"/>
                <a:gridCol w="140969"/>
                <a:gridCol w="193675"/>
                <a:gridCol w="1359535"/>
                <a:gridCol w="249555"/>
                <a:gridCol w="629284"/>
                <a:gridCol w="400050"/>
                <a:gridCol w="1031875"/>
              </a:tblGrid>
              <a:tr h="210185">
                <a:tc gridSpan="8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Teorema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840"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∃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δ</a:t>
                      </a:r>
                      <a:r>
                        <a:rPr dirty="0" sz="1100" spc="1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&gt;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∃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u="sng" sz="11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6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u="sng" sz="1100" spc="6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60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>
                          <a:latin typeface="Calibri"/>
                          <a:cs typeface="Calibri"/>
                        </a:rPr>
                        <a:t>i</a:t>
                      </a:r>
                      <a:endParaRPr baseline="-17361" sz="12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∀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∀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;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0" b="0" i="1">
                          <a:latin typeface="Bookman Old Style"/>
                          <a:cs typeface="Bookman Old Style"/>
                        </a:rPr>
                        <a:t>δ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&amp;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u="sng" sz="1100" spc="-6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60" b="0" i="1">
                          <a:uFill>
                            <a:solidFill>
                              <a:srgbClr val="000000"/>
                            </a:solidFill>
                          </a:uFill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u="sng" sz="1100" spc="6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55" b="0" i="1">
                          <a:latin typeface="Bookman Old Style"/>
                          <a:cs typeface="Bookman Old Style"/>
                        </a:rPr>
                        <a:t>∂</a:t>
                      </a:r>
                      <a:r>
                        <a:rPr dirty="0" sz="1100" spc="5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7361" sz="1200" spc="82">
                          <a:latin typeface="Calibri"/>
                          <a:cs typeface="Calibri"/>
                        </a:rPr>
                        <a:t>i</a:t>
                      </a:r>
                      <a:endParaRPr baseline="-17361" sz="12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65" i="1">
                          <a:latin typeface="DejaVu Sans"/>
                          <a:cs typeface="DejaVu Sans"/>
                        </a:rPr>
                        <a:t>C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15" i="1">
                          <a:latin typeface="DejaVu Sans"/>
                          <a:cs typeface="DejaVu Sans"/>
                        </a:rPr>
                        <a:t>⇒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0" i="1">
                          <a:latin typeface="DejaVu Sans"/>
                          <a:cs typeface="DejaVu Sans"/>
                        </a:rPr>
                        <a:t>∃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Df</a:t>
                      </a:r>
                      <a:r>
                        <a:rPr dirty="0" sz="1100" spc="1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1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1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04139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359994" y="2297163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59994" y="229716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función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continuamente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k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-diferenciable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9994" y="2507614"/>
            <a:ext cx="5039995" cy="498475"/>
          </a:xfrm>
          <a:custGeom>
            <a:avLst/>
            <a:gdLst/>
            <a:ahLst/>
            <a:cxnLst/>
            <a:rect l="l" t="t" r="r" b="b"/>
            <a:pathLst>
              <a:path w="5039995" h="498475">
                <a:moveTo>
                  <a:pt x="5039995" y="0"/>
                </a:moveTo>
                <a:lnTo>
                  <a:pt x="0" y="0"/>
                </a:lnTo>
                <a:lnTo>
                  <a:pt x="0" y="498055"/>
                </a:lnTo>
                <a:lnTo>
                  <a:pt x="5039995" y="49805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01953" y="2600387"/>
            <a:ext cx="1181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593090" algn="l"/>
              </a:tabLst>
            </a:pP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k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945688" y="2506661"/>
            <a:ext cx="167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u="sng" sz="110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9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∂</a:t>
            </a:r>
            <a:r>
              <a:rPr dirty="0" u="sng" sz="1100" spc="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20288" y="2695421"/>
            <a:ext cx="239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55" b="0" i="1">
                <a:latin typeface="Bookman Old Style"/>
                <a:cs typeface="Bookman Old Style"/>
              </a:rPr>
              <a:t>∂</a:t>
            </a:r>
            <a:r>
              <a:rPr dirty="0" sz="1100" spc="55">
                <a:latin typeface="Calibri"/>
                <a:cs typeface="Calibri"/>
              </a:rPr>
              <a:t>x</a:t>
            </a:r>
            <a:r>
              <a:rPr dirty="0" baseline="-17361" sz="1200" spc="82">
                <a:latin typeface="Calibri"/>
                <a:cs typeface="Calibri"/>
              </a:rPr>
              <a:t>i</a:t>
            </a:r>
            <a:endParaRPr baseline="-17361"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92906" y="2580511"/>
            <a:ext cx="1911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55" i="1">
                <a:latin typeface="DejaVu Sans Condensed"/>
                <a:cs typeface="DejaVu Sans Condensed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22499" y="2559175"/>
            <a:ext cx="1363980" cy="233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1760">
              <a:lnSpc>
                <a:spcPts val="640"/>
              </a:lnSpc>
              <a:spcBef>
                <a:spcPts val="95"/>
              </a:spcBef>
            </a:pPr>
            <a:r>
              <a:rPr dirty="0" sz="800" spc="-260">
                <a:latin typeface="Tahoma"/>
                <a:cs typeface="Tahoma"/>
              </a:rPr>
              <a:t>:</a:t>
            </a:r>
            <a:endParaRPr sz="800">
              <a:latin typeface="Tahoma"/>
              <a:cs typeface="Tahoma"/>
            </a:endParaRPr>
          </a:p>
          <a:p>
            <a:pPr>
              <a:lnSpc>
                <a:spcPts val="1000"/>
              </a:lnSpc>
              <a:tabLst>
                <a:tab pos="430530" algn="l"/>
                <a:tab pos="758190" algn="l"/>
                <a:tab pos="1154430" algn="l"/>
              </a:tabLst>
            </a:pP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95" i="1">
                <a:latin typeface="DejaVu Sans"/>
                <a:cs typeface="DejaVu Sans"/>
              </a:rPr>
              <a:t>C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48049" y="2600387"/>
            <a:ext cx="7975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103949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0004" y="103949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0004" y="314388"/>
            <a:ext cx="2520315" cy="1210945"/>
          </a:xfrm>
          <a:custGeom>
            <a:avLst/>
            <a:gdLst/>
            <a:ahLst/>
            <a:cxnLst/>
            <a:rect l="l" t="t" r="r" b="b"/>
            <a:pathLst>
              <a:path w="2520315" h="1210945">
                <a:moveTo>
                  <a:pt x="2519997" y="0"/>
                </a:moveTo>
                <a:lnTo>
                  <a:pt x="0" y="0"/>
                </a:lnTo>
                <a:lnTo>
                  <a:pt x="0" y="1210665"/>
                </a:lnTo>
                <a:lnTo>
                  <a:pt x="2519997" y="1210665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68946" y="534300"/>
            <a:ext cx="508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7302" y="250277"/>
            <a:ext cx="2533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400">
                <a:latin typeface="Verdana"/>
                <a:cs typeface="Verdana"/>
              </a:rPr>
              <a:t></a:t>
            </a:r>
            <a:r>
              <a:rPr dirty="0" baseline="-50505" sz="1650" spc="-600">
                <a:latin typeface="Verdana"/>
                <a:cs typeface="Verdana"/>
              </a:rPr>
              <a:t></a:t>
            </a:r>
            <a:r>
              <a:rPr dirty="0" baseline="-70707" sz="1650" spc="-600">
                <a:latin typeface="Calibri"/>
                <a:cs typeface="Calibri"/>
              </a:rPr>
              <a:t>x</a:t>
            </a:r>
            <a:endParaRPr baseline="-70707" sz="16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6030" y="428420"/>
            <a:ext cx="4318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20" i="1">
                <a:latin typeface="DejaVu Sans"/>
                <a:cs typeface="DejaVu Sans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-45">
                <a:latin typeface="Calibri"/>
                <a:cs typeface="Calibri"/>
              </a:rPr>
              <a:t>x</a:t>
            </a:r>
            <a:r>
              <a:rPr dirty="0" baseline="27777" sz="1200" spc="-67">
                <a:latin typeface="Calibri"/>
                <a:cs typeface="Calibri"/>
              </a:rPr>
              <a:t>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7302" y="624356"/>
            <a:ext cx="264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Verdana"/>
                <a:cs typeface="Verdana"/>
              </a:rPr>
              <a:t></a:t>
            </a:r>
            <a:r>
              <a:rPr dirty="0" baseline="-17676" sz="1650" spc="-67">
                <a:latin typeface="Calibri"/>
                <a:cs typeface="Calibri"/>
              </a:rPr>
              <a:t>0</a:t>
            </a:r>
            <a:endParaRPr baseline="-17676" sz="16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1430" y="665885"/>
            <a:ext cx="3314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9851" y="652931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169" y="1007451"/>
            <a:ext cx="1064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0" i="1">
                <a:latin typeface="DejaVu Sans"/>
                <a:cs typeface="DejaVu Sans"/>
              </a:rPr>
              <a:t>∃∇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23466" y="1007451"/>
            <a:ext cx="6096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10">
                <a:latin typeface="Calibri"/>
                <a:cs typeface="Calibri"/>
              </a:rPr>
              <a:t>0</a:t>
            </a:r>
            <a:r>
              <a:rPr dirty="0" sz="1100" spc="-15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069" y="1205330"/>
            <a:ext cx="2100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367155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3888" sz="1200" spc="30">
                <a:latin typeface="Tahoma"/>
                <a:cs typeface="Tahoma"/>
              </a:rPr>
              <a:t>(</a:t>
            </a:r>
            <a:r>
              <a:rPr dirty="0" baseline="-13888" sz="1200" spc="60">
                <a:latin typeface="Calibri"/>
                <a:cs typeface="Calibri"/>
              </a:rPr>
              <a:t>a</a:t>
            </a:r>
            <a:r>
              <a:rPr dirty="0" baseline="-13888" sz="1200" spc="-7" b="0" i="1">
                <a:latin typeface="Bookman Old Style"/>
                <a:cs typeface="Bookman Old Style"/>
              </a:rPr>
              <a:t>,</a:t>
            </a:r>
            <a:r>
              <a:rPr dirty="0" baseline="-13888" sz="1200" spc="60">
                <a:latin typeface="Calibri"/>
                <a:cs typeface="Calibri"/>
              </a:rPr>
              <a:t>b</a:t>
            </a:r>
            <a:r>
              <a:rPr dirty="0" baseline="-13888" sz="1200" spc="97">
                <a:latin typeface="Tahoma"/>
                <a:cs typeface="Tahoma"/>
              </a:rPr>
              <a:t>)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0004" y="1628203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0004" y="1628203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0004" y="1838655"/>
            <a:ext cx="2520315" cy="1215390"/>
          </a:xfrm>
          <a:custGeom>
            <a:avLst/>
            <a:gdLst/>
            <a:ahLst/>
            <a:cxnLst/>
            <a:rect l="l" t="t" r="r" b="b"/>
            <a:pathLst>
              <a:path w="2520315" h="1215389">
                <a:moveTo>
                  <a:pt x="2519997" y="0"/>
                </a:moveTo>
                <a:lnTo>
                  <a:pt x="0" y="0"/>
                </a:lnTo>
                <a:lnTo>
                  <a:pt x="0" y="1214843"/>
                </a:lnTo>
                <a:lnTo>
                  <a:pt x="2519997" y="1214843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26846" y="2058554"/>
            <a:ext cx="533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0830" y="1774531"/>
            <a:ext cx="186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620">
                <a:latin typeface="Verdana"/>
                <a:cs typeface="Verdana"/>
              </a:rPr>
              <a:t></a:t>
            </a:r>
            <a:r>
              <a:rPr dirty="0" baseline="-50505" sz="1650" spc="-930">
                <a:latin typeface="Verdana"/>
                <a:cs typeface="Verdana"/>
              </a:rPr>
              <a:t></a:t>
            </a:r>
            <a:endParaRPr baseline="-50505" sz="16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6840" y="1887929"/>
            <a:ext cx="1504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baseline="-20833" sz="1200" spc="7">
                <a:latin typeface="Calibri"/>
                <a:cs typeface="Calibri"/>
              </a:rPr>
              <a:t>y</a:t>
            </a:r>
            <a:r>
              <a:rPr dirty="0" sz="600" spc="5">
                <a:latin typeface="Calibri"/>
                <a:cs typeface="Calibri"/>
              </a:rPr>
              <a:t>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24559" y="2067242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 h="0">
                <a:moveTo>
                  <a:pt x="0" y="0"/>
                </a:moveTo>
                <a:lnTo>
                  <a:pt x="26852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99159" y="2041930"/>
            <a:ext cx="325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x</a:t>
            </a:r>
            <a:r>
              <a:rPr dirty="0" baseline="23148" sz="900" spc="44">
                <a:latin typeface="Calibri"/>
                <a:cs typeface="Calibri"/>
              </a:rPr>
              <a:t>2</a:t>
            </a:r>
            <a:r>
              <a:rPr dirty="0" sz="800" spc="30">
                <a:latin typeface="Tahoma"/>
                <a:cs typeface="Tahoma"/>
              </a:rPr>
              <a:t>+</a:t>
            </a:r>
            <a:r>
              <a:rPr dirty="0" sz="800" spc="30">
                <a:latin typeface="Calibri"/>
                <a:cs typeface="Calibri"/>
              </a:rPr>
              <a:t>y</a:t>
            </a:r>
            <a:r>
              <a:rPr dirty="0" baseline="23148" sz="900" spc="44">
                <a:latin typeface="Calibri"/>
                <a:cs typeface="Calibri"/>
              </a:rPr>
              <a:t>2</a:t>
            </a:r>
            <a:endParaRPr baseline="23148"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60830" y="2148610"/>
            <a:ext cx="264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Verdana"/>
                <a:cs typeface="Verdana"/>
              </a:rPr>
              <a:t></a:t>
            </a:r>
            <a:r>
              <a:rPr dirty="0" baseline="-17676" sz="1650" spc="-67">
                <a:latin typeface="Calibri"/>
                <a:cs typeface="Calibri"/>
              </a:rPr>
              <a:t>0</a:t>
            </a:r>
            <a:endParaRPr baseline="-17676" sz="16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46821" y="1875355"/>
            <a:ext cx="824230" cy="508634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8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10">
                <a:latin typeface="Calibri"/>
                <a:cs typeface="Calibri"/>
              </a:rPr>
              <a:t>0</a:t>
            </a:r>
            <a:r>
              <a:rPr dirty="0" sz="1100" spc="-15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85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9250" y="2531705"/>
            <a:ext cx="10909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0" i="1">
                <a:latin typeface="DejaVu Sans"/>
                <a:cs typeface="DejaVu Sans"/>
              </a:rPr>
              <a:t>∃∇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42757" y="2531705"/>
            <a:ext cx="635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Dg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10">
                <a:latin typeface="Calibri"/>
                <a:cs typeface="Calibri"/>
              </a:rPr>
              <a:t>0</a:t>
            </a:r>
            <a:r>
              <a:rPr dirty="0" sz="1100" spc="-15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8124" y="2798329"/>
            <a:ext cx="24002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40">
                <a:latin typeface="Calibri"/>
                <a:cs typeface="Calibri"/>
              </a:rPr>
              <a:t>a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40">
                <a:latin typeface="Calibri"/>
                <a:cs typeface="Calibri"/>
              </a:rPr>
              <a:t>b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9250" y="2732810"/>
            <a:ext cx="97599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21640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56880" y="2715588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15897" y="2705168"/>
            <a:ext cx="508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latin typeface="Calibri"/>
                <a:cs typeface="Calibri"/>
              </a:rPr>
              <a:t>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66266" y="2849422"/>
            <a:ext cx="284480" cy="0"/>
          </a:xfrm>
          <a:custGeom>
            <a:avLst/>
            <a:gdLst/>
            <a:ahLst/>
            <a:cxnLst/>
            <a:rect l="l" t="t" r="r" b="b"/>
            <a:pathLst>
              <a:path w="284480" h="0">
                <a:moveTo>
                  <a:pt x="0" y="0"/>
                </a:moveTo>
                <a:lnTo>
                  <a:pt x="2842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366266" y="2824110"/>
            <a:ext cx="2533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80975" algn="l"/>
              </a:tabLst>
            </a:pPr>
            <a:r>
              <a:rPr dirty="0" sz="800" spc="40">
                <a:latin typeface="Calibri"/>
                <a:cs typeface="Calibri"/>
              </a:rPr>
              <a:t>a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395222" y="2795281"/>
            <a:ext cx="2876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600" spc="55">
                <a:latin typeface="Calibri"/>
                <a:cs typeface="Calibri"/>
              </a:rPr>
              <a:t>2</a:t>
            </a:r>
            <a:r>
              <a:rPr dirty="0" baseline="-17361" sz="1200" spc="82">
                <a:latin typeface="Tahoma"/>
                <a:cs typeface="Tahoma"/>
              </a:rPr>
              <a:t>+</a:t>
            </a:r>
            <a:r>
              <a:rPr dirty="0" baseline="-17361" sz="1200" spc="217">
                <a:latin typeface="Tahoma"/>
                <a:cs typeface="Tahoma"/>
              </a:rPr>
              <a:t> </a:t>
            </a: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17357" y="2732810"/>
            <a:ext cx="7715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660755"/>
            <a:ext cx="2319020" cy="210820"/>
          </a:xfrm>
          <a:custGeom>
            <a:avLst/>
            <a:gdLst/>
            <a:ahLst/>
            <a:cxnLst/>
            <a:rect l="l" t="t" r="r" b="b"/>
            <a:pathLst>
              <a:path w="2319020" h="210819">
                <a:moveTo>
                  <a:pt x="2318435" y="0"/>
                </a:moveTo>
                <a:lnTo>
                  <a:pt x="0" y="0"/>
                </a:lnTo>
                <a:lnTo>
                  <a:pt x="0" y="210451"/>
                </a:lnTo>
                <a:lnTo>
                  <a:pt x="2318435" y="210451"/>
                </a:lnTo>
                <a:lnTo>
                  <a:pt x="231843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660755"/>
            <a:ext cx="2319020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22373A"/>
                </a:solidFill>
                <a:latin typeface="Calibri"/>
                <a:cs typeface="Calibri"/>
              </a:rPr>
              <a:t>operaciones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22373A"/>
                </a:solidFill>
                <a:latin typeface="Calibri"/>
                <a:cs typeface="Calibri"/>
              </a:rPr>
              <a:t>algebraicas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871207"/>
            <a:ext cx="2319020" cy="1325880"/>
          </a:xfrm>
          <a:custGeom>
            <a:avLst/>
            <a:gdLst/>
            <a:ahLst/>
            <a:cxnLst/>
            <a:rect l="l" t="t" r="r" b="b"/>
            <a:pathLst>
              <a:path w="2319020" h="1325880">
                <a:moveTo>
                  <a:pt x="2318435" y="0"/>
                </a:moveTo>
                <a:lnTo>
                  <a:pt x="0" y="0"/>
                </a:lnTo>
                <a:lnTo>
                  <a:pt x="0" y="1325435"/>
                </a:lnTo>
                <a:lnTo>
                  <a:pt x="2318435" y="1325435"/>
                </a:lnTo>
                <a:lnTo>
                  <a:pt x="231843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0731" y="873339"/>
            <a:ext cx="19850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10" i="1">
                <a:latin typeface="DejaVu Sans"/>
                <a:cs typeface="DejaVu Sans"/>
              </a:rPr>
              <a:t>∃</a:t>
            </a:r>
            <a:r>
              <a:rPr dirty="0" sz="1100" spc="10">
                <a:latin typeface="Calibri"/>
                <a:cs typeface="Calibri"/>
              </a:rPr>
              <a:t>Df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baseline="-10416" sz="1200" spc="15">
                <a:latin typeface="Calibri"/>
                <a:cs typeface="Calibri"/>
              </a:rPr>
              <a:t>0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10" i="1">
                <a:latin typeface="DejaVu Sans"/>
                <a:cs typeface="DejaVu Sans"/>
              </a:rPr>
              <a:t>∃</a:t>
            </a:r>
            <a:r>
              <a:rPr dirty="0" sz="1100" spc="10">
                <a:latin typeface="Calibri"/>
                <a:cs typeface="Calibri"/>
              </a:rPr>
              <a:t>Dg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baseline="-10416" sz="1200" spc="15">
                <a:latin typeface="Calibri"/>
                <a:cs typeface="Calibri"/>
              </a:rPr>
              <a:t>0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10">
                <a:latin typeface="Calibri"/>
                <a:cs typeface="Calibri"/>
              </a:rPr>
              <a:t>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entonces: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4595" y="1066227"/>
            <a:ext cx="76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177" y="1178444"/>
            <a:ext cx="1495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13030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2866" y="1302066"/>
            <a:ext cx="4267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49885" algn="l"/>
              </a:tabLst>
            </a:pPr>
            <a:r>
              <a:rPr dirty="0" sz="1100">
                <a:latin typeface="Verdana"/>
                <a:cs typeface="Verdana"/>
              </a:rPr>
              <a:t>(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177" y="1414296"/>
            <a:ext cx="135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13030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Dg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2866" y="1537905"/>
            <a:ext cx="357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80670" algn="l"/>
              </a:tabLst>
            </a:pPr>
            <a:r>
              <a:rPr dirty="0" sz="1100">
                <a:latin typeface="Verdana"/>
                <a:cs typeface="Verdana"/>
              </a:rPr>
              <a:t>(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4177" y="1650135"/>
            <a:ext cx="1603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Font typeface="Calibri"/>
              <a:buChar char="•"/>
              <a:tabLst>
                <a:tab pos="113030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Dg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449" y="1868752"/>
            <a:ext cx="65405" cy="24955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R="5080" indent="8890">
              <a:lnSpc>
                <a:spcPts val="810"/>
              </a:lnSpc>
              <a:spcBef>
                <a:spcPts val="250"/>
              </a:spcBef>
            </a:pPr>
            <a:r>
              <a:rPr dirty="0" u="sng" sz="8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 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31772" y="1773757"/>
            <a:ext cx="222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Verdana"/>
                <a:cs typeface="Verdana"/>
              </a:rPr>
              <a:t>(</a:t>
            </a:r>
            <a:r>
              <a:rPr dirty="0" sz="1100" spc="17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177" y="1885974"/>
            <a:ext cx="1196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123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13030" algn="l"/>
                <a:tab pos="1075690" algn="l"/>
              </a:tabLst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5973" y="1858999"/>
            <a:ext cx="508634" cy="236854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99390" marR="30480" indent="-174625">
              <a:lnSpc>
                <a:spcPct val="73400"/>
              </a:lnSpc>
              <a:spcBef>
                <a:spcPts val="350"/>
              </a:spcBef>
            </a:pPr>
            <a:r>
              <a:rPr dirty="0" u="sng" sz="800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r>
              <a:rPr dirty="0" u="sng" sz="800" spc="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·</a:t>
            </a:r>
            <a:r>
              <a:rPr dirty="0" u="sng" sz="8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Df</a:t>
            </a:r>
            <a:r>
              <a:rPr dirty="0" u="sng" sz="800" spc="7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</a:t>
            </a:r>
            <a:r>
              <a:rPr dirty="0" u="sng" sz="800" spc="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·</a:t>
            </a:r>
            <a:r>
              <a:rPr dirty="0" u="sng" sz="8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Dg 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baseline="-17361" sz="1200" spc="15">
                <a:latin typeface="Calibri"/>
                <a:cs typeface="Calibri"/>
              </a:rPr>
              <a:t>g</a:t>
            </a:r>
            <a:r>
              <a:rPr dirty="0" sz="600" spc="10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98432" y="662139"/>
            <a:ext cx="2721610" cy="210820"/>
          </a:xfrm>
          <a:custGeom>
            <a:avLst/>
            <a:gdLst/>
            <a:ahLst/>
            <a:cxnLst/>
            <a:rect l="l" t="t" r="r" b="b"/>
            <a:pathLst>
              <a:path w="2721610" h="210819">
                <a:moveTo>
                  <a:pt x="2721571" y="0"/>
                </a:moveTo>
                <a:lnTo>
                  <a:pt x="0" y="0"/>
                </a:lnTo>
                <a:lnTo>
                  <a:pt x="0" y="210451"/>
                </a:lnTo>
                <a:lnTo>
                  <a:pt x="2721571" y="210451"/>
                </a:lnTo>
                <a:lnTo>
                  <a:pt x="2721571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98432" y="662139"/>
            <a:ext cx="272161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regla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la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cadena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98432" y="872604"/>
            <a:ext cx="2721610" cy="1322705"/>
          </a:xfrm>
          <a:custGeom>
            <a:avLst/>
            <a:gdLst/>
            <a:ahLst/>
            <a:cxnLst/>
            <a:rect l="l" t="t" r="r" b="b"/>
            <a:pathLst>
              <a:path w="2721610" h="1322705">
                <a:moveTo>
                  <a:pt x="2721571" y="0"/>
                </a:moveTo>
                <a:lnTo>
                  <a:pt x="0" y="0"/>
                </a:lnTo>
                <a:lnTo>
                  <a:pt x="0" y="1322654"/>
                </a:lnTo>
                <a:lnTo>
                  <a:pt x="2721571" y="1322654"/>
                </a:lnTo>
                <a:lnTo>
                  <a:pt x="2721571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19171" y="872222"/>
            <a:ext cx="2515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n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10">
                <a:latin typeface="Calibri"/>
                <a:cs typeface="Calibri"/>
              </a:rPr>
              <a:t>G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7">
                <a:latin typeface="Calibri"/>
                <a:cs typeface="Calibri"/>
              </a:rPr>
              <a:t>p</a:t>
            </a:r>
            <a:r>
              <a:rPr dirty="0" sz="1100" spc="-25"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819171" y="1070100"/>
            <a:ext cx="2539365" cy="9213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20">
                <a:latin typeface="Calibri"/>
                <a:cs typeface="Calibri"/>
              </a:rPr>
              <a:t>os.,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ctr" marR="521334">
              <a:lnSpc>
                <a:spcPct val="100000"/>
              </a:lnSpc>
              <a:spcBef>
                <a:spcPts val="785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10" i="1">
                <a:latin typeface="DejaVu Sans"/>
                <a:cs typeface="DejaVu Sans"/>
              </a:rPr>
              <a:t>∃</a:t>
            </a:r>
            <a:r>
              <a:rPr dirty="0" sz="1100" spc="10">
                <a:latin typeface="Calibri"/>
                <a:cs typeface="Calibri"/>
              </a:rPr>
              <a:t>DF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baseline="-10416" sz="1200" spc="15">
                <a:latin typeface="Calibri"/>
                <a:cs typeface="Calibri"/>
              </a:rPr>
              <a:t>0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i="1">
                <a:latin typeface="DejaVu Sans"/>
                <a:cs typeface="DejaVu Sans"/>
              </a:rPr>
              <a:t>∃</a:t>
            </a:r>
            <a:r>
              <a:rPr dirty="0" sz="1100">
                <a:latin typeface="Calibri"/>
                <a:cs typeface="Calibri"/>
              </a:rPr>
              <a:t>DG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baseline="-10416" sz="120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Calibri"/>
                <a:cs typeface="Calibri"/>
              </a:rPr>
              <a:t>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entonces:</a:t>
            </a:r>
            <a:endParaRPr sz="1100">
              <a:latin typeface="Calibri"/>
              <a:cs typeface="Calibri"/>
            </a:endParaRPr>
          </a:p>
          <a:p>
            <a:pPr algn="ctr" marL="140970">
              <a:lnSpc>
                <a:spcPct val="100000"/>
              </a:lnSpc>
              <a:spcBef>
                <a:spcPts val="459"/>
              </a:spcBef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DG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algn="ctr" marL="140970">
              <a:lnSpc>
                <a:spcPct val="100000"/>
              </a:lnSpc>
              <a:spcBef>
                <a:spcPts val="535"/>
              </a:spcBef>
            </a:pP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280416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Optimización</a:t>
            </a:r>
            <a:r>
              <a:rPr dirty="0" sz="1400" spc="1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y</a:t>
            </a:r>
            <a:r>
              <a:rPr dirty="0" sz="1400" spc="2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otras</a:t>
            </a:r>
            <a:r>
              <a:rPr dirty="0" sz="1400" spc="2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8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aplicaciones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1764664" cy="5080"/>
            </a:xfrm>
            <a:custGeom>
              <a:avLst/>
              <a:gdLst/>
              <a:ahLst/>
              <a:cxnLst/>
              <a:rect l="l" t="t" r="r" b="b"/>
              <a:pathLst>
                <a:path w="1764664" h="5080">
                  <a:moveTo>
                    <a:pt x="0" y="5060"/>
                  </a:moveTo>
                  <a:lnTo>
                    <a:pt x="0" y="0"/>
                  </a:lnTo>
                  <a:lnTo>
                    <a:pt x="1764658" y="0"/>
                  </a:lnTo>
                  <a:lnTo>
                    <a:pt x="176465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75763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755610"/>
            <a:ext cx="1672589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r>
              <a:rPr dirty="0" u="none" spc="-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(Función</a:t>
            </a:r>
            <a:r>
              <a:rPr dirty="0" u="none" spc="-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inversa)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968082"/>
            <a:ext cx="5039995" cy="1119505"/>
          </a:xfrm>
          <a:custGeom>
            <a:avLst/>
            <a:gdLst/>
            <a:ahLst/>
            <a:cxnLst/>
            <a:rect l="l" t="t" r="r" b="b"/>
            <a:pathLst>
              <a:path w="5039995" h="1119505">
                <a:moveTo>
                  <a:pt x="5039995" y="0"/>
                </a:moveTo>
                <a:lnTo>
                  <a:pt x="0" y="0"/>
                </a:lnTo>
                <a:lnTo>
                  <a:pt x="0" y="1119022"/>
                </a:lnTo>
                <a:lnTo>
                  <a:pt x="5039995" y="111902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21445" y="1028660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8797" y="1028660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4522" y="891462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333" y="970431"/>
            <a:ext cx="2889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120">
                <a:latin typeface="Calibri"/>
                <a:cs typeface="Calibri"/>
              </a:rPr>
              <a:t>m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115" y="1028660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3872" y="970431"/>
            <a:ext cx="2946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170">
                <a:latin typeface="Calibri"/>
                <a:cs typeface="Calibri"/>
              </a:rPr>
              <a:t> </a:t>
            </a:r>
            <a:r>
              <a:rPr dirty="0" sz="1100" spc="-15">
                <a:latin typeface="Tahoma"/>
                <a:cs typeface="Tahoma"/>
              </a:rPr>
              <a:t>)</a:t>
            </a:r>
            <a:r>
              <a:rPr dirty="0" sz="1100" spc="-1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0495" y="1394357"/>
            <a:ext cx="6407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4506" y="1592235"/>
            <a:ext cx="262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>
                <a:latin typeface="Tahoma"/>
                <a:cs typeface="Tahoma"/>
              </a:rPr>
              <a:t>det(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6164" y="1592235"/>
            <a:ext cx="999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Jac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)(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baseline="-10416" sz="1200" spc="30">
                <a:latin typeface="Calibri"/>
                <a:cs typeface="Calibri"/>
              </a:rPr>
              <a:t>0</a:t>
            </a:r>
            <a:r>
              <a:rPr dirty="0" sz="1100" spc="20">
                <a:latin typeface="Tahoma"/>
                <a:cs typeface="Tahoma"/>
              </a:rPr>
              <a:t>))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"/>
                <a:cs typeface="DejaVu Sans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64892" y="1251444"/>
            <a:ext cx="137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9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3525" y="1488362"/>
            <a:ext cx="248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28366" y="1162772"/>
            <a:ext cx="1993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80">
                <a:latin typeface="Verdana"/>
                <a:cs typeface="Verdana"/>
              </a:rPr>
              <a:t></a:t>
            </a:r>
            <a:r>
              <a:rPr dirty="0" baseline="-50505" sz="1650" spc="-1170">
                <a:latin typeface="Verdana"/>
                <a:cs typeface="Verdana"/>
              </a:rPr>
              <a:t></a:t>
            </a:r>
            <a:r>
              <a:rPr dirty="0" baseline="-65656" sz="1650" spc="-1170">
                <a:latin typeface="Verdana"/>
                <a:cs typeface="Verdana"/>
              </a:rPr>
              <a:t></a:t>
            </a:r>
            <a:endParaRPr baseline="-65656" sz="16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7454" y="1295411"/>
            <a:ext cx="18510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25" i="1">
                <a:latin typeface="DejaVu Sans"/>
                <a:cs typeface="DejaVu Sans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ab</a:t>
            </a:r>
            <a:r>
              <a:rPr dirty="0" baseline="-13888" sz="1200" spc="15">
                <a:latin typeface="Calibri"/>
                <a:cs typeface="Calibri"/>
              </a:rPr>
              <a:t>t</a:t>
            </a:r>
            <a:r>
              <a:rPr dirty="0" baseline="-13888" sz="1200" spc="44">
                <a:latin typeface="Calibri"/>
                <a:cs typeface="Calibri"/>
              </a:rPr>
              <a:t>o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25" i="1">
                <a:latin typeface="DejaVu Sans"/>
                <a:cs typeface="DejaVu Sans"/>
              </a:rPr>
              <a:t>E</a:t>
            </a:r>
            <a:r>
              <a:rPr dirty="0" baseline="-13888" sz="1200" spc="52">
                <a:latin typeface="Calibri"/>
                <a:cs typeface="Calibri"/>
              </a:rPr>
              <a:t>ab</a:t>
            </a:r>
            <a:r>
              <a:rPr dirty="0" baseline="-13888" sz="1200" spc="15">
                <a:latin typeface="Calibri"/>
                <a:cs typeface="Calibri"/>
              </a:rPr>
              <a:t>t</a:t>
            </a:r>
            <a:r>
              <a:rPr dirty="0" baseline="-13888" sz="1200" spc="44">
                <a:latin typeface="Calibri"/>
                <a:cs typeface="Calibri"/>
              </a:rPr>
              <a:t>o</a:t>
            </a:r>
            <a:r>
              <a:rPr dirty="0" baseline="-13888" sz="1200" spc="37">
                <a:latin typeface="Calibri"/>
                <a:cs typeface="Calibri"/>
              </a:rPr>
              <a:t>.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11106" y="1493302"/>
            <a:ext cx="16236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7777" sz="1200" spc="82" i="1">
                <a:latin typeface="DejaVu Sans Condensed"/>
                <a:cs typeface="DejaVu Sans Condensed"/>
              </a:rPr>
              <a:t>−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60" i="1">
                <a:latin typeface="DejaVu Sans"/>
                <a:cs typeface="DejaVu Sans"/>
              </a:rPr>
              <a:t>−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8366" y="1691181"/>
            <a:ext cx="2196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48385" algn="l"/>
                <a:tab pos="1291590" algn="l"/>
              </a:tabLst>
            </a:pPr>
            <a:r>
              <a:rPr dirty="0" baseline="45454" sz="1650" spc="-930">
                <a:latin typeface="Verdana"/>
                <a:cs typeface="Verdana"/>
              </a:rPr>
              <a:t></a:t>
            </a:r>
            <a:r>
              <a:rPr dirty="0" baseline="27777" sz="1650" spc="-930">
                <a:latin typeface="Verdana"/>
                <a:cs typeface="Verdana"/>
              </a:rPr>
              <a:t></a:t>
            </a:r>
            <a:r>
              <a:rPr dirty="0" baseline="27777" sz="1650" spc="172">
                <a:latin typeface="Verdana"/>
                <a:cs typeface="Verdana"/>
              </a:rPr>
              <a:t> </a:t>
            </a:r>
            <a:r>
              <a:rPr dirty="0" sz="1100" spc="5">
                <a:latin typeface="Calibri"/>
                <a:cs typeface="Calibri"/>
              </a:rPr>
              <a:t>F</a:t>
            </a:r>
            <a:r>
              <a:rPr dirty="0" baseline="27777" sz="1200" spc="7" i="1">
                <a:latin typeface="DejaVu Sans Condensed"/>
                <a:cs typeface="DejaVu Sans Condensed"/>
              </a:rPr>
              <a:t>−</a:t>
            </a:r>
            <a:r>
              <a:rPr dirty="0" baseline="27777" sz="1200" spc="7">
                <a:latin typeface="Calibri"/>
                <a:cs typeface="Calibri"/>
              </a:rPr>
              <a:t>1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35" i="1">
                <a:latin typeface="DejaVu Sans"/>
                <a:cs typeface="DejaVu Sans"/>
              </a:rPr>
              <a:t>C</a:t>
            </a:r>
            <a:r>
              <a:rPr dirty="0" baseline="27777" sz="1200" spc="-52">
                <a:latin typeface="Calibri"/>
                <a:cs typeface="Calibri"/>
              </a:rPr>
              <a:t>1</a:t>
            </a:r>
            <a:r>
              <a:rPr dirty="0" sz="1100" spc="-35">
                <a:latin typeface="Tahoma"/>
                <a:cs typeface="Tahoma"/>
              </a:rPr>
              <a:t>(</a:t>
            </a:r>
            <a:r>
              <a:rPr dirty="0" sz="1100" spc="-35">
                <a:latin typeface="Calibri"/>
                <a:cs typeface="Calibri"/>
              </a:rPr>
              <a:t>V</a:t>
            </a:r>
            <a:r>
              <a:rPr dirty="0" sz="1100" spc="-35">
                <a:latin typeface="Tahoma"/>
                <a:cs typeface="Tahoma"/>
              </a:rPr>
              <a:t>)	</a:t>
            </a:r>
            <a:r>
              <a:rPr dirty="0" sz="1100" spc="85">
                <a:latin typeface="Tahoma"/>
                <a:cs typeface="Tahoma"/>
              </a:rPr>
              <a:t>&amp;	</a:t>
            </a:r>
            <a:r>
              <a:rPr dirty="0" sz="1100" spc="10">
                <a:latin typeface="Calibri"/>
                <a:cs typeface="Calibri"/>
              </a:rPr>
              <a:t>DF</a:t>
            </a:r>
            <a:r>
              <a:rPr dirty="0" baseline="27777" sz="1200" spc="15" i="1">
                <a:latin typeface="DejaVu Sans Condensed"/>
                <a:cs typeface="DejaVu Sans Condensed"/>
              </a:rPr>
              <a:t>−</a:t>
            </a:r>
            <a:r>
              <a:rPr dirty="0" baseline="27777" sz="1200" spc="15">
                <a:latin typeface="Calibri"/>
                <a:cs typeface="Calibri"/>
              </a:rPr>
              <a:t>1</a:t>
            </a:r>
            <a:r>
              <a:rPr dirty="0" baseline="27777" sz="1200" spc="217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DF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baseline="27777" sz="1200" spc="7" i="1">
                <a:latin typeface="DejaVu Sans Condensed"/>
                <a:cs typeface="DejaVu Sans Condensed"/>
              </a:rPr>
              <a:t>−</a:t>
            </a:r>
            <a:r>
              <a:rPr dirty="0" baseline="27777" sz="1200" spc="7">
                <a:latin typeface="Calibri"/>
                <a:cs typeface="Calibri"/>
              </a:rPr>
              <a:t>1</a:t>
            </a:r>
            <a:endParaRPr baseline="27777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8620" y="220674"/>
            <a:ext cx="5092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40">
                <a:latin typeface="Calibri"/>
                <a:cs typeface="Calibri"/>
              </a:rPr>
              <a:t>Unión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620" y="488160"/>
            <a:ext cx="3296285" cy="235902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671955">
              <a:lnSpc>
                <a:spcPct val="100000"/>
              </a:lnSpc>
              <a:spcBef>
                <a:spcPts val="635"/>
              </a:spcBef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∨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25095">
              <a:lnSpc>
                <a:spcPct val="100000"/>
              </a:lnSpc>
              <a:spcBef>
                <a:spcPts val="540"/>
              </a:spcBef>
            </a:pP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30">
                <a:latin typeface="Calibri"/>
                <a:cs typeface="Calibri"/>
              </a:rPr>
              <a:t>4k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30">
                <a:latin typeface="Calibri"/>
                <a:cs typeface="Calibri"/>
              </a:rPr>
              <a:t>4k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10">
                <a:latin typeface="Calibri"/>
                <a:cs typeface="Calibri"/>
              </a:rPr>
              <a:t>2k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25095" indent="-113030">
              <a:lnSpc>
                <a:spcPct val="100000"/>
              </a:lnSpc>
              <a:spcBef>
                <a:spcPts val="151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40">
                <a:latin typeface="Calibri"/>
                <a:cs typeface="Calibri"/>
              </a:rPr>
              <a:t>Intersección</a:t>
            </a:r>
            <a:endParaRPr sz="1100">
              <a:latin typeface="Calibri"/>
              <a:cs typeface="Calibri"/>
            </a:endParaRPr>
          </a:p>
          <a:p>
            <a:pPr marL="1671955">
              <a:lnSpc>
                <a:spcPct val="100000"/>
              </a:lnSpc>
              <a:spcBef>
                <a:spcPts val="1335"/>
              </a:spcBef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∧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372745">
              <a:lnSpc>
                <a:spcPct val="100000"/>
              </a:lnSpc>
              <a:spcBef>
                <a:spcPts val="535"/>
              </a:spcBef>
            </a:pP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10">
                <a:latin typeface="Calibri"/>
                <a:cs typeface="Calibri"/>
              </a:rPr>
              <a:t>2k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15">
                <a:latin typeface="Calibri"/>
                <a:cs typeface="Calibri"/>
              </a:rPr>
              <a:t>3k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35">
                <a:latin typeface="Calibri"/>
                <a:cs typeface="Calibri"/>
              </a:rPr>
              <a:t>6k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25095" indent="-113030">
              <a:lnSpc>
                <a:spcPct val="100000"/>
              </a:lnSpc>
              <a:spcBef>
                <a:spcPts val="149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35">
                <a:latin typeface="Calibri"/>
                <a:cs typeface="Calibri"/>
              </a:rPr>
              <a:t>Diferencia</a:t>
            </a:r>
            <a:endParaRPr sz="1100">
              <a:latin typeface="Calibri"/>
              <a:cs typeface="Calibri"/>
            </a:endParaRPr>
          </a:p>
          <a:p>
            <a:pPr marL="1695450">
              <a:lnSpc>
                <a:spcPct val="100000"/>
              </a:lnSpc>
              <a:spcBef>
                <a:spcPts val="1330"/>
              </a:spcBef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∧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0" i="1">
                <a:latin typeface="DejaVu Sans Condensed"/>
                <a:cs typeface="DejaVu Sans Condensed"/>
              </a:rPr>
              <a:t>∈</a:t>
            </a:r>
            <a:r>
              <a:rPr dirty="0" sz="1100" spc="-114" b="0" i="1">
                <a:latin typeface="Bookman Old Style"/>
                <a:cs typeface="Bookman Old Style"/>
              </a:rPr>
              <a:t>/</a:t>
            </a:r>
            <a:r>
              <a:rPr dirty="0" sz="1100" spc="30" b="0" i="1">
                <a:latin typeface="Bookman Old Style"/>
                <a:cs typeface="Bookman Old Style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  <a:p>
            <a:pPr marL="1027430">
              <a:lnSpc>
                <a:spcPct val="100000"/>
              </a:lnSpc>
              <a:spcBef>
                <a:spcPts val="540"/>
              </a:spcBef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10">
                <a:latin typeface="Calibri"/>
                <a:cs typeface="Calibri"/>
              </a:rPr>
              <a:t>2k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85" i="1">
                <a:latin typeface="DejaVu Sans Condensed"/>
                <a:cs typeface="DejaVu Sans Condensed"/>
              </a:rPr>
              <a:t>{</a:t>
            </a:r>
            <a:r>
              <a:rPr dirty="0" sz="1100" spc="10">
                <a:latin typeface="Calibri"/>
                <a:cs typeface="Calibri"/>
              </a:rPr>
              <a:t>2k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37983" y="203040"/>
            <a:ext cx="1267460" cy="763270"/>
            <a:chOff x="4337983" y="203040"/>
            <a:chExt cx="1267460" cy="763270"/>
          </a:xfrm>
        </p:grpSpPr>
        <p:sp>
          <p:nvSpPr>
            <p:cNvPr id="5" name="object 5"/>
            <p:cNvSpPr/>
            <p:nvPr/>
          </p:nvSpPr>
          <p:spPr>
            <a:xfrm>
              <a:off x="4341526" y="206582"/>
              <a:ext cx="1260475" cy="756285"/>
            </a:xfrm>
            <a:custGeom>
              <a:avLst/>
              <a:gdLst/>
              <a:ahLst/>
              <a:cxnLst/>
              <a:rect l="l" t="t" r="r" b="b"/>
              <a:pathLst>
                <a:path w="1260475" h="756285">
                  <a:moveTo>
                    <a:pt x="378020" y="0"/>
                  </a:moveTo>
                  <a:lnTo>
                    <a:pt x="330602" y="2945"/>
                  </a:lnTo>
                  <a:lnTo>
                    <a:pt x="284941" y="11544"/>
                  </a:lnTo>
                  <a:lnTo>
                    <a:pt x="241392" y="25444"/>
                  </a:lnTo>
                  <a:lnTo>
                    <a:pt x="200310" y="44290"/>
                  </a:lnTo>
                  <a:lnTo>
                    <a:pt x="162048" y="67728"/>
                  </a:lnTo>
                  <a:lnTo>
                    <a:pt x="126961" y="95403"/>
                  </a:lnTo>
                  <a:lnTo>
                    <a:pt x="95403" y="126961"/>
                  </a:lnTo>
                  <a:lnTo>
                    <a:pt x="67728" y="162048"/>
                  </a:lnTo>
                  <a:lnTo>
                    <a:pt x="44290" y="200310"/>
                  </a:lnTo>
                  <a:lnTo>
                    <a:pt x="25444" y="241392"/>
                  </a:lnTo>
                  <a:lnTo>
                    <a:pt x="11544" y="284941"/>
                  </a:lnTo>
                  <a:lnTo>
                    <a:pt x="2945" y="330602"/>
                  </a:lnTo>
                  <a:lnTo>
                    <a:pt x="0" y="378020"/>
                  </a:lnTo>
                  <a:lnTo>
                    <a:pt x="2945" y="425439"/>
                  </a:lnTo>
                  <a:lnTo>
                    <a:pt x="11544" y="471100"/>
                  </a:lnTo>
                  <a:lnTo>
                    <a:pt x="25444" y="514649"/>
                  </a:lnTo>
                  <a:lnTo>
                    <a:pt x="44290" y="555731"/>
                  </a:lnTo>
                  <a:lnTo>
                    <a:pt x="67728" y="593993"/>
                  </a:lnTo>
                  <a:lnTo>
                    <a:pt x="95403" y="629080"/>
                  </a:lnTo>
                  <a:lnTo>
                    <a:pt x="126961" y="660638"/>
                  </a:lnTo>
                  <a:lnTo>
                    <a:pt x="162048" y="688313"/>
                  </a:lnTo>
                  <a:lnTo>
                    <a:pt x="200310" y="711751"/>
                  </a:lnTo>
                  <a:lnTo>
                    <a:pt x="241392" y="730597"/>
                  </a:lnTo>
                  <a:lnTo>
                    <a:pt x="284941" y="744497"/>
                  </a:lnTo>
                  <a:lnTo>
                    <a:pt x="330602" y="753096"/>
                  </a:lnTo>
                  <a:lnTo>
                    <a:pt x="378020" y="756041"/>
                  </a:lnTo>
                  <a:lnTo>
                    <a:pt x="425439" y="753096"/>
                  </a:lnTo>
                  <a:lnTo>
                    <a:pt x="471100" y="744497"/>
                  </a:lnTo>
                  <a:lnTo>
                    <a:pt x="514649" y="730597"/>
                  </a:lnTo>
                  <a:lnTo>
                    <a:pt x="555731" y="711751"/>
                  </a:lnTo>
                  <a:lnTo>
                    <a:pt x="593993" y="688313"/>
                  </a:lnTo>
                  <a:lnTo>
                    <a:pt x="629080" y="660638"/>
                  </a:lnTo>
                  <a:lnTo>
                    <a:pt x="630034" y="659684"/>
                  </a:lnTo>
                  <a:lnTo>
                    <a:pt x="599430" y="629080"/>
                  </a:lnTo>
                  <a:lnTo>
                    <a:pt x="571755" y="593993"/>
                  </a:lnTo>
                  <a:lnTo>
                    <a:pt x="548318" y="555731"/>
                  </a:lnTo>
                  <a:lnTo>
                    <a:pt x="529472" y="514649"/>
                  </a:lnTo>
                  <a:lnTo>
                    <a:pt x="515572" y="471100"/>
                  </a:lnTo>
                  <a:lnTo>
                    <a:pt x="506973" y="425439"/>
                  </a:lnTo>
                  <a:lnTo>
                    <a:pt x="504027" y="378020"/>
                  </a:lnTo>
                  <a:lnTo>
                    <a:pt x="506973" y="330602"/>
                  </a:lnTo>
                  <a:lnTo>
                    <a:pt x="515572" y="284941"/>
                  </a:lnTo>
                  <a:lnTo>
                    <a:pt x="529472" y="241392"/>
                  </a:lnTo>
                  <a:lnTo>
                    <a:pt x="548318" y="200310"/>
                  </a:lnTo>
                  <a:lnTo>
                    <a:pt x="571755" y="162048"/>
                  </a:lnTo>
                  <a:lnTo>
                    <a:pt x="599430" y="126961"/>
                  </a:lnTo>
                  <a:lnTo>
                    <a:pt x="630034" y="96357"/>
                  </a:lnTo>
                  <a:lnTo>
                    <a:pt x="629080" y="95403"/>
                  </a:lnTo>
                  <a:lnTo>
                    <a:pt x="593993" y="67728"/>
                  </a:lnTo>
                  <a:lnTo>
                    <a:pt x="555731" y="44290"/>
                  </a:lnTo>
                  <a:lnTo>
                    <a:pt x="514649" y="25444"/>
                  </a:lnTo>
                  <a:lnTo>
                    <a:pt x="471100" y="11544"/>
                  </a:lnTo>
                  <a:lnTo>
                    <a:pt x="425439" y="2945"/>
                  </a:lnTo>
                  <a:lnTo>
                    <a:pt x="378020" y="0"/>
                  </a:lnTo>
                  <a:close/>
                </a:path>
                <a:path w="1260475" h="756285">
                  <a:moveTo>
                    <a:pt x="882048" y="0"/>
                  </a:moveTo>
                  <a:lnTo>
                    <a:pt x="834630" y="2945"/>
                  </a:lnTo>
                  <a:lnTo>
                    <a:pt x="788969" y="11544"/>
                  </a:lnTo>
                  <a:lnTo>
                    <a:pt x="745420" y="25444"/>
                  </a:lnTo>
                  <a:lnTo>
                    <a:pt x="704338" y="44290"/>
                  </a:lnTo>
                  <a:lnTo>
                    <a:pt x="666076" y="67728"/>
                  </a:lnTo>
                  <a:lnTo>
                    <a:pt x="630989" y="95403"/>
                  </a:lnTo>
                  <a:lnTo>
                    <a:pt x="630034" y="96357"/>
                  </a:lnTo>
                  <a:lnTo>
                    <a:pt x="660638" y="126961"/>
                  </a:lnTo>
                  <a:lnTo>
                    <a:pt x="688313" y="162048"/>
                  </a:lnTo>
                  <a:lnTo>
                    <a:pt x="711751" y="200310"/>
                  </a:lnTo>
                  <a:lnTo>
                    <a:pt x="730597" y="241392"/>
                  </a:lnTo>
                  <a:lnTo>
                    <a:pt x="744497" y="284941"/>
                  </a:lnTo>
                  <a:lnTo>
                    <a:pt x="753096" y="330602"/>
                  </a:lnTo>
                  <a:lnTo>
                    <a:pt x="756041" y="378020"/>
                  </a:lnTo>
                  <a:lnTo>
                    <a:pt x="753096" y="425439"/>
                  </a:lnTo>
                  <a:lnTo>
                    <a:pt x="744497" y="471100"/>
                  </a:lnTo>
                  <a:lnTo>
                    <a:pt x="730597" y="514649"/>
                  </a:lnTo>
                  <a:lnTo>
                    <a:pt x="711751" y="555731"/>
                  </a:lnTo>
                  <a:lnTo>
                    <a:pt x="688313" y="593993"/>
                  </a:lnTo>
                  <a:lnTo>
                    <a:pt x="660638" y="629080"/>
                  </a:lnTo>
                  <a:lnTo>
                    <a:pt x="630034" y="659684"/>
                  </a:lnTo>
                  <a:lnTo>
                    <a:pt x="630989" y="660638"/>
                  </a:lnTo>
                  <a:lnTo>
                    <a:pt x="666076" y="688313"/>
                  </a:lnTo>
                  <a:lnTo>
                    <a:pt x="704338" y="711751"/>
                  </a:lnTo>
                  <a:lnTo>
                    <a:pt x="745420" y="730597"/>
                  </a:lnTo>
                  <a:lnTo>
                    <a:pt x="788969" y="744497"/>
                  </a:lnTo>
                  <a:lnTo>
                    <a:pt x="834630" y="753096"/>
                  </a:lnTo>
                  <a:lnTo>
                    <a:pt x="882048" y="756041"/>
                  </a:lnTo>
                  <a:lnTo>
                    <a:pt x="929467" y="753096"/>
                  </a:lnTo>
                  <a:lnTo>
                    <a:pt x="975128" y="744497"/>
                  </a:lnTo>
                  <a:lnTo>
                    <a:pt x="1018677" y="730597"/>
                  </a:lnTo>
                  <a:lnTo>
                    <a:pt x="1059759" y="711751"/>
                  </a:lnTo>
                  <a:lnTo>
                    <a:pt x="1098021" y="688313"/>
                  </a:lnTo>
                  <a:lnTo>
                    <a:pt x="1133108" y="660638"/>
                  </a:lnTo>
                  <a:lnTo>
                    <a:pt x="1164666" y="629080"/>
                  </a:lnTo>
                  <a:lnTo>
                    <a:pt x="1192341" y="593993"/>
                  </a:lnTo>
                  <a:lnTo>
                    <a:pt x="1215779" y="555731"/>
                  </a:lnTo>
                  <a:lnTo>
                    <a:pt x="1234625" y="514649"/>
                  </a:lnTo>
                  <a:lnTo>
                    <a:pt x="1248525" y="471100"/>
                  </a:lnTo>
                  <a:lnTo>
                    <a:pt x="1257124" y="425439"/>
                  </a:lnTo>
                  <a:lnTo>
                    <a:pt x="1260069" y="378020"/>
                  </a:lnTo>
                  <a:lnTo>
                    <a:pt x="1257124" y="330602"/>
                  </a:lnTo>
                  <a:lnTo>
                    <a:pt x="1248525" y="284941"/>
                  </a:lnTo>
                  <a:lnTo>
                    <a:pt x="1234625" y="241392"/>
                  </a:lnTo>
                  <a:lnTo>
                    <a:pt x="1215779" y="200310"/>
                  </a:lnTo>
                  <a:lnTo>
                    <a:pt x="1192341" y="162048"/>
                  </a:lnTo>
                  <a:lnTo>
                    <a:pt x="1164666" y="126961"/>
                  </a:lnTo>
                  <a:lnTo>
                    <a:pt x="1133108" y="95403"/>
                  </a:lnTo>
                  <a:lnTo>
                    <a:pt x="1098021" y="67728"/>
                  </a:lnTo>
                  <a:lnTo>
                    <a:pt x="1059759" y="44290"/>
                  </a:lnTo>
                  <a:lnTo>
                    <a:pt x="1018677" y="25444"/>
                  </a:lnTo>
                  <a:lnTo>
                    <a:pt x="975128" y="11544"/>
                  </a:lnTo>
                  <a:lnTo>
                    <a:pt x="929467" y="2945"/>
                  </a:lnTo>
                  <a:lnTo>
                    <a:pt x="882048" y="0"/>
                  </a:lnTo>
                  <a:close/>
                </a:path>
                <a:path w="1260475" h="756285">
                  <a:moveTo>
                    <a:pt x="630034" y="96357"/>
                  </a:moveTo>
                  <a:lnTo>
                    <a:pt x="599430" y="126961"/>
                  </a:lnTo>
                  <a:lnTo>
                    <a:pt x="571755" y="162048"/>
                  </a:lnTo>
                  <a:lnTo>
                    <a:pt x="548318" y="200310"/>
                  </a:lnTo>
                  <a:lnTo>
                    <a:pt x="529472" y="241392"/>
                  </a:lnTo>
                  <a:lnTo>
                    <a:pt x="515572" y="284941"/>
                  </a:lnTo>
                  <a:lnTo>
                    <a:pt x="506973" y="330602"/>
                  </a:lnTo>
                  <a:lnTo>
                    <a:pt x="504027" y="378020"/>
                  </a:lnTo>
                  <a:lnTo>
                    <a:pt x="506973" y="425439"/>
                  </a:lnTo>
                  <a:lnTo>
                    <a:pt x="515572" y="471100"/>
                  </a:lnTo>
                  <a:lnTo>
                    <a:pt x="529472" y="514649"/>
                  </a:lnTo>
                  <a:lnTo>
                    <a:pt x="548318" y="555731"/>
                  </a:lnTo>
                  <a:lnTo>
                    <a:pt x="571755" y="593993"/>
                  </a:lnTo>
                  <a:lnTo>
                    <a:pt x="599430" y="629080"/>
                  </a:lnTo>
                  <a:lnTo>
                    <a:pt x="630034" y="659684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7" y="471100"/>
                  </a:lnTo>
                  <a:lnTo>
                    <a:pt x="753096" y="425439"/>
                  </a:lnTo>
                  <a:lnTo>
                    <a:pt x="756041" y="378020"/>
                  </a:lnTo>
                  <a:lnTo>
                    <a:pt x="753096" y="330602"/>
                  </a:lnTo>
                  <a:lnTo>
                    <a:pt x="744497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30034" y="96357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341526" y="206582"/>
              <a:ext cx="1260475" cy="756285"/>
            </a:xfrm>
            <a:custGeom>
              <a:avLst/>
              <a:gdLst/>
              <a:ahLst/>
              <a:cxnLst/>
              <a:rect l="l" t="t" r="r" b="b"/>
              <a:pathLst>
                <a:path w="1260475" h="756285">
                  <a:moveTo>
                    <a:pt x="756041" y="378020"/>
                  </a:moveTo>
                  <a:lnTo>
                    <a:pt x="753096" y="330602"/>
                  </a:lnTo>
                  <a:lnTo>
                    <a:pt x="744496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29080" y="95403"/>
                  </a:lnTo>
                  <a:lnTo>
                    <a:pt x="593993" y="67728"/>
                  </a:lnTo>
                  <a:lnTo>
                    <a:pt x="555731" y="44290"/>
                  </a:lnTo>
                  <a:lnTo>
                    <a:pt x="514649" y="25444"/>
                  </a:lnTo>
                  <a:lnTo>
                    <a:pt x="471100" y="11544"/>
                  </a:lnTo>
                  <a:lnTo>
                    <a:pt x="425439" y="2945"/>
                  </a:lnTo>
                  <a:lnTo>
                    <a:pt x="378020" y="0"/>
                  </a:lnTo>
                  <a:lnTo>
                    <a:pt x="330602" y="2945"/>
                  </a:lnTo>
                  <a:lnTo>
                    <a:pt x="284941" y="11544"/>
                  </a:lnTo>
                  <a:lnTo>
                    <a:pt x="241392" y="25444"/>
                  </a:lnTo>
                  <a:lnTo>
                    <a:pt x="200310" y="44290"/>
                  </a:lnTo>
                  <a:lnTo>
                    <a:pt x="162048" y="67728"/>
                  </a:lnTo>
                  <a:lnTo>
                    <a:pt x="126961" y="95403"/>
                  </a:lnTo>
                  <a:lnTo>
                    <a:pt x="95403" y="126961"/>
                  </a:lnTo>
                  <a:lnTo>
                    <a:pt x="67728" y="162048"/>
                  </a:lnTo>
                  <a:lnTo>
                    <a:pt x="44290" y="200310"/>
                  </a:lnTo>
                  <a:lnTo>
                    <a:pt x="25444" y="241392"/>
                  </a:lnTo>
                  <a:lnTo>
                    <a:pt x="11544" y="284941"/>
                  </a:lnTo>
                  <a:lnTo>
                    <a:pt x="2945" y="330602"/>
                  </a:lnTo>
                  <a:lnTo>
                    <a:pt x="0" y="378020"/>
                  </a:lnTo>
                  <a:lnTo>
                    <a:pt x="2945" y="425439"/>
                  </a:lnTo>
                  <a:lnTo>
                    <a:pt x="11544" y="471100"/>
                  </a:lnTo>
                  <a:lnTo>
                    <a:pt x="25444" y="514649"/>
                  </a:lnTo>
                  <a:lnTo>
                    <a:pt x="44290" y="555731"/>
                  </a:lnTo>
                  <a:lnTo>
                    <a:pt x="67728" y="593993"/>
                  </a:lnTo>
                  <a:lnTo>
                    <a:pt x="95403" y="629080"/>
                  </a:lnTo>
                  <a:lnTo>
                    <a:pt x="126961" y="660638"/>
                  </a:lnTo>
                  <a:lnTo>
                    <a:pt x="162048" y="688313"/>
                  </a:lnTo>
                  <a:lnTo>
                    <a:pt x="200310" y="711751"/>
                  </a:lnTo>
                  <a:lnTo>
                    <a:pt x="241392" y="730597"/>
                  </a:lnTo>
                  <a:lnTo>
                    <a:pt x="284941" y="744496"/>
                  </a:lnTo>
                  <a:lnTo>
                    <a:pt x="330602" y="753096"/>
                  </a:lnTo>
                  <a:lnTo>
                    <a:pt x="378020" y="756041"/>
                  </a:lnTo>
                  <a:lnTo>
                    <a:pt x="425439" y="753096"/>
                  </a:lnTo>
                  <a:lnTo>
                    <a:pt x="471100" y="744496"/>
                  </a:lnTo>
                  <a:lnTo>
                    <a:pt x="514649" y="730597"/>
                  </a:lnTo>
                  <a:lnTo>
                    <a:pt x="555731" y="711751"/>
                  </a:lnTo>
                  <a:lnTo>
                    <a:pt x="593993" y="688313"/>
                  </a:lnTo>
                  <a:lnTo>
                    <a:pt x="629080" y="660638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6" y="471100"/>
                  </a:lnTo>
                  <a:lnTo>
                    <a:pt x="753096" y="425439"/>
                  </a:lnTo>
                  <a:lnTo>
                    <a:pt x="756041" y="378020"/>
                  </a:lnTo>
                  <a:close/>
                </a:path>
                <a:path w="1260475" h="756285">
                  <a:moveTo>
                    <a:pt x="1260069" y="378020"/>
                  </a:moveTo>
                  <a:lnTo>
                    <a:pt x="1257124" y="330602"/>
                  </a:lnTo>
                  <a:lnTo>
                    <a:pt x="1248524" y="284941"/>
                  </a:lnTo>
                  <a:lnTo>
                    <a:pt x="1234625" y="241392"/>
                  </a:lnTo>
                  <a:lnTo>
                    <a:pt x="1215779" y="200310"/>
                  </a:lnTo>
                  <a:lnTo>
                    <a:pt x="1192341" y="162048"/>
                  </a:lnTo>
                  <a:lnTo>
                    <a:pt x="1164666" y="126961"/>
                  </a:lnTo>
                  <a:lnTo>
                    <a:pt x="1133108" y="95403"/>
                  </a:lnTo>
                  <a:lnTo>
                    <a:pt x="1098021" y="67728"/>
                  </a:lnTo>
                  <a:lnTo>
                    <a:pt x="1059759" y="44290"/>
                  </a:lnTo>
                  <a:lnTo>
                    <a:pt x="1018677" y="25444"/>
                  </a:lnTo>
                  <a:lnTo>
                    <a:pt x="975128" y="11544"/>
                  </a:lnTo>
                  <a:lnTo>
                    <a:pt x="929467" y="2945"/>
                  </a:lnTo>
                  <a:lnTo>
                    <a:pt x="882048" y="0"/>
                  </a:lnTo>
                  <a:lnTo>
                    <a:pt x="834630" y="2945"/>
                  </a:lnTo>
                  <a:lnTo>
                    <a:pt x="788969" y="11544"/>
                  </a:lnTo>
                  <a:lnTo>
                    <a:pt x="745420" y="25444"/>
                  </a:lnTo>
                  <a:lnTo>
                    <a:pt x="704338" y="44290"/>
                  </a:lnTo>
                  <a:lnTo>
                    <a:pt x="666076" y="67728"/>
                  </a:lnTo>
                  <a:lnTo>
                    <a:pt x="630989" y="95403"/>
                  </a:lnTo>
                  <a:lnTo>
                    <a:pt x="599430" y="126961"/>
                  </a:lnTo>
                  <a:lnTo>
                    <a:pt x="571755" y="162048"/>
                  </a:lnTo>
                  <a:lnTo>
                    <a:pt x="548318" y="200310"/>
                  </a:lnTo>
                  <a:lnTo>
                    <a:pt x="529472" y="241392"/>
                  </a:lnTo>
                  <a:lnTo>
                    <a:pt x="515572" y="284941"/>
                  </a:lnTo>
                  <a:lnTo>
                    <a:pt x="506973" y="330602"/>
                  </a:lnTo>
                  <a:lnTo>
                    <a:pt x="504027" y="378020"/>
                  </a:lnTo>
                  <a:lnTo>
                    <a:pt x="506973" y="425439"/>
                  </a:lnTo>
                  <a:lnTo>
                    <a:pt x="515572" y="471100"/>
                  </a:lnTo>
                  <a:lnTo>
                    <a:pt x="529472" y="514649"/>
                  </a:lnTo>
                  <a:lnTo>
                    <a:pt x="548318" y="555731"/>
                  </a:lnTo>
                  <a:lnTo>
                    <a:pt x="571755" y="593993"/>
                  </a:lnTo>
                  <a:lnTo>
                    <a:pt x="599430" y="629080"/>
                  </a:lnTo>
                  <a:lnTo>
                    <a:pt x="630989" y="660638"/>
                  </a:lnTo>
                  <a:lnTo>
                    <a:pt x="666076" y="688313"/>
                  </a:lnTo>
                  <a:lnTo>
                    <a:pt x="704338" y="711751"/>
                  </a:lnTo>
                  <a:lnTo>
                    <a:pt x="745420" y="730597"/>
                  </a:lnTo>
                  <a:lnTo>
                    <a:pt x="788969" y="744496"/>
                  </a:lnTo>
                  <a:lnTo>
                    <a:pt x="834630" y="753096"/>
                  </a:lnTo>
                  <a:lnTo>
                    <a:pt x="882048" y="756041"/>
                  </a:lnTo>
                  <a:lnTo>
                    <a:pt x="929467" y="753096"/>
                  </a:lnTo>
                  <a:lnTo>
                    <a:pt x="975128" y="744496"/>
                  </a:lnTo>
                  <a:lnTo>
                    <a:pt x="1018677" y="730597"/>
                  </a:lnTo>
                  <a:lnTo>
                    <a:pt x="1059759" y="711751"/>
                  </a:lnTo>
                  <a:lnTo>
                    <a:pt x="1098021" y="688313"/>
                  </a:lnTo>
                  <a:lnTo>
                    <a:pt x="1133108" y="660638"/>
                  </a:lnTo>
                  <a:lnTo>
                    <a:pt x="1164666" y="629080"/>
                  </a:lnTo>
                  <a:lnTo>
                    <a:pt x="1192341" y="593993"/>
                  </a:lnTo>
                  <a:lnTo>
                    <a:pt x="1215779" y="555731"/>
                  </a:lnTo>
                  <a:lnTo>
                    <a:pt x="1234625" y="514649"/>
                  </a:lnTo>
                  <a:lnTo>
                    <a:pt x="1248524" y="471100"/>
                  </a:lnTo>
                  <a:lnTo>
                    <a:pt x="1257124" y="425439"/>
                  </a:lnTo>
                  <a:lnTo>
                    <a:pt x="1260069" y="378020"/>
                  </a:lnTo>
                  <a:close/>
                </a:path>
              </a:pathLst>
            </a:custGeom>
            <a:ln w="7085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4679162" y="508283"/>
            <a:ext cx="8128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1486" y="508283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7901" y="59265"/>
            <a:ext cx="24765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r>
              <a:rPr dirty="0" sz="750">
                <a:latin typeface="Calibri"/>
                <a:cs typeface="Calibri"/>
              </a:rPr>
              <a:t> </a:t>
            </a:r>
            <a:r>
              <a:rPr dirty="0" sz="750" spc="10" i="1">
                <a:latin typeface="DejaVu Sans Condensed"/>
                <a:cs typeface="DejaVu Sans Condensed"/>
              </a:rPr>
              <a:t>∪</a:t>
            </a:r>
            <a:r>
              <a:rPr dirty="0" sz="750" spc="-45" i="1">
                <a:latin typeface="DejaVu Sans Condensed"/>
                <a:cs typeface="DejaVu Sans Condensed"/>
              </a:rPr>
              <a:t> </a:t>
            </a: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337716" y="1233906"/>
            <a:ext cx="763905" cy="763905"/>
            <a:chOff x="4337716" y="1233906"/>
            <a:chExt cx="763905" cy="763905"/>
          </a:xfrm>
        </p:grpSpPr>
        <p:sp>
          <p:nvSpPr>
            <p:cNvPr id="11" name="object 11"/>
            <p:cNvSpPr/>
            <p:nvPr/>
          </p:nvSpPr>
          <p:spPr>
            <a:xfrm>
              <a:off x="4845554" y="1334073"/>
              <a:ext cx="252095" cy="563880"/>
            </a:xfrm>
            <a:custGeom>
              <a:avLst/>
              <a:gdLst/>
              <a:ahLst/>
              <a:cxnLst/>
              <a:rect l="l" t="t" r="r" b="b"/>
              <a:pathLst>
                <a:path w="252095" h="563880">
                  <a:moveTo>
                    <a:pt x="126007" y="0"/>
                  </a:moveTo>
                  <a:lnTo>
                    <a:pt x="95403" y="30604"/>
                  </a:lnTo>
                  <a:lnTo>
                    <a:pt x="67728" y="65691"/>
                  </a:lnTo>
                  <a:lnTo>
                    <a:pt x="44290" y="103953"/>
                  </a:lnTo>
                  <a:lnTo>
                    <a:pt x="25444" y="145035"/>
                  </a:lnTo>
                  <a:lnTo>
                    <a:pt x="11544" y="188584"/>
                  </a:lnTo>
                  <a:lnTo>
                    <a:pt x="2945" y="234245"/>
                  </a:lnTo>
                  <a:lnTo>
                    <a:pt x="0" y="281663"/>
                  </a:lnTo>
                  <a:lnTo>
                    <a:pt x="2945" y="329082"/>
                  </a:lnTo>
                  <a:lnTo>
                    <a:pt x="11544" y="374743"/>
                  </a:lnTo>
                  <a:lnTo>
                    <a:pt x="25444" y="418292"/>
                  </a:lnTo>
                  <a:lnTo>
                    <a:pt x="44290" y="459374"/>
                  </a:lnTo>
                  <a:lnTo>
                    <a:pt x="67728" y="497636"/>
                  </a:lnTo>
                  <a:lnTo>
                    <a:pt x="95403" y="532723"/>
                  </a:lnTo>
                  <a:lnTo>
                    <a:pt x="126007" y="563327"/>
                  </a:lnTo>
                  <a:lnTo>
                    <a:pt x="156611" y="532723"/>
                  </a:lnTo>
                  <a:lnTo>
                    <a:pt x="184286" y="497636"/>
                  </a:lnTo>
                  <a:lnTo>
                    <a:pt x="207723" y="459374"/>
                  </a:lnTo>
                  <a:lnTo>
                    <a:pt x="226569" y="418292"/>
                  </a:lnTo>
                  <a:lnTo>
                    <a:pt x="240469" y="374743"/>
                  </a:lnTo>
                  <a:lnTo>
                    <a:pt x="249068" y="329082"/>
                  </a:lnTo>
                  <a:lnTo>
                    <a:pt x="252014" y="281663"/>
                  </a:lnTo>
                  <a:lnTo>
                    <a:pt x="249068" y="234245"/>
                  </a:lnTo>
                  <a:lnTo>
                    <a:pt x="240469" y="188584"/>
                  </a:lnTo>
                  <a:lnTo>
                    <a:pt x="226569" y="145035"/>
                  </a:lnTo>
                  <a:lnTo>
                    <a:pt x="207723" y="103953"/>
                  </a:lnTo>
                  <a:lnTo>
                    <a:pt x="184286" y="65691"/>
                  </a:lnTo>
                  <a:lnTo>
                    <a:pt x="156611" y="30604"/>
                  </a:lnTo>
                  <a:lnTo>
                    <a:pt x="126007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845554" y="1334073"/>
              <a:ext cx="252095" cy="563880"/>
            </a:xfrm>
            <a:custGeom>
              <a:avLst/>
              <a:gdLst/>
              <a:ahLst/>
              <a:cxnLst/>
              <a:rect l="l" t="t" r="r" b="b"/>
              <a:pathLst>
                <a:path w="252095" h="563880">
                  <a:moveTo>
                    <a:pt x="126007" y="0"/>
                  </a:moveTo>
                  <a:lnTo>
                    <a:pt x="95403" y="30604"/>
                  </a:lnTo>
                  <a:lnTo>
                    <a:pt x="67728" y="65691"/>
                  </a:lnTo>
                  <a:lnTo>
                    <a:pt x="44290" y="103953"/>
                  </a:lnTo>
                  <a:lnTo>
                    <a:pt x="25444" y="145035"/>
                  </a:lnTo>
                  <a:lnTo>
                    <a:pt x="11544" y="188584"/>
                  </a:lnTo>
                  <a:lnTo>
                    <a:pt x="2945" y="234245"/>
                  </a:lnTo>
                  <a:lnTo>
                    <a:pt x="0" y="281663"/>
                  </a:lnTo>
                  <a:lnTo>
                    <a:pt x="2945" y="329082"/>
                  </a:lnTo>
                  <a:lnTo>
                    <a:pt x="11544" y="374743"/>
                  </a:lnTo>
                  <a:lnTo>
                    <a:pt x="25444" y="418292"/>
                  </a:lnTo>
                  <a:lnTo>
                    <a:pt x="44290" y="459374"/>
                  </a:lnTo>
                  <a:lnTo>
                    <a:pt x="67728" y="497636"/>
                  </a:lnTo>
                  <a:lnTo>
                    <a:pt x="95403" y="532723"/>
                  </a:lnTo>
                  <a:lnTo>
                    <a:pt x="126007" y="563327"/>
                  </a:lnTo>
                  <a:lnTo>
                    <a:pt x="156611" y="532723"/>
                  </a:lnTo>
                  <a:lnTo>
                    <a:pt x="184286" y="497636"/>
                  </a:lnTo>
                  <a:lnTo>
                    <a:pt x="207723" y="459374"/>
                  </a:lnTo>
                  <a:lnTo>
                    <a:pt x="226569" y="418292"/>
                  </a:lnTo>
                  <a:lnTo>
                    <a:pt x="240469" y="374743"/>
                  </a:lnTo>
                  <a:lnTo>
                    <a:pt x="249068" y="329082"/>
                  </a:lnTo>
                  <a:lnTo>
                    <a:pt x="252014" y="281663"/>
                  </a:lnTo>
                  <a:lnTo>
                    <a:pt x="249068" y="234245"/>
                  </a:lnTo>
                  <a:lnTo>
                    <a:pt x="240469" y="188584"/>
                  </a:lnTo>
                  <a:lnTo>
                    <a:pt x="226569" y="145035"/>
                  </a:lnTo>
                  <a:lnTo>
                    <a:pt x="207723" y="103953"/>
                  </a:lnTo>
                  <a:lnTo>
                    <a:pt x="184286" y="65691"/>
                  </a:lnTo>
                  <a:lnTo>
                    <a:pt x="156611" y="30604"/>
                  </a:lnTo>
                  <a:lnTo>
                    <a:pt x="126007" y="0"/>
                  </a:lnTo>
                </a:path>
              </a:pathLst>
            </a:custGeom>
            <a:ln w="7085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41526" y="1237716"/>
              <a:ext cx="756285" cy="756285"/>
            </a:xfrm>
            <a:custGeom>
              <a:avLst/>
              <a:gdLst/>
              <a:ahLst/>
              <a:cxnLst/>
              <a:rect l="l" t="t" r="r" b="b"/>
              <a:pathLst>
                <a:path w="756285" h="756285">
                  <a:moveTo>
                    <a:pt x="756041" y="378020"/>
                  </a:moveTo>
                  <a:lnTo>
                    <a:pt x="753096" y="330602"/>
                  </a:lnTo>
                  <a:lnTo>
                    <a:pt x="744496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29080" y="95403"/>
                  </a:lnTo>
                  <a:lnTo>
                    <a:pt x="593993" y="67728"/>
                  </a:lnTo>
                  <a:lnTo>
                    <a:pt x="555731" y="44290"/>
                  </a:lnTo>
                  <a:lnTo>
                    <a:pt x="514649" y="25444"/>
                  </a:lnTo>
                  <a:lnTo>
                    <a:pt x="471100" y="11544"/>
                  </a:lnTo>
                  <a:lnTo>
                    <a:pt x="425439" y="2945"/>
                  </a:lnTo>
                  <a:lnTo>
                    <a:pt x="378020" y="0"/>
                  </a:lnTo>
                  <a:lnTo>
                    <a:pt x="330602" y="2945"/>
                  </a:lnTo>
                  <a:lnTo>
                    <a:pt x="284941" y="11544"/>
                  </a:lnTo>
                  <a:lnTo>
                    <a:pt x="241392" y="25444"/>
                  </a:lnTo>
                  <a:lnTo>
                    <a:pt x="200310" y="44290"/>
                  </a:lnTo>
                  <a:lnTo>
                    <a:pt x="162048" y="67728"/>
                  </a:lnTo>
                  <a:lnTo>
                    <a:pt x="126961" y="95403"/>
                  </a:lnTo>
                  <a:lnTo>
                    <a:pt x="95403" y="126961"/>
                  </a:lnTo>
                  <a:lnTo>
                    <a:pt x="67728" y="162048"/>
                  </a:lnTo>
                  <a:lnTo>
                    <a:pt x="44290" y="200310"/>
                  </a:lnTo>
                  <a:lnTo>
                    <a:pt x="25444" y="241392"/>
                  </a:lnTo>
                  <a:lnTo>
                    <a:pt x="11544" y="284941"/>
                  </a:lnTo>
                  <a:lnTo>
                    <a:pt x="2945" y="330602"/>
                  </a:lnTo>
                  <a:lnTo>
                    <a:pt x="0" y="378020"/>
                  </a:lnTo>
                  <a:lnTo>
                    <a:pt x="2945" y="425439"/>
                  </a:lnTo>
                  <a:lnTo>
                    <a:pt x="11544" y="471100"/>
                  </a:lnTo>
                  <a:lnTo>
                    <a:pt x="25444" y="514649"/>
                  </a:lnTo>
                  <a:lnTo>
                    <a:pt x="44290" y="555731"/>
                  </a:lnTo>
                  <a:lnTo>
                    <a:pt x="67728" y="593993"/>
                  </a:lnTo>
                  <a:lnTo>
                    <a:pt x="95403" y="629080"/>
                  </a:lnTo>
                  <a:lnTo>
                    <a:pt x="126961" y="660638"/>
                  </a:lnTo>
                  <a:lnTo>
                    <a:pt x="162048" y="688313"/>
                  </a:lnTo>
                  <a:lnTo>
                    <a:pt x="200310" y="711751"/>
                  </a:lnTo>
                  <a:lnTo>
                    <a:pt x="241392" y="730597"/>
                  </a:lnTo>
                  <a:lnTo>
                    <a:pt x="284941" y="744496"/>
                  </a:lnTo>
                  <a:lnTo>
                    <a:pt x="330602" y="753096"/>
                  </a:lnTo>
                  <a:lnTo>
                    <a:pt x="378020" y="756041"/>
                  </a:lnTo>
                  <a:lnTo>
                    <a:pt x="425439" y="753096"/>
                  </a:lnTo>
                  <a:lnTo>
                    <a:pt x="471100" y="744496"/>
                  </a:lnTo>
                  <a:lnTo>
                    <a:pt x="514649" y="730597"/>
                  </a:lnTo>
                  <a:lnTo>
                    <a:pt x="555731" y="711751"/>
                  </a:lnTo>
                  <a:lnTo>
                    <a:pt x="593993" y="688313"/>
                  </a:lnTo>
                  <a:lnTo>
                    <a:pt x="629080" y="660638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6" y="471100"/>
                  </a:lnTo>
                  <a:lnTo>
                    <a:pt x="753096" y="425439"/>
                  </a:lnTo>
                  <a:lnTo>
                    <a:pt x="756041" y="378020"/>
                  </a:lnTo>
                  <a:close/>
                </a:path>
              </a:pathLst>
            </a:custGeom>
            <a:ln w="7085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4679162" y="1539416"/>
            <a:ext cx="8128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45554" y="1237716"/>
            <a:ext cx="756285" cy="756285"/>
          </a:xfrm>
          <a:custGeom>
            <a:avLst/>
            <a:gdLst/>
            <a:ahLst/>
            <a:cxnLst/>
            <a:rect l="l" t="t" r="r" b="b"/>
            <a:pathLst>
              <a:path w="756285" h="756285">
                <a:moveTo>
                  <a:pt x="756042" y="378020"/>
                </a:moveTo>
                <a:lnTo>
                  <a:pt x="753096" y="330602"/>
                </a:lnTo>
                <a:lnTo>
                  <a:pt x="744497" y="284941"/>
                </a:lnTo>
                <a:lnTo>
                  <a:pt x="730597" y="241392"/>
                </a:lnTo>
                <a:lnTo>
                  <a:pt x="711751" y="200310"/>
                </a:lnTo>
                <a:lnTo>
                  <a:pt x="688313" y="162048"/>
                </a:lnTo>
                <a:lnTo>
                  <a:pt x="660639" y="126961"/>
                </a:lnTo>
                <a:lnTo>
                  <a:pt x="629080" y="95403"/>
                </a:lnTo>
                <a:lnTo>
                  <a:pt x="593993" y="67728"/>
                </a:lnTo>
                <a:lnTo>
                  <a:pt x="555731" y="44290"/>
                </a:lnTo>
                <a:lnTo>
                  <a:pt x="514649" y="25444"/>
                </a:lnTo>
                <a:lnTo>
                  <a:pt x="471100" y="11544"/>
                </a:lnTo>
                <a:lnTo>
                  <a:pt x="425439" y="2945"/>
                </a:lnTo>
                <a:lnTo>
                  <a:pt x="378021" y="0"/>
                </a:lnTo>
                <a:lnTo>
                  <a:pt x="330602" y="2945"/>
                </a:lnTo>
                <a:lnTo>
                  <a:pt x="284941" y="11544"/>
                </a:lnTo>
                <a:lnTo>
                  <a:pt x="241392" y="25444"/>
                </a:lnTo>
                <a:lnTo>
                  <a:pt x="200310" y="44290"/>
                </a:lnTo>
                <a:lnTo>
                  <a:pt x="162048" y="67728"/>
                </a:lnTo>
                <a:lnTo>
                  <a:pt x="126961" y="95403"/>
                </a:lnTo>
                <a:lnTo>
                  <a:pt x="95403" y="126961"/>
                </a:lnTo>
                <a:lnTo>
                  <a:pt x="67728" y="162048"/>
                </a:lnTo>
                <a:lnTo>
                  <a:pt x="44290" y="200310"/>
                </a:lnTo>
                <a:lnTo>
                  <a:pt x="25444" y="241392"/>
                </a:lnTo>
                <a:lnTo>
                  <a:pt x="11544" y="284941"/>
                </a:lnTo>
                <a:lnTo>
                  <a:pt x="2945" y="330602"/>
                </a:lnTo>
                <a:lnTo>
                  <a:pt x="0" y="378020"/>
                </a:lnTo>
                <a:lnTo>
                  <a:pt x="2945" y="425439"/>
                </a:lnTo>
                <a:lnTo>
                  <a:pt x="11544" y="471100"/>
                </a:lnTo>
                <a:lnTo>
                  <a:pt x="25444" y="514649"/>
                </a:lnTo>
                <a:lnTo>
                  <a:pt x="44290" y="555731"/>
                </a:lnTo>
                <a:lnTo>
                  <a:pt x="67728" y="593993"/>
                </a:lnTo>
                <a:lnTo>
                  <a:pt x="95403" y="629080"/>
                </a:lnTo>
                <a:lnTo>
                  <a:pt x="126961" y="660638"/>
                </a:lnTo>
                <a:lnTo>
                  <a:pt x="162048" y="688313"/>
                </a:lnTo>
                <a:lnTo>
                  <a:pt x="200310" y="711751"/>
                </a:lnTo>
                <a:lnTo>
                  <a:pt x="241392" y="730597"/>
                </a:lnTo>
                <a:lnTo>
                  <a:pt x="284941" y="744496"/>
                </a:lnTo>
                <a:lnTo>
                  <a:pt x="330602" y="753096"/>
                </a:lnTo>
                <a:lnTo>
                  <a:pt x="378021" y="756041"/>
                </a:lnTo>
                <a:lnTo>
                  <a:pt x="425439" y="753096"/>
                </a:lnTo>
                <a:lnTo>
                  <a:pt x="471100" y="744496"/>
                </a:lnTo>
                <a:lnTo>
                  <a:pt x="514649" y="730597"/>
                </a:lnTo>
                <a:lnTo>
                  <a:pt x="555731" y="711751"/>
                </a:lnTo>
                <a:lnTo>
                  <a:pt x="593993" y="688313"/>
                </a:lnTo>
                <a:lnTo>
                  <a:pt x="629080" y="660638"/>
                </a:lnTo>
                <a:lnTo>
                  <a:pt x="660639" y="629080"/>
                </a:lnTo>
                <a:lnTo>
                  <a:pt x="688313" y="593993"/>
                </a:lnTo>
                <a:lnTo>
                  <a:pt x="711751" y="555731"/>
                </a:lnTo>
                <a:lnTo>
                  <a:pt x="730597" y="514649"/>
                </a:lnTo>
                <a:lnTo>
                  <a:pt x="744497" y="471100"/>
                </a:lnTo>
                <a:lnTo>
                  <a:pt x="753096" y="425439"/>
                </a:lnTo>
                <a:lnTo>
                  <a:pt x="756042" y="378020"/>
                </a:lnTo>
                <a:close/>
              </a:path>
            </a:pathLst>
          </a:custGeom>
          <a:ln w="7085">
            <a:solidFill>
              <a:srgbClr val="7F7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181486" y="1539416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7901" y="1090390"/>
            <a:ext cx="24765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r>
              <a:rPr dirty="0" sz="750">
                <a:latin typeface="Calibri"/>
                <a:cs typeface="Calibri"/>
              </a:rPr>
              <a:t> </a:t>
            </a:r>
            <a:r>
              <a:rPr dirty="0" sz="750" spc="10" i="1">
                <a:latin typeface="DejaVu Sans Condensed"/>
                <a:cs typeface="DejaVu Sans Condensed"/>
              </a:rPr>
              <a:t>∩</a:t>
            </a:r>
            <a:r>
              <a:rPr dirty="0" sz="750" spc="-45" i="1">
                <a:latin typeface="DejaVu Sans Condensed"/>
                <a:cs typeface="DejaVu Sans Condensed"/>
              </a:rPr>
              <a:t> </a:t>
            </a: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337716" y="2295293"/>
            <a:ext cx="763905" cy="763905"/>
            <a:chOff x="4337716" y="2295293"/>
            <a:chExt cx="763905" cy="763905"/>
          </a:xfrm>
        </p:grpSpPr>
        <p:sp>
          <p:nvSpPr>
            <p:cNvPr id="19" name="object 19"/>
            <p:cNvSpPr/>
            <p:nvPr/>
          </p:nvSpPr>
          <p:spPr>
            <a:xfrm>
              <a:off x="4341526" y="2299103"/>
              <a:ext cx="756285" cy="756285"/>
            </a:xfrm>
            <a:custGeom>
              <a:avLst/>
              <a:gdLst/>
              <a:ahLst/>
              <a:cxnLst/>
              <a:rect l="l" t="t" r="r" b="b"/>
              <a:pathLst>
                <a:path w="756285" h="756285">
                  <a:moveTo>
                    <a:pt x="378020" y="0"/>
                  </a:moveTo>
                  <a:lnTo>
                    <a:pt x="330602" y="2945"/>
                  </a:lnTo>
                  <a:lnTo>
                    <a:pt x="284941" y="11544"/>
                  </a:lnTo>
                  <a:lnTo>
                    <a:pt x="241392" y="25444"/>
                  </a:lnTo>
                  <a:lnTo>
                    <a:pt x="200310" y="44290"/>
                  </a:lnTo>
                  <a:lnTo>
                    <a:pt x="162048" y="67728"/>
                  </a:lnTo>
                  <a:lnTo>
                    <a:pt x="126961" y="95403"/>
                  </a:lnTo>
                  <a:lnTo>
                    <a:pt x="95403" y="126961"/>
                  </a:lnTo>
                  <a:lnTo>
                    <a:pt x="67728" y="162048"/>
                  </a:lnTo>
                  <a:lnTo>
                    <a:pt x="44290" y="200310"/>
                  </a:lnTo>
                  <a:lnTo>
                    <a:pt x="25444" y="241392"/>
                  </a:lnTo>
                  <a:lnTo>
                    <a:pt x="11544" y="284941"/>
                  </a:lnTo>
                  <a:lnTo>
                    <a:pt x="2945" y="330602"/>
                  </a:lnTo>
                  <a:lnTo>
                    <a:pt x="0" y="378020"/>
                  </a:lnTo>
                  <a:lnTo>
                    <a:pt x="2945" y="425439"/>
                  </a:lnTo>
                  <a:lnTo>
                    <a:pt x="11544" y="471100"/>
                  </a:lnTo>
                  <a:lnTo>
                    <a:pt x="25444" y="514649"/>
                  </a:lnTo>
                  <a:lnTo>
                    <a:pt x="44290" y="555731"/>
                  </a:lnTo>
                  <a:lnTo>
                    <a:pt x="67728" y="593993"/>
                  </a:lnTo>
                  <a:lnTo>
                    <a:pt x="95403" y="629080"/>
                  </a:lnTo>
                  <a:lnTo>
                    <a:pt x="126961" y="660638"/>
                  </a:lnTo>
                  <a:lnTo>
                    <a:pt x="162048" y="688313"/>
                  </a:lnTo>
                  <a:lnTo>
                    <a:pt x="200310" y="711751"/>
                  </a:lnTo>
                  <a:lnTo>
                    <a:pt x="241392" y="730597"/>
                  </a:lnTo>
                  <a:lnTo>
                    <a:pt x="284941" y="744497"/>
                  </a:lnTo>
                  <a:lnTo>
                    <a:pt x="330602" y="753096"/>
                  </a:lnTo>
                  <a:lnTo>
                    <a:pt x="378020" y="756041"/>
                  </a:lnTo>
                  <a:lnTo>
                    <a:pt x="425439" y="753096"/>
                  </a:lnTo>
                  <a:lnTo>
                    <a:pt x="471100" y="744497"/>
                  </a:lnTo>
                  <a:lnTo>
                    <a:pt x="514649" y="730597"/>
                  </a:lnTo>
                  <a:lnTo>
                    <a:pt x="555731" y="711751"/>
                  </a:lnTo>
                  <a:lnTo>
                    <a:pt x="593993" y="688313"/>
                  </a:lnTo>
                  <a:lnTo>
                    <a:pt x="629080" y="660638"/>
                  </a:lnTo>
                  <a:lnTo>
                    <a:pt x="630034" y="659684"/>
                  </a:lnTo>
                  <a:lnTo>
                    <a:pt x="599430" y="629080"/>
                  </a:lnTo>
                  <a:lnTo>
                    <a:pt x="571755" y="593993"/>
                  </a:lnTo>
                  <a:lnTo>
                    <a:pt x="548318" y="555731"/>
                  </a:lnTo>
                  <a:lnTo>
                    <a:pt x="529472" y="514649"/>
                  </a:lnTo>
                  <a:lnTo>
                    <a:pt x="515572" y="471100"/>
                  </a:lnTo>
                  <a:lnTo>
                    <a:pt x="506973" y="425439"/>
                  </a:lnTo>
                  <a:lnTo>
                    <a:pt x="504027" y="378020"/>
                  </a:lnTo>
                  <a:lnTo>
                    <a:pt x="506973" y="330602"/>
                  </a:lnTo>
                  <a:lnTo>
                    <a:pt x="515572" y="284941"/>
                  </a:lnTo>
                  <a:lnTo>
                    <a:pt x="529472" y="241392"/>
                  </a:lnTo>
                  <a:lnTo>
                    <a:pt x="548318" y="200310"/>
                  </a:lnTo>
                  <a:lnTo>
                    <a:pt x="571755" y="162048"/>
                  </a:lnTo>
                  <a:lnTo>
                    <a:pt x="599430" y="126961"/>
                  </a:lnTo>
                  <a:lnTo>
                    <a:pt x="630034" y="96357"/>
                  </a:lnTo>
                  <a:lnTo>
                    <a:pt x="629080" y="95403"/>
                  </a:lnTo>
                  <a:lnTo>
                    <a:pt x="593993" y="67728"/>
                  </a:lnTo>
                  <a:lnTo>
                    <a:pt x="555731" y="44290"/>
                  </a:lnTo>
                  <a:lnTo>
                    <a:pt x="514649" y="25444"/>
                  </a:lnTo>
                  <a:lnTo>
                    <a:pt x="471100" y="11544"/>
                  </a:lnTo>
                  <a:lnTo>
                    <a:pt x="425439" y="2945"/>
                  </a:lnTo>
                  <a:lnTo>
                    <a:pt x="378020" y="0"/>
                  </a:lnTo>
                  <a:close/>
                </a:path>
                <a:path w="756285" h="756285">
                  <a:moveTo>
                    <a:pt x="630034" y="96357"/>
                  </a:moveTo>
                  <a:lnTo>
                    <a:pt x="660638" y="126961"/>
                  </a:lnTo>
                  <a:lnTo>
                    <a:pt x="688313" y="162048"/>
                  </a:lnTo>
                  <a:lnTo>
                    <a:pt x="711751" y="200310"/>
                  </a:lnTo>
                  <a:lnTo>
                    <a:pt x="730597" y="241392"/>
                  </a:lnTo>
                  <a:lnTo>
                    <a:pt x="744496" y="284941"/>
                  </a:lnTo>
                  <a:lnTo>
                    <a:pt x="753096" y="330602"/>
                  </a:lnTo>
                  <a:lnTo>
                    <a:pt x="756041" y="378020"/>
                  </a:lnTo>
                  <a:lnTo>
                    <a:pt x="753096" y="425439"/>
                  </a:lnTo>
                  <a:lnTo>
                    <a:pt x="744496" y="471100"/>
                  </a:lnTo>
                  <a:lnTo>
                    <a:pt x="730597" y="514649"/>
                  </a:lnTo>
                  <a:lnTo>
                    <a:pt x="711751" y="555731"/>
                  </a:lnTo>
                  <a:lnTo>
                    <a:pt x="688313" y="593993"/>
                  </a:lnTo>
                  <a:lnTo>
                    <a:pt x="660638" y="629080"/>
                  </a:lnTo>
                  <a:lnTo>
                    <a:pt x="630034" y="659684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7" y="471100"/>
                  </a:lnTo>
                  <a:lnTo>
                    <a:pt x="753096" y="425439"/>
                  </a:lnTo>
                  <a:lnTo>
                    <a:pt x="756041" y="378020"/>
                  </a:lnTo>
                  <a:lnTo>
                    <a:pt x="753096" y="330602"/>
                  </a:lnTo>
                  <a:lnTo>
                    <a:pt x="744497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30034" y="96357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341526" y="2299103"/>
              <a:ext cx="756285" cy="756285"/>
            </a:xfrm>
            <a:custGeom>
              <a:avLst/>
              <a:gdLst/>
              <a:ahLst/>
              <a:cxnLst/>
              <a:rect l="l" t="t" r="r" b="b"/>
              <a:pathLst>
                <a:path w="756285" h="756285">
                  <a:moveTo>
                    <a:pt x="756041" y="378020"/>
                  </a:moveTo>
                  <a:lnTo>
                    <a:pt x="753096" y="330602"/>
                  </a:lnTo>
                  <a:lnTo>
                    <a:pt x="744496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29080" y="95403"/>
                  </a:lnTo>
                  <a:lnTo>
                    <a:pt x="593993" y="67728"/>
                  </a:lnTo>
                  <a:lnTo>
                    <a:pt x="555731" y="44290"/>
                  </a:lnTo>
                  <a:lnTo>
                    <a:pt x="514649" y="25444"/>
                  </a:lnTo>
                  <a:lnTo>
                    <a:pt x="471100" y="11544"/>
                  </a:lnTo>
                  <a:lnTo>
                    <a:pt x="425439" y="2945"/>
                  </a:lnTo>
                  <a:lnTo>
                    <a:pt x="378020" y="0"/>
                  </a:lnTo>
                  <a:lnTo>
                    <a:pt x="330602" y="2945"/>
                  </a:lnTo>
                  <a:lnTo>
                    <a:pt x="284941" y="11544"/>
                  </a:lnTo>
                  <a:lnTo>
                    <a:pt x="241392" y="25444"/>
                  </a:lnTo>
                  <a:lnTo>
                    <a:pt x="200310" y="44290"/>
                  </a:lnTo>
                  <a:lnTo>
                    <a:pt x="162048" y="67728"/>
                  </a:lnTo>
                  <a:lnTo>
                    <a:pt x="126961" y="95403"/>
                  </a:lnTo>
                  <a:lnTo>
                    <a:pt x="95403" y="126961"/>
                  </a:lnTo>
                  <a:lnTo>
                    <a:pt x="67728" y="162048"/>
                  </a:lnTo>
                  <a:lnTo>
                    <a:pt x="44290" y="200310"/>
                  </a:lnTo>
                  <a:lnTo>
                    <a:pt x="25444" y="241392"/>
                  </a:lnTo>
                  <a:lnTo>
                    <a:pt x="11544" y="284941"/>
                  </a:lnTo>
                  <a:lnTo>
                    <a:pt x="2945" y="330602"/>
                  </a:lnTo>
                  <a:lnTo>
                    <a:pt x="0" y="378020"/>
                  </a:lnTo>
                  <a:lnTo>
                    <a:pt x="2945" y="425439"/>
                  </a:lnTo>
                  <a:lnTo>
                    <a:pt x="11544" y="471100"/>
                  </a:lnTo>
                  <a:lnTo>
                    <a:pt x="25444" y="514649"/>
                  </a:lnTo>
                  <a:lnTo>
                    <a:pt x="44290" y="555731"/>
                  </a:lnTo>
                  <a:lnTo>
                    <a:pt x="67728" y="593993"/>
                  </a:lnTo>
                  <a:lnTo>
                    <a:pt x="95403" y="629080"/>
                  </a:lnTo>
                  <a:lnTo>
                    <a:pt x="126961" y="660638"/>
                  </a:lnTo>
                  <a:lnTo>
                    <a:pt x="162048" y="688313"/>
                  </a:lnTo>
                  <a:lnTo>
                    <a:pt x="200310" y="711751"/>
                  </a:lnTo>
                  <a:lnTo>
                    <a:pt x="241392" y="730597"/>
                  </a:lnTo>
                  <a:lnTo>
                    <a:pt x="284941" y="744496"/>
                  </a:lnTo>
                  <a:lnTo>
                    <a:pt x="330602" y="753096"/>
                  </a:lnTo>
                  <a:lnTo>
                    <a:pt x="378020" y="756041"/>
                  </a:lnTo>
                  <a:lnTo>
                    <a:pt x="425439" y="753096"/>
                  </a:lnTo>
                  <a:lnTo>
                    <a:pt x="471100" y="744496"/>
                  </a:lnTo>
                  <a:lnTo>
                    <a:pt x="514649" y="730597"/>
                  </a:lnTo>
                  <a:lnTo>
                    <a:pt x="555731" y="711751"/>
                  </a:lnTo>
                  <a:lnTo>
                    <a:pt x="593993" y="688313"/>
                  </a:lnTo>
                  <a:lnTo>
                    <a:pt x="629080" y="660638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6" y="471100"/>
                  </a:lnTo>
                  <a:lnTo>
                    <a:pt x="753096" y="425439"/>
                  </a:lnTo>
                  <a:lnTo>
                    <a:pt x="756041" y="378020"/>
                  </a:lnTo>
                </a:path>
                <a:path w="756285" h="756285">
                  <a:moveTo>
                    <a:pt x="630034" y="96357"/>
                  </a:moveTo>
                  <a:lnTo>
                    <a:pt x="599430" y="126961"/>
                  </a:lnTo>
                  <a:lnTo>
                    <a:pt x="571755" y="162048"/>
                  </a:lnTo>
                  <a:lnTo>
                    <a:pt x="548318" y="200310"/>
                  </a:lnTo>
                  <a:lnTo>
                    <a:pt x="529472" y="241392"/>
                  </a:lnTo>
                  <a:lnTo>
                    <a:pt x="515572" y="284941"/>
                  </a:lnTo>
                  <a:lnTo>
                    <a:pt x="506973" y="330602"/>
                  </a:lnTo>
                  <a:lnTo>
                    <a:pt x="504027" y="378020"/>
                  </a:lnTo>
                  <a:lnTo>
                    <a:pt x="506973" y="425439"/>
                  </a:lnTo>
                  <a:lnTo>
                    <a:pt x="515572" y="471100"/>
                  </a:lnTo>
                  <a:lnTo>
                    <a:pt x="529472" y="514649"/>
                  </a:lnTo>
                  <a:lnTo>
                    <a:pt x="548318" y="555731"/>
                  </a:lnTo>
                  <a:lnTo>
                    <a:pt x="571755" y="593993"/>
                  </a:lnTo>
                  <a:lnTo>
                    <a:pt x="599430" y="629080"/>
                  </a:lnTo>
                  <a:lnTo>
                    <a:pt x="630034" y="659684"/>
                  </a:lnTo>
                  <a:lnTo>
                    <a:pt x="660638" y="629080"/>
                  </a:lnTo>
                  <a:lnTo>
                    <a:pt x="688313" y="593993"/>
                  </a:lnTo>
                  <a:lnTo>
                    <a:pt x="711751" y="555731"/>
                  </a:lnTo>
                  <a:lnTo>
                    <a:pt x="730597" y="514649"/>
                  </a:lnTo>
                  <a:lnTo>
                    <a:pt x="744497" y="471100"/>
                  </a:lnTo>
                  <a:lnTo>
                    <a:pt x="753096" y="425439"/>
                  </a:lnTo>
                  <a:lnTo>
                    <a:pt x="756041" y="378020"/>
                  </a:lnTo>
                  <a:lnTo>
                    <a:pt x="753096" y="330602"/>
                  </a:lnTo>
                  <a:lnTo>
                    <a:pt x="744497" y="284941"/>
                  </a:lnTo>
                  <a:lnTo>
                    <a:pt x="730597" y="241392"/>
                  </a:lnTo>
                  <a:lnTo>
                    <a:pt x="711751" y="200310"/>
                  </a:lnTo>
                  <a:lnTo>
                    <a:pt x="688313" y="162048"/>
                  </a:lnTo>
                  <a:lnTo>
                    <a:pt x="660638" y="126961"/>
                  </a:lnTo>
                  <a:lnTo>
                    <a:pt x="630034" y="96357"/>
                  </a:lnTo>
                </a:path>
              </a:pathLst>
            </a:custGeom>
            <a:ln w="7085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679162" y="2600803"/>
            <a:ext cx="81280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41526" y="2299103"/>
            <a:ext cx="1260475" cy="756285"/>
          </a:xfrm>
          <a:custGeom>
            <a:avLst/>
            <a:gdLst/>
            <a:ahLst/>
            <a:cxnLst/>
            <a:rect l="l" t="t" r="r" b="b"/>
            <a:pathLst>
              <a:path w="1260475" h="756285">
                <a:moveTo>
                  <a:pt x="756041" y="378020"/>
                </a:moveTo>
                <a:lnTo>
                  <a:pt x="753096" y="330602"/>
                </a:lnTo>
                <a:lnTo>
                  <a:pt x="744496" y="284941"/>
                </a:lnTo>
                <a:lnTo>
                  <a:pt x="730597" y="241392"/>
                </a:lnTo>
                <a:lnTo>
                  <a:pt x="711751" y="200310"/>
                </a:lnTo>
                <a:lnTo>
                  <a:pt x="688313" y="162048"/>
                </a:lnTo>
                <a:lnTo>
                  <a:pt x="660638" y="126961"/>
                </a:lnTo>
                <a:lnTo>
                  <a:pt x="629080" y="95403"/>
                </a:lnTo>
                <a:lnTo>
                  <a:pt x="593993" y="67728"/>
                </a:lnTo>
                <a:lnTo>
                  <a:pt x="555731" y="44290"/>
                </a:lnTo>
                <a:lnTo>
                  <a:pt x="514649" y="25444"/>
                </a:lnTo>
                <a:lnTo>
                  <a:pt x="471100" y="11544"/>
                </a:lnTo>
                <a:lnTo>
                  <a:pt x="425439" y="2945"/>
                </a:lnTo>
                <a:lnTo>
                  <a:pt x="378020" y="0"/>
                </a:lnTo>
                <a:lnTo>
                  <a:pt x="330602" y="2945"/>
                </a:lnTo>
                <a:lnTo>
                  <a:pt x="284941" y="11544"/>
                </a:lnTo>
                <a:lnTo>
                  <a:pt x="241392" y="25444"/>
                </a:lnTo>
                <a:lnTo>
                  <a:pt x="200310" y="44290"/>
                </a:lnTo>
                <a:lnTo>
                  <a:pt x="162048" y="67728"/>
                </a:lnTo>
                <a:lnTo>
                  <a:pt x="126961" y="95403"/>
                </a:lnTo>
                <a:lnTo>
                  <a:pt x="95403" y="126961"/>
                </a:lnTo>
                <a:lnTo>
                  <a:pt x="67728" y="162048"/>
                </a:lnTo>
                <a:lnTo>
                  <a:pt x="44290" y="200310"/>
                </a:lnTo>
                <a:lnTo>
                  <a:pt x="25444" y="241392"/>
                </a:lnTo>
                <a:lnTo>
                  <a:pt x="11544" y="284941"/>
                </a:lnTo>
                <a:lnTo>
                  <a:pt x="2945" y="330602"/>
                </a:lnTo>
                <a:lnTo>
                  <a:pt x="0" y="378020"/>
                </a:lnTo>
                <a:lnTo>
                  <a:pt x="2945" y="425439"/>
                </a:lnTo>
                <a:lnTo>
                  <a:pt x="11544" y="471100"/>
                </a:lnTo>
                <a:lnTo>
                  <a:pt x="25444" y="514649"/>
                </a:lnTo>
                <a:lnTo>
                  <a:pt x="44290" y="555731"/>
                </a:lnTo>
                <a:lnTo>
                  <a:pt x="67728" y="593993"/>
                </a:lnTo>
                <a:lnTo>
                  <a:pt x="95403" y="629080"/>
                </a:lnTo>
                <a:lnTo>
                  <a:pt x="126961" y="660638"/>
                </a:lnTo>
                <a:lnTo>
                  <a:pt x="162048" y="688313"/>
                </a:lnTo>
                <a:lnTo>
                  <a:pt x="200310" y="711751"/>
                </a:lnTo>
                <a:lnTo>
                  <a:pt x="241392" y="730597"/>
                </a:lnTo>
                <a:lnTo>
                  <a:pt x="284941" y="744496"/>
                </a:lnTo>
                <a:lnTo>
                  <a:pt x="330602" y="753096"/>
                </a:lnTo>
                <a:lnTo>
                  <a:pt x="378020" y="756041"/>
                </a:lnTo>
                <a:lnTo>
                  <a:pt x="425439" y="753096"/>
                </a:lnTo>
                <a:lnTo>
                  <a:pt x="471100" y="744496"/>
                </a:lnTo>
                <a:lnTo>
                  <a:pt x="514649" y="730597"/>
                </a:lnTo>
                <a:lnTo>
                  <a:pt x="555731" y="711751"/>
                </a:lnTo>
                <a:lnTo>
                  <a:pt x="593993" y="688313"/>
                </a:lnTo>
                <a:lnTo>
                  <a:pt x="629080" y="660638"/>
                </a:lnTo>
                <a:lnTo>
                  <a:pt x="660638" y="629080"/>
                </a:lnTo>
                <a:lnTo>
                  <a:pt x="688313" y="593993"/>
                </a:lnTo>
                <a:lnTo>
                  <a:pt x="711751" y="555731"/>
                </a:lnTo>
                <a:lnTo>
                  <a:pt x="730597" y="514649"/>
                </a:lnTo>
                <a:lnTo>
                  <a:pt x="744496" y="471100"/>
                </a:lnTo>
                <a:lnTo>
                  <a:pt x="753096" y="425439"/>
                </a:lnTo>
                <a:lnTo>
                  <a:pt x="756041" y="378020"/>
                </a:lnTo>
                <a:close/>
              </a:path>
              <a:path w="1260475" h="756285">
                <a:moveTo>
                  <a:pt x="1260069" y="378020"/>
                </a:moveTo>
                <a:lnTo>
                  <a:pt x="1257124" y="330602"/>
                </a:lnTo>
                <a:lnTo>
                  <a:pt x="1248524" y="284941"/>
                </a:lnTo>
                <a:lnTo>
                  <a:pt x="1234625" y="241392"/>
                </a:lnTo>
                <a:lnTo>
                  <a:pt x="1215779" y="200310"/>
                </a:lnTo>
                <a:lnTo>
                  <a:pt x="1192341" y="162048"/>
                </a:lnTo>
                <a:lnTo>
                  <a:pt x="1164666" y="126961"/>
                </a:lnTo>
                <a:lnTo>
                  <a:pt x="1133108" y="95403"/>
                </a:lnTo>
                <a:lnTo>
                  <a:pt x="1098021" y="67728"/>
                </a:lnTo>
                <a:lnTo>
                  <a:pt x="1059759" y="44290"/>
                </a:lnTo>
                <a:lnTo>
                  <a:pt x="1018677" y="25444"/>
                </a:lnTo>
                <a:lnTo>
                  <a:pt x="975128" y="11544"/>
                </a:lnTo>
                <a:lnTo>
                  <a:pt x="929467" y="2945"/>
                </a:lnTo>
                <a:lnTo>
                  <a:pt x="882048" y="0"/>
                </a:lnTo>
                <a:lnTo>
                  <a:pt x="834630" y="2945"/>
                </a:lnTo>
                <a:lnTo>
                  <a:pt x="788969" y="11544"/>
                </a:lnTo>
                <a:lnTo>
                  <a:pt x="745420" y="25444"/>
                </a:lnTo>
                <a:lnTo>
                  <a:pt x="704338" y="44290"/>
                </a:lnTo>
                <a:lnTo>
                  <a:pt x="666076" y="67728"/>
                </a:lnTo>
                <a:lnTo>
                  <a:pt x="630989" y="95403"/>
                </a:lnTo>
                <a:lnTo>
                  <a:pt x="599430" y="126961"/>
                </a:lnTo>
                <a:lnTo>
                  <a:pt x="571755" y="162048"/>
                </a:lnTo>
                <a:lnTo>
                  <a:pt x="548318" y="200310"/>
                </a:lnTo>
                <a:lnTo>
                  <a:pt x="529472" y="241392"/>
                </a:lnTo>
                <a:lnTo>
                  <a:pt x="515572" y="284941"/>
                </a:lnTo>
                <a:lnTo>
                  <a:pt x="506973" y="330602"/>
                </a:lnTo>
                <a:lnTo>
                  <a:pt x="504027" y="378020"/>
                </a:lnTo>
                <a:lnTo>
                  <a:pt x="506973" y="425439"/>
                </a:lnTo>
                <a:lnTo>
                  <a:pt x="515572" y="471100"/>
                </a:lnTo>
                <a:lnTo>
                  <a:pt x="529472" y="514649"/>
                </a:lnTo>
                <a:lnTo>
                  <a:pt x="548318" y="555731"/>
                </a:lnTo>
                <a:lnTo>
                  <a:pt x="571755" y="593993"/>
                </a:lnTo>
                <a:lnTo>
                  <a:pt x="599430" y="629080"/>
                </a:lnTo>
                <a:lnTo>
                  <a:pt x="630989" y="660638"/>
                </a:lnTo>
                <a:lnTo>
                  <a:pt x="666076" y="688313"/>
                </a:lnTo>
                <a:lnTo>
                  <a:pt x="704338" y="711751"/>
                </a:lnTo>
                <a:lnTo>
                  <a:pt x="745420" y="730597"/>
                </a:lnTo>
                <a:lnTo>
                  <a:pt x="788969" y="744496"/>
                </a:lnTo>
                <a:lnTo>
                  <a:pt x="834630" y="753096"/>
                </a:lnTo>
                <a:lnTo>
                  <a:pt x="882048" y="756041"/>
                </a:lnTo>
                <a:lnTo>
                  <a:pt x="929467" y="753096"/>
                </a:lnTo>
                <a:lnTo>
                  <a:pt x="975128" y="744496"/>
                </a:lnTo>
                <a:lnTo>
                  <a:pt x="1018677" y="730597"/>
                </a:lnTo>
                <a:lnTo>
                  <a:pt x="1059759" y="711751"/>
                </a:lnTo>
                <a:lnTo>
                  <a:pt x="1098021" y="688313"/>
                </a:lnTo>
                <a:lnTo>
                  <a:pt x="1133108" y="660638"/>
                </a:lnTo>
                <a:lnTo>
                  <a:pt x="1164666" y="629080"/>
                </a:lnTo>
                <a:lnTo>
                  <a:pt x="1192341" y="593993"/>
                </a:lnTo>
                <a:lnTo>
                  <a:pt x="1215779" y="555731"/>
                </a:lnTo>
                <a:lnTo>
                  <a:pt x="1234625" y="514649"/>
                </a:lnTo>
                <a:lnTo>
                  <a:pt x="1248524" y="471100"/>
                </a:lnTo>
                <a:lnTo>
                  <a:pt x="1257124" y="425439"/>
                </a:lnTo>
                <a:lnTo>
                  <a:pt x="1260069" y="378020"/>
                </a:lnTo>
                <a:close/>
              </a:path>
            </a:pathLst>
          </a:custGeom>
          <a:ln w="7085">
            <a:solidFill>
              <a:srgbClr val="7F7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181486" y="2600803"/>
            <a:ext cx="8445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51894" y="2955629"/>
            <a:ext cx="13970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5983" y="2127533"/>
            <a:ext cx="231775" cy="142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>
                <a:latin typeface="Calibri"/>
                <a:cs typeface="Calibri"/>
              </a:rPr>
              <a:t>A</a:t>
            </a:r>
            <a:r>
              <a:rPr dirty="0" sz="750">
                <a:latin typeface="Calibri"/>
                <a:cs typeface="Calibri"/>
              </a:rPr>
              <a:t> </a:t>
            </a:r>
            <a:r>
              <a:rPr dirty="0" sz="750" spc="150" i="1">
                <a:latin typeface="DejaVu Sans Condensed"/>
                <a:cs typeface="DejaVu Sans Condensed"/>
              </a:rPr>
              <a:t>\</a:t>
            </a:r>
            <a:r>
              <a:rPr dirty="0" sz="750" spc="-45" i="1">
                <a:latin typeface="DejaVu Sans Condensed"/>
                <a:cs typeface="DejaVu Sans Condensed"/>
              </a:rPr>
              <a:t> </a:t>
            </a:r>
            <a:r>
              <a:rPr dirty="0" sz="750" spc="50">
                <a:latin typeface="Calibri"/>
                <a:cs typeface="Calibri"/>
              </a:rPr>
              <a:t>B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9994" y="65989"/>
          <a:ext cx="5039995" cy="2924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9995"/>
              </a:tblGrid>
              <a:tr h="2101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recta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tangente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punto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</a:tr>
              <a:tr h="74803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00" spc="55">
                          <a:latin typeface="Calibri"/>
                          <a:cs typeface="Calibri"/>
                        </a:rPr>
                        <a:t>Sean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⊂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65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I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abto.,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16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35" i="1">
                          <a:latin typeface="DejaVu Sans"/>
                          <a:cs typeface="DejaVu Sans"/>
                        </a:rPr>
                        <a:t>∃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7777" sz="1200" spc="-22" i="1">
                          <a:latin typeface="DejaVu Sans Condensed"/>
                          <a:cs typeface="DejaVu Sans Condensed"/>
                        </a:rPr>
                        <a:t>1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-2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1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3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227455">
                        <a:lnSpc>
                          <a:spcPts val="885"/>
                        </a:lnSpc>
                        <a:spcBef>
                          <a:spcPts val="885"/>
                        </a:spcBef>
                        <a:tabLst>
                          <a:tab pos="2106295" algn="l"/>
                          <a:tab pos="2898140" algn="l"/>
                        </a:tabLst>
                      </a:pPr>
                      <a:r>
                        <a:rPr dirty="0" baseline="-22727" sz="1650" spc="44">
                          <a:latin typeface="Calibri"/>
                          <a:cs typeface="Calibri"/>
                        </a:rPr>
                        <a:t>r </a:t>
                      </a:r>
                      <a:r>
                        <a:rPr dirty="0" baseline="-22727" sz="1650" spc="6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7575" sz="1650" spc="-44" b="0" i="1">
                          <a:latin typeface="Bookman Old Style"/>
                          <a:cs typeface="Bookman Old Style"/>
                        </a:rPr>
                        <a:t>.	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2	</a:t>
                      </a:r>
                      <a:r>
                        <a:rPr dirty="0" sz="800" spc="-229" i="1">
                          <a:latin typeface="DejaVu Sans Condensed"/>
                          <a:cs typeface="DejaVu Sans Condensed"/>
                        </a:rPr>
                        <a:t>1</a:t>
                      </a:r>
                      <a:endParaRPr sz="800">
                        <a:latin typeface="DejaVu Sans Condensed"/>
                        <a:cs typeface="DejaVu Sans Condensed"/>
                      </a:endParaRPr>
                    </a:p>
                    <a:p>
                      <a:pPr marL="1318260">
                        <a:lnSpc>
                          <a:spcPts val="88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}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1270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plano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tangente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punto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76073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100" spc="55">
                          <a:latin typeface="Calibri"/>
                          <a:cs typeface="Calibri"/>
                        </a:rPr>
                        <a:t>Sean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⊂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 spc="-22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65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4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abto.,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3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 i="1">
                          <a:latin typeface="DejaVu Sans"/>
                          <a:cs typeface="DejaVu Sans"/>
                        </a:rPr>
                        <a:t>∃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Df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3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3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2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3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3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20419">
                        <a:lnSpc>
                          <a:spcPts val="969"/>
                        </a:lnSpc>
                        <a:spcBef>
                          <a:spcPts val="710"/>
                        </a:spcBef>
                        <a:tabLst>
                          <a:tab pos="1851660" algn="l"/>
                        </a:tabLst>
                      </a:pPr>
                      <a:r>
                        <a:rPr dirty="0" baseline="-30303" sz="1650" spc="-52" b="0" i="1">
                          <a:latin typeface="Bookman Old Style"/>
                          <a:cs typeface="Bookman Old Style"/>
                        </a:rPr>
                        <a:t>π</a:t>
                      </a:r>
                      <a:r>
                        <a:rPr dirty="0" baseline="-30303" sz="1650" spc="427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.	</a:t>
                      </a:r>
                      <a:r>
                        <a:rPr dirty="0" baseline="-10416" sz="1200" spc="-22">
                          <a:latin typeface="Calibri"/>
                          <a:cs typeface="Calibri"/>
                        </a:rPr>
                        <a:t>3</a:t>
                      </a:r>
                      <a:endParaRPr baseline="-10416" sz="1200">
                        <a:latin typeface="Calibri"/>
                        <a:cs typeface="Calibri"/>
                      </a:endParaRPr>
                    </a:p>
                    <a:p>
                      <a:pPr algn="ctr" marL="121920">
                        <a:lnSpc>
                          <a:spcPts val="969"/>
                        </a:lnSpc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35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 spc="-3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3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16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4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 i="1">
                          <a:latin typeface="DejaVu Sans"/>
                          <a:cs typeface="DejaVu Sans"/>
                        </a:rPr>
                        <a:t>∇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45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44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3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1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" i="1">
                          <a:latin typeface="DejaVu Sans"/>
                          <a:cs typeface="DejaVu Sans"/>
                        </a:rPr>
                        <a:t>}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2540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2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hiperplano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tangente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1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punto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55">
                          <a:latin typeface="Calibri"/>
                          <a:cs typeface="Calibri"/>
                        </a:rPr>
                        <a:t>Sean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⊂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baseline="27777" sz="1200" spc="22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27777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65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abto.,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x</a:t>
                      </a:r>
                      <a:r>
                        <a:rPr dirty="0" baseline="-10416" sz="1200" spc="6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16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" i="1">
                          <a:latin typeface="DejaVu Sans"/>
                          <a:cs typeface="DejaVu Sans"/>
                        </a:rPr>
                        <a:t>∃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Df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 spc="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3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2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08330">
                        <a:lnSpc>
                          <a:spcPts val="885"/>
                        </a:lnSpc>
                        <a:spcBef>
                          <a:spcPts val="885"/>
                        </a:spcBef>
                        <a:tabLst>
                          <a:tab pos="2505075" algn="l"/>
                        </a:tabLst>
                      </a:pPr>
                      <a:r>
                        <a:rPr dirty="0" baseline="-22727" sz="1650" spc="7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-22727" sz="1650" spc="48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7575" sz="1650" spc="-44" b="0" i="1">
                          <a:latin typeface="Bookman Old Style"/>
                          <a:cs typeface="Bookman Old Style"/>
                        </a:rPr>
                        <a:t>.	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800" spc="15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800" spc="15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algn="ctr" marL="132080">
                        <a:lnSpc>
                          <a:spcPts val="885"/>
                        </a:lnSpc>
                        <a:tabLst>
                          <a:tab pos="2154555" algn="l"/>
                        </a:tabLst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∇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·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-10416" sz="1200" spc="67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}</a:t>
                      </a:r>
                      <a:endParaRPr sz="1100">
                        <a:latin typeface="DejaVu Sans"/>
                        <a:cs typeface="DejaVu Sans"/>
                      </a:endParaRPr>
                    </a:p>
                  </a:txBody>
                  <a:tcPr marL="0" marR="0" marB="0" marT="10795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238442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puntos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valores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extremos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28"/>
            <a:ext cx="5039995" cy="1797685"/>
          </a:xfrm>
          <a:custGeom>
            <a:avLst/>
            <a:gdLst/>
            <a:ahLst/>
            <a:cxnLst/>
            <a:rect l="l" t="t" r="r" b="b"/>
            <a:pathLst>
              <a:path w="5039995" h="1797685">
                <a:moveTo>
                  <a:pt x="5039995" y="0"/>
                </a:moveTo>
                <a:lnTo>
                  <a:pt x="0" y="0"/>
                </a:lnTo>
                <a:lnTo>
                  <a:pt x="0" y="1797329"/>
                </a:lnTo>
                <a:lnTo>
                  <a:pt x="5039995" y="179732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8033" y="192605"/>
            <a:ext cx="1978660" cy="52514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45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68605" indent="-113664">
              <a:lnSpc>
                <a:spcPct val="100000"/>
              </a:lnSpc>
              <a:spcBef>
                <a:spcPts val="650"/>
              </a:spcBef>
              <a:buClr>
                <a:srgbClr val="22373A"/>
              </a:buClr>
              <a:buChar char="•"/>
              <a:tabLst>
                <a:tab pos="269240" algn="l"/>
              </a:tabLst>
            </a:pPr>
            <a:r>
              <a:rPr dirty="0" sz="1100" spc="35">
                <a:latin typeface="Calibri"/>
                <a:cs typeface="Calibri"/>
              </a:rPr>
              <a:t>Extremo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global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absoluto: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6080" y="952841"/>
            <a:ext cx="210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7605" y="793545"/>
            <a:ext cx="1052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argmín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11005" y="923606"/>
            <a:ext cx="210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x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790" y="1284171"/>
            <a:ext cx="210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5025" y="1124888"/>
            <a:ext cx="10750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52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argmáx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0765" y="752333"/>
            <a:ext cx="1407160" cy="564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9860">
              <a:lnSpc>
                <a:spcPts val="640"/>
              </a:lnSpc>
              <a:spcBef>
                <a:spcPts val="95"/>
              </a:spcBef>
            </a:pPr>
            <a:r>
              <a:rPr dirty="0" sz="800" spc="-260">
                <a:latin typeface="Tahoma"/>
                <a:cs typeface="Tahoma"/>
              </a:rPr>
              <a:t>:</a:t>
            </a:r>
            <a:endParaRPr sz="800">
              <a:latin typeface="Tahoma"/>
              <a:cs typeface="Tahoma"/>
            </a:endParaRPr>
          </a:p>
          <a:p>
            <a:pPr marL="38100">
              <a:lnSpc>
                <a:spcPts val="1000"/>
              </a:lnSpc>
              <a:tabLst>
                <a:tab pos="430530" algn="l"/>
              </a:tabLst>
            </a:pP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4">
                <a:latin typeface="Tahoma"/>
                <a:cs typeface="Tahoma"/>
              </a:rPr>
              <a:t>m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49860">
              <a:lnSpc>
                <a:spcPts val="640"/>
              </a:lnSpc>
              <a:spcBef>
                <a:spcPts val="969"/>
              </a:spcBef>
            </a:pPr>
            <a:r>
              <a:rPr dirty="0" sz="800" spc="-260">
                <a:latin typeface="Tahoma"/>
                <a:cs typeface="Tahoma"/>
              </a:rPr>
              <a:t>:</a:t>
            </a:r>
            <a:endParaRPr sz="800">
              <a:latin typeface="Tahoma"/>
              <a:cs typeface="Tahoma"/>
            </a:endParaRPr>
          </a:p>
          <a:p>
            <a:pPr marL="38100">
              <a:lnSpc>
                <a:spcPts val="1000"/>
              </a:lnSpc>
            </a:pPr>
            <a:r>
              <a:rPr dirty="0" sz="1100" spc="75" i="1">
                <a:latin typeface="DejaVu Sans"/>
                <a:cs typeface="DejaVu Sans"/>
              </a:rPr>
              <a:t>⇐⇒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3895" y="1254936"/>
            <a:ext cx="2108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3309" y="1124888"/>
            <a:ext cx="1027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0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ax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5746" y="752333"/>
            <a:ext cx="1709420" cy="564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9860">
              <a:lnSpc>
                <a:spcPts val="640"/>
              </a:lnSpc>
              <a:spcBef>
                <a:spcPts val="95"/>
              </a:spcBef>
            </a:pPr>
            <a:r>
              <a:rPr dirty="0" sz="800" spc="-260">
                <a:latin typeface="Tahoma"/>
                <a:cs typeface="Tahoma"/>
              </a:rPr>
              <a:t>:</a:t>
            </a:r>
            <a:endParaRPr sz="800">
              <a:latin typeface="Tahoma"/>
              <a:cs typeface="Tahoma"/>
            </a:endParaRPr>
          </a:p>
          <a:p>
            <a:pPr marL="38100">
              <a:lnSpc>
                <a:spcPts val="1000"/>
              </a:lnSpc>
              <a:tabLst>
                <a:tab pos="468630" algn="l"/>
              </a:tabLst>
            </a:pP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75895">
              <a:lnSpc>
                <a:spcPts val="640"/>
              </a:lnSpc>
              <a:spcBef>
                <a:spcPts val="969"/>
              </a:spcBef>
            </a:pPr>
            <a:r>
              <a:rPr dirty="0" sz="800" spc="-260">
                <a:latin typeface="Tahoma"/>
                <a:cs typeface="Tahoma"/>
              </a:rPr>
              <a:t>:</a:t>
            </a:r>
            <a:endParaRPr sz="800">
              <a:latin typeface="Tahoma"/>
              <a:cs typeface="Tahoma"/>
            </a:endParaRPr>
          </a:p>
          <a:p>
            <a:pPr marL="63500">
              <a:lnSpc>
                <a:spcPts val="1000"/>
              </a:lnSpc>
              <a:tabLst>
                <a:tab pos="494665" algn="l"/>
              </a:tabLst>
            </a:pPr>
            <a:r>
              <a:rPr dirty="0" sz="1100" spc="-20" i="1">
                <a:latin typeface="DejaVu Sans"/>
                <a:cs typeface="DejaVu Sans"/>
              </a:rPr>
              <a:t>⇐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479" y="1559241"/>
            <a:ext cx="1649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35">
                <a:latin typeface="Calibri"/>
                <a:cs typeface="Calibri"/>
              </a:rPr>
              <a:t>Extremo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local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relativo: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28442" y="1689301"/>
            <a:ext cx="3048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libri"/>
                <a:cs typeface="Calibri"/>
              </a:rPr>
              <a:t>x</a:t>
            </a:r>
            <a:r>
              <a:rPr dirty="0" sz="800" spc="-5" i="1">
                <a:latin typeface="DejaVu Sans Condensed"/>
                <a:cs typeface="DejaVu Sans Condensed"/>
              </a:rPr>
              <a:t>∈</a:t>
            </a:r>
            <a:r>
              <a:rPr dirty="0" sz="800" spc="-5">
                <a:latin typeface="Calibri"/>
                <a:cs typeface="Calibri"/>
              </a:rPr>
              <a:t>D</a:t>
            </a:r>
            <a:r>
              <a:rPr dirty="0" baseline="-13888" sz="900" spc="-7" b="0" i="1">
                <a:latin typeface="Bookman Old Style"/>
                <a:cs typeface="Bookman Old Style"/>
              </a:rPr>
              <a:t>δ</a:t>
            </a:r>
            <a:endParaRPr baseline="-13888" sz="900">
              <a:latin typeface="Bookman Old Style"/>
              <a:cs typeface="Bookman Old Styl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0937" y="1559241"/>
            <a:ext cx="1024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-204">
                <a:latin typeface="Tahoma"/>
                <a:cs typeface="Tahoma"/>
              </a:rPr>
              <a:t>m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ın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8896" y="1689301"/>
            <a:ext cx="3048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libri"/>
                <a:cs typeface="Calibri"/>
              </a:rPr>
              <a:t>x</a:t>
            </a:r>
            <a:r>
              <a:rPr dirty="0" sz="800" spc="-5" i="1">
                <a:latin typeface="DejaVu Sans Condensed"/>
                <a:cs typeface="DejaVu Sans Condensed"/>
              </a:rPr>
              <a:t>∈</a:t>
            </a:r>
            <a:r>
              <a:rPr dirty="0" sz="800" spc="-5">
                <a:latin typeface="Calibri"/>
                <a:cs typeface="Calibri"/>
              </a:rPr>
              <a:t>D</a:t>
            </a:r>
            <a:r>
              <a:rPr dirty="0" baseline="-13888" sz="900" spc="-7" b="0" i="1">
                <a:latin typeface="Bookman Old Style"/>
                <a:cs typeface="Bookman Old Style"/>
              </a:rPr>
              <a:t>δ</a:t>
            </a:r>
            <a:endParaRPr baseline="-13888" sz="900">
              <a:latin typeface="Bookman Old Style"/>
              <a:cs typeface="Bookman Old Styl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59682" y="1559241"/>
            <a:ext cx="1027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0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ax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595" y="1724823"/>
            <a:ext cx="2003425" cy="2711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519430">
              <a:lnSpc>
                <a:spcPts val="969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  <a:p>
            <a:pPr marL="63500">
              <a:lnSpc>
                <a:spcPts val="969"/>
              </a:lnSpc>
            </a:pPr>
            <a:r>
              <a:rPr dirty="0" sz="1100" spc="55">
                <a:latin typeface="Calibri"/>
                <a:cs typeface="Calibri"/>
              </a:rPr>
              <a:t>donde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3888" sz="1200" spc="-112" b="0" i="1">
                <a:latin typeface="Bookman Old Style"/>
                <a:cs typeface="Bookman Old Style"/>
              </a:rPr>
              <a:t>δ</a:t>
            </a:r>
            <a:r>
              <a:rPr dirty="0" baseline="-13888" sz="1200" b="0" i="1">
                <a:latin typeface="Bookman Old Style"/>
                <a:cs typeface="Bookman Old Style"/>
              </a:rPr>
              <a:t> </a:t>
            </a:r>
            <a:r>
              <a:rPr dirty="0" baseline="-13888" sz="12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95" b="0" i="1">
                <a:latin typeface="Bookman Old Style"/>
                <a:cs typeface="Bookman Old Style"/>
              </a:rPr>
              <a:t>δ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>
                <a:latin typeface="Calibri"/>
                <a:cs typeface="Calibri"/>
              </a:rPr>
              <a:t>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1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0.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994" y="215159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59994" y="215159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punto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silla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(o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minimáx)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994" y="2362047"/>
            <a:ext cx="5039995" cy="594360"/>
          </a:xfrm>
          <a:custGeom>
            <a:avLst/>
            <a:gdLst/>
            <a:ahLst/>
            <a:cxnLst/>
            <a:rect l="l" t="t" r="r" b="b"/>
            <a:pathLst>
              <a:path w="5039995" h="594360">
                <a:moveTo>
                  <a:pt x="5039995" y="0"/>
                </a:moveTo>
                <a:lnTo>
                  <a:pt x="0" y="0"/>
                </a:lnTo>
                <a:lnTo>
                  <a:pt x="0" y="594042"/>
                </a:lnTo>
                <a:lnTo>
                  <a:pt x="5039995" y="59404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68033" y="2361678"/>
            <a:ext cx="4464050" cy="5803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algn="ctr" marL="560070">
              <a:lnSpc>
                <a:spcPts val="1315"/>
              </a:lnSpc>
              <a:spcBef>
                <a:spcPts val="790"/>
              </a:spcBef>
              <a:tabLst>
                <a:tab pos="1595120" algn="l"/>
                <a:tab pos="2901315" algn="l"/>
                <a:tab pos="314515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3888" sz="1200" spc="-112" b="0" i="1">
                <a:latin typeface="Bookman Old Style"/>
                <a:cs typeface="Bookman Old Style"/>
              </a:rPr>
              <a:t>δ</a:t>
            </a:r>
            <a:r>
              <a:rPr dirty="0" baseline="-13888" sz="1200" b="0" i="1">
                <a:latin typeface="Bookman Old Style"/>
                <a:cs typeface="Bookman Old Style"/>
              </a:rPr>
              <a:t>  </a:t>
            </a:r>
            <a:r>
              <a:rPr dirty="0" baseline="-13888" sz="1200" spc="-67" b="0" i="1">
                <a:latin typeface="Bookman Old Style"/>
                <a:cs typeface="Bookman Old Style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argmín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argmáx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965325">
              <a:lnSpc>
                <a:spcPts val="955"/>
              </a:lnSpc>
              <a:tabLst>
                <a:tab pos="3527425" algn="l"/>
              </a:tabLst>
            </a:pP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r>
              <a:rPr dirty="0" baseline="-13888" sz="900" b="0" i="1">
                <a:latin typeface="Bookman Old Style"/>
                <a:cs typeface="Bookman Old Style"/>
              </a:rPr>
              <a:t>δ</a:t>
            </a:r>
            <a:r>
              <a:rPr dirty="0" baseline="-13888" sz="900" spc="-165" b="0" i="1">
                <a:latin typeface="Bookman Old Style"/>
                <a:cs typeface="Bookman Old Style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baseline="-13888" sz="900" spc="104">
                <a:latin typeface="Calibri"/>
                <a:cs typeface="Calibri"/>
              </a:rPr>
              <a:t>0</a:t>
            </a:r>
            <a:r>
              <a:rPr dirty="0" sz="800" spc="20">
                <a:latin typeface="Tahoma"/>
                <a:cs typeface="Tahoma"/>
              </a:rPr>
              <a:t>)</a:t>
            </a:r>
            <a:r>
              <a:rPr dirty="0" sz="800">
                <a:latin typeface="Tahoma"/>
                <a:cs typeface="Tahoma"/>
              </a:rPr>
              <a:t>	</a:t>
            </a:r>
            <a:r>
              <a:rPr dirty="0" sz="800" spc="25">
                <a:latin typeface="Calibri"/>
                <a:cs typeface="Calibri"/>
              </a:rPr>
              <a:t>y</a:t>
            </a:r>
            <a:r>
              <a:rPr dirty="0" sz="800" spc="-65" i="1">
                <a:latin typeface="DejaVu Sans Condensed"/>
                <a:cs typeface="DejaVu Sans Condensed"/>
              </a:rPr>
              <a:t>∈</a:t>
            </a:r>
            <a:r>
              <a:rPr dirty="0" sz="800" spc="15">
                <a:latin typeface="Calibri"/>
                <a:cs typeface="Calibri"/>
              </a:rPr>
              <a:t>D</a:t>
            </a:r>
            <a:r>
              <a:rPr dirty="0" baseline="-13888" sz="900" b="0" i="1">
                <a:latin typeface="Bookman Old Style"/>
                <a:cs typeface="Bookman Old Style"/>
              </a:rPr>
              <a:t>δ</a:t>
            </a:r>
            <a:r>
              <a:rPr dirty="0" baseline="-13888" sz="900" spc="-165" b="0" i="1">
                <a:latin typeface="Bookman Old Style"/>
                <a:cs typeface="Bookman Old Style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baseline="-13888" sz="900" spc="104">
                <a:latin typeface="Calibri"/>
                <a:cs typeface="Calibri"/>
              </a:rPr>
              <a:t>0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4240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142405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punto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valor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22373A"/>
                </a:solidFill>
                <a:latin typeface="Calibri"/>
                <a:cs typeface="Calibri"/>
              </a:rPr>
              <a:t>críticos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52856"/>
            <a:ext cx="5039995" cy="810895"/>
          </a:xfrm>
          <a:custGeom>
            <a:avLst/>
            <a:gdLst/>
            <a:ahLst/>
            <a:cxnLst/>
            <a:rect l="l" t="t" r="r" b="b"/>
            <a:pathLst>
              <a:path w="5039995" h="810894">
                <a:moveTo>
                  <a:pt x="5039995" y="0"/>
                </a:moveTo>
                <a:lnTo>
                  <a:pt x="0" y="0"/>
                </a:lnTo>
                <a:lnTo>
                  <a:pt x="0" y="810552"/>
                </a:lnTo>
                <a:lnTo>
                  <a:pt x="5039995" y="81055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21894" y="352474"/>
            <a:ext cx="5054600" cy="1133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Sean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m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5">
                <a:latin typeface="Arial"/>
                <a:cs typeface="Arial"/>
              </a:rPr>
              <a:t>R</a:t>
            </a:r>
            <a:r>
              <a:rPr dirty="0" sz="1100" spc="-1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abto.,</a:t>
            </a:r>
            <a:r>
              <a:rPr dirty="0" sz="1100" spc="40">
                <a:latin typeface="Calibri"/>
                <a:cs typeface="Calibri"/>
              </a:rPr>
              <a:t> 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62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" i="1">
                <a:latin typeface="DejaVu Sans"/>
                <a:cs typeface="DejaVu Sans"/>
              </a:rPr>
              <a:t>∃</a:t>
            </a:r>
            <a:r>
              <a:rPr dirty="0" sz="1100" spc="5">
                <a:latin typeface="Calibri"/>
                <a:cs typeface="Calibri"/>
              </a:rPr>
              <a:t>Df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x</a:t>
            </a:r>
            <a:r>
              <a:rPr dirty="0" baseline="-10416" sz="1200" spc="7">
                <a:latin typeface="Calibri"/>
                <a:cs typeface="Calibri"/>
              </a:rPr>
              <a:t>0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26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baseline="-10416" sz="1200" spc="30">
                <a:latin typeface="Calibri"/>
                <a:cs typeface="Calibri"/>
              </a:rPr>
              <a:t>0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314960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315595" algn="l"/>
                <a:tab pos="1312545" algn="l"/>
                <a:tab pos="2181860" algn="l"/>
                <a:tab pos="2613025" algn="l"/>
              </a:tabLst>
            </a:pPr>
            <a:r>
              <a:rPr dirty="0" sz="1100" spc="30">
                <a:latin typeface="Calibri"/>
                <a:cs typeface="Calibri"/>
              </a:rPr>
              <a:t>P</a:t>
            </a:r>
            <a:r>
              <a:rPr dirty="0" sz="1100" spc="45">
                <a:latin typeface="Calibri"/>
                <a:cs typeface="Calibri"/>
              </a:rPr>
              <a:t>un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críti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Crít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45" i="1">
                <a:latin typeface="DejaVu Sans"/>
                <a:cs typeface="DejaVu Sans"/>
              </a:rPr>
              <a:t>⇐</a:t>
            </a:r>
            <a:r>
              <a:rPr dirty="0" baseline="41666" sz="1200" spc="-390">
                <a:latin typeface="Tahoma"/>
                <a:cs typeface="Tahoma"/>
              </a:rPr>
              <a:t>: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20">
                <a:latin typeface="Calibri"/>
                <a:cs typeface="Calibri"/>
              </a:rPr>
              <a:t>Df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≡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25">
                <a:latin typeface="Calibri"/>
                <a:cs typeface="Calibri"/>
              </a:rPr>
              <a:t>e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14960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315595" algn="l"/>
                <a:tab pos="1267460" algn="l"/>
              </a:tabLst>
            </a:pPr>
            <a:r>
              <a:rPr dirty="0" sz="1100" spc="-55">
                <a:latin typeface="Calibri"/>
                <a:cs typeface="Calibri"/>
              </a:rPr>
              <a:t>V</a:t>
            </a:r>
            <a:r>
              <a:rPr dirty="0" sz="1100" spc="45">
                <a:latin typeface="Calibri"/>
                <a:cs typeface="Calibri"/>
              </a:rPr>
              <a:t>a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críti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Crít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83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puntos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valores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regulares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definen</a:t>
            </a:r>
            <a:r>
              <a:rPr dirty="0" sz="1100" spc="45">
                <a:latin typeface="Calibri"/>
                <a:cs typeface="Calibri"/>
              </a:rPr>
              <a:t> por complementariedad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f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D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156834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994" y="1568348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sz="1100" spc="-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Weierstraß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1778800"/>
            <a:ext cx="5039995" cy="622300"/>
          </a:xfrm>
          <a:custGeom>
            <a:avLst/>
            <a:gdLst/>
            <a:ahLst/>
            <a:cxnLst/>
            <a:rect l="l" t="t" r="r" b="b"/>
            <a:pathLst>
              <a:path w="5039995" h="622300">
                <a:moveTo>
                  <a:pt x="5039995" y="0"/>
                </a:moveTo>
                <a:lnTo>
                  <a:pt x="0" y="0"/>
                </a:lnTo>
                <a:lnTo>
                  <a:pt x="0" y="621753"/>
                </a:lnTo>
                <a:lnTo>
                  <a:pt x="5039995" y="621753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80733" y="1778417"/>
            <a:ext cx="2324100" cy="4737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739775">
              <a:lnSpc>
                <a:spcPct val="100000"/>
              </a:lnSpc>
              <a:spcBef>
                <a:spcPts val="894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31250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5">
                <a:latin typeface="Calibri"/>
                <a:cs typeface="Calibri"/>
              </a:rPr>
              <a:t>om</a:t>
            </a:r>
            <a:r>
              <a:rPr dirty="0" sz="1100" spc="35">
                <a:latin typeface="Calibri"/>
                <a:cs typeface="Calibri"/>
              </a:rPr>
              <a:t>p</a:t>
            </a:r>
            <a:r>
              <a:rPr dirty="0" sz="1100" spc="45">
                <a:latin typeface="Calibri"/>
                <a:cs typeface="Calibri"/>
              </a:rPr>
              <a:t>ac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3568" y="2060065"/>
            <a:ext cx="1808480" cy="277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ts val="1175"/>
              </a:lnSpc>
              <a:spcBef>
                <a:spcPts val="90"/>
              </a:spcBef>
              <a:tabLst>
                <a:tab pos="400050" algn="l"/>
              </a:tabLst>
            </a:pP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204">
                <a:latin typeface="Tahoma"/>
                <a:cs typeface="Tahoma"/>
              </a:rPr>
              <a:t>m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5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ax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514984">
              <a:lnSpc>
                <a:spcPts val="815"/>
              </a:lnSpc>
              <a:tabLst>
                <a:tab pos="1339215" algn="l"/>
              </a:tabLst>
            </a:pPr>
            <a:r>
              <a:rPr dirty="0" sz="800" spc="-5">
                <a:latin typeface="Calibri"/>
                <a:cs typeface="Calibri"/>
              </a:rPr>
              <a:t>x</a:t>
            </a:r>
            <a:r>
              <a:rPr dirty="0" sz="800" spc="-5" i="1">
                <a:latin typeface="DejaVu Sans Condensed"/>
                <a:cs typeface="DejaVu Sans Condensed"/>
              </a:rPr>
              <a:t>∈</a:t>
            </a:r>
            <a:r>
              <a:rPr dirty="0" sz="800" spc="-5">
                <a:latin typeface="Calibri"/>
                <a:cs typeface="Calibri"/>
              </a:rPr>
              <a:t>D	x</a:t>
            </a:r>
            <a:r>
              <a:rPr dirty="0" sz="800" spc="-5" i="1">
                <a:latin typeface="DejaVu Sans Condensed"/>
                <a:cs typeface="DejaVu Sans Condensed"/>
              </a:rPr>
              <a:t>∈</a:t>
            </a:r>
            <a:r>
              <a:rPr dirty="0" sz="800" spc="-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294" y="2531032"/>
            <a:ext cx="360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b="1">
                <a:latin typeface="Calibri"/>
                <a:cs typeface="Calibri"/>
              </a:rPr>
              <a:t>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4980" y="2531032"/>
            <a:ext cx="6775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73922" y="2531032"/>
            <a:ext cx="2212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97685" algn="l"/>
              </a:tabLst>
            </a:pP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994" y="91287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condición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extremo</a:t>
            </a:r>
            <a:r>
              <a:rPr dirty="0" u="none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5" b="1">
                <a:solidFill>
                  <a:srgbClr val="22373A"/>
                </a:solidFill>
                <a:latin typeface="Calibri"/>
                <a:cs typeface="Calibri"/>
              </a:rPr>
              <a:t>necesaria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9994" y="301739"/>
            <a:ext cx="5039995" cy="62484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333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5"/>
              </a:spcBef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27777" sz="1200" spc="22">
                <a:latin typeface="Calibri"/>
                <a:cs typeface="Calibri"/>
              </a:rPr>
              <a:t>m</a:t>
            </a:r>
            <a:r>
              <a:rPr dirty="0" baseline="27777" sz="1200" spc="254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Calibri"/>
                <a:cs typeface="Calibri"/>
              </a:rPr>
              <a:t>t.q.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tiene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extremo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local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54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abto.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  <a:tabLst>
                <a:tab pos="763905" algn="l"/>
                <a:tab pos="1302385" algn="l"/>
              </a:tabLst>
            </a:pPr>
            <a:r>
              <a:rPr dirty="0" sz="1100" spc="-90" i="1">
                <a:latin typeface="DejaVu Sans"/>
                <a:cs typeface="DejaVu Sans"/>
              </a:rPr>
              <a:t>∃</a:t>
            </a:r>
            <a:r>
              <a:rPr dirty="0" sz="1100" spc="30">
                <a:latin typeface="Calibri"/>
                <a:cs typeface="Calibri"/>
              </a:rPr>
              <a:t>D</a:t>
            </a:r>
            <a:r>
              <a:rPr dirty="0" sz="1100" spc="1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Crít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02913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433" y="1027111"/>
            <a:ext cx="25730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Teorema: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clasificación</a:t>
            </a: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puntos</a:t>
            </a: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críticos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1239583"/>
            <a:ext cx="5039995" cy="1055370"/>
          </a:xfrm>
          <a:custGeom>
            <a:avLst/>
            <a:gdLst/>
            <a:ahLst/>
            <a:cxnLst/>
            <a:rect l="l" t="t" r="r" b="b"/>
            <a:pathLst>
              <a:path w="5039995" h="1055370">
                <a:moveTo>
                  <a:pt x="5039995" y="0"/>
                </a:moveTo>
                <a:lnTo>
                  <a:pt x="0" y="0"/>
                </a:lnTo>
                <a:lnTo>
                  <a:pt x="0" y="1055166"/>
                </a:lnTo>
                <a:lnTo>
                  <a:pt x="5039995" y="105516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31303" y="124043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9542" y="131161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2024" y="1174406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433" y="1253387"/>
            <a:ext cx="23241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95" i="1">
                <a:latin typeface="DejaVu Sans"/>
                <a:cs typeface="DejaVu Sans"/>
              </a:rPr>
              <a:t>C</a:t>
            </a:r>
            <a:r>
              <a:rPr dirty="0" sz="1100" spc="155" i="1">
                <a:latin typeface="DejaVu Sans"/>
                <a:cs typeface="DejaVu Sans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Crít</a:t>
            </a: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Hess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91498" y="1253387"/>
            <a:ext cx="2565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Tahoma"/>
                <a:cs typeface="Tahoma"/>
              </a:rPr>
              <a:t>(</a:t>
            </a:r>
            <a:r>
              <a:rPr dirty="0" sz="1100" spc="14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)(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5251" y="124043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8589" y="1311616"/>
            <a:ext cx="7207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1510" algn="l"/>
              </a:tabLst>
            </a:pP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35">
                <a:latin typeface="Calibri"/>
                <a:cs typeface="Calibri"/>
              </a:rPr>
              <a:t>	</a:t>
            </a: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2231" y="1253387"/>
            <a:ext cx="879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75" i="1">
                <a:latin typeface="DejaVu Sans"/>
                <a:cs typeface="DejaVu Sans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15">
                <a:latin typeface="Tahoma"/>
                <a:cs typeface="Tahoma"/>
              </a:rPr>
              <a:t>)</a:t>
            </a:r>
            <a:r>
              <a:rPr dirty="0" sz="1100" spc="-1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894" y="1488894"/>
            <a:ext cx="3300729" cy="112839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314960" indent="-113664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argmí</a:t>
            </a:r>
            <a:r>
              <a:rPr dirty="0" sz="1100" spc="45">
                <a:latin typeface="Calibri"/>
                <a:cs typeface="Calibri"/>
              </a:rPr>
              <a:t>n</a:t>
            </a:r>
            <a:r>
              <a:rPr dirty="0" baseline="-20833" sz="1200" spc="52">
                <a:latin typeface="Calibri"/>
                <a:cs typeface="Calibri"/>
              </a:rPr>
              <a:t>x</a:t>
            </a:r>
            <a:r>
              <a:rPr dirty="0" baseline="-20833" sz="1200" spc="-97" i="1">
                <a:latin typeface="DejaVu Sans Condensed"/>
                <a:cs typeface="DejaVu Sans Condensed"/>
              </a:rPr>
              <a:t>∈</a:t>
            </a:r>
            <a:r>
              <a:rPr dirty="0" baseline="-20833" sz="1200" spc="22">
                <a:latin typeface="Calibri"/>
                <a:cs typeface="Calibri"/>
              </a:rPr>
              <a:t>D</a:t>
            </a:r>
            <a:r>
              <a:rPr dirty="0" baseline="-20833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14960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argmáx</a:t>
            </a:r>
            <a:r>
              <a:rPr dirty="0" baseline="-20833" sz="1200" spc="44">
                <a:latin typeface="Calibri"/>
                <a:cs typeface="Calibri"/>
              </a:rPr>
              <a:t>x</a:t>
            </a:r>
            <a:r>
              <a:rPr dirty="0" baseline="-20833" sz="1200" spc="-97" i="1">
                <a:latin typeface="DejaVu Sans Condensed"/>
                <a:cs typeface="DejaVu Sans Condensed"/>
              </a:rPr>
              <a:t>∈</a:t>
            </a:r>
            <a:r>
              <a:rPr dirty="0" baseline="-20833" sz="1200" spc="22">
                <a:latin typeface="Calibri"/>
                <a:cs typeface="Calibri"/>
              </a:rPr>
              <a:t>D</a:t>
            </a:r>
            <a:r>
              <a:rPr dirty="0" baseline="-20833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14960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50">
                <a:latin typeface="Calibri"/>
                <a:cs typeface="Calibri"/>
              </a:rPr>
              <a:t>H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"/>
                <a:cs typeface="DejaVu Sans"/>
              </a:rPr>
              <a:t>/</a:t>
            </a:r>
            <a:r>
              <a:rPr dirty="0" sz="1100" spc="-15">
                <a:latin typeface="Lucida Sans Unicode"/>
                <a:cs typeface="Lucida Sans Unicode"/>
              </a:rPr>
              <a:t>≶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335">
                <a:latin typeface="Calibri"/>
                <a:cs typeface="Calibri"/>
              </a:rPr>
              <a:t> </a:t>
            </a:r>
            <a:r>
              <a:rPr dirty="0" sz="1100" spc="15">
                <a:latin typeface="Tahoma"/>
                <a:cs typeface="Tahoma"/>
              </a:rPr>
              <a:t>=</a:t>
            </a:r>
            <a:r>
              <a:rPr dirty="0" sz="1100" spc="15" i="1">
                <a:latin typeface="DejaVu Sans"/>
                <a:cs typeface="DejaVu Sans"/>
              </a:rPr>
              <a:t>⇒</a:t>
            </a:r>
            <a:r>
              <a:rPr dirty="0" sz="1100" spc="235" i="1">
                <a:latin typeface="DejaVu Sans"/>
                <a:cs typeface="DejaVu Sans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0</a:t>
            </a:r>
            <a:r>
              <a:rPr dirty="0" baseline="-10416" sz="1200" spc="2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punto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silla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789"/>
              </a:spcBef>
              <a:tabLst>
                <a:tab pos="510540" algn="l"/>
                <a:tab pos="1538605" algn="l"/>
                <a:tab pos="1900555" algn="l"/>
              </a:tabLst>
            </a:pPr>
            <a:r>
              <a:rPr dirty="0" sz="1100" spc="15" b="1">
                <a:latin typeface="Calibri"/>
                <a:cs typeface="Calibri"/>
              </a:rPr>
              <a:t>Nota:	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5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15">
                <a:latin typeface="Tahoma"/>
                <a:cs typeface="Tahoma"/>
              </a:rPr>
              <a:t>=</a:t>
            </a:r>
            <a:r>
              <a:rPr dirty="0" sz="1100" spc="15" i="1">
                <a:latin typeface="DejaVu Sans"/>
                <a:cs typeface="DejaVu Sans"/>
              </a:rPr>
              <a:t>⇒	</a:t>
            </a:r>
            <a:r>
              <a:rPr dirty="0" sz="1100" spc="35">
                <a:latin typeface="Calibri"/>
                <a:cs typeface="Calibri"/>
              </a:rPr>
              <a:t>criterio</a:t>
            </a:r>
            <a:r>
              <a:rPr dirty="0" sz="1100" spc="40">
                <a:latin typeface="Calibri"/>
                <a:cs typeface="Calibri"/>
              </a:rPr>
              <a:t> inconcluyente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5664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54608"/>
            <a:ext cx="2292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Definición/Teorema: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matriz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definida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267093"/>
            <a:ext cx="5039995" cy="2235200"/>
          </a:xfrm>
          <a:custGeom>
            <a:avLst/>
            <a:gdLst/>
            <a:ahLst/>
            <a:cxnLst/>
            <a:rect l="l" t="t" r="r" b="b"/>
            <a:pathLst>
              <a:path w="5039995" h="2235200">
                <a:moveTo>
                  <a:pt x="5039995" y="0"/>
                </a:moveTo>
                <a:lnTo>
                  <a:pt x="0" y="0"/>
                </a:lnTo>
                <a:lnTo>
                  <a:pt x="0" y="2235022"/>
                </a:lnTo>
                <a:lnTo>
                  <a:pt x="5039995" y="2235022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5333" y="272401"/>
            <a:ext cx="2369185" cy="4940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×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simétri</a:t>
            </a:r>
            <a:r>
              <a:rPr dirty="0" sz="1100" spc="35">
                <a:latin typeface="Calibri"/>
                <a:cs typeface="Calibri"/>
              </a:rPr>
              <a:t>c</a:t>
            </a:r>
            <a:r>
              <a:rPr dirty="0" sz="1100" spc="15">
                <a:latin typeface="Calibri"/>
                <a:cs typeface="Calibri"/>
              </a:rPr>
              <a:t>a.</a:t>
            </a:r>
            <a:endParaRPr sz="110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  <a:spcBef>
                <a:spcPts val="1055"/>
              </a:spcBef>
              <a:tabLst>
                <a:tab pos="1781175" algn="l"/>
              </a:tabLst>
            </a:pPr>
            <a:r>
              <a:rPr dirty="0" sz="1100" spc="40">
                <a:latin typeface="Calibri"/>
                <a:cs typeface="Calibri"/>
              </a:rPr>
              <a:t>nombre	</a:t>
            </a:r>
            <a:r>
              <a:rPr dirty="0" sz="1100" spc="45">
                <a:latin typeface="Calibri"/>
                <a:cs typeface="Calibri"/>
              </a:rPr>
              <a:t>notación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3540" y="574292"/>
            <a:ext cx="576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m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701" y="574292"/>
            <a:ext cx="6521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60" b="0" i="1">
                <a:latin typeface="Bookman Old Style"/>
                <a:cs typeface="Bookman Old Style"/>
              </a:rPr>
              <a:t>σ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57154" y="574292"/>
            <a:ext cx="8420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0" i="1">
                <a:latin typeface="DejaVu Sans"/>
                <a:cs typeface="DejaVu Sans"/>
              </a:rPr>
              <a:t>∀</a:t>
            </a:r>
            <a:r>
              <a:rPr dirty="0" sz="1100" spc="45">
                <a:latin typeface="Calibri"/>
                <a:cs typeface="Calibri"/>
              </a:rPr>
              <a:t>k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425" y="790447"/>
            <a:ext cx="4739640" cy="0"/>
          </a:xfrm>
          <a:custGeom>
            <a:avLst/>
            <a:gdLst/>
            <a:ahLst/>
            <a:cxnLst/>
            <a:rect l="l" t="t" r="r" b="b"/>
            <a:pathLst>
              <a:path w="4739640" h="0">
                <a:moveTo>
                  <a:pt x="0" y="0"/>
                </a:moveTo>
                <a:lnTo>
                  <a:pt x="473914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90503" y="830629"/>
            <a:ext cx="5803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3888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99822" y="1028520"/>
            <a:ext cx="629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Calibri"/>
                <a:cs typeface="Calibri"/>
              </a:rPr>
              <a:t>Mv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4108" y="798992"/>
            <a:ext cx="182689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  <a:tabLst>
                <a:tab pos="598170" algn="l"/>
                <a:tab pos="1470660" algn="l"/>
              </a:tabLst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Calibri"/>
                <a:cs typeface="Calibri"/>
              </a:rPr>
              <a:t>Mv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75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6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		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7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8348" y="1028520"/>
            <a:ext cx="91249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3888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14064" y="1226399"/>
            <a:ext cx="1826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98170" algn="l"/>
                <a:tab pos="1470660" algn="l"/>
              </a:tabLst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Calibri"/>
                <a:cs typeface="Calibri"/>
              </a:rPr>
              <a:t>Mv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0503" y="1226399"/>
            <a:ext cx="6280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3888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baseline="27777" sz="1200" spc="22" i="1">
                <a:latin typeface="DejaVu Sans Condensed"/>
                <a:cs typeface="DejaVu Sans Condensed"/>
              </a:rPr>
              <a:t>‡</a:t>
            </a:r>
            <a:endParaRPr baseline="27777" sz="1200">
              <a:latin typeface="DejaVu Sans Condensed"/>
              <a:cs typeface="DejaVu Sans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584" y="798992"/>
            <a:ext cx="1513205" cy="8172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82905">
              <a:lnSpc>
                <a:spcPct val="118000"/>
              </a:lnSpc>
              <a:spcBef>
                <a:spcPts val="100"/>
              </a:spcBef>
            </a:pPr>
            <a:r>
              <a:rPr dirty="0" sz="1100" spc="40">
                <a:latin typeface="Calibri"/>
                <a:cs typeface="Calibri"/>
              </a:rPr>
              <a:t>Definida </a:t>
            </a:r>
            <a:r>
              <a:rPr dirty="0" sz="1100" spc="45">
                <a:latin typeface="Calibri"/>
                <a:cs typeface="Calibri"/>
              </a:rPr>
              <a:t>positiva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Definida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negativa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dirty="0" baseline="27777" sz="1200" spc="75" i="1">
                <a:latin typeface="DejaVu Sans Condensed"/>
                <a:cs typeface="DejaVu Sans Condensed"/>
              </a:rPr>
              <a:t>†</a:t>
            </a:r>
            <a:r>
              <a:rPr dirty="0" sz="1100" spc="50">
                <a:latin typeface="Calibri"/>
                <a:cs typeface="Calibri"/>
              </a:rPr>
              <a:t>Semidefinida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positiva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dirty="0" baseline="27777" sz="1200" spc="75" i="1">
                <a:latin typeface="DejaVu Sans Condensed"/>
                <a:cs typeface="DejaVu Sans Condensed"/>
              </a:rPr>
              <a:t>†</a:t>
            </a:r>
            <a:r>
              <a:rPr dirty="0" sz="1100" spc="50">
                <a:latin typeface="Calibri"/>
                <a:cs typeface="Calibri"/>
              </a:rPr>
              <a:t>Semidefinida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negativa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425" y="1667510"/>
            <a:ext cx="4739640" cy="0"/>
          </a:xfrm>
          <a:custGeom>
            <a:avLst/>
            <a:gdLst/>
            <a:ahLst/>
            <a:cxnLst/>
            <a:rect l="l" t="t" r="r" b="b"/>
            <a:pathLst>
              <a:path w="4739640" h="0">
                <a:moveTo>
                  <a:pt x="0" y="0"/>
                </a:moveTo>
                <a:lnTo>
                  <a:pt x="4739144" y="0"/>
                </a:lnTo>
              </a:path>
            </a:pathLst>
          </a:custGeom>
          <a:ln w="69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60984" y="1705608"/>
            <a:ext cx="655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Indefinida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14108" y="1705608"/>
            <a:ext cx="394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-30">
                <a:latin typeface="Lucida Sans Unicode"/>
                <a:cs typeface="Lucida Sans Unicode"/>
              </a:rPr>
              <a:t>≶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7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88664" y="1424278"/>
            <a:ext cx="3054985" cy="473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23570" algn="l"/>
                <a:tab pos="1496060" algn="l"/>
                <a:tab pos="2107565" algn="l"/>
              </a:tabLst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>
                <a:latin typeface="Calibri"/>
                <a:cs typeface="Calibri"/>
              </a:rPr>
              <a:t>Mv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7777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baseline="-13888" sz="1200" spc="120">
                <a:latin typeface="Calibri"/>
                <a:cs typeface="Calibri"/>
              </a:rPr>
              <a:t>k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baseline="27777" sz="1200" spc="22" i="1">
                <a:latin typeface="DejaVu Sans Condensed"/>
                <a:cs typeface="DejaVu Sans Condensed"/>
              </a:rPr>
              <a:t>‡</a:t>
            </a:r>
            <a:endParaRPr baseline="27777" sz="1200">
              <a:latin typeface="DejaVu Sans Condensed"/>
              <a:cs typeface="DejaVu Sans Condensed"/>
            </a:endParaRPr>
          </a:p>
          <a:p>
            <a:pPr marL="806450">
              <a:lnSpc>
                <a:spcPct val="100000"/>
              </a:lnSpc>
              <a:spcBef>
                <a:spcPts val="894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25" i="1">
                <a:latin typeface="DejaVu Sans"/>
                <a:cs typeface="DejaVu Sans"/>
              </a:rPr>
              <a:t>/≥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25" i="1">
                <a:latin typeface="DejaVu Sans"/>
                <a:cs typeface="DejaVu Sans"/>
              </a:rPr>
              <a:t>/≤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0425" y="1950923"/>
            <a:ext cx="4739640" cy="0"/>
          </a:xfrm>
          <a:custGeom>
            <a:avLst/>
            <a:gdLst/>
            <a:ahLst/>
            <a:cxnLst/>
            <a:rect l="l" t="t" r="r" b="b"/>
            <a:pathLst>
              <a:path w="4739640" h="0">
                <a:moveTo>
                  <a:pt x="0" y="0"/>
                </a:moveTo>
                <a:lnTo>
                  <a:pt x="4739144" y="0"/>
                </a:lnTo>
              </a:path>
            </a:pathLst>
          </a:custGeom>
          <a:ln w="110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68033" y="2077617"/>
            <a:ext cx="12712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27777" sz="1200" spc="22" i="1">
                <a:latin typeface="DejaVu Sans Condensed"/>
                <a:cs typeface="DejaVu Sans Condensed"/>
              </a:rPr>
              <a:t>†</a:t>
            </a:r>
            <a:r>
              <a:rPr dirty="0" baseline="27777" sz="1200" spc="142" i="1">
                <a:latin typeface="DejaVu Sans Condensed"/>
                <a:cs typeface="DejaVu Sans Condensed"/>
              </a:rPr>
              <a:t> </a:t>
            </a:r>
            <a:r>
              <a:rPr dirty="0" sz="1100" spc="65">
                <a:latin typeface="Calibri"/>
                <a:cs typeface="Calibri"/>
              </a:rPr>
              <a:t>Se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da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igualdad.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17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294" y="2632594"/>
            <a:ext cx="3600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 b="1">
                <a:latin typeface="Calibri"/>
                <a:cs typeface="Calibri"/>
              </a:rPr>
              <a:t>No</a:t>
            </a:r>
            <a:r>
              <a:rPr dirty="0" sz="1100" spc="5" b="1">
                <a:latin typeface="Calibri"/>
                <a:cs typeface="Calibri"/>
              </a:rPr>
              <a:t>t</a:t>
            </a:r>
            <a:r>
              <a:rPr dirty="0" sz="1100" b="1">
                <a:latin typeface="Calibri"/>
                <a:cs typeface="Calibri"/>
              </a:rPr>
              <a:t>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56753" y="2632594"/>
            <a:ext cx="13277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4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 spc="-45" i="1">
                <a:latin typeface="DejaVu Sans"/>
                <a:cs typeface="DejaVu Sans"/>
              </a:rPr>
              <a:t>⇐</a:t>
            </a:r>
            <a:r>
              <a:rPr dirty="0" baseline="41666" sz="1200" spc="-67">
                <a:latin typeface="Tahoma"/>
                <a:cs typeface="Tahoma"/>
              </a:rPr>
              <a:t>:</a:t>
            </a:r>
            <a:r>
              <a:rPr dirty="0" sz="1100" spc="-45" i="1">
                <a:latin typeface="DejaVu Sans"/>
                <a:cs typeface="DejaVu Sans"/>
              </a:rPr>
              <a:t>⇒</a:t>
            </a:r>
            <a:r>
              <a:rPr dirty="0" sz="1100" spc="229" i="1">
                <a:latin typeface="DejaVu Sans"/>
                <a:cs typeface="DejaVu Sans"/>
              </a:rPr>
              <a:t> </a:t>
            </a:r>
            <a:r>
              <a:rPr dirty="0" sz="1100" spc="-85" i="1">
                <a:latin typeface="DejaVu Sans"/>
                <a:cs typeface="DejaVu Sans"/>
              </a:rPr>
              <a:t>−</a:t>
            </a:r>
            <a:r>
              <a:rPr dirty="0" sz="1100" spc="-85">
                <a:latin typeface="Calibri"/>
                <a:cs typeface="Calibri"/>
              </a:rPr>
              <a:t>M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4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68142" y="2045993"/>
            <a:ext cx="2630170" cy="77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3180" indent="1012190">
              <a:lnSpc>
                <a:spcPct val="118000"/>
              </a:lnSpc>
              <a:spcBef>
                <a:spcPts val="100"/>
              </a:spcBef>
            </a:pPr>
            <a:r>
              <a:rPr dirty="0" sz="1100" spc="-30">
                <a:latin typeface="Calibri"/>
                <a:cs typeface="Calibri"/>
              </a:rPr>
              <a:t>M</a:t>
            </a:r>
            <a:r>
              <a:rPr dirty="0" baseline="-13888" sz="1200" spc="-44">
                <a:latin typeface="Calibri"/>
                <a:cs typeface="Calibri"/>
              </a:rPr>
              <a:t>k</a:t>
            </a:r>
            <a:r>
              <a:rPr dirty="0" baseline="-13888" sz="1200" spc="-37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50">
                <a:latin typeface="Calibri"/>
                <a:cs typeface="Calibri"/>
              </a:rPr>
              <a:t>k-menor principal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Condición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necesaria,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pero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no</a:t>
            </a:r>
            <a:r>
              <a:rPr dirty="0" sz="1100" spc="30">
                <a:latin typeface="Calibri"/>
                <a:cs typeface="Calibri"/>
              </a:rPr>
              <a:t> suficiente.</a:t>
            </a:r>
            <a:r>
              <a:rPr dirty="0" baseline="27777" sz="1200" spc="44" i="1">
                <a:latin typeface="DejaVu Sans Condensed"/>
                <a:cs typeface="DejaVu Sans Condensed"/>
              </a:rPr>
              <a:t>‡</a:t>
            </a:r>
            <a:endParaRPr baseline="27777" sz="1200">
              <a:latin typeface="DejaVu Sans Condensed"/>
              <a:cs typeface="DejaVu Sans Condense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DejaVu Sans Condensed"/>
              <a:cs typeface="DejaVu Sans Condensed"/>
            </a:endParaRPr>
          </a:p>
          <a:p>
            <a:pPr marL="227965">
              <a:lnSpc>
                <a:spcPct val="100000"/>
              </a:lnSpc>
              <a:spcBef>
                <a:spcPts val="5"/>
              </a:spcBef>
              <a:tabLst>
                <a:tab pos="679450" algn="l"/>
              </a:tabLst>
            </a:pPr>
            <a:r>
              <a:rPr dirty="0" sz="1100" spc="40">
                <a:latin typeface="Calibri"/>
                <a:cs typeface="Calibri"/>
              </a:rPr>
              <a:t>&amp;</a:t>
            </a:r>
            <a:r>
              <a:rPr dirty="0" sz="1100" spc="40">
                <a:latin typeface="Calibri"/>
                <a:cs typeface="Calibri"/>
              </a:rPr>
              <a:t>	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45" i="1">
                <a:latin typeface="DejaVu Sans"/>
                <a:cs typeface="DejaVu Sans"/>
              </a:rPr>
              <a:t>⇐</a:t>
            </a:r>
            <a:r>
              <a:rPr dirty="0" baseline="41666" sz="1200" spc="-390">
                <a:latin typeface="Tahoma"/>
                <a:cs typeface="Tahoma"/>
              </a:rPr>
              <a:t>:</a:t>
            </a:r>
            <a:r>
              <a:rPr dirty="0" sz="1100" spc="165" i="1">
                <a:latin typeface="DejaVu Sans"/>
                <a:cs typeface="DejaVu Sans"/>
              </a:rPr>
              <a:t>⇒</a:t>
            </a:r>
            <a:r>
              <a:rPr dirty="0" sz="1100" i="1">
                <a:latin typeface="DejaVu Sans"/>
                <a:cs typeface="DejaVu Sans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9128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89254"/>
            <a:ext cx="208597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25" b="1">
                <a:solidFill>
                  <a:srgbClr val="22373A"/>
                </a:solidFill>
                <a:latin typeface="Calibri"/>
                <a:cs typeface="Calibri"/>
              </a:rPr>
              <a:t>(Taylor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en</a:t>
            </a:r>
            <a:r>
              <a:rPr dirty="0" u="none" spc="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40" b="1">
                <a:solidFill>
                  <a:srgbClr val="22373A"/>
                </a:solidFill>
                <a:latin typeface="Calibri"/>
                <a:cs typeface="Calibri"/>
              </a:rPr>
              <a:t>una</a:t>
            </a:r>
            <a:r>
              <a:rPr dirty="0" u="none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pc="35" b="1">
                <a:solidFill>
                  <a:srgbClr val="22373A"/>
                </a:solidFill>
                <a:latin typeface="Calibri"/>
                <a:cs typeface="Calibri"/>
              </a:rPr>
              <a:t>variable)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01751"/>
            <a:ext cx="5039995" cy="955675"/>
          </a:xfrm>
          <a:custGeom>
            <a:avLst/>
            <a:gdLst/>
            <a:ahLst/>
            <a:cxnLst/>
            <a:rect l="l" t="t" r="r" b="b"/>
            <a:pathLst>
              <a:path w="5039995" h="955675">
                <a:moveTo>
                  <a:pt x="5039995" y="0"/>
                </a:moveTo>
                <a:lnTo>
                  <a:pt x="0" y="0"/>
                </a:lnTo>
                <a:lnTo>
                  <a:pt x="0" y="955230"/>
                </a:lnTo>
                <a:lnTo>
                  <a:pt x="5039995" y="95523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433" y="300264"/>
            <a:ext cx="19685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ab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o</a:t>
            </a:r>
            <a:r>
              <a:rPr dirty="0" sz="1100" spc="-25">
                <a:latin typeface="Calibri"/>
                <a:cs typeface="Calibri"/>
              </a:rPr>
              <a:t>.,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0">
                <a:latin typeface="Calibri"/>
                <a:cs typeface="Calibri"/>
              </a:rPr>
              <a:t>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0292" y="737424"/>
            <a:ext cx="15684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763270" algn="l"/>
                <a:tab pos="116332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i="1">
                <a:latin typeface="DejaVu Sans"/>
                <a:cs typeface="DejaVu Sans"/>
              </a:rPr>
              <a:t>C</a:t>
            </a:r>
            <a:r>
              <a:rPr dirty="0" baseline="31250" sz="1200">
                <a:latin typeface="Calibri"/>
                <a:cs typeface="Calibri"/>
              </a:rPr>
              <a:t>k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	</a:t>
            </a:r>
            <a:r>
              <a:rPr dirty="0" sz="1100" spc="15">
                <a:latin typeface="Tahoma"/>
                <a:cs typeface="Tahoma"/>
              </a:rPr>
              <a:t>=</a:t>
            </a:r>
            <a:r>
              <a:rPr dirty="0" sz="1100" spc="15" i="1">
                <a:latin typeface="DejaVu Sans"/>
                <a:cs typeface="DejaVu Sans"/>
              </a:rPr>
              <a:t>⇒	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0921" y="601572"/>
            <a:ext cx="76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6372" y="605814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97352" y="643698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1760" y="905343"/>
            <a:ext cx="4387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 spc="50">
                <a:latin typeface="Calibri"/>
                <a:cs typeface="Calibri"/>
              </a:rPr>
              <a:t>n</a:t>
            </a:r>
            <a:r>
              <a:rPr dirty="0" sz="800" spc="50">
                <a:latin typeface="Tahoma"/>
                <a:cs typeface="Tahoma"/>
              </a:rPr>
              <a:t>=</a:t>
            </a:r>
            <a:r>
              <a:rPr dirty="0" sz="800" spc="50">
                <a:latin typeface="Calibri"/>
                <a:cs typeface="Calibri"/>
              </a:rPr>
              <a:t>0</a:t>
            </a:r>
            <a:r>
              <a:rPr dirty="0" sz="800" spc="75">
                <a:latin typeface="Calibri"/>
                <a:cs typeface="Calibri"/>
              </a:rPr>
              <a:t> </a:t>
            </a:r>
            <a:r>
              <a:rPr dirty="0" baseline="27777" sz="1650" spc="22">
                <a:latin typeface="Calibri"/>
                <a:cs typeface="Calibri"/>
              </a:rPr>
              <a:t>n</a:t>
            </a:r>
            <a:r>
              <a:rPr dirty="0" baseline="27777" sz="1650" spc="22">
                <a:latin typeface="Tahoma"/>
                <a:cs typeface="Tahoma"/>
              </a:rPr>
              <a:t>!</a:t>
            </a:r>
            <a:endParaRPr baseline="27777" sz="16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8345" y="717548"/>
            <a:ext cx="167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6934" y="717548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4426" y="737424"/>
            <a:ext cx="1168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479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8014" y="717548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k</a:t>
            </a: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7070" y="737424"/>
            <a:ext cx="704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754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827" y="1374506"/>
            <a:ext cx="1117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5827" y="1465299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4129" y="1455405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1533" y="1445563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86167" y="1283549"/>
            <a:ext cx="180784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663700" algn="l"/>
              </a:tabLst>
            </a:pPr>
            <a:r>
              <a:rPr dirty="0" sz="1100" spc="760">
                <a:latin typeface="Verdana"/>
                <a:cs typeface="Verdana"/>
              </a:rPr>
              <a:t> </a:t>
            </a:r>
            <a:r>
              <a:rPr dirty="0" sz="1100" spc="760">
                <a:latin typeface="Verdana"/>
                <a:cs typeface="Verdana"/>
              </a:rPr>
              <a:t>	</a:t>
            </a:r>
            <a:r>
              <a:rPr dirty="0" sz="1100" spc="64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0114" y="1455405"/>
            <a:ext cx="169798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2310" algn="l"/>
                <a:tab pos="1054100" algn="l"/>
                <a:tab pos="1598295" algn="l"/>
              </a:tabLst>
            </a:pPr>
            <a:r>
              <a:rPr dirty="0" baseline="6944" sz="1200" spc="52">
                <a:latin typeface="Calibri"/>
                <a:cs typeface="Calibri"/>
              </a:rPr>
              <a:t>m</a:t>
            </a:r>
            <a:r>
              <a:rPr dirty="0" baseline="6944" sz="1200" spc="52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baseline="6944" sz="1200" spc="-97">
                <a:latin typeface="Calibri"/>
                <a:cs typeface="Calibri"/>
              </a:rPr>
              <a:t>1</a:t>
            </a:r>
            <a:r>
              <a:rPr dirty="0" baseline="6944" sz="1200" spc="-97">
                <a:latin typeface="Calibri"/>
                <a:cs typeface="Calibri"/>
              </a:rPr>
              <a:t>	</a:t>
            </a:r>
            <a:r>
              <a:rPr dirty="0" baseline="6944" sz="1200" spc="52">
                <a:latin typeface="Calibri"/>
                <a:cs typeface="Calibri"/>
              </a:rPr>
              <a:t>m</a:t>
            </a:r>
            <a:endParaRPr baseline="6944"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894" y="1387461"/>
            <a:ext cx="418972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25780" algn="l"/>
                <a:tab pos="1045844" algn="l"/>
                <a:tab pos="2209800" algn="l"/>
                <a:tab pos="2682240" algn="l"/>
              </a:tabLst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	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0">
                <a:latin typeface="Tahoma"/>
                <a:cs typeface="Tahoma"/>
              </a:rPr>
              <a:t>!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6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Tahoma"/>
                <a:cs typeface="Tahoma"/>
              </a:rPr>
              <a:t>!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6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Tahoma"/>
                <a:cs typeface="Tahoma"/>
              </a:rPr>
              <a:t>!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6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Tahoma"/>
                <a:cs typeface="Tahoma"/>
              </a:rPr>
              <a:t>!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27777" sz="1200" spc="44" b="0" i="1">
                <a:latin typeface="Bookman Old Style"/>
                <a:cs typeface="Bookman Old Style"/>
              </a:rPr>
              <a:t>α</a:t>
            </a:r>
            <a:r>
              <a:rPr dirty="0" baseline="27777" sz="1200" spc="16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73066" y="1334514"/>
            <a:ext cx="2578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0833" sz="1200" spc="89" b="0" i="1">
                <a:latin typeface="Bookman Old Style"/>
                <a:cs typeface="Bookman Old Style"/>
              </a:rPr>
              <a:t>∂</a:t>
            </a:r>
            <a:r>
              <a:rPr dirty="0" sz="600" spc="60" i="1">
                <a:latin typeface="DejaVu Sans"/>
                <a:cs typeface="DejaVu Sans"/>
              </a:rPr>
              <a:t>|</a:t>
            </a:r>
            <a:r>
              <a:rPr dirty="0" sz="600" spc="60" b="0" i="1">
                <a:latin typeface="Bookman Old Style"/>
                <a:cs typeface="Bookman Old Style"/>
              </a:rPr>
              <a:t>α</a:t>
            </a:r>
            <a:r>
              <a:rPr dirty="0" sz="600" spc="60" i="1">
                <a:latin typeface="DejaVu Sans"/>
                <a:cs typeface="DejaVu Sans"/>
              </a:rPr>
              <a:t>|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26826" y="1504073"/>
            <a:ext cx="556895" cy="0"/>
          </a:xfrm>
          <a:custGeom>
            <a:avLst/>
            <a:gdLst/>
            <a:ahLst/>
            <a:cxnLst/>
            <a:rect l="l" t="t" r="r" b="b"/>
            <a:pathLst>
              <a:path w="556895" h="0">
                <a:moveTo>
                  <a:pt x="0" y="0"/>
                </a:moveTo>
                <a:lnTo>
                  <a:pt x="55632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625251" y="1456454"/>
            <a:ext cx="86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95" b="0" i="1">
                <a:latin typeface="Bookman Old Style"/>
                <a:cs typeface="Bookman Old Style"/>
              </a:rPr>
              <a:t>α</a:t>
            </a:r>
            <a:endParaRPr sz="600">
              <a:latin typeface="Bookman Old Style"/>
              <a:cs typeface="Bookman Old Styl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09082" y="2955629"/>
            <a:ext cx="18224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25251" y="1549951"/>
            <a:ext cx="5841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0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14126" y="1490572"/>
            <a:ext cx="443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>
                <a:latin typeface="Calibri"/>
                <a:cs typeface="Calibri"/>
              </a:rPr>
              <a:t>    </a:t>
            </a:r>
            <a:r>
              <a:rPr dirty="0" sz="800" spc="-70">
                <a:latin typeface="Calibri"/>
                <a:cs typeface="Calibri"/>
              </a:rPr>
              <a:t> </a:t>
            </a:r>
            <a:r>
              <a:rPr dirty="0" sz="800" spc="5" i="1">
                <a:latin typeface="DejaVu Sans Condensed"/>
                <a:cs typeface="DejaVu Sans Condensed"/>
              </a:rPr>
              <a:t>···</a:t>
            </a:r>
            <a:r>
              <a:rPr dirty="0" sz="800" spc="95" b="0" i="1">
                <a:latin typeface="Bookman Old Style"/>
                <a:cs typeface="Bookman Old Style"/>
              </a:rPr>
              <a:t>∂</a:t>
            </a: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32210" y="1466321"/>
            <a:ext cx="8699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95" b="0" i="1">
                <a:latin typeface="Bookman Old Style"/>
                <a:cs typeface="Bookman Old Style"/>
              </a:rPr>
              <a:t>α</a:t>
            </a:r>
            <a:endParaRPr sz="600">
              <a:latin typeface="Bookman Old Style"/>
              <a:cs typeface="Bookman Old Styl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86325" y="1481015"/>
            <a:ext cx="3975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9405" algn="l"/>
              </a:tabLst>
            </a:pP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-50">
                <a:latin typeface="Calibri"/>
                <a:cs typeface="Calibri"/>
              </a:rPr>
              <a:t>	</a:t>
            </a:r>
            <a:r>
              <a:rPr dirty="0" sz="600" spc="25">
                <a:latin typeface="Calibri"/>
                <a:cs typeface="Calibri"/>
              </a:rPr>
              <a:t>m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32210" y="1540083"/>
            <a:ext cx="901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25">
                <a:latin typeface="Calibri"/>
                <a:cs typeface="Calibri"/>
              </a:rPr>
              <a:t>m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o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pyleft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2020-2022,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30" b="1">
                <a:solidFill>
                  <a:srgbClr val="F9F9F9"/>
                </a:solidFill>
                <a:latin typeface="Calibri"/>
                <a:cs typeface="Calibri"/>
              </a:rPr>
              <a:t>All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Lefts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Reversed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834527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502825"/>
            <a:ext cx="2849245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-22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z="1700" spc="-5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125" b="1">
                <a:solidFill>
                  <a:srgbClr val="22373A"/>
                </a:solidFill>
                <a:latin typeface="Trebuchet MS"/>
                <a:cs typeface="Trebuchet MS"/>
              </a:rPr>
              <a:t>4: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5" b="1">
                <a:solidFill>
                  <a:srgbClr val="22373A"/>
                </a:solidFill>
                <a:latin typeface="Trebuchet MS"/>
                <a:cs typeface="Trebuchet MS"/>
              </a:rPr>
              <a:t>In</a:t>
            </a:r>
            <a:r>
              <a:rPr dirty="0" u="none" sz="1700" spc="-3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z="1700" b="1">
                <a:solidFill>
                  <a:srgbClr val="22373A"/>
                </a:solidFill>
                <a:latin typeface="Trebuchet MS"/>
                <a:cs typeface="Trebuchet MS"/>
              </a:rPr>
              <a:t>eg</a:t>
            </a:r>
            <a:r>
              <a:rPr dirty="0" u="none" sz="1700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z="1700" spc="-5" b="1">
                <a:solidFill>
                  <a:srgbClr val="22373A"/>
                </a:solidFill>
                <a:latin typeface="Trebuchet MS"/>
                <a:cs typeface="Trebuchet MS"/>
              </a:rPr>
              <a:t>ación</a:t>
            </a:r>
            <a:r>
              <a:rPr dirty="0" u="none" sz="1700" spc="-9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700" spc="-5" b="1">
                <a:solidFill>
                  <a:srgbClr val="22373A"/>
                </a:solidFill>
                <a:latin typeface="Trebuchet MS"/>
                <a:cs typeface="Trebuchet MS"/>
              </a:rPr>
              <a:t>múltip</a:t>
            </a:r>
            <a:r>
              <a:rPr dirty="0" u="none" sz="1700" spc="-1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u="none" sz="1700" spc="-3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910485"/>
            <a:ext cx="12172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389310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6881" y="1519312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516103"/>
            <a:ext cx="151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Curso </a:t>
            </a:r>
            <a:r>
              <a:rPr dirty="0" sz="1000" spc="-10">
                <a:solidFill>
                  <a:srgbClr val="22373A"/>
                </a:solidFill>
                <a:latin typeface="Calibri"/>
                <a:cs typeface="Calibri"/>
              </a:rPr>
              <a:t>2021/2022,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282231"/>
            <a:ext cx="1290320" cy="21951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Integrales</a:t>
            </a:r>
            <a:r>
              <a:rPr dirty="0" sz="1100" spc="1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simples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238800"/>
              </a:lnSpc>
              <a:spcBef>
                <a:spcPts val="10"/>
              </a:spcBef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Integrales 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dobles </a:t>
            </a:r>
            <a:r>
              <a:rPr dirty="0" sz="1100" spc="6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Integrales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triples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Propiedades </a:t>
            </a:r>
            <a:r>
              <a:rPr dirty="0" sz="1100" spc="5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Cambio</a:t>
            </a:r>
            <a:r>
              <a:rPr dirty="0" sz="110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de</a:t>
            </a:r>
            <a:r>
              <a:rPr dirty="0" sz="110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variables </a:t>
            </a:r>
            <a:r>
              <a:rPr dirty="0" sz="1100" spc="-2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7" action="ppaction://hlinksldjump"/>
              </a:rPr>
              <a:t>Aplicaciones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2401" y="2956835"/>
            <a:ext cx="13906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54051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Integrales</a:t>
            </a:r>
            <a:r>
              <a:rPr dirty="0" sz="1400" spc="-10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2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simples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339090" cy="5080"/>
            </a:xfrm>
            <a:custGeom>
              <a:avLst/>
              <a:gdLst/>
              <a:ahLst/>
              <a:cxnLst/>
              <a:rect l="l" t="t" r="r" b="b"/>
              <a:pathLst>
                <a:path w="339089" h="5080">
                  <a:moveTo>
                    <a:pt x="0" y="5060"/>
                  </a:moveTo>
                  <a:lnTo>
                    <a:pt x="0" y="0"/>
                  </a:lnTo>
                  <a:lnTo>
                    <a:pt x="338681" y="0"/>
                  </a:lnTo>
                  <a:lnTo>
                    <a:pt x="33868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492" y="549972"/>
            <a:ext cx="1175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50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25730" algn="l"/>
              </a:tabLst>
            </a:pPr>
            <a:r>
              <a:rPr dirty="0" sz="1100" spc="40">
                <a:latin typeface="Calibri"/>
                <a:cs typeface="Calibri"/>
              </a:rPr>
              <a:t>Complementario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1388" y="887030"/>
            <a:ext cx="936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600">
                <a:latin typeface="Calibri"/>
                <a:cs typeface="Calibri"/>
              </a:rPr>
              <a:t>A</a:t>
            </a:r>
            <a:r>
              <a:rPr dirty="0" baseline="12626" sz="1650" spc="-82">
                <a:latin typeface="Tahoma"/>
                <a:cs typeface="Tahoma"/>
              </a:rPr>
              <a:t>¯</a:t>
            </a:r>
            <a:r>
              <a:rPr dirty="0" baseline="12626" sz="1650" spc="-7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baseline="31250" sz="1200" spc="60">
                <a:latin typeface="Calibri"/>
                <a:cs typeface="Calibri"/>
              </a:rPr>
              <a:t>c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019" y="1300657"/>
            <a:ext cx="327596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8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Mo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30" b="1">
                <a:solidFill>
                  <a:srgbClr val="22373A"/>
                </a:solidFill>
                <a:latin typeface="Trebuchet MS"/>
                <a:cs typeface="Trebuchet MS"/>
              </a:rPr>
              <a:t>g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an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105" b="1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sión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6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onjuntis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9597" y="1779600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0" y="0"/>
                </a:moveTo>
                <a:lnTo>
                  <a:pt x="31700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6019" y="1511109"/>
            <a:ext cx="3275965" cy="86423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243204" rIns="0" bIns="0" rtlCol="0" vert="horz">
            <a:spAutoFit/>
          </a:bodyPr>
          <a:lstStyle/>
          <a:p>
            <a:pPr marL="233045">
              <a:lnSpc>
                <a:spcPct val="100000"/>
              </a:lnSpc>
              <a:spcBef>
                <a:spcPts val="1914"/>
              </a:spcBef>
              <a:tabLst>
                <a:tab pos="1285240" algn="l"/>
              </a:tabLst>
            </a:pPr>
            <a:r>
              <a:rPr dirty="0" u="sng" sz="11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∪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6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00">
                <a:latin typeface="Calibri"/>
                <a:cs typeface="Calibri"/>
              </a:rPr>
              <a:t>A</a:t>
            </a:r>
            <a:r>
              <a:rPr dirty="0" baseline="12626" sz="1650" spc="-82">
                <a:latin typeface="Tahoma"/>
                <a:cs typeface="Tahoma"/>
              </a:rPr>
              <a:t>¯</a:t>
            </a:r>
            <a:r>
              <a:rPr dirty="0" baseline="12626" sz="1650" spc="-97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545">
                <a:latin typeface="Calibri"/>
                <a:cs typeface="Calibri"/>
              </a:rPr>
              <a:t>B</a:t>
            </a:r>
            <a:r>
              <a:rPr dirty="0" baseline="12626" sz="1650" spc="-82">
                <a:latin typeface="Tahoma"/>
                <a:cs typeface="Tahoma"/>
              </a:rPr>
              <a:t>¯</a:t>
            </a:r>
            <a:r>
              <a:rPr dirty="0" baseline="12626" sz="1650">
                <a:latin typeface="Tahoma"/>
                <a:cs typeface="Tahoma"/>
              </a:rPr>
              <a:t>	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33045">
              <a:lnSpc>
                <a:spcPct val="100000"/>
              </a:lnSpc>
              <a:spcBef>
                <a:spcPts val="540"/>
              </a:spcBef>
              <a:tabLst>
                <a:tab pos="1285240" algn="l"/>
              </a:tabLst>
            </a:pP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00">
                <a:latin typeface="Calibri"/>
                <a:cs typeface="Calibri"/>
              </a:rPr>
              <a:t>A</a:t>
            </a:r>
            <a:r>
              <a:rPr dirty="0" baseline="12626" sz="1650" spc="-82">
                <a:latin typeface="Tahoma"/>
                <a:cs typeface="Tahoma"/>
              </a:rPr>
              <a:t>¯</a:t>
            </a:r>
            <a:r>
              <a:rPr dirty="0" baseline="12626" sz="1650" spc="-97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545">
                <a:latin typeface="Calibri"/>
                <a:cs typeface="Calibri"/>
              </a:rPr>
              <a:t>B</a:t>
            </a:r>
            <a:r>
              <a:rPr dirty="0" baseline="12626" sz="1650" spc="-82">
                <a:latin typeface="Tahoma"/>
                <a:cs typeface="Tahoma"/>
              </a:rPr>
              <a:t>¯</a:t>
            </a:r>
            <a:r>
              <a:rPr dirty="0" baseline="12626" sz="1650">
                <a:latin typeface="Tahoma"/>
                <a:cs typeface="Tahoma"/>
              </a:rPr>
              <a:t>	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∩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i="1">
                <a:latin typeface="DejaVu Sans Condensed"/>
                <a:cs typeface="DejaVu Sans Condensed"/>
              </a:rPr>
              <a:t>∪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210" i="1">
                <a:latin typeface="DejaVu Sans Condensed"/>
                <a:cs typeface="DejaVu Sans Condensed"/>
              </a:rPr>
              <a:t>\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60">
                <a:latin typeface="Calibri"/>
                <a:cs typeface="Calibri"/>
              </a:rPr>
              <a:t>B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994213" y="72936"/>
            <a:ext cx="1296670" cy="864235"/>
            <a:chOff x="3994213" y="72936"/>
            <a:chExt cx="1296670" cy="864235"/>
          </a:xfrm>
        </p:grpSpPr>
        <p:sp>
          <p:nvSpPr>
            <p:cNvPr id="8" name="object 8"/>
            <p:cNvSpPr/>
            <p:nvPr/>
          </p:nvSpPr>
          <p:spPr>
            <a:xfrm>
              <a:off x="3994213" y="72936"/>
              <a:ext cx="1296670" cy="864235"/>
            </a:xfrm>
            <a:custGeom>
              <a:avLst/>
              <a:gdLst/>
              <a:ahLst/>
              <a:cxnLst/>
              <a:rect l="l" t="t" r="r" b="b"/>
              <a:pathLst>
                <a:path w="1296670" h="864235">
                  <a:moveTo>
                    <a:pt x="0" y="864039"/>
                  </a:moveTo>
                  <a:lnTo>
                    <a:pt x="0" y="0"/>
                  </a:lnTo>
                  <a:lnTo>
                    <a:pt x="1296059" y="0"/>
                  </a:lnTo>
                  <a:lnTo>
                    <a:pt x="1296059" y="864039"/>
                  </a:lnTo>
                  <a:lnTo>
                    <a:pt x="0" y="86403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102219" y="180941"/>
              <a:ext cx="648335" cy="648335"/>
            </a:xfrm>
            <a:custGeom>
              <a:avLst/>
              <a:gdLst/>
              <a:ahLst/>
              <a:cxnLst/>
              <a:rect l="l" t="t" r="r" b="b"/>
              <a:pathLst>
                <a:path w="648335" h="648335">
                  <a:moveTo>
                    <a:pt x="324014" y="0"/>
                  </a:moveTo>
                  <a:lnTo>
                    <a:pt x="276133" y="3513"/>
                  </a:lnTo>
                  <a:lnTo>
                    <a:pt x="230434" y="13718"/>
                  </a:lnTo>
                  <a:lnTo>
                    <a:pt x="187417" y="30114"/>
                  </a:lnTo>
                  <a:lnTo>
                    <a:pt x="147584" y="52200"/>
                  </a:lnTo>
                  <a:lnTo>
                    <a:pt x="111436" y="79474"/>
                  </a:lnTo>
                  <a:lnTo>
                    <a:pt x="79474" y="111436"/>
                  </a:lnTo>
                  <a:lnTo>
                    <a:pt x="52200" y="147584"/>
                  </a:lnTo>
                  <a:lnTo>
                    <a:pt x="30114" y="187417"/>
                  </a:lnTo>
                  <a:lnTo>
                    <a:pt x="13718" y="230434"/>
                  </a:lnTo>
                  <a:lnTo>
                    <a:pt x="3513" y="276133"/>
                  </a:lnTo>
                  <a:lnTo>
                    <a:pt x="0" y="324014"/>
                  </a:lnTo>
                  <a:lnTo>
                    <a:pt x="3513" y="371895"/>
                  </a:lnTo>
                  <a:lnTo>
                    <a:pt x="13718" y="417595"/>
                  </a:lnTo>
                  <a:lnTo>
                    <a:pt x="30114" y="460612"/>
                  </a:lnTo>
                  <a:lnTo>
                    <a:pt x="52200" y="500445"/>
                  </a:lnTo>
                  <a:lnTo>
                    <a:pt x="79474" y="536593"/>
                  </a:lnTo>
                  <a:lnTo>
                    <a:pt x="111436" y="568554"/>
                  </a:lnTo>
                  <a:lnTo>
                    <a:pt x="147584" y="595829"/>
                  </a:lnTo>
                  <a:lnTo>
                    <a:pt x="187417" y="617915"/>
                  </a:lnTo>
                  <a:lnTo>
                    <a:pt x="230434" y="634311"/>
                  </a:lnTo>
                  <a:lnTo>
                    <a:pt x="276133" y="644516"/>
                  </a:lnTo>
                  <a:lnTo>
                    <a:pt x="324014" y="648029"/>
                  </a:lnTo>
                  <a:lnTo>
                    <a:pt x="371895" y="644516"/>
                  </a:lnTo>
                  <a:lnTo>
                    <a:pt x="417595" y="634311"/>
                  </a:lnTo>
                  <a:lnTo>
                    <a:pt x="460612" y="617915"/>
                  </a:lnTo>
                  <a:lnTo>
                    <a:pt x="500445" y="595829"/>
                  </a:lnTo>
                  <a:lnTo>
                    <a:pt x="536593" y="568554"/>
                  </a:lnTo>
                  <a:lnTo>
                    <a:pt x="568554" y="536593"/>
                  </a:lnTo>
                  <a:lnTo>
                    <a:pt x="595829" y="500445"/>
                  </a:lnTo>
                  <a:lnTo>
                    <a:pt x="617915" y="460612"/>
                  </a:lnTo>
                  <a:lnTo>
                    <a:pt x="634311" y="417595"/>
                  </a:lnTo>
                  <a:lnTo>
                    <a:pt x="644516" y="371895"/>
                  </a:lnTo>
                  <a:lnTo>
                    <a:pt x="648029" y="324014"/>
                  </a:lnTo>
                  <a:lnTo>
                    <a:pt x="644516" y="276133"/>
                  </a:lnTo>
                  <a:lnTo>
                    <a:pt x="634311" y="230434"/>
                  </a:lnTo>
                  <a:lnTo>
                    <a:pt x="617915" y="187417"/>
                  </a:lnTo>
                  <a:lnTo>
                    <a:pt x="595829" y="147584"/>
                  </a:lnTo>
                  <a:lnTo>
                    <a:pt x="568554" y="111436"/>
                  </a:lnTo>
                  <a:lnTo>
                    <a:pt x="536593" y="79474"/>
                  </a:lnTo>
                  <a:lnTo>
                    <a:pt x="500445" y="52200"/>
                  </a:lnTo>
                  <a:lnTo>
                    <a:pt x="460612" y="30114"/>
                  </a:lnTo>
                  <a:lnTo>
                    <a:pt x="417595" y="13718"/>
                  </a:lnTo>
                  <a:lnTo>
                    <a:pt x="371895" y="3513"/>
                  </a:lnTo>
                  <a:lnTo>
                    <a:pt x="324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102219" y="180941"/>
              <a:ext cx="648335" cy="648335"/>
            </a:xfrm>
            <a:custGeom>
              <a:avLst/>
              <a:gdLst/>
              <a:ahLst/>
              <a:cxnLst/>
              <a:rect l="l" t="t" r="r" b="b"/>
              <a:pathLst>
                <a:path w="648335" h="648335">
                  <a:moveTo>
                    <a:pt x="648029" y="324014"/>
                  </a:moveTo>
                  <a:lnTo>
                    <a:pt x="644516" y="276133"/>
                  </a:lnTo>
                  <a:lnTo>
                    <a:pt x="634311" y="230434"/>
                  </a:lnTo>
                  <a:lnTo>
                    <a:pt x="617915" y="187417"/>
                  </a:lnTo>
                  <a:lnTo>
                    <a:pt x="595829" y="147584"/>
                  </a:lnTo>
                  <a:lnTo>
                    <a:pt x="568554" y="111436"/>
                  </a:lnTo>
                  <a:lnTo>
                    <a:pt x="536593" y="79474"/>
                  </a:lnTo>
                  <a:lnTo>
                    <a:pt x="500445" y="52200"/>
                  </a:lnTo>
                  <a:lnTo>
                    <a:pt x="460612" y="30114"/>
                  </a:lnTo>
                  <a:lnTo>
                    <a:pt x="417595" y="13718"/>
                  </a:lnTo>
                  <a:lnTo>
                    <a:pt x="371895" y="3513"/>
                  </a:lnTo>
                  <a:lnTo>
                    <a:pt x="324014" y="0"/>
                  </a:lnTo>
                  <a:lnTo>
                    <a:pt x="276133" y="3513"/>
                  </a:lnTo>
                  <a:lnTo>
                    <a:pt x="230434" y="13718"/>
                  </a:lnTo>
                  <a:lnTo>
                    <a:pt x="187417" y="30114"/>
                  </a:lnTo>
                  <a:lnTo>
                    <a:pt x="147584" y="52200"/>
                  </a:lnTo>
                  <a:lnTo>
                    <a:pt x="111436" y="79474"/>
                  </a:lnTo>
                  <a:lnTo>
                    <a:pt x="79474" y="111436"/>
                  </a:lnTo>
                  <a:lnTo>
                    <a:pt x="52200" y="147584"/>
                  </a:lnTo>
                  <a:lnTo>
                    <a:pt x="30114" y="187417"/>
                  </a:lnTo>
                  <a:lnTo>
                    <a:pt x="13718" y="230434"/>
                  </a:lnTo>
                  <a:lnTo>
                    <a:pt x="3513" y="276133"/>
                  </a:lnTo>
                  <a:lnTo>
                    <a:pt x="0" y="324014"/>
                  </a:lnTo>
                  <a:lnTo>
                    <a:pt x="3513" y="371895"/>
                  </a:lnTo>
                  <a:lnTo>
                    <a:pt x="13718" y="417595"/>
                  </a:lnTo>
                  <a:lnTo>
                    <a:pt x="30114" y="460612"/>
                  </a:lnTo>
                  <a:lnTo>
                    <a:pt x="52200" y="500445"/>
                  </a:lnTo>
                  <a:lnTo>
                    <a:pt x="79474" y="536593"/>
                  </a:lnTo>
                  <a:lnTo>
                    <a:pt x="111436" y="568554"/>
                  </a:lnTo>
                  <a:lnTo>
                    <a:pt x="147584" y="595829"/>
                  </a:lnTo>
                  <a:lnTo>
                    <a:pt x="187417" y="617915"/>
                  </a:lnTo>
                  <a:lnTo>
                    <a:pt x="230434" y="634311"/>
                  </a:lnTo>
                  <a:lnTo>
                    <a:pt x="276133" y="644516"/>
                  </a:lnTo>
                  <a:lnTo>
                    <a:pt x="324014" y="648029"/>
                  </a:lnTo>
                  <a:lnTo>
                    <a:pt x="371895" y="644516"/>
                  </a:lnTo>
                  <a:lnTo>
                    <a:pt x="417595" y="634311"/>
                  </a:lnTo>
                  <a:lnTo>
                    <a:pt x="460612" y="617915"/>
                  </a:lnTo>
                  <a:lnTo>
                    <a:pt x="500445" y="595829"/>
                  </a:lnTo>
                  <a:lnTo>
                    <a:pt x="536593" y="568554"/>
                  </a:lnTo>
                  <a:lnTo>
                    <a:pt x="568554" y="536593"/>
                  </a:lnTo>
                  <a:lnTo>
                    <a:pt x="595829" y="500445"/>
                  </a:lnTo>
                  <a:lnTo>
                    <a:pt x="617915" y="460612"/>
                  </a:lnTo>
                  <a:lnTo>
                    <a:pt x="634311" y="417595"/>
                  </a:lnTo>
                  <a:lnTo>
                    <a:pt x="644516" y="371895"/>
                  </a:lnTo>
                  <a:lnTo>
                    <a:pt x="648029" y="324014"/>
                  </a:lnTo>
                  <a:close/>
                </a:path>
              </a:pathLst>
            </a:custGeom>
            <a:ln w="6073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994213" y="72936"/>
            <a:ext cx="1296670" cy="864235"/>
          </a:xfrm>
          <a:prstGeom prst="rect">
            <a:avLst/>
          </a:prstGeom>
          <a:ln w="6073">
            <a:solidFill>
              <a:srgbClr val="7F7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407670">
              <a:lnSpc>
                <a:spcPct val="100000"/>
              </a:lnSpc>
              <a:spcBef>
                <a:spcPts val="5"/>
              </a:spcBef>
            </a:pPr>
            <a:r>
              <a:rPr dirty="0" sz="650" spc="-5">
                <a:latin typeface="Calibri"/>
                <a:cs typeface="Calibri"/>
              </a:rPr>
              <a:t>A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94213" y="1058639"/>
            <a:ext cx="1296670" cy="864235"/>
            <a:chOff x="3994213" y="1058639"/>
            <a:chExt cx="1296670" cy="864235"/>
          </a:xfrm>
        </p:grpSpPr>
        <p:sp>
          <p:nvSpPr>
            <p:cNvPr id="13" name="object 13"/>
            <p:cNvSpPr/>
            <p:nvPr/>
          </p:nvSpPr>
          <p:spPr>
            <a:xfrm>
              <a:off x="3994213" y="1058639"/>
              <a:ext cx="1296670" cy="864235"/>
            </a:xfrm>
            <a:custGeom>
              <a:avLst/>
              <a:gdLst/>
              <a:ahLst/>
              <a:cxnLst/>
              <a:rect l="l" t="t" r="r" b="b"/>
              <a:pathLst>
                <a:path w="1296670" h="864235">
                  <a:moveTo>
                    <a:pt x="0" y="864039"/>
                  </a:moveTo>
                  <a:lnTo>
                    <a:pt x="0" y="0"/>
                  </a:lnTo>
                  <a:lnTo>
                    <a:pt x="1296059" y="0"/>
                  </a:lnTo>
                  <a:lnTo>
                    <a:pt x="1296059" y="864039"/>
                  </a:lnTo>
                  <a:lnTo>
                    <a:pt x="0" y="86403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102219" y="1166644"/>
              <a:ext cx="1080135" cy="648335"/>
            </a:xfrm>
            <a:custGeom>
              <a:avLst/>
              <a:gdLst/>
              <a:ahLst/>
              <a:cxnLst/>
              <a:rect l="l" t="t" r="r" b="b"/>
              <a:pathLst>
                <a:path w="1080135" h="648335">
                  <a:moveTo>
                    <a:pt x="324014" y="0"/>
                  </a:moveTo>
                  <a:lnTo>
                    <a:pt x="276133" y="3513"/>
                  </a:lnTo>
                  <a:lnTo>
                    <a:pt x="230434" y="13718"/>
                  </a:lnTo>
                  <a:lnTo>
                    <a:pt x="187417" y="30114"/>
                  </a:lnTo>
                  <a:lnTo>
                    <a:pt x="147584" y="52200"/>
                  </a:lnTo>
                  <a:lnTo>
                    <a:pt x="111436" y="79474"/>
                  </a:lnTo>
                  <a:lnTo>
                    <a:pt x="79474" y="111436"/>
                  </a:lnTo>
                  <a:lnTo>
                    <a:pt x="52200" y="147584"/>
                  </a:lnTo>
                  <a:lnTo>
                    <a:pt x="30114" y="187417"/>
                  </a:lnTo>
                  <a:lnTo>
                    <a:pt x="13718" y="230434"/>
                  </a:lnTo>
                  <a:lnTo>
                    <a:pt x="3513" y="276133"/>
                  </a:lnTo>
                  <a:lnTo>
                    <a:pt x="0" y="324014"/>
                  </a:lnTo>
                  <a:lnTo>
                    <a:pt x="3513" y="371895"/>
                  </a:lnTo>
                  <a:lnTo>
                    <a:pt x="13718" y="417595"/>
                  </a:lnTo>
                  <a:lnTo>
                    <a:pt x="30114" y="460612"/>
                  </a:lnTo>
                  <a:lnTo>
                    <a:pt x="52200" y="500445"/>
                  </a:lnTo>
                  <a:lnTo>
                    <a:pt x="79474" y="536593"/>
                  </a:lnTo>
                  <a:lnTo>
                    <a:pt x="111436" y="568554"/>
                  </a:lnTo>
                  <a:lnTo>
                    <a:pt x="147584" y="595829"/>
                  </a:lnTo>
                  <a:lnTo>
                    <a:pt x="187417" y="617915"/>
                  </a:lnTo>
                  <a:lnTo>
                    <a:pt x="230434" y="634311"/>
                  </a:lnTo>
                  <a:lnTo>
                    <a:pt x="276133" y="644516"/>
                  </a:lnTo>
                  <a:lnTo>
                    <a:pt x="324014" y="648029"/>
                  </a:lnTo>
                  <a:lnTo>
                    <a:pt x="371895" y="644516"/>
                  </a:lnTo>
                  <a:lnTo>
                    <a:pt x="417595" y="634311"/>
                  </a:lnTo>
                  <a:lnTo>
                    <a:pt x="460612" y="617915"/>
                  </a:lnTo>
                  <a:lnTo>
                    <a:pt x="500445" y="595829"/>
                  </a:lnTo>
                  <a:lnTo>
                    <a:pt x="536593" y="568554"/>
                  </a:lnTo>
                  <a:lnTo>
                    <a:pt x="540024" y="565123"/>
                  </a:lnTo>
                  <a:lnTo>
                    <a:pt x="511494" y="536593"/>
                  </a:lnTo>
                  <a:lnTo>
                    <a:pt x="484219" y="500445"/>
                  </a:lnTo>
                  <a:lnTo>
                    <a:pt x="462134" y="460612"/>
                  </a:lnTo>
                  <a:lnTo>
                    <a:pt x="445737" y="417595"/>
                  </a:lnTo>
                  <a:lnTo>
                    <a:pt x="435532" y="371895"/>
                  </a:lnTo>
                  <a:lnTo>
                    <a:pt x="432019" y="324014"/>
                  </a:lnTo>
                  <a:lnTo>
                    <a:pt x="435532" y="276133"/>
                  </a:lnTo>
                  <a:lnTo>
                    <a:pt x="445737" y="230434"/>
                  </a:lnTo>
                  <a:lnTo>
                    <a:pt x="462134" y="187417"/>
                  </a:lnTo>
                  <a:lnTo>
                    <a:pt x="484219" y="147584"/>
                  </a:lnTo>
                  <a:lnTo>
                    <a:pt x="511494" y="111436"/>
                  </a:lnTo>
                  <a:lnTo>
                    <a:pt x="540024" y="82906"/>
                  </a:lnTo>
                  <a:lnTo>
                    <a:pt x="536593" y="79474"/>
                  </a:lnTo>
                  <a:lnTo>
                    <a:pt x="500445" y="52200"/>
                  </a:lnTo>
                  <a:lnTo>
                    <a:pt x="460612" y="30114"/>
                  </a:lnTo>
                  <a:lnTo>
                    <a:pt x="417595" y="13718"/>
                  </a:lnTo>
                  <a:lnTo>
                    <a:pt x="371895" y="3513"/>
                  </a:lnTo>
                  <a:lnTo>
                    <a:pt x="324014" y="0"/>
                  </a:lnTo>
                  <a:close/>
                </a:path>
                <a:path w="1080135" h="648335">
                  <a:moveTo>
                    <a:pt x="756034" y="0"/>
                  </a:moveTo>
                  <a:lnTo>
                    <a:pt x="708153" y="3513"/>
                  </a:lnTo>
                  <a:lnTo>
                    <a:pt x="662453" y="13718"/>
                  </a:lnTo>
                  <a:lnTo>
                    <a:pt x="619437" y="30114"/>
                  </a:lnTo>
                  <a:lnTo>
                    <a:pt x="579604" y="52200"/>
                  </a:lnTo>
                  <a:lnTo>
                    <a:pt x="543456" y="79474"/>
                  </a:lnTo>
                  <a:lnTo>
                    <a:pt x="540024" y="82906"/>
                  </a:lnTo>
                  <a:lnTo>
                    <a:pt x="568554" y="111436"/>
                  </a:lnTo>
                  <a:lnTo>
                    <a:pt x="595829" y="147584"/>
                  </a:lnTo>
                  <a:lnTo>
                    <a:pt x="617915" y="187417"/>
                  </a:lnTo>
                  <a:lnTo>
                    <a:pt x="634311" y="230434"/>
                  </a:lnTo>
                  <a:lnTo>
                    <a:pt x="644516" y="276133"/>
                  </a:lnTo>
                  <a:lnTo>
                    <a:pt x="648029" y="324014"/>
                  </a:lnTo>
                  <a:lnTo>
                    <a:pt x="644516" y="371895"/>
                  </a:lnTo>
                  <a:lnTo>
                    <a:pt x="634311" y="417595"/>
                  </a:lnTo>
                  <a:lnTo>
                    <a:pt x="617915" y="460612"/>
                  </a:lnTo>
                  <a:lnTo>
                    <a:pt x="595829" y="500445"/>
                  </a:lnTo>
                  <a:lnTo>
                    <a:pt x="568554" y="536593"/>
                  </a:lnTo>
                  <a:lnTo>
                    <a:pt x="540024" y="565123"/>
                  </a:lnTo>
                  <a:lnTo>
                    <a:pt x="543456" y="568554"/>
                  </a:lnTo>
                  <a:lnTo>
                    <a:pt x="579604" y="595829"/>
                  </a:lnTo>
                  <a:lnTo>
                    <a:pt x="619437" y="617915"/>
                  </a:lnTo>
                  <a:lnTo>
                    <a:pt x="662453" y="634311"/>
                  </a:lnTo>
                  <a:lnTo>
                    <a:pt x="708153" y="644516"/>
                  </a:lnTo>
                  <a:lnTo>
                    <a:pt x="756034" y="648029"/>
                  </a:lnTo>
                  <a:lnTo>
                    <a:pt x="803915" y="644516"/>
                  </a:lnTo>
                  <a:lnTo>
                    <a:pt x="849615" y="634311"/>
                  </a:lnTo>
                  <a:lnTo>
                    <a:pt x="892631" y="617915"/>
                  </a:lnTo>
                  <a:lnTo>
                    <a:pt x="932464" y="595829"/>
                  </a:lnTo>
                  <a:lnTo>
                    <a:pt x="968612" y="568554"/>
                  </a:lnTo>
                  <a:lnTo>
                    <a:pt x="1000574" y="536593"/>
                  </a:lnTo>
                  <a:lnTo>
                    <a:pt x="1027849" y="500445"/>
                  </a:lnTo>
                  <a:lnTo>
                    <a:pt x="1049934" y="460612"/>
                  </a:lnTo>
                  <a:lnTo>
                    <a:pt x="1066330" y="417595"/>
                  </a:lnTo>
                  <a:lnTo>
                    <a:pt x="1076536" y="371895"/>
                  </a:lnTo>
                  <a:lnTo>
                    <a:pt x="1080049" y="324014"/>
                  </a:lnTo>
                  <a:lnTo>
                    <a:pt x="1076536" y="276133"/>
                  </a:lnTo>
                  <a:lnTo>
                    <a:pt x="1066330" y="230434"/>
                  </a:lnTo>
                  <a:lnTo>
                    <a:pt x="1049934" y="187417"/>
                  </a:lnTo>
                  <a:lnTo>
                    <a:pt x="1027849" y="147584"/>
                  </a:lnTo>
                  <a:lnTo>
                    <a:pt x="1000574" y="111436"/>
                  </a:lnTo>
                  <a:lnTo>
                    <a:pt x="968612" y="79474"/>
                  </a:lnTo>
                  <a:lnTo>
                    <a:pt x="932464" y="52200"/>
                  </a:lnTo>
                  <a:lnTo>
                    <a:pt x="892631" y="30114"/>
                  </a:lnTo>
                  <a:lnTo>
                    <a:pt x="849615" y="13718"/>
                  </a:lnTo>
                  <a:lnTo>
                    <a:pt x="803915" y="3513"/>
                  </a:lnTo>
                  <a:lnTo>
                    <a:pt x="756034" y="0"/>
                  </a:lnTo>
                  <a:close/>
                </a:path>
                <a:path w="1080135" h="648335">
                  <a:moveTo>
                    <a:pt x="540024" y="82906"/>
                  </a:moveTo>
                  <a:lnTo>
                    <a:pt x="511494" y="111436"/>
                  </a:lnTo>
                  <a:lnTo>
                    <a:pt x="484219" y="147584"/>
                  </a:lnTo>
                  <a:lnTo>
                    <a:pt x="462134" y="187417"/>
                  </a:lnTo>
                  <a:lnTo>
                    <a:pt x="445737" y="230434"/>
                  </a:lnTo>
                  <a:lnTo>
                    <a:pt x="435532" y="276133"/>
                  </a:lnTo>
                  <a:lnTo>
                    <a:pt x="432019" y="324014"/>
                  </a:lnTo>
                  <a:lnTo>
                    <a:pt x="435532" y="371895"/>
                  </a:lnTo>
                  <a:lnTo>
                    <a:pt x="445737" y="417595"/>
                  </a:lnTo>
                  <a:lnTo>
                    <a:pt x="462134" y="460612"/>
                  </a:lnTo>
                  <a:lnTo>
                    <a:pt x="484219" y="500445"/>
                  </a:lnTo>
                  <a:lnTo>
                    <a:pt x="511494" y="536593"/>
                  </a:lnTo>
                  <a:lnTo>
                    <a:pt x="540024" y="565123"/>
                  </a:lnTo>
                  <a:lnTo>
                    <a:pt x="568554" y="536593"/>
                  </a:lnTo>
                  <a:lnTo>
                    <a:pt x="595829" y="500445"/>
                  </a:lnTo>
                  <a:lnTo>
                    <a:pt x="617915" y="460612"/>
                  </a:lnTo>
                  <a:lnTo>
                    <a:pt x="634311" y="417595"/>
                  </a:lnTo>
                  <a:lnTo>
                    <a:pt x="644516" y="371895"/>
                  </a:lnTo>
                  <a:lnTo>
                    <a:pt x="648029" y="324014"/>
                  </a:lnTo>
                  <a:lnTo>
                    <a:pt x="644516" y="276133"/>
                  </a:lnTo>
                  <a:lnTo>
                    <a:pt x="634311" y="230434"/>
                  </a:lnTo>
                  <a:lnTo>
                    <a:pt x="617915" y="187417"/>
                  </a:lnTo>
                  <a:lnTo>
                    <a:pt x="595829" y="147584"/>
                  </a:lnTo>
                  <a:lnTo>
                    <a:pt x="568554" y="111436"/>
                  </a:lnTo>
                  <a:lnTo>
                    <a:pt x="540024" y="829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102219" y="1166644"/>
              <a:ext cx="1080135" cy="648335"/>
            </a:xfrm>
            <a:custGeom>
              <a:avLst/>
              <a:gdLst/>
              <a:ahLst/>
              <a:cxnLst/>
              <a:rect l="l" t="t" r="r" b="b"/>
              <a:pathLst>
                <a:path w="1080135" h="648335">
                  <a:moveTo>
                    <a:pt x="648029" y="324014"/>
                  </a:moveTo>
                  <a:lnTo>
                    <a:pt x="644516" y="276133"/>
                  </a:lnTo>
                  <a:lnTo>
                    <a:pt x="634311" y="230434"/>
                  </a:lnTo>
                  <a:lnTo>
                    <a:pt x="617915" y="187417"/>
                  </a:lnTo>
                  <a:lnTo>
                    <a:pt x="595829" y="147584"/>
                  </a:lnTo>
                  <a:lnTo>
                    <a:pt x="568554" y="111436"/>
                  </a:lnTo>
                  <a:lnTo>
                    <a:pt x="536593" y="79474"/>
                  </a:lnTo>
                  <a:lnTo>
                    <a:pt x="500445" y="52200"/>
                  </a:lnTo>
                  <a:lnTo>
                    <a:pt x="460612" y="30114"/>
                  </a:lnTo>
                  <a:lnTo>
                    <a:pt x="417595" y="13718"/>
                  </a:lnTo>
                  <a:lnTo>
                    <a:pt x="371895" y="3513"/>
                  </a:lnTo>
                  <a:lnTo>
                    <a:pt x="324014" y="0"/>
                  </a:lnTo>
                  <a:lnTo>
                    <a:pt x="276133" y="3513"/>
                  </a:lnTo>
                  <a:lnTo>
                    <a:pt x="230434" y="13718"/>
                  </a:lnTo>
                  <a:lnTo>
                    <a:pt x="187417" y="30114"/>
                  </a:lnTo>
                  <a:lnTo>
                    <a:pt x="147584" y="52200"/>
                  </a:lnTo>
                  <a:lnTo>
                    <a:pt x="111436" y="79474"/>
                  </a:lnTo>
                  <a:lnTo>
                    <a:pt x="79474" y="111436"/>
                  </a:lnTo>
                  <a:lnTo>
                    <a:pt x="52200" y="147584"/>
                  </a:lnTo>
                  <a:lnTo>
                    <a:pt x="30114" y="187417"/>
                  </a:lnTo>
                  <a:lnTo>
                    <a:pt x="13718" y="230434"/>
                  </a:lnTo>
                  <a:lnTo>
                    <a:pt x="3513" y="276133"/>
                  </a:lnTo>
                  <a:lnTo>
                    <a:pt x="0" y="324014"/>
                  </a:lnTo>
                  <a:lnTo>
                    <a:pt x="3513" y="371895"/>
                  </a:lnTo>
                  <a:lnTo>
                    <a:pt x="13718" y="417595"/>
                  </a:lnTo>
                  <a:lnTo>
                    <a:pt x="30114" y="460612"/>
                  </a:lnTo>
                  <a:lnTo>
                    <a:pt x="52200" y="500445"/>
                  </a:lnTo>
                  <a:lnTo>
                    <a:pt x="79474" y="536593"/>
                  </a:lnTo>
                  <a:lnTo>
                    <a:pt x="111436" y="568554"/>
                  </a:lnTo>
                  <a:lnTo>
                    <a:pt x="147584" y="595829"/>
                  </a:lnTo>
                  <a:lnTo>
                    <a:pt x="187417" y="617915"/>
                  </a:lnTo>
                  <a:lnTo>
                    <a:pt x="230434" y="634311"/>
                  </a:lnTo>
                  <a:lnTo>
                    <a:pt x="276133" y="644516"/>
                  </a:lnTo>
                  <a:lnTo>
                    <a:pt x="324014" y="648029"/>
                  </a:lnTo>
                  <a:lnTo>
                    <a:pt x="371895" y="644516"/>
                  </a:lnTo>
                  <a:lnTo>
                    <a:pt x="417595" y="634311"/>
                  </a:lnTo>
                  <a:lnTo>
                    <a:pt x="460612" y="617915"/>
                  </a:lnTo>
                  <a:lnTo>
                    <a:pt x="500445" y="595829"/>
                  </a:lnTo>
                  <a:lnTo>
                    <a:pt x="536593" y="568554"/>
                  </a:lnTo>
                  <a:lnTo>
                    <a:pt x="568554" y="536593"/>
                  </a:lnTo>
                  <a:lnTo>
                    <a:pt x="595829" y="500445"/>
                  </a:lnTo>
                  <a:lnTo>
                    <a:pt x="617915" y="460612"/>
                  </a:lnTo>
                  <a:lnTo>
                    <a:pt x="634311" y="417595"/>
                  </a:lnTo>
                  <a:lnTo>
                    <a:pt x="644516" y="371895"/>
                  </a:lnTo>
                  <a:lnTo>
                    <a:pt x="648029" y="324014"/>
                  </a:lnTo>
                  <a:close/>
                </a:path>
                <a:path w="1080135" h="648335">
                  <a:moveTo>
                    <a:pt x="1080049" y="324014"/>
                  </a:moveTo>
                  <a:lnTo>
                    <a:pt x="1076536" y="276133"/>
                  </a:lnTo>
                  <a:lnTo>
                    <a:pt x="1066330" y="230434"/>
                  </a:lnTo>
                  <a:lnTo>
                    <a:pt x="1049934" y="187417"/>
                  </a:lnTo>
                  <a:lnTo>
                    <a:pt x="1027849" y="147584"/>
                  </a:lnTo>
                  <a:lnTo>
                    <a:pt x="1000574" y="111436"/>
                  </a:lnTo>
                  <a:lnTo>
                    <a:pt x="968612" y="79474"/>
                  </a:lnTo>
                  <a:lnTo>
                    <a:pt x="932464" y="52200"/>
                  </a:lnTo>
                  <a:lnTo>
                    <a:pt x="892631" y="30114"/>
                  </a:lnTo>
                  <a:lnTo>
                    <a:pt x="849615" y="13718"/>
                  </a:lnTo>
                  <a:lnTo>
                    <a:pt x="803915" y="3513"/>
                  </a:lnTo>
                  <a:lnTo>
                    <a:pt x="756034" y="0"/>
                  </a:lnTo>
                  <a:lnTo>
                    <a:pt x="708153" y="3513"/>
                  </a:lnTo>
                  <a:lnTo>
                    <a:pt x="662453" y="13718"/>
                  </a:lnTo>
                  <a:lnTo>
                    <a:pt x="619437" y="30114"/>
                  </a:lnTo>
                  <a:lnTo>
                    <a:pt x="579603" y="52200"/>
                  </a:lnTo>
                  <a:lnTo>
                    <a:pt x="543456" y="79474"/>
                  </a:lnTo>
                  <a:lnTo>
                    <a:pt x="511494" y="111436"/>
                  </a:lnTo>
                  <a:lnTo>
                    <a:pt x="484219" y="147584"/>
                  </a:lnTo>
                  <a:lnTo>
                    <a:pt x="462134" y="187417"/>
                  </a:lnTo>
                  <a:lnTo>
                    <a:pt x="445737" y="230434"/>
                  </a:lnTo>
                  <a:lnTo>
                    <a:pt x="435532" y="276133"/>
                  </a:lnTo>
                  <a:lnTo>
                    <a:pt x="432019" y="324014"/>
                  </a:lnTo>
                  <a:lnTo>
                    <a:pt x="435532" y="371895"/>
                  </a:lnTo>
                  <a:lnTo>
                    <a:pt x="445737" y="417595"/>
                  </a:lnTo>
                  <a:lnTo>
                    <a:pt x="462134" y="460612"/>
                  </a:lnTo>
                  <a:lnTo>
                    <a:pt x="484219" y="500445"/>
                  </a:lnTo>
                  <a:lnTo>
                    <a:pt x="511494" y="536593"/>
                  </a:lnTo>
                  <a:lnTo>
                    <a:pt x="543456" y="568554"/>
                  </a:lnTo>
                  <a:lnTo>
                    <a:pt x="579603" y="595829"/>
                  </a:lnTo>
                  <a:lnTo>
                    <a:pt x="619437" y="617915"/>
                  </a:lnTo>
                  <a:lnTo>
                    <a:pt x="662453" y="634311"/>
                  </a:lnTo>
                  <a:lnTo>
                    <a:pt x="708153" y="644516"/>
                  </a:lnTo>
                  <a:lnTo>
                    <a:pt x="756034" y="648029"/>
                  </a:lnTo>
                  <a:lnTo>
                    <a:pt x="803915" y="644516"/>
                  </a:lnTo>
                  <a:lnTo>
                    <a:pt x="849615" y="634311"/>
                  </a:lnTo>
                  <a:lnTo>
                    <a:pt x="892631" y="617915"/>
                  </a:lnTo>
                  <a:lnTo>
                    <a:pt x="932464" y="595829"/>
                  </a:lnTo>
                  <a:lnTo>
                    <a:pt x="968612" y="568554"/>
                  </a:lnTo>
                  <a:lnTo>
                    <a:pt x="1000574" y="536593"/>
                  </a:lnTo>
                  <a:lnTo>
                    <a:pt x="1027849" y="500445"/>
                  </a:lnTo>
                  <a:lnTo>
                    <a:pt x="1049934" y="460612"/>
                  </a:lnTo>
                  <a:lnTo>
                    <a:pt x="1066330" y="417595"/>
                  </a:lnTo>
                  <a:lnTo>
                    <a:pt x="1076536" y="371895"/>
                  </a:lnTo>
                  <a:lnTo>
                    <a:pt x="1080049" y="324014"/>
                  </a:lnTo>
                  <a:close/>
                </a:path>
              </a:pathLst>
            </a:custGeom>
            <a:ln w="6073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994213" y="1058639"/>
            <a:ext cx="1296670" cy="864235"/>
          </a:xfrm>
          <a:prstGeom prst="rect">
            <a:avLst/>
          </a:prstGeom>
          <a:ln w="6073">
            <a:solidFill>
              <a:srgbClr val="7F7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407670">
              <a:lnSpc>
                <a:spcPct val="100000"/>
              </a:lnSpc>
              <a:spcBef>
                <a:spcPts val="5"/>
              </a:spcBef>
              <a:tabLst>
                <a:tab pos="838200" algn="l"/>
              </a:tabLst>
            </a:pPr>
            <a:r>
              <a:rPr dirty="0" sz="650" spc="-5">
                <a:latin typeface="Calibri"/>
                <a:cs typeface="Calibri"/>
              </a:rPr>
              <a:t>A	</a:t>
            </a:r>
            <a:r>
              <a:rPr dirty="0" sz="650" spc="40">
                <a:latin typeface="Calibri"/>
                <a:cs typeface="Calibri"/>
              </a:rPr>
              <a:t>B</a:t>
            </a:r>
            <a:endParaRPr sz="65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994213" y="2044334"/>
            <a:ext cx="1296670" cy="864235"/>
            <a:chOff x="3994213" y="2044334"/>
            <a:chExt cx="1296670" cy="864235"/>
          </a:xfrm>
        </p:grpSpPr>
        <p:sp>
          <p:nvSpPr>
            <p:cNvPr id="18" name="object 18"/>
            <p:cNvSpPr/>
            <p:nvPr/>
          </p:nvSpPr>
          <p:spPr>
            <a:xfrm>
              <a:off x="3994213" y="2044334"/>
              <a:ext cx="1296670" cy="864235"/>
            </a:xfrm>
            <a:custGeom>
              <a:avLst/>
              <a:gdLst/>
              <a:ahLst/>
              <a:cxnLst/>
              <a:rect l="l" t="t" r="r" b="b"/>
              <a:pathLst>
                <a:path w="1296670" h="864235">
                  <a:moveTo>
                    <a:pt x="0" y="864039"/>
                  </a:moveTo>
                  <a:lnTo>
                    <a:pt x="0" y="0"/>
                  </a:lnTo>
                  <a:lnTo>
                    <a:pt x="1296059" y="0"/>
                  </a:lnTo>
                  <a:lnTo>
                    <a:pt x="1296059" y="864039"/>
                  </a:lnTo>
                  <a:lnTo>
                    <a:pt x="0" y="86403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4534238" y="2235245"/>
              <a:ext cx="216535" cy="482600"/>
            </a:xfrm>
            <a:custGeom>
              <a:avLst/>
              <a:gdLst/>
              <a:ahLst/>
              <a:cxnLst/>
              <a:rect l="l" t="t" r="r" b="b"/>
              <a:pathLst>
                <a:path w="216535" h="482600">
                  <a:moveTo>
                    <a:pt x="108004" y="0"/>
                  </a:moveTo>
                  <a:lnTo>
                    <a:pt x="79474" y="28530"/>
                  </a:lnTo>
                  <a:lnTo>
                    <a:pt x="52200" y="64678"/>
                  </a:lnTo>
                  <a:lnTo>
                    <a:pt x="30114" y="104511"/>
                  </a:lnTo>
                  <a:lnTo>
                    <a:pt x="13718" y="147528"/>
                  </a:lnTo>
                  <a:lnTo>
                    <a:pt x="3513" y="193227"/>
                  </a:lnTo>
                  <a:lnTo>
                    <a:pt x="0" y="241108"/>
                  </a:lnTo>
                  <a:lnTo>
                    <a:pt x="3513" y="288989"/>
                  </a:lnTo>
                  <a:lnTo>
                    <a:pt x="13718" y="334689"/>
                  </a:lnTo>
                  <a:lnTo>
                    <a:pt x="30114" y="377706"/>
                  </a:lnTo>
                  <a:lnTo>
                    <a:pt x="52200" y="417539"/>
                  </a:lnTo>
                  <a:lnTo>
                    <a:pt x="79474" y="453687"/>
                  </a:lnTo>
                  <a:lnTo>
                    <a:pt x="108004" y="482217"/>
                  </a:lnTo>
                  <a:lnTo>
                    <a:pt x="136535" y="453686"/>
                  </a:lnTo>
                  <a:lnTo>
                    <a:pt x="163809" y="417538"/>
                  </a:lnTo>
                  <a:lnTo>
                    <a:pt x="185895" y="377705"/>
                  </a:lnTo>
                  <a:lnTo>
                    <a:pt x="202291" y="334689"/>
                  </a:lnTo>
                  <a:lnTo>
                    <a:pt x="212496" y="288989"/>
                  </a:lnTo>
                  <a:lnTo>
                    <a:pt x="216009" y="241108"/>
                  </a:lnTo>
                  <a:lnTo>
                    <a:pt x="212496" y="193227"/>
                  </a:lnTo>
                  <a:lnTo>
                    <a:pt x="202291" y="147528"/>
                  </a:lnTo>
                  <a:lnTo>
                    <a:pt x="185895" y="104511"/>
                  </a:lnTo>
                  <a:lnTo>
                    <a:pt x="163809" y="64678"/>
                  </a:lnTo>
                  <a:lnTo>
                    <a:pt x="136535" y="28530"/>
                  </a:lnTo>
                  <a:lnTo>
                    <a:pt x="108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534238" y="2235245"/>
              <a:ext cx="216535" cy="482600"/>
            </a:xfrm>
            <a:custGeom>
              <a:avLst/>
              <a:gdLst/>
              <a:ahLst/>
              <a:cxnLst/>
              <a:rect l="l" t="t" r="r" b="b"/>
              <a:pathLst>
                <a:path w="216535" h="482600">
                  <a:moveTo>
                    <a:pt x="108004" y="0"/>
                  </a:moveTo>
                  <a:lnTo>
                    <a:pt x="79474" y="28530"/>
                  </a:lnTo>
                  <a:lnTo>
                    <a:pt x="52200" y="64678"/>
                  </a:lnTo>
                  <a:lnTo>
                    <a:pt x="30114" y="104511"/>
                  </a:lnTo>
                  <a:lnTo>
                    <a:pt x="13718" y="147528"/>
                  </a:lnTo>
                  <a:lnTo>
                    <a:pt x="3513" y="193227"/>
                  </a:lnTo>
                  <a:lnTo>
                    <a:pt x="0" y="241108"/>
                  </a:lnTo>
                  <a:lnTo>
                    <a:pt x="3513" y="288989"/>
                  </a:lnTo>
                  <a:lnTo>
                    <a:pt x="13718" y="334689"/>
                  </a:lnTo>
                  <a:lnTo>
                    <a:pt x="30114" y="377705"/>
                  </a:lnTo>
                  <a:lnTo>
                    <a:pt x="52200" y="417538"/>
                  </a:lnTo>
                  <a:lnTo>
                    <a:pt x="79474" y="453686"/>
                  </a:lnTo>
                  <a:lnTo>
                    <a:pt x="108004" y="482217"/>
                  </a:lnTo>
                  <a:lnTo>
                    <a:pt x="136535" y="453686"/>
                  </a:lnTo>
                  <a:lnTo>
                    <a:pt x="163809" y="417539"/>
                  </a:lnTo>
                  <a:lnTo>
                    <a:pt x="185895" y="377706"/>
                  </a:lnTo>
                  <a:lnTo>
                    <a:pt x="202291" y="334689"/>
                  </a:lnTo>
                  <a:lnTo>
                    <a:pt x="212496" y="288989"/>
                  </a:lnTo>
                  <a:lnTo>
                    <a:pt x="216009" y="241108"/>
                  </a:lnTo>
                  <a:lnTo>
                    <a:pt x="212496" y="193227"/>
                  </a:lnTo>
                  <a:lnTo>
                    <a:pt x="202291" y="147528"/>
                  </a:lnTo>
                  <a:lnTo>
                    <a:pt x="185895" y="104511"/>
                  </a:lnTo>
                  <a:lnTo>
                    <a:pt x="163809" y="64678"/>
                  </a:lnTo>
                  <a:lnTo>
                    <a:pt x="136535" y="28530"/>
                  </a:lnTo>
                  <a:lnTo>
                    <a:pt x="108004" y="0"/>
                  </a:lnTo>
                </a:path>
              </a:pathLst>
            </a:custGeom>
            <a:ln w="6073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102219" y="2152339"/>
              <a:ext cx="1080135" cy="648335"/>
            </a:xfrm>
            <a:custGeom>
              <a:avLst/>
              <a:gdLst/>
              <a:ahLst/>
              <a:cxnLst/>
              <a:rect l="l" t="t" r="r" b="b"/>
              <a:pathLst>
                <a:path w="1080135" h="648335">
                  <a:moveTo>
                    <a:pt x="648029" y="324014"/>
                  </a:moveTo>
                  <a:lnTo>
                    <a:pt x="644516" y="276133"/>
                  </a:lnTo>
                  <a:lnTo>
                    <a:pt x="634311" y="230434"/>
                  </a:lnTo>
                  <a:lnTo>
                    <a:pt x="617915" y="187417"/>
                  </a:lnTo>
                  <a:lnTo>
                    <a:pt x="595829" y="147584"/>
                  </a:lnTo>
                  <a:lnTo>
                    <a:pt x="568554" y="111436"/>
                  </a:lnTo>
                  <a:lnTo>
                    <a:pt x="536593" y="79474"/>
                  </a:lnTo>
                  <a:lnTo>
                    <a:pt x="500445" y="52200"/>
                  </a:lnTo>
                  <a:lnTo>
                    <a:pt x="460612" y="30114"/>
                  </a:lnTo>
                  <a:lnTo>
                    <a:pt x="417595" y="13718"/>
                  </a:lnTo>
                  <a:lnTo>
                    <a:pt x="371895" y="3513"/>
                  </a:lnTo>
                  <a:lnTo>
                    <a:pt x="324014" y="0"/>
                  </a:lnTo>
                  <a:lnTo>
                    <a:pt x="276133" y="3513"/>
                  </a:lnTo>
                  <a:lnTo>
                    <a:pt x="230434" y="13718"/>
                  </a:lnTo>
                  <a:lnTo>
                    <a:pt x="187417" y="30114"/>
                  </a:lnTo>
                  <a:lnTo>
                    <a:pt x="147584" y="52200"/>
                  </a:lnTo>
                  <a:lnTo>
                    <a:pt x="111436" y="79474"/>
                  </a:lnTo>
                  <a:lnTo>
                    <a:pt x="79474" y="111436"/>
                  </a:lnTo>
                  <a:lnTo>
                    <a:pt x="52200" y="147584"/>
                  </a:lnTo>
                  <a:lnTo>
                    <a:pt x="30114" y="187417"/>
                  </a:lnTo>
                  <a:lnTo>
                    <a:pt x="13718" y="230434"/>
                  </a:lnTo>
                  <a:lnTo>
                    <a:pt x="3513" y="276133"/>
                  </a:lnTo>
                  <a:lnTo>
                    <a:pt x="0" y="324014"/>
                  </a:lnTo>
                  <a:lnTo>
                    <a:pt x="3513" y="371895"/>
                  </a:lnTo>
                  <a:lnTo>
                    <a:pt x="13718" y="417595"/>
                  </a:lnTo>
                  <a:lnTo>
                    <a:pt x="30114" y="460612"/>
                  </a:lnTo>
                  <a:lnTo>
                    <a:pt x="52200" y="500445"/>
                  </a:lnTo>
                  <a:lnTo>
                    <a:pt x="79474" y="536593"/>
                  </a:lnTo>
                  <a:lnTo>
                    <a:pt x="111436" y="568554"/>
                  </a:lnTo>
                  <a:lnTo>
                    <a:pt x="147584" y="595829"/>
                  </a:lnTo>
                  <a:lnTo>
                    <a:pt x="187417" y="617915"/>
                  </a:lnTo>
                  <a:lnTo>
                    <a:pt x="230434" y="634311"/>
                  </a:lnTo>
                  <a:lnTo>
                    <a:pt x="276133" y="644516"/>
                  </a:lnTo>
                  <a:lnTo>
                    <a:pt x="324014" y="648029"/>
                  </a:lnTo>
                  <a:lnTo>
                    <a:pt x="371895" y="644516"/>
                  </a:lnTo>
                  <a:lnTo>
                    <a:pt x="417595" y="634311"/>
                  </a:lnTo>
                  <a:lnTo>
                    <a:pt x="460612" y="617915"/>
                  </a:lnTo>
                  <a:lnTo>
                    <a:pt x="500445" y="595829"/>
                  </a:lnTo>
                  <a:lnTo>
                    <a:pt x="536593" y="568554"/>
                  </a:lnTo>
                  <a:lnTo>
                    <a:pt x="568554" y="536593"/>
                  </a:lnTo>
                  <a:lnTo>
                    <a:pt x="595829" y="500445"/>
                  </a:lnTo>
                  <a:lnTo>
                    <a:pt x="617915" y="460612"/>
                  </a:lnTo>
                  <a:lnTo>
                    <a:pt x="634311" y="417595"/>
                  </a:lnTo>
                  <a:lnTo>
                    <a:pt x="644516" y="371895"/>
                  </a:lnTo>
                  <a:lnTo>
                    <a:pt x="648029" y="324014"/>
                  </a:lnTo>
                  <a:close/>
                </a:path>
                <a:path w="1080135" h="648335">
                  <a:moveTo>
                    <a:pt x="1080049" y="324014"/>
                  </a:moveTo>
                  <a:lnTo>
                    <a:pt x="1076536" y="276133"/>
                  </a:lnTo>
                  <a:lnTo>
                    <a:pt x="1066330" y="230434"/>
                  </a:lnTo>
                  <a:lnTo>
                    <a:pt x="1049934" y="187417"/>
                  </a:lnTo>
                  <a:lnTo>
                    <a:pt x="1027849" y="147584"/>
                  </a:lnTo>
                  <a:lnTo>
                    <a:pt x="1000574" y="111436"/>
                  </a:lnTo>
                  <a:lnTo>
                    <a:pt x="968612" y="79474"/>
                  </a:lnTo>
                  <a:lnTo>
                    <a:pt x="932464" y="52200"/>
                  </a:lnTo>
                  <a:lnTo>
                    <a:pt x="892631" y="30114"/>
                  </a:lnTo>
                  <a:lnTo>
                    <a:pt x="849615" y="13718"/>
                  </a:lnTo>
                  <a:lnTo>
                    <a:pt x="803915" y="3513"/>
                  </a:lnTo>
                  <a:lnTo>
                    <a:pt x="756034" y="0"/>
                  </a:lnTo>
                  <a:lnTo>
                    <a:pt x="708153" y="3513"/>
                  </a:lnTo>
                  <a:lnTo>
                    <a:pt x="662453" y="13718"/>
                  </a:lnTo>
                  <a:lnTo>
                    <a:pt x="619437" y="30114"/>
                  </a:lnTo>
                  <a:lnTo>
                    <a:pt x="579603" y="52200"/>
                  </a:lnTo>
                  <a:lnTo>
                    <a:pt x="543456" y="79474"/>
                  </a:lnTo>
                  <a:lnTo>
                    <a:pt x="511494" y="111436"/>
                  </a:lnTo>
                  <a:lnTo>
                    <a:pt x="484219" y="147584"/>
                  </a:lnTo>
                  <a:lnTo>
                    <a:pt x="462134" y="187417"/>
                  </a:lnTo>
                  <a:lnTo>
                    <a:pt x="445737" y="230434"/>
                  </a:lnTo>
                  <a:lnTo>
                    <a:pt x="435532" y="276133"/>
                  </a:lnTo>
                  <a:lnTo>
                    <a:pt x="432019" y="324014"/>
                  </a:lnTo>
                  <a:lnTo>
                    <a:pt x="435532" y="371895"/>
                  </a:lnTo>
                  <a:lnTo>
                    <a:pt x="445737" y="417595"/>
                  </a:lnTo>
                  <a:lnTo>
                    <a:pt x="462134" y="460612"/>
                  </a:lnTo>
                  <a:lnTo>
                    <a:pt x="484219" y="500445"/>
                  </a:lnTo>
                  <a:lnTo>
                    <a:pt x="511494" y="536593"/>
                  </a:lnTo>
                  <a:lnTo>
                    <a:pt x="543456" y="568554"/>
                  </a:lnTo>
                  <a:lnTo>
                    <a:pt x="579603" y="595829"/>
                  </a:lnTo>
                  <a:lnTo>
                    <a:pt x="619437" y="617915"/>
                  </a:lnTo>
                  <a:lnTo>
                    <a:pt x="662453" y="634311"/>
                  </a:lnTo>
                  <a:lnTo>
                    <a:pt x="708153" y="644516"/>
                  </a:lnTo>
                  <a:lnTo>
                    <a:pt x="756034" y="648029"/>
                  </a:lnTo>
                  <a:lnTo>
                    <a:pt x="803915" y="644516"/>
                  </a:lnTo>
                  <a:lnTo>
                    <a:pt x="849615" y="634311"/>
                  </a:lnTo>
                  <a:lnTo>
                    <a:pt x="892631" y="617915"/>
                  </a:lnTo>
                  <a:lnTo>
                    <a:pt x="932464" y="595829"/>
                  </a:lnTo>
                  <a:lnTo>
                    <a:pt x="968612" y="568554"/>
                  </a:lnTo>
                  <a:lnTo>
                    <a:pt x="1000574" y="536593"/>
                  </a:lnTo>
                  <a:lnTo>
                    <a:pt x="1027849" y="500445"/>
                  </a:lnTo>
                  <a:lnTo>
                    <a:pt x="1049934" y="460612"/>
                  </a:lnTo>
                  <a:lnTo>
                    <a:pt x="1066330" y="417595"/>
                  </a:lnTo>
                  <a:lnTo>
                    <a:pt x="1076536" y="371895"/>
                  </a:lnTo>
                  <a:lnTo>
                    <a:pt x="1080049" y="324014"/>
                  </a:lnTo>
                  <a:close/>
                </a:path>
              </a:pathLst>
            </a:custGeom>
            <a:ln w="6073">
              <a:solidFill>
                <a:srgbClr val="7F7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994213" y="2044334"/>
            <a:ext cx="1296670" cy="864235"/>
          </a:xfrm>
          <a:prstGeom prst="rect">
            <a:avLst/>
          </a:prstGeom>
          <a:ln w="6073">
            <a:solidFill>
              <a:srgbClr val="7F7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407670">
              <a:lnSpc>
                <a:spcPct val="100000"/>
              </a:lnSpc>
              <a:spcBef>
                <a:spcPts val="5"/>
              </a:spcBef>
              <a:tabLst>
                <a:tab pos="838200" algn="l"/>
              </a:tabLst>
            </a:pPr>
            <a:r>
              <a:rPr dirty="0" sz="650" spc="-5">
                <a:latin typeface="Calibri"/>
                <a:cs typeface="Calibri"/>
              </a:rPr>
              <a:t>A	</a:t>
            </a:r>
            <a:r>
              <a:rPr dirty="0" sz="650" spc="40">
                <a:latin typeface="Calibri"/>
                <a:cs typeface="Calibri"/>
              </a:rPr>
              <a:t>B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51894" y="2955629"/>
            <a:ext cx="13970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15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04" y="499832"/>
            <a:ext cx="5861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674" y="499832"/>
            <a:ext cx="1165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30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30">
                <a:latin typeface="Cambria"/>
                <a:cs typeface="Cambria"/>
              </a:rPr>
              <a:t>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acotada</a:t>
            </a:r>
            <a:r>
              <a:rPr dirty="0" sz="1100" spc="4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904" y="697724"/>
            <a:ext cx="1720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m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904" y="816634"/>
            <a:ext cx="254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0303" sz="1650" spc="-202" b="0" i="1">
                <a:latin typeface="Bookman Old Style"/>
                <a:cs typeface="Bookman Old Style"/>
              </a:rPr>
              <a:t>δ</a:t>
            </a:r>
            <a:r>
              <a:rPr dirty="0" baseline="-30303" sz="1650" spc="44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9378" y="963547"/>
            <a:ext cx="6197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2245" algn="l"/>
                <a:tab pos="451484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15" i="1">
                <a:latin typeface="DejaVu Sans"/>
                <a:cs typeface="DejaVu Sans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600" y="895602"/>
            <a:ext cx="13442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9949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5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ax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45154" y="342124"/>
            <a:ext cx="339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0303" sz="1650" spc="60">
                <a:latin typeface="Calibri"/>
                <a:cs typeface="Calibri"/>
              </a:rPr>
              <a:t>m</a:t>
            </a:r>
            <a:r>
              <a:rPr dirty="0" baseline="-59027" sz="1200" spc="60">
                <a:latin typeface="Calibri"/>
                <a:cs typeface="Calibri"/>
              </a:rPr>
              <a:t>i</a:t>
            </a:r>
            <a:r>
              <a:rPr dirty="0" baseline="-59027" sz="1200" spc="240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2985" y="581328"/>
            <a:ext cx="3568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1200" spc="37">
                <a:latin typeface="Calibri"/>
                <a:cs typeface="Calibri"/>
              </a:rPr>
              <a:t>x</a:t>
            </a:r>
            <a:r>
              <a:rPr dirty="0" sz="600" spc="25">
                <a:latin typeface="Calibri"/>
                <a:cs typeface="Calibri"/>
              </a:rPr>
              <a:t>i</a:t>
            </a:r>
            <a:r>
              <a:rPr dirty="0" sz="600" spc="25" i="1">
                <a:latin typeface="DejaVu Sans"/>
                <a:cs typeface="DejaVu Sans"/>
              </a:rPr>
              <a:t>−</a:t>
            </a:r>
            <a:r>
              <a:rPr dirty="0" sz="600" spc="25">
                <a:latin typeface="Calibri"/>
                <a:cs typeface="Calibri"/>
              </a:rPr>
              <a:t>1</a:t>
            </a:r>
            <a:r>
              <a:rPr dirty="0" baseline="13888" sz="1200" spc="37" b="0" i="1">
                <a:latin typeface="Bookman Old Style"/>
                <a:cs typeface="Bookman Old Style"/>
              </a:rPr>
              <a:t>,</a:t>
            </a:r>
            <a:r>
              <a:rPr dirty="0" baseline="13888" sz="1200" spc="37">
                <a:latin typeface="Calibri"/>
                <a:cs typeface="Calibri"/>
              </a:rPr>
              <a:t>x</a:t>
            </a:r>
            <a:r>
              <a:rPr dirty="0" sz="600" spc="25">
                <a:latin typeface="Calibri"/>
                <a:cs typeface="Calibri"/>
              </a:rPr>
              <a:t>i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0864" y="421092"/>
            <a:ext cx="710565" cy="283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200"/>
              </a:lnSpc>
              <a:spcBef>
                <a:spcPts val="90"/>
              </a:spcBef>
              <a:tabLst>
                <a:tab pos="518159" algn="l"/>
              </a:tabLst>
            </a:pP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130">
                <a:latin typeface="Tahoma"/>
                <a:cs typeface="Tahoma"/>
              </a:rPr>
              <a:t>´ınf	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  <a:p>
            <a:pPr algn="ctr" marR="34925">
              <a:lnSpc>
                <a:spcPts val="840"/>
              </a:lnSpc>
              <a:tabLst>
                <a:tab pos="317500" algn="l"/>
              </a:tabLst>
            </a:pPr>
            <a:r>
              <a:rPr dirty="0" sz="800" spc="-60">
                <a:latin typeface="Tahoma"/>
                <a:cs typeface="Tahoma"/>
              </a:rPr>
              <a:t>[	]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4187" y="486421"/>
            <a:ext cx="1733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def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21517" y="342124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33125" y="289482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9319" y="636065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45686" y="421092"/>
            <a:ext cx="1270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3720" algn="l"/>
                <a:tab pos="923290" algn="l"/>
              </a:tabLst>
            </a:pPr>
            <a:r>
              <a:rPr dirty="0" sz="1100">
                <a:latin typeface="Tahoma"/>
                <a:cs typeface="Tahoma"/>
              </a:rPr>
              <a:t>) 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320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A	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135">
                <a:latin typeface="Tahoma"/>
                <a:cs typeface="Tahoma"/>
              </a:rPr>
              <a:t>∆</a:t>
            </a:r>
            <a:r>
              <a:rPr dirty="0" sz="1100" spc="13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74107" y="489050"/>
            <a:ext cx="2692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965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55403" y="729702"/>
            <a:ext cx="329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30303" sz="1650" spc="-44">
                <a:latin typeface="Calibri"/>
                <a:cs typeface="Calibri"/>
              </a:rPr>
              <a:t>M</a:t>
            </a:r>
            <a:r>
              <a:rPr dirty="0" baseline="-59027" sz="1200" spc="-44">
                <a:latin typeface="Calibri"/>
                <a:cs typeface="Calibri"/>
              </a:rPr>
              <a:t>i</a:t>
            </a:r>
            <a:r>
              <a:rPr dirty="0" baseline="-59027" sz="1200" spc="345">
                <a:latin typeface="Calibri"/>
                <a:cs typeface="Calibri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1704" y="971942"/>
            <a:ext cx="4254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10">
                <a:latin typeface="Tahoma"/>
                <a:cs typeface="Tahoma"/>
              </a:rPr>
              <a:t>[</a:t>
            </a:r>
            <a:r>
              <a:rPr dirty="0" sz="800" spc="10">
                <a:latin typeface="Calibri"/>
                <a:cs typeface="Calibri"/>
              </a:rPr>
              <a:t>x</a:t>
            </a:r>
            <a:r>
              <a:rPr dirty="0" baseline="-18518" sz="900" spc="15">
                <a:latin typeface="Calibri"/>
                <a:cs typeface="Calibri"/>
              </a:rPr>
              <a:t>i</a:t>
            </a:r>
            <a:r>
              <a:rPr dirty="0" baseline="-18518" sz="900" spc="15" i="1">
                <a:latin typeface="DejaVu Sans"/>
                <a:cs typeface="DejaVu Sans"/>
              </a:rPr>
              <a:t>−</a:t>
            </a:r>
            <a:r>
              <a:rPr dirty="0" baseline="-18518" sz="900" spc="15">
                <a:latin typeface="Calibri"/>
                <a:cs typeface="Calibri"/>
              </a:rPr>
              <a:t>1</a:t>
            </a:r>
            <a:r>
              <a:rPr dirty="0" sz="800" spc="10" b="0" i="1">
                <a:latin typeface="Bookman Old Style"/>
                <a:cs typeface="Bookman Old Style"/>
              </a:rPr>
              <a:t>,</a:t>
            </a:r>
            <a:r>
              <a:rPr dirty="0" sz="800" spc="10">
                <a:latin typeface="Calibri"/>
                <a:cs typeface="Calibri"/>
              </a:rPr>
              <a:t>x</a:t>
            </a:r>
            <a:r>
              <a:rPr dirty="0" baseline="-18518" sz="900" spc="15">
                <a:latin typeface="Calibri"/>
                <a:cs typeface="Calibri"/>
              </a:rPr>
              <a:t>i</a:t>
            </a:r>
            <a:r>
              <a:rPr dirty="0" sz="800" spc="10">
                <a:latin typeface="Tahoma"/>
                <a:cs typeface="Tahoma"/>
              </a:rPr>
              <a:t>]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60864" y="808671"/>
            <a:ext cx="1059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sup</a:t>
            </a:r>
            <a:r>
              <a:rPr dirty="0" sz="1100" spc="42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 </a:t>
            </a:r>
            <a:r>
              <a:rPr dirty="0" sz="1100" spc="15">
                <a:latin typeface="Tahoma"/>
                <a:cs typeface="Tahoma"/>
              </a:rPr>
              <a:t>  </a:t>
            </a:r>
            <a:r>
              <a:rPr dirty="0" sz="1100" spc="235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24361" y="729702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68787" y="829461"/>
            <a:ext cx="379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800" spc="30">
                <a:latin typeface="Calibri"/>
                <a:cs typeface="Calibri"/>
              </a:rPr>
              <a:t>exc</a:t>
            </a:r>
            <a:r>
              <a:rPr dirty="0" sz="800" spc="120">
                <a:latin typeface="Calibri"/>
                <a:cs typeface="Calibri"/>
              </a:rPr>
              <a:t> </a:t>
            </a:r>
            <a:r>
              <a:rPr dirty="0" baseline="7575" sz="1650" spc="67">
                <a:latin typeface="Tahoma"/>
                <a:cs typeface="Tahoma"/>
              </a:rPr>
              <a:t>=</a:t>
            </a:r>
            <a:endParaRPr baseline="7575" sz="16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35957" y="677048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2151" y="1023631"/>
            <a:ext cx="533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59172" y="808671"/>
            <a:ext cx="349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225">
                <a:latin typeface="Tahoma"/>
                <a:cs typeface="Tahoma"/>
              </a:rPr>
              <a:t>∆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66690" y="876616"/>
            <a:ext cx="2692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965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40848" y="1217281"/>
            <a:ext cx="724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0101" sz="1650" spc="30">
                <a:latin typeface="Calibri"/>
                <a:cs typeface="Calibri"/>
              </a:rPr>
              <a:t>A</a:t>
            </a:r>
            <a:r>
              <a:rPr dirty="0" sz="800" spc="20">
                <a:latin typeface="Calibri"/>
                <a:cs typeface="Calibri"/>
              </a:rPr>
              <a:t>def</a:t>
            </a:r>
            <a:r>
              <a:rPr dirty="0" sz="800" spc="140">
                <a:latin typeface="Calibri"/>
                <a:cs typeface="Calibri"/>
              </a:rPr>
              <a:t> </a:t>
            </a:r>
            <a:r>
              <a:rPr dirty="0" baseline="10101" sz="1650" spc="22" i="1">
                <a:latin typeface="DejaVu Sans Condensed"/>
                <a:cs typeface="DejaVu Sans Condensed"/>
              </a:rPr>
              <a:t>≤</a:t>
            </a:r>
            <a:r>
              <a:rPr dirty="0" baseline="10101" sz="1650" spc="-60" i="1">
                <a:latin typeface="DejaVu Sans Condensed"/>
                <a:cs typeface="DejaVu Sans Condensed"/>
              </a:rPr>
              <a:t> </a:t>
            </a:r>
            <a:r>
              <a:rPr dirty="0" baseline="10101" sz="1650" spc="30">
                <a:latin typeface="Calibri"/>
                <a:cs typeface="Calibri"/>
              </a:rPr>
              <a:t>A</a:t>
            </a:r>
            <a:r>
              <a:rPr dirty="0" baseline="3472" sz="1200" spc="30">
                <a:latin typeface="Calibri"/>
                <a:cs typeface="Calibri"/>
              </a:rPr>
              <a:t>exc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994" y="1488478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59994" y="1488478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In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eg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Riemann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9994" y="1698917"/>
            <a:ext cx="5039995" cy="538480"/>
          </a:xfrm>
          <a:custGeom>
            <a:avLst/>
            <a:gdLst/>
            <a:ahLst/>
            <a:cxnLst/>
            <a:rect l="l" t="t" r="r" b="b"/>
            <a:pathLst>
              <a:path w="5039995" h="538480">
                <a:moveTo>
                  <a:pt x="5039995" y="0"/>
                </a:moveTo>
                <a:lnTo>
                  <a:pt x="0" y="0"/>
                </a:lnTo>
                <a:lnTo>
                  <a:pt x="0" y="538238"/>
                </a:lnTo>
                <a:lnTo>
                  <a:pt x="5039995" y="53823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428991" y="1965793"/>
            <a:ext cx="1092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63270" algn="l"/>
              </a:tabLst>
            </a:pPr>
            <a:r>
              <a:rPr dirty="0" sz="800" spc="55" b="0" i="1">
                <a:latin typeface="Bookman Old Style"/>
                <a:cs typeface="Bookman Old Style"/>
              </a:rPr>
              <a:t>δ</a:t>
            </a:r>
            <a:r>
              <a:rPr dirty="0" sz="800" spc="55" i="1">
                <a:latin typeface="DejaVu Sans"/>
                <a:cs typeface="DejaVu Sans"/>
              </a:rPr>
              <a:t>→</a:t>
            </a:r>
            <a:r>
              <a:rPr dirty="0" sz="800" spc="55">
                <a:latin typeface="Calibri"/>
                <a:cs typeface="Calibri"/>
              </a:rPr>
              <a:t>0</a:t>
            </a:r>
            <a:r>
              <a:rPr dirty="0" baseline="23148" sz="900" spc="82">
                <a:latin typeface="Tahoma"/>
                <a:cs typeface="Tahoma"/>
              </a:rPr>
              <a:t>+	</a:t>
            </a:r>
            <a:r>
              <a:rPr dirty="0" sz="800" spc="55" b="0" i="1">
                <a:latin typeface="Bookman Old Style"/>
                <a:cs typeface="Bookman Old Style"/>
              </a:rPr>
              <a:t>δ</a:t>
            </a:r>
            <a:r>
              <a:rPr dirty="0" sz="800" spc="55" i="1">
                <a:latin typeface="DejaVu Sans"/>
                <a:cs typeface="DejaVu Sans"/>
              </a:rPr>
              <a:t>→</a:t>
            </a:r>
            <a:r>
              <a:rPr dirty="0" sz="800" spc="55">
                <a:latin typeface="Calibri"/>
                <a:cs typeface="Calibri"/>
              </a:rPr>
              <a:t>0</a:t>
            </a:r>
            <a:r>
              <a:rPr dirty="0" baseline="23148" sz="900" spc="82">
                <a:latin typeface="Tahoma"/>
                <a:cs typeface="Tahoma"/>
              </a:rPr>
              <a:t>+</a:t>
            </a:r>
            <a:endParaRPr baseline="23148" sz="9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51894" y="2955629"/>
            <a:ext cx="13970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6530" y="1751722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98138" y="1642108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36682" y="1719502"/>
            <a:ext cx="717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75100" y="1993644"/>
            <a:ext cx="673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70291" y="1830691"/>
            <a:ext cx="2861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581150" algn="l"/>
                <a:tab pos="2081530" algn="l"/>
                <a:tab pos="2454275" algn="l"/>
              </a:tabLst>
            </a:pP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27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A</a:t>
            </a:r>
            <a:r>
              <a:rPr dirty="0" baseline="-13888" sz="1200" spc="30">
                <a:latin typeface="Calibri"/>
                <a:cs typeface="Calibri"/>
              </a:rPr>
              <a:t>def</a:t>
            </a:r>
            <a:r>
              <a:rPr dirty="0" baseline="-13888" sz="1200" spc="26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395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l´ım</a:t>
            </a:r>
            <a:r>
              <a:rPr dirty="0" sz="1100" spc="27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A</a:t>
            </a:r>
            <a:r>
              <a:rPr dirty="0" baseline="-10416" sz="1200" spc="30">
                <a:latin typeface="Calibri"/>
                <a:cs typeface="Calibri"/>
              </a:rPr>
              <a:t>exc	</a:t>
            </a:r>
            <a:r>
              <a:rPr dirty="0" sz="1100" spc="60">
                <a:latin typeface="Tahoma"/>
                <a:cs typeface="Tahoma"/>
              </a:rPr>
              <a:t>=</a:t>
            </a:r>
            <a:r>
              <a:rPr dirty="0" sz="1100" spc="60" i="1">
                <a:latin typeface="DejaVu Sans Condensed"/>
                <a:cs typeface="DejaVu Sans Condensed"/>
              </a:rPr>
              <a:t>⇒	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3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1894" y="2367647"/>
            <a:ext cx="5116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75" b="1">
                <a:latin typeface="Trebuchet MS"/>
                <a:cs typeface="Trebuchet MS"/>
              </a:rPr>
              <a:t> </a:t>
            </a: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C</a:t>
            </a:r>
            <a:r>
              <a:rPr dirty="0" baseline="27777" sz="1200" spc="-15">
                <a:latin typeface="Calibri"/>
                <a:cs typeface="Calibri"/>
              </a:rPr>
              <a:t>0</a:t>
            </a:r>
            <a:r>
              <a:rPr dirty="0" baseline="27777" sz="1200" spc="19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excepto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conj.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medida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nula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acotada,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integrable.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9994" y="442188"/>
          <a:ext cx="5039995" cy="74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3480"/>
                <a:gridCol w="524509"/>
                <a:gridCol w="378460"/>
                <a:gridCol w="464819"/>
                <a:gridCol w="154305"/>
                <a:gridCol w="400685"/>
                <a:gridCol w="702945"/>
                <a:gridCol w="146685"/>
                <a:gridCol w="1097914"/>
              </a:tblGrid>
              <a:tr h="210185">
                <a:tc gridSpan="9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4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Teorema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Fundamental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Cálculo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Regla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5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1100" spc="-7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22373A"/>
                          </a:solidFill>
                          <a:latin typeface="Trebuchet MS"/>
                          <a:cs typeface="Trebuchet MS"/>
                        </a:rPr>
                        <a:t>Barrow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7845">
                <a:tc>
                  <a:txBody>
                    <a:bodyPr/>
                    <a:lstStyle/>
                    <a:p>
                      <a:pPr marL="450215">
                        <a:lnSpc>
                          <a:spcPts val="660"/>
                        </a:lnSpc>
                        <a:spcBef>
                          <a:spcPts val="1125"/>
                        </a:spcBef>
                      </a:pPr>
                      <a:r>
                        <a:rPr dirty="0" u="sng" baseline="37878" sz="1650" spc="89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37878" sz="1650" spc="8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baseline="75757" sz="1650" spc="8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baseline="75757" sz="165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79861" sz="1200" spc="52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79861" sz="1200" spc="6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dt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17195">
                        <a:lnSpc>
                          <a:spcPts val="660"/>
                        </a:lnSpc>
                        <a:tabLst>
                          <a:tab pos="865505" algn="l"/>
                        </a:tabLst>
                      </a:pPr>
                      <a:r>
                        <a:rPr dirty="0" baseline="-37878" sz="1650" spc="75">
                          <a:latin typeface="Calibri"/>
                          <a:cs typeface="Calibri"/>
                        </a:rPr>
                        <a:t>dx  </a:t>
                      </a:r>
                      <a:r>
                        <a:rPr dirty="0" baseline="-37878" sz="1650" spc="8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69444" sz="1200" spc="60">
                          <a:latin typeface="Calibri"/>
                          <a:cs typeface="Calibri"/>
                        </a:rPr>
                        <a:t>a	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 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&amp;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35255" marR="11430" indent="-1270">
                        <a:lnSpc>
                          <a:spcPct val="112599"/>
                        </a:lnSpc>
                        <a:spcBef>
                          <a:spcPts val="225"/>
                        </a:spcBef>
                      </a:pPr>
                      <a:r>
                        <a:rPr dirty="0" u="sng" sz="1100" spc="45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dF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dx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7878" sz="1650" spc="67">
                          <a:latin typeface="Tahoma"/>
                          <a:cs typeface="Tahoma"/>
                        </a:rPr>
                        <a:t>=</a:t>
                      </a:r>
                      <a:endParaRPr baseline="37878" sz="1650">
                        <a:latin typeface="Tahoma"/>
                        <a:cs typeface="Tahoma"/>
                      </a:endParaRPr>
                    </a:p>
                  </a:txBody>
                  <a:tcPr marL="0" marR="0" marB="0" marT="285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100" spc="6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60" i="1">
                          <a:latin typeface="DejaVu Sans Condensed"/>
                          <a:cs typeface="DejaVu Sans Condensed"/>
                        </a:rPr>
                        <a:t>⇒</a:t>
                      </a:r>
                      <a:endParaRPr sz="1100">
                        <a:latin typeface="DejaVu Sans Condensed"/>
                        <a:cs typeface="DejaVu Sans Condensed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660"/>
                        </a:lnSpc>
                        <a:spcBef>
                          <a:spcPts val="1125"/>
                        </a:spcBef>
                      </a:pPr>
                      <a:r>
                        <a:rPr dirty="0" baseline="75757" sz="165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baseline="75757" sz="1650" spc="142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baseline="79861" sz="1200" spc="6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79861" sz="1200" spc="4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dx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61315">
                        <a:lnSpc>
                          <a:spcPts val="645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65100">
                        <a:lnSpc>
                          <a:spcPts val="944"/>
                        </a:lnSpc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 Condensed"/>
                          <a:cs typeface="DejaVu Sans Condensed"/>
                        </a:rPr>
                        <a:t>−</a:t>
                      </a:r>
                      <a:r>
                        <a:rPr dirty="0" sz="1100" spc="-75" i="1">
                          <a:latin typeface="DejaVu Sans Condensed"/>
                          <a:cs typeface="DejaVu Sans Condensed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142875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59994" y="129401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9994" y="129401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0" b="1">
                <a:solidFill>
                  <a:srgbClr val="13B03D"/>
                </a:solidFill>
                <a:latin typeface="Trebuchet MS"/>
                <a:cs typeface="Trebuchet MS"/>
              </a:rPr>
              <a:t>Ejemplos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4" y="1504467"/>
            <a:ext cx="5039995" cy="898525"/>
          </a:xfrm>
          <a:custGeom>
            <a:avLst/>
            <a:gdLst/>
            <a:ahLst/>
            <a:cxnLst/>
            <a:rect l="l" t="t" r="r" b="b"/>
            <a:pathLst>
              <a:path w="5039995" h="898525">
                <a:moveTo>
                  <a:pt x="5039995" y="0"/>
                </a:moveTo>
                <a:lnTo>
                  <a:pt x="0" y="0"/>
                </a:lnTo>
                <a:lnTo>
                  <a:pt x="0" y="898080"/>
                </a:lnTo>
                <a:lnTo>
                  <a:pt x="5039995" y="89808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31873" y="1465883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51894" y="2955629"/>
            <a:ext cx="13970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0417" y="1543277"/>
            <a:ext cx="666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8848" y="1817419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8464" y="1634577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6376" y="1654453"/>
            <a:ext cx="20554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476375" algn="l"/>
                <a:tab pos="1934210" algn="l"/>
              </a:tabLst>
            </a:pP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1.</a:t>
            </a: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a</a:t>
            </a:r>
            <a:r>
              <a:rPr dirty="0" sz="1100" spc="65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definida: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10">
                <a:latin typeface="Calibri"/>
                <a:cs typeface="Calibri"/>
              </a:rPr>
              <a:t>3x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3825" y="1654453"/>
            <a:ext cx="800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35585" algn="l"/>
              </a:tabLst>
            </a:pPr>
            <a:r>
              <a:rPr dirty="0" sz="1100" spc="45">
                <a:latin typeface="Calibri"/>
                <a:cs typeface="Calibri"/>
              </a:rPr>
              <a:t>x	</a:t>
            </a:r>
            <a:r>
              <a:rPr dirty="0" sz="1100" spc="30">
                <a:latin typeface="Calibri"/>
                <a:cs typeface="Calibri"/>
              </a:rPr>
              <a:t>5dx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7652" y="2040368"/>
            <a:ext cx="1290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2.</a:t>
            </a:r>
            <a:r>
              <a:rPr dirty="0" sz="1100" spc="2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Integral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impropia: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2724" y="1851785"/>
            <a:ext cx="90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1268" y="1929179"/>
            <a:ext cx="2038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75">
                <a:latin typeface="Tahoma"/>
                <a:cs typeface="Tahoma"/>
              </a:rPr>
              <a:t>+</a:t>
            </a:r>
            <a:r>
              <a:rPr dirty="0" sz="800" spc="180" i="1">
                <a:latin typeface="DejaVu Sans"/>
                <a:cs typeface="DejaVu Sans"/>
              </a:rPr>
              <a:t>∞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59686" y="2203321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06269" y="1924136"/>
            <a:ext cx="89471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65"/>
              </a:spcBef>
              <a:tabLst>
                <a:tab pos="401320" algn="l"/>
                <a:tab pos="763905" algn="l"/>
              </a:tabLst>
            </a:pPr>
            <a:r>
              <a:rPr dirty="0" u="sng" sz="1100" spc="894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	</a:t>
            </a:r>
            <a:r>
              <a:rPr dirty="0" sz="1100" spc="-95">
                <a:latin typeface="Calibri"/>
                <a:cs typeface="Calibri"/>
              </a:rPr>
              <a:t>	</a:t>
            </a:r>
            <a:r>
              <a:rPr dirty="0" u="sng" sz="1100" spc="-3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 spc="-22">
                <a:latin typeface="Calibri"/>
                <a:cs typeface="Calibri"/>
              </a:rPr>
              <a:t> </a:t>
            </a:r>
            <a:r>
              <a:rPr dirty="0" baseline="37878" sz="1650" spc="75">
                <a:latin typeface="Calibri"/>
                <a:cs typeface="Calibri"/>
              </a:rPr>
              <a:t>dx</a:t>
            </a:r>
            <a:r>
              <a:rPr dirty="0" baseline="37878" sz="1650" spc="75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=</a:t>
            </a:r>
            <a:r>
              <a:rPr dirty="0" baseline="37878" sz="1650" spc="209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2453"/>
            <a:ext cx="14636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In</a:t>
            </a:r>
            <a:r>
              <a:rPr dirty="0" sz="1400" spc="-2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t</a:t>
            </a:r>
            <a:r>
              <a:rPr dirty="0" sz="1400" spc="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eg</a:t>
            </a:r>
            <a:r>
              <a:rPr dirty="0" sz="1400" spc="-3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r</a:t>
            </a:r>
            <a:r>
              <a:rPr dirty="0" sz="1400" spc="2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a</a:t>
            </a:r>
            <a:r>
              <a:rPr dirty="0" sz="140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3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dob</a:t>
            </a:r>
            <a:r>
              <a:rPr dirty="0" sz="1400" spc="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67630"/>
            <a:ext cx="3048635" cy="5080"/>
            <a:chOff x="1356004" y="1667630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67630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67630"/>
              <a:ext cx="677545" cy="5080"/>
            </a:xfrm>
            <a:custGeom>
              <a:avLst/>
              <a:gdLst/>
              <a:ahLst/>
              <a:cxnLst/>
              <a:rect l="l" t="t" r="r" b="b"/>
              <a:pathLst>
                <a:path w="677544" h="5080">
                  <a:moveTo>
                    <a:pt x="0" y="5060"/>
                  </a:moveTo>
                  <a:lnTo>
                    <a:pt x="0" y="0"/>
                  </a:lnTo>
                  <a:lnTo>
                    <a:pt x="677362" y="0"/>
                  </a:lnTo>
                  <a:lnTo>
                    <a:pt x="67736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304" y="152805"/>
            <a:ext cx="2339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60">
                <a:latin typeface="Calibri"/>
                <a:cs typeface="Calibri"/>
              </a:rPr>
              <a:t>a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otada.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904" y="350683"/>
            <a:ext cx="16732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30">
                <a:latin typeface="Calibri"/>
                <a:cs typeface="Calibri"/>
              </a:rPr>
              <a:t>r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904" y="548575"/>
            <a:ext cx="1676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82">
                <a:latin typeface="Calibri"/>
                <a:cs typeface="Calibri"/>
              </a:rPr>
              <a:t>s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387" y="885213"/>
            <a:ext cx="111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5014" y="814411"/>
            <a:ext cx="101091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  <a:tab pos="572135" algn="l"/>
                <a:tab pos="842644" algn="l"/>
              </a:tabLst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15" i="1">
                <a:latin typeface="DejaVu Sans"/>
                <a:cs typeface="DejaVu Sans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25">
                <a:latin typeface="Calibri"/>
                <a:cs typeface="Calibri"/>
              </a:rPr>
              <a:t>j</a:t>
            </a:r>
            <a:r>
              <a:rPr dirty="0" sz="800" spc="25">
                <a:latin typeface="Calibri"/>
                <a:cs typeface="Calibri"/>
              </a:rPr>
              <a:t>	</a:t>
            </a:r>
            <a:r>
              <a:rPr dirty="0" sz="800" spc="25">
                <a:latin typeface="Calibri"/>
                <a:cs typeface="Calibri"/>
              </a:rPr>
              <a:t>j</a:t>
            </a:r>
            <a:r>
              <a:rPr dirty="0" sz="800" spc="-15" i="1">
                <a:latin typeface="DejaVu Sans"/>
                <a:cs typeface="DejaVu Sans"/>
              </a:rPr>
              <a:t>−</a:t>
            </a: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04" y="746454"/>
            <a:ext cx="19761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70610" algn="l"/>
                <a:tab pos="1631950" algn="l"/>
              </a:tabLst>
            </a:pP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1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70">
                <a:latin typeface="Tahoma"/>
                <a:cs typeface="Tahoma"/>
              </a:rPr>
              <a:t>m</a:t>
            </a:r>
            <a:r>
              <a:rPr dirty="0" sz="1100" spc="-595">
                <a:latin typeface="Tahoma"/>
                <a:cs typeface="Tahoma"/>
              </a:rPr>
              <a:t>´</a:t>
            </a:r>
            <a:r>
              <a:rPr dirty="0" sz="1100" spc="-50">
                <a:latin typeface="Tahoma"/>
                <a:cs typeface="Tahoma"/>
              </a:rPr>
              <a:t>a</a:t>
            </a:r>
            <a:r>
              <a:rPr dirty="0" sz="1100" spc="-55">
                <a:latin typeface="Tahoma"/>
                <a:cs typeface="Tahoma"/>
              </a:rPr>
              <a:t>x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904" y="999564"/>
            <a:ext cx="1516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55">
                <a:latin typeface="Calibri"/>
                <a:cs typeface="Calibri"/>
              </a:rPr>
              <a:t>R</a:t>
            </a:r>
            <a:r>
              <a:rPr dirty="0" baseline="-17361" sz="1200" spc="44">
                <a:latin typeface="Calibri"/>
                <a:cs typeface="Calibri"/>
              </a:rPr>
              <a:t>ij</a:t>
            </a:r>
            <a:r>
              <a:rPr dirty="0" baseline="-17361" sz="1200" spc="44">
                <a:latin typeface="Calibri"/>
                <a:cs typeface="Calibri"/>
              </a:rPr>
              <a:t> </a:t>
            </a:r>
            <a:r>
              <a:rPr dirty="0" baseline="-17361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44">
                <a:latin typeface="Calibri"/>
                <a:cs typeface="Calibri"/>
              </a:rPr>
              <a:t>i</a:t>
            </a:r>
            <a:r>
              <a:rPr dirty="0" baseline="-17361" sz="1200" spc="-22" i="1">
                <a:latin typeface="DejaVu Sans"/>
                <a:cs typeface="DejaVu Sans"/>
              </a:rPr>
              <a:t>−</a:t>
            </a:r>
            <a:r>
              <a:rPr dirty="0" baseline="-17361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7361" sz="1200" spc="112">
                <a:latin typeface="Calibri"/>
                <a:cs typeface="Calibri"/>
              </a:rPr>
              <a:t>i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7361" sz="1200" spc="30">
                <a:latin typeface="Calibri"/>
                <a:cs typeface="Calibri"/>
              </a:rPr>
              <a:t>j</a:t>
            </a:r>
            <a:r>
              <a:rPr dirty="0" baseline="-17361" sz="1200" spc="-22" i="1">
                <a:latin typeface="DejaVu Sans"/>
                <a:cs typeface="DejaVu Sans"/>
              </a:rPr>
              <a:t>−</a:t>
            </a:r>
            <a:r>
              <a:rPr dirty="0" baseline="-17361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7361" sz="1200" spc="104">
                <a:latin typeface="Calibri"/>
                <a:cs typeface="Calibri"/>
              </a:rPr>
              <a:t>j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4192" y="351610"/>
            <a:ext cx="812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9314" y="437615"/>
            <a:ext cx="1790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1200" spc="44">
                <a:latin typeface="Calibri"/>
                <a:cs typeface="Calibri"/>
              </a:rPr>
              <a:t>R</a:t>
            </a:r>
            <a:r>
              <a:rPr dirty="0" sz="600" spc="30">
                <a:latin typeface="Calibri"/>
                <a:cs typeface="Calibri"/>
              </a:rPr>
              <a:t>ij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46425" y="283665"/>
            <a:ext cx="735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45">
                <a:latin typeface="Calibri"/>
                <a:cs typeface="Calibri"/>
              </a:rPr>
              <a:t>  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185">
                <a:latin typeface="Tahoma"/>
                <a:cs typeface="Tahoma"/>
              </a:rPr>
              <a:t> 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0">
                <a:latin typeface="Tahoma"/>
                <a:cs typeface="Tahoma"/>
              </a:rPr>
              <a:t>ınf</a:t>
            </a:r>
            <a:r>
              <a:rPr dirty="0" sz="1100" spc="-9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2925" y="348981"/>
            <a:ext cx="1733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def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41863" y="152043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99203" y="498625"/>
            <a:ext cx="111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5">
                <a:latin typeface="Calibri"/>
                <a:cs typeface="Calibri"/>
              </a:rPr>
              <a:t>i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6774" y="283665"/>
            <a:ext cx="15125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1180" algn="l"/>
                <a:tab pos="920750" algn="l"/>
              </a:tabLst>
            </a:pPr>
            <a:r>
              <a:rPr dirty="0" sz="1100">
                <a:latin typeface="Tahoma"/>
                <a:cs typeface="Tahoma"/>
              </a:rPr>
              <a:t>) 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31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V	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 spc="135">
                <a:latin typeface="Tahoma"/>
                <a:cs typeface="Tahoma"/>
              </a:rPr>
              <a:t>∆</a:t>
            </a:r>
            <a:r>
              <a:rPr dirty="0" sz="1100" spc="135">
                <a:latin typeface="Calibri"/>
                <a:cs typeface="Calibri"/>
              </a:rPr>
              <a:t>x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130">
                <a:latin typeface="Tahoma"/>
                <a:cs typeface="Tahoma"/>
              </a:rPr>
              <a:t>∆</a:t>
            </a:r>
            <a:r>
              <a:rPr dirty="0" sz="1100" spc="1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82832" y="351610"/>
            <a:ext cx="5143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904" algn="l"/>
                <a:tab pos="473075" algn="l"/>
              </a:tabLst>
            </a:pPr>
            <a:r>
              <a:rPr dirty="0" sz="800" spc="30">
                <a:latin typeface="Calibri"/>
                <a:cs typeface="Calibri"/>
              </a:rPr>
              <a:t>ij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30">
                <a:latin typeface="Calibri"/>
                <a:cs typeface="Calibri"/>
              </a:rPr>
              <a:t>	</a:t>
            </a: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4555" y="760449"/>
            <a:ext cx="812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9490" y="873390"/>
            <a:ext cx="1790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1200" spc="44">
                <a:latin typeface="Calibri"/>
                <a:cs typeface="Calibri"/>
              </a:rPr>
              <a:t>R</a:t>
            </a:r>
            <a:r>
              <a:rPr dirty="0" sz="600" spc="30">
                <a:latin typeface="Calibri"/>
                <a:cs typeface="Calibri"/>
              </a:rPr>
              <a:t>ij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17037" y="692491"/>
            <a:ext cx="7651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95">
                <a:latin typeface="Calibri"/>
                <a:cs typeface="Calibri"/>
              </a:rPr>
              <a:t>  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60">
                <a:latin typeface="Tahoma"/>
                <a:cs typeface="Tahoma"/>
              </a:rPr>
              <a:t>sup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44695" y="560881"/>
            <a:ext cx="226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8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02035" y="907451"/>
            <a:ext cx="111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 spc="-5" b="0" i="1">
                <a:latin typeface="Bookman Old Style"/>
                <a:cs typeface="Bookman Old Style"/>
              </a:rPr>
              <a:t>,</a:t>
            </a: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56774" y="692491"/>
            <a:ext cx="1504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3720" algn="l"/>
                <a:tab pos="923290" algn="l"/>
              </a:tabLst>
            </a:pPr>
            <a:r>
              <a:rPr dirty="0" sz="1100">
                <a:latin typeface="Tahoma"/>
                <a:cs typeface="Tahoma"/>
              </a:rPr>
              <a:t>) 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31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V	</a:t>
            </a:r>
            <a:r>
              <a:rPr dirty="0" sz="1100" spc="45">
                <a:latin typeface="Tahoma"/>
                <a:cs typeface="Tahoma"/>
              </a:rPr>
              <a:t>=	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135">
                <a:latin typeface="Tahoma"/>
                <a:cs typeface="Tahoma"/>
              </a:rPr>
              <a:t>∆</a:t>
            </a:r>
            <a:r>
              <a:rPr dirty="0" sz="1100" spc="13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30">
                <a:latin typeface="Tahoma"/>
                <a:cs typeface="Tahoma"/>
              </a:rPr>
              <a:t>∆</a:t>
            </a:r>
            <a:r>
              <a:rPr dirty="0" sz="1100" spc="1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02925" y="760449"/>
            <a:ext cx="11868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4530" algn="l"/>
                <a:tab pos="928369" algn="l"/>
                <a:tab pos="1145540" algn="l"/>
              </a:tabLst>
            </a:pPr>
            <a:r>
              <a:rPr dirty="0" baseline="6944" sz="1200" spc="37">
                <a:latin typeface="Calibri"/>
                <a:cs typeface="Calibri"/>
              </a:rPr>
              <a:t>e</a:t>
            </a:r>
            <a:r>
              <a:rPr dirty="0" baseline="6944" sz="1200" spc="44">
                <a:latin typeface="Calibri"/>
                <a:cs typeface="Calibri"/>
              </a:rPr>
              <a:t>x</a:t>
            </a:r>
            <a:r>
              <a:rPr dirty="0" baseline="6944" sz="1200" spc="60">
                <a:latin typeface="Calibri"/>
                <a:cs typeface="Calibri"/>
              </a:rPr>
              <a:t>c</a:t>
            </a:r>
            <a:r>
              <a:rPr dirty="0" baseline="6944" sz="120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ij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30">
                <a:latin typeface="Calibri"/>
                <a:cs typeface="Calibri"/>
              </a:rPr>
              <a:t>i</a:t>
            </a:r>
            <a:r>
              <a:rPr dirty="0" sz="800">
                <a:latin typeface="Calibri"/>
                <a:cs typeface="Calibri"/>
              </a:rPr>
              <a:t>	</a:t>
            </a:r>
            <a:r>
              <a:rPr dirty="0" sz="800" spc="25">
                <a:latin typeface="Calibri"/>
                <a:cs typeface="Calibri"/>
              </a:rPr>
              <a:t>j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4297" y="1122361"/>
            <a:ext cx="7194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0101" sz="1650" spc="22">
                <a:latin typeface="Calibri"/>
                <a:cs typeface="Calibri"/>
              </a:rPr>
              <a:t>V</a:t>
            </a:r>
            <a:r>
              <a:rPr dirty="0" sz="800" spc="15">
                <a:latin typeface="Calibri"/>
                <a:cs typeface="Calibri"/>
              </a:rPr>
              <a:t>def</a:t>
            </a:r>
            <a:r>
              <a:rPr dirty="0" sz="800" spc="140">
                <a:latin typeface="Calibri"/>
                <a:cs typeface="Calibri"/>
              </a:rPr>
              <a:t> </a:t>
            </a:r>
            <a:r>
              <a:rPr dirty="0" baseline="10101" sz="1650" spc="22" i="1">
                <a:latin typeface="DejaVu Sans Condensed"/>
                <a:cs typeface="DejaVu Sans Condensed"/>
              </a:rPr>
              <a:t>≤</a:t>
            </a:r>
            <a:r>
              <a:rPr dirty="0" baseline="10101" sz="1650" spc="-60" i="1">
                <a:latin typeface="DejaVu Sans Condensed"/>
                <a:cs typeface="DejaVu Sans Condensed"/>
              </a:rPr>
              <a:t> </a:t>
            </a:r>
            <a:r>
              <a:rPr dirty="0" baseline="10101" sz="1650" spc="30">
                <a:latin typeface="Calibri"/>
                <a:cs typeface="Calibri"/>
              </a:rPr>
              <a:t>V</a:t>
            </a:r>
            <a:r>
              <a:rPr dirty="0" baseline="3472" sz="1200" spc="30">
                <a:latin typeface="Calibri"/>
                <a:cs typeface="Calibri"/>
              </a:rPr>
              <a:t>exc</a:t>
            </a:r>
            <a:endParaRPr baseline="3472"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9994" y="139354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59994" y="139354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In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eg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Riemann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994" y="1603997"/>
            <a:ext cx="5039995" cy="498475"/>
          </a:xfrm>
          <a:custGeom>
            <a:avLst/>
            <a:gdLst/>
            <a:ahLst/>
            <a:cxnLst/>
            <a:rect l="l" t="t" r="r" b="b"/>
            <a:pathLst>
              <a:path w="5039995" h="498475">
                <a:moveTo>
                  <a:pt x="5039995" y="0"/>
                </a:moveTo>
                <a:lnTo>
                  <a:pt x="0" y="0"/>
                </a:lnTo>
                <a:lnTo>
                  <a:pt x="0" y="498030"/>
                </a:lnTo>
                <a:lnTo>
                  <a:pt x="5039995" y="49803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09194" y="1696782"/>
            <a:ext cx="5142230" cy="99504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941705">
              <a:lnSpc>
                <a:spcPts val="1195"/>
              </a:lnSpc>
              <a:spcBef>
                <a:spcPts val="90"/>
              </a:spcBef>
              <a:tabLst>
                <a:tab pos="2521585" algn="l"/>
                <a:tab pos="3021330" algn="l"/>
              </a:tabLst>
            </a:pPr>
            <a:r>
              <a:rPr dirty="0" baseline="-52083" sz="1200" spc="-37" b="0" i="1">
                <a:latin typeface="Bookman Old Style"/>
                <a:cs typeface="Bookman Old Style"/>
              </a:rPr>
              <a:t>δ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V</a:t>
            </a:r>
            <a:r>
              <a:rPr dirty="0" baseline="-13888" sz="1200" spc="44">
                <a:latin typeface="Calibri"/>
                <a:cs typeface="Calibri"/>
              </a:rPr>
              <a:t>def</a:t>
            </a:r>
            <a:r>
              <a:rPr dirty="0" baseline="-13888" sz="1200">
                <a:latin typeface="Calibri"/>
                <a:cs typeface="Calibri"/>
              </a:rPr>
              <a:t> </a:t>
            </a:r>
            <a:r>
              <a:rPr dirty="0" baseline="-13888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0">
                <a:latin typeface="Tahoma"/>
                <a:cs typeface="Tahoma"/>
              </a:rPr>
              <a:t> </a:t>
            </a:r>
            <a:r>
              <a:rPr dirty="0" sz="1100" spc="-140">
                <a:latin typeface="Tahoma"/>
                <a:cs typeface="Tahoma"/>
              </a:rPr>
              <a:t>l</a:t>
            </a:r>
            <a:r>
              <a:rPr dirty="0" sz="1100" spc="-459">
                <a:latin typeface="Tahoma"/>
                <a:cs typeface="Tahoma"/>
              </a:rPr>
              <a:t>´</a:t>
            </a:r>
            <a:r>
              <a:rPr dirty="0" sz="1100" spc="-25">
                <a:latin typeface="Tahoma"/>
                <a:cs typeface="Tahoma"/>
              </a:rPr>
              <a:t>ım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V</a:t>
            </a:r>
            <a:r>
              <a:rPr dirty="0" baseline="-10416" sz="1200" spc="37">
                <a:latin typeface="Calibri"/>
                <a:cs typeface="Calibri"/>
              </a:rPr>
              <a:t>e</a:t>
            </a:r>
            <a:r>
              <a:rPr dirty="0" baseline="-10416" sz="1200" spc="44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c</a:t>
            </a:r>
            <a:r>
              <a:rPr dirty="0" baseline="-10416" sz="1200">
                <a:latin typeface="Calibri"/>
                <a:cs typeface="Calibri"/>
              </a:rPr>
              <a:t>	</a:t>
            </a:r>
            <a:r>
              <a:rPr dirty="0" sz="1100" spc="-140">
                <a:latin typeface="Tahoma"/>
                <a:cs typeface="Tahoma"/>
              </a:rPr>
              <a:t>=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i="1">
                <a:latin typeface="DejaVu Sans Condensed"/>
                <a:cs typeface="DejaVu Sans Condensed"/>
              </a:rPr>
              <a:t>	</a:t>
            </a:r>
            <a:r>
              <a:rPr dirty="0" sz="1100" spc="-20">
                <a:latin typeface="Tahoma"/>
                <a:cs typeface="Tahoma"/>
              </a:rPr>
              <a:t>=: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75757" sz="1650" spc="502">
                <a:latin typeface="Verdana"/>
                <a:cs typeface="Verdana"/>
              </a:rPr>
              <a:t> </a:t>
            </a:r>
            <a:r>
              <a:rPr dirty="0" baseline="75757" sz="1650" spc="322">
                <a:latin typeface="Verdana"/>
                <a:cs typeface="Verdana"/>
              </a:rPr>
              <a:t> </a:t>
            </a:r>
            <a:r>
              <a:rPr dirty="0" baseline="-69444" sz="1200" spc="60">
                <a:latin typeface="Calibri"/>
                <a:cs typeface="Calibri"/>
              </a:rPr>
              <a:t>R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993140">
              <a:lnSpc>
                <a:spcPts val="835"/>
              </a:lnSpc>
              <a:tabLst>
                <a:tab pos="1664335" algn="l"/>
              </a:tabLst>
            </a:pPr>
            <a:r>
              <a:rPr dirty="0" sz="800" spc="90" i="1">
                <a:latin typeface="DejaVu Sans"/>
                <a:cs typeface="DejaVu Sans"/>
              </a:rPr>
              <a:t>→</a:t>
            </a:r>
            <a:r>
              <a:rPr dirty="0" sz="800" spc="90">
                <a:latin typeface="Calibri"/>
                <a:cs typeface="Calibri"/>
              </a:rPr>
              <a:t>0</a:t>
            </a:r>
            <a:r>
              <a:rPr dirty="0" baseline="23148" sz="900" spc="135">
                <a:latin typeface="Tahoma"/>
                <a:cs typeface="Tahoma"/>
              </a:rPr>
              <a:t>+	</a:t>
            </a:r>
            <a:r>
              <a:rPr dirty="0" sz="800" spc="55" b="0" i="1">
                <a:latin typeface="Bookman Old Style"/>
                <a:cs typeface="Bookman Old Style"/>
              </a:rPr>
              <a:t>δ</a:t>
            </a:r>
            <a:r>
              <a:rPr dirty="0" sz="800" spc="55" i="1">
                <a:latin typeface="DejaVu Sans"/>
                <a:cs typeface="DejaVu Sans"/>
              </a:rPr>
              <a:t>→</a:t>
            </a:r>
            <a:r>
              <a:rPr dirty="0" sz="800" spc="55">
                <a:latin typeface="Calibri"/>
                <a:cs typeface="Calibri"/>
              </a:rPr>
              <a:t>0</a:t>
            </a:r>
            <a:r>
              <a:rPr dirty="0" baseline="23148" sz="900" spc="82">
                <a:latin typeface="Tahoma"/>
                <a:cs typeface="Tahoma"/>
              </a:rPr>
              <a:t>+</a:t>
            </a:r>
            <a:endParaRPr baseline="23148"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75" b="1">
                <a:latin typeface="Trebuchet MS"/>
                <a:cs typeface="Trebuchet MS"/>
              </a:rPr>
              <a:t> </a:t>
            </a: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C</a:t>
            </a:r>
            <a:r>
              <a:rPr dirty="0" baseline="27777" sz="1200" spc="-15">
                <a:latin typeface="Calibri"/>
                <a:cs typeface="Calibri"/>
              </a:rPr>
              <a:t>0</a:t>
            </a:r>
            <a:r>
              <a:rPr dirty="0" baseline="27777" sz="1200" spc="19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excepto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conj.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medida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nula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acotada,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integrable.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785"/>
              </a:spcBef>
            </a:pPr>
            <a:r>
              <a:rPr dirty="0" sz="1100" spc="-5" b="1">
                <a:latin typeface="Trebuchet MS"/>
                <a:cs typeface="Trebuchet MS"/>
              </a:rPr>
              <a:t>No</a:t>
            </a:r>
            <a:r>
              <a:rPr dirty="0" sz="1100" spc="-15" b="1">
                <a:latin typeface="Trebuchet MS"/>
                <a:cs typeface="Trebuchet MS"/>
              </a:rPr>
              <a:t>t</a:t>
            </a:r>
            <a:r>
              <a:rPr dirty="0" sz="1100" spc="-35" b="1">
                <a:latin typeface="Trebuchet MS"/>
                <a:cs typeface="Trebuchet MS"/>
              </a:rPr>
              <a:t>ación: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7491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172883"/>
            <a:ext cx="117665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0" b="1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ubini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85368"/>
            <a:ext cx="5039995" cy="1413510"/>
          </a:xfrm>
          <a:custGeom>
            <a:avLst/>
            <a:gdLst/>
            <a:ahLst/>
            <a:cxnLst/>
            <a:rect l="l" t="t" r="r" b="b"/>
            <a:pathLst>
              <a:path w="5039995" h="1413510">
                <a:moveTo>
                  <a:pt x="5039995" y="0"/>
                </a:moveTo>
                <a:lnTo>
                  <a:pt x="0" y="0"/>
                </a:lnTo>
                <a:lnTo>
                  <a:pt x="0" y="1413306"/>
                </a:lnTo>
                <a:lnTo>
                  <a:pt x="5039995" y="141330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5333" y="399159"/>
            <a:ext cx="1949450" cy="6153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75">
                <a:latin typeface="Calibri"/>
                <a:cs typeface="Calibri"/>
              </a:rPr>
              <a:t>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e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441325">
              <a:lnSpc>
                <a:spcPct val="100000"/>
              </a:lnSpc>
              <a:spcBef>
                <a:spcPts val="2014"/>
              </a:spcBef>
              <a:tabLst>
                <a:tab pos="1640839" algn="l"/>
              </a:tabLst>
            </a:pP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c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d</a:t>
            </a:r>
            <a:r>
              <a:rPr dirty="0" sz="1100" spc="-25">
                <a:latin typeface="Tahoma"/>
                <a:cs typeface="Tahoma"/>
              </a:rPr>
              <a:t>]	</a:t>
            </a:r>
            <a:r>
              <a:rPr dirty="0" sz="1100" spc="60">
                <a:latin typeface="Tahoma"/>
                <a:cs typeface="Tahoma"/>
              </a:rPr>
              <a:t>=</a:t>
            </a:r>
            <a:r>
              <a:rPr dirty="0" sz="1100" spc="60" i="1">
                <a:latin typeface="DejaVu Sans Condensed"/>
                <a:cs typeface="DejaVu Sans Condensed"/>
              </a:rPr>
              <a:t>⇒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84412" y="634097"/>
            <a:ext cx="19494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100" spc="33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3754" y="822679"/>
            <a:ext cx="1018540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02870">
              <a:lnSpc>
                <a:spcPts val="1305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944"/>
              </a:lnSpc>
            </a:pPr>
            <a:r>
              <a:rPr dirty="0" sz="800" spc="4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2171" y="5857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85197" y="634097"/>
            <a:ext cx="43942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49250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3741" y="711490"/>
            <a:ext cx="421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0">
                <a:latin typeface="Calibri"/>
                <a:cs typeface="Calibri"/>
              </a:rPr>
              <a:t>b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2171" y="985632"/>
            <a:ext cx="4108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0">
                <a:latin typeface="Calibri"/>
                <a:cs typeface="Calibri"/>
              </a:rPr>
              <a:t>a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9229" y="822679"/>
            <a:ext cx="546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0006" y="5857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5229" y="822679"/>
            <a:ext cx="781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976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38956" y="1288921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2578" y="1052016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5197" y="1100352"/>
            <a:ext cx="43942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349250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23741" y="1177745"/>
            <a:ext cx="42164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5">
                <a:latin typeface="Calibri"/>
                <a:cs typeface="Calibri"/>
              </a:rPr>
              <a:t>d</a:t>
            </a:r>
            <a:r>
              <a:rPr dirty="0" sz="800" spc="45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62171" y="1451887"/>
            <a:ext cx="4171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0">
                <a:latin typeface="Calibri"/>
                <a:cs typeface="Calibri"/>
              </a:rPr>
              <a:t>c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69040" y="1052016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49229" y="1288921"/>
            <a:ext cx="82676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6484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9994" y="190181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0" b="1">
                <a:solidFill>
                  <a:srgbClr val="13B03D"/>
                </a:solidFill>
                <a:latin typeface="Trebuchet MS"/>
                <a:cs typeface="Trebuchet MS"/>
              </a:rPr>
              <a:t>Ejemplos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9994" y="2112263"/>
            <a:ext cx="5039995" cy="55816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6680">
              <a:lnSpc>
                <a:spcPct val="100000"/>
              </a:lnSpc>
              <a:spcBef>
                <a:spcPts val="495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3.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02235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solidFill>
                  <a:srgbClr val="13B03D"/>
                </a:solidFill>
                <a:latin typeface="Calibri"/>
                <a:cs typeface="Calibri"/>
              </a:rPr>
              <a:t>4.</a:t>
            </a:r>
            <a:r>
              <a:rPr dirty="0" sz="1100" spc="-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-110" b="0" i="1">
                <a:latin typeface="Bookman Old Style"/>
                <a:cs typeface="Bookman Old Style"/>
              </a:rPr>
              <a:t> </a:t>
            </a:r>
            <a:r>
              <a:rPr dirty="0" sz="1100" spc="-30">
                <a:latin typeface="Tahoma"/>
                <a:cs typeface="Tahoma"/>
              </a:rPr>
              <a:t>sin(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894" y="404201"/>
            <a:ext cx="4788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Dada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27777" sz="1200" spc="67">
                <a:latin typeface="Calibri"/>
                <a:cs typeface="Calibri"/>
              </a:rPr>
              <a:t>2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cerrado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acotado,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su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extensión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 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mbria"/>
                <a:cs typeface="Cambria"/>
              </a:rPr>
              <a:t>R</a:t>
            </a:r>
            <a:r>
              <a:rPr dirty="0" baseline="27777" sz="1200" spc="52">
                <a:latin typeface="Calibri"/>
                <a:cs typeface="Calibri"/>
              </a:rPr>
              <a:t>2</a:t>
            </a:r>
            <a:r>
              <a:rPr dirty="0" sz="1100" spc="3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2601" y="790307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4824" y="869288"/>
            <a:ext cx="546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4208" y="709954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Verdana"/>
                <a:cs typeface="Verdana"/>
              </a:rPr>
              <a:t>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7360" y="763408"/>
            <a:ext cx="4133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8808" y="1000873"/>
            <a:ext cx="3149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17676" sz="1650" spc="-60">
                <a:latin typeface="Verdana"/>
                <a:cs typeface="Verdana"/>
              </a:rPr>
              <a:t></a:t>
            </a:r>
            <a:r>
              <a:rPr dirty="0" sz="1100" spc="-40">
                <a:latin typeface="Calibri"/>
                <a:cs typeface="Calibri"/>
              </a:rPr>
              <a:t>0</a:t>
            </a:r>
            <a:r>
              <a:rPr dirty="0" sz="1100" spc="-4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3420" y="692198"/>
            <a:ext cx="586740" cy="50038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0" i="1">
                <a:latin typeface="DejaVu Sans Condensed"/>
                <a:cs typeface="DejaVu Sans Condensed"/>
              </a:rPr>
              <a:t>∈</a:t>
            </a:r>
            <a:r>
              <a:rPr dirty="0" sz="1100" spc="-114" b="0" i="1">
                <a:latin typeface="Bookman Old Style"/>
                <a:cs typeface="Bookman Old Style"/>
              </a:rPr>
              <a:t>/</a:t>
            </a:r>
            <a:r>
              <a:rPr dirty="0" sz="1100" spc="3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1463014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9994" y="146301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1673466"/>
            <a:ext cx="5039995" cy="498475"/>
          </a:xfrm>
          <a:custGeom>
            <a:avLst/>
            <a:gdLst/>
            <a:ahLst/>
            <a:cxnLst/>
            <a:rect l="l" t="t" r="r" b="b"/>
            <a:pathLst>
              <a:path w="5039995" h="498475">
                <a:moveTo>
                  <a:pt x="5039995" y="0"/>
                </a:moveTo>
                <a:lnTo>
                  <a:pt x="0" y="0"/>
                </a:lnTo>
                <a:lnTo>
                  <a:pt x="0" y="498030"/>
                </a:lnTo>
                <a:lnTo>
                  <a:pt x="5039995" y="49803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29956" y="1929204"/>
            <a:ext cx="781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06828" y="1687282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0614" y="1577669"/>
            <a:ext cx="113982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957580" algn="l"/>
              </a:tabLst>
            </a:pPr>
            <a:r>
              <a:rPr dirty="0" sz="1100" spc="33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33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87777" y="1929204"/>
            <a:ext cx="736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solidFill>
                  <a:srgbClr val="EB801A"/>
                </a:solidFill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4253" y="1766251"/>
            <a:ext cx="20739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95313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9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R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5248" y="1766251"/>
            <a:ext cx="9271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c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⊇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294" y="2301988"/>
            <a:ext cx="26612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 b="1">
                <a:latin typeface="Trebuchet MS"/>
                <a:cs typeface="Trebuchet MS"/>
              </a:rPr>
              <a:t>Nota: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definición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independiente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R.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70853"/>
            <a:ext cx="5039995" cy="1607820"/>
            <a:chOff x="359994" y="70853"/>
            <a:chExt cx="5039995" cy="1607820"/>
          </a:xfrm>
        </p:grpSpPr>
        <p:sp>
          <p:nvSpPr>
            <p:cNvPr id="3" name="object 3"/>
            <p:cNvSpPr/>
            <p:nvPr/>
          </p:nvSpPr>
          <p:spPr>
            <a:xfrm>
              <a:off x="359994" y="70853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59994" y="281304"/>
              <a:ext cx="5039995" cy="1397635"/>
            </a:xfrm>
            <a:custGeom>
              <a:avLst/>
              <a:gdLst/>
              <a:ahLst/>
              <a:cxnLst/>
              <a:rect l="l" t="t" r="r" b="b"/>
              <a:pathLst>
                <a:path w="5039995" h="1397635">
                  <a:moveTo>
                    <a:pt x="5039995" y="0"/>
                  </a:moveTo>
                  <a:lnTo>
                    <a:pt x="0" y="0"/>
                  </a:lnTo>
                  <a:lnTo>
                    <a:pt x="0" y="1397254"/>
                  </a:lnTo>
                  <a:lnTo>
                    <a:pt x="5039995" y="1397254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80733" y="0"/>
            <a:ext cx="4547235" cy="156146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770"/>
              </a:spcBef>
            </a:pP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6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ecin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30" b="1">
                <a:solidFill>
                  <a:srgbClr val="22373A"/>
                </a:solidFill>
                <a:latin typeface="Trebuchet MS"/>
                <a:cs typeface="Trebuchet MS"/>
              </a:rPr>
              <a:t>os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simp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endParaRPr sz="1100">
              <a:latin typeface="Trebuchet MS"/>
              <a:cs typeface="Trebuchet MS"/>
            </a:endParaRPr>
          </a:p>
          <a:p>
            <a:pPr marL="255904" indent="-113664">
              <a:lnSpc>
                <a:spcPct val="100000"/>
              </a:lnSpc>
              <a:spcBef>
                <a:spcPts val="670"/>
              </a:spcBef>
              <a:buClr>
                <a:srgbClr val="22373A"/>
              </a:buClr>
              <a:buChar char="•"/>
              <a:tabLst>
                <a:tab pos="256540" algn="l"/>
              </a:tabLst>
            </a:pPr>
            <a:r>
              <a:rPr dirty="0" sz="1100" spc="30">
                <a:latin typeface="Calibri"/>
                <a:cs typeface="Calibri"/>
              </a:rPr>
              <a:t>Verticalmente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simple</a:t>
            </a:r>
            <a:endParaRPr sz="1100">
              <a:latin typeface="Calibri"/>
              <a:cs typeface="Calibri"/>
            </a:endParaRPr>
          </a:p>
          <a:p>
            <a:pPr marL="779145">
              <a:lnSpc>
                <a:spcPct val="100000"/>
              </a:lnSpc>
              <a:spcBef>
                <a:spcPts val="1330"/>
              </a:spcBef>
            </a:pPr>
            <a:r>
              <a:rPr dirty="0" sz="1100" spc="-20" i="1">
                <a:latin typeface="DejaVu Sans Condensed"/>
                <a:cs typeface="DejaVu Sans Condensed"/>
              </a:rPr>
              <a:t>{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31250" sz="1200" spc="67">
                <a:latin typeface="Calibri"/>
                <a:cs typeface="Calibri"/>
              </a:rPr>
              <a:t>2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b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g</a:t>
            </a:r>
            <a:r>
              <a:rPr dirty="0" baseline="-10416" sz="1200" spc="22">
                <a:latin typeface="Calibri"/>
                <a:cs typeface="Calibri"/>
              </a:rPr>
              <a:t>1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baseline="-10416" sz="1200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i="1">
                <a:latin typeface="DejaVu Sans Condensed"/>
                <a:cs typeface="DejaVu Sans Condensed"/>
              </a:rPr>
              <a:t>}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g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g</a:t>
            </a:r>
            <a:r>
              <a:rPr dirty="0" baseline="-10416" sz="1200" spc="22">
                <a:latin typeface="Calibri"/>
                <a:cs typeface="Calibri"/>
              </a:rPr>
              <a:t>2</a:t>
            </a:r>
            <a:r>
              <a:rPr dirty="0" baseline="-10416" sz="1200" spc="262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 i="1">
                <a:latin typeface="DejaVu Sans Condensed"/>
                <a:cs typeface="DejaVu Sans Condensed"/>
              </a:rPr>
              <a:t>C</a:t>
            </a:r>
            <a:r>
              <a:rPr dirty="0" baseline="31250" sz="1200" spc="-15">
                <a:latin typeface="Calibri"/>
                <a:cs typeface="Calibri"/>
              </a:rPr>
              <a:t>0</a:t>
            </a:r>
            <a:r>
              <a:rPr dirty="0" sz="1100" spc="-10">
                <a:latin typeface="Tahoma"/>
                <a:cs typeface="Tahoma"/>
              </a:rPr>
              <a:t>([</a:t>
            </a:r>
            <a:r>
              <a:rPr dirty="0" sz="1100" spc="-10">
                <a:latin typeface="Calibri"/>
                <a:cs typeface="Calibri"/>
              </a:rPr>
              <a:t>a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b</a:t>
            </a:r>
            <a:r>
              <a:rPr dirty="0" sz="1100" spc="-20">
                <a:latin typeface="Tahoma"/>
                <a:cs typeface="Tahoma"/>
              </a:rPr>
              <a:t>])</a:t>
            </a:r>
            <a:endParaRPr sz="1100">
              <a:latin typeface="Tahoma"/>
              <a:cs typeface="Tahoma"/>
            </a:endParaRPr>
          </a:p>
          <a:p>
            <a:pPr marL="255904" indent="-113664">
              <a:lnSpc>
                <a:spcPct val="100000"/>
              </a:lnSpc>
              <a:spcBef>
                <a:spcPts val="1490"/>
              </a:spcBef>
              <a:buClr>
                <a:srgbClr val="22373A"/>
              </a:buClr>
              <a:buChar char="•"/>
              <a:tabLst>
                <a:tab pos="256540" algn="l"/>
              </a:tabLst>
            </a:pPr>
            <a:r>
              <a:rPr dirty="0" sz="1100" spc="40">
                <a:latin typeface="Calibri"/>
                <a:cs typeface="Calibri"/>
              </a:rPr>
              <a:t>Horizontalmente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simple</a:t>
            </a:r>
            <a:endParaRPr sz="1100">
              <a:latin typeface="Calibri"/>
              <a:cs typeface="Calibri"/>
            </a:endParaRPr>
          </a:p>
          <a:p>
            <a:pPr marL="779145">
              <a:lnSpc>
                <a:spcPct val="100000"/>
              </a:lnSpc>
              <a:spcBef>
                <a:spcPts val="1330"/>
              </a:spcBef>
            </a:pPr>
            <a:r>
              <a:rPr dirty="0" sz="1100" spc="-20" i="1">
                <a:latin typeface="DejaVu Sans Condensed"/>
                <a:cs typeface="DejaVu Sans Condensed"/>
              </a:rPr>
              <a:t>{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31250" sz="1200" spc="67">
                <a:latin typeface="Calibri"/>
                <a:cs typeface="Calibri"/>
              </a:rPr>
              <a:t>2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c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h</a:t>
            </a:r>
            <a:r>
              <a:rPr dirty="0" baseline="-10416" sz="1200" spc="15">
                <a:latin typeface="Calibri"/>
                <a:cs typeface="Calibri"/>
              </a:rPr>
              <a:t>1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Calibri"/>
                <a:cs typeface="Calibri"/>
              </a:rPr>
              <a:t>h</a:t>
            </a:r>
            <a:r>
              <a:rPr dirty="0" baseline="-10416" sz="1200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i="1">
                <a:latin typeface="DejaVu Sans Condensed"/>
                <a:cs typeface="DejaVu Sans Condensed"/>
              </a:rPr>
              <a:t>}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h</a:t>
            </a:r>
            <a:r>
              <a:rPr dirty="0" baseline="-10416" sz="1200">
                <a:latin typeface="Calibri"/>
                <a:cs typeface="Calibri"/>
              </a:rPr>
              <a:t>1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h</a:t>
            </a:r>
            <a:r>
              <a:rPr dirty="0" baseline="-10416" sz="1200" spc="22">
                <a:latin typeface="Calibri"/>
                <a:cs typeface="Calibri"/>
              </a:rPr>
              <a:t>2</a:t>
            </a:r>
            <a:r>
              <a:rPr dirty="0" baseline="-10416" sz="1200" spc="262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 i="1">
                <a:latin typeface="DejaVu Sans Condensed"/>
                <a:cs typeface="DejaVu Sans Condensed"/>
              </a:rPr>
              <a:t>C</a:t>
            </a:r>
            <a:r>
              <a:rPr dirty="0" baseline="31250" sz="1200" spc="-15">
                <a:latin typeface="Calibri"/>
                <a:cs typeface="Calibri"/>
              </a:rPr>
              <a:t>0</a:t>
            </a:r>
            <a:r>
              <a:rPr dirty="0" sz="1100" spc="-10">
                <a:latin typeface="Tahoma"/>
                <a:cs typeface="Tahoma"/>
              </a:rPr>
              <a:t>([</a:t>
            </a:r>
            <a:r>
              <a:rPr dirty="0" sz="1100" spc="-10">
                <a:latin typeface="Calibri"/>
                <a:cs typeface="Calibri"/>
              </a:rPr>
              <a:t>c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5">
                <a:latin typeface="Calibri"/>
                <a:cs typeface="Calibri"/>
              </a:rPr>
              <a:t>d</a:t>
            </a:r>
            <a:r>
              <a:rPr dirty="0" sz="1100" spc="-15">
                <a:latin typeface="Tahoma"/>
                <a:cs typeface="Tahoma"/>
              </a:rPr>
              <a:t>])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994" y="178169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0" b="1">
                <a:solidFill>
                  <a:srgbClr val="13B03D"/>
                </a:solidFill>
                <a:latin typeface="Trebuchet MS"/>
                <a:cs typeface="Trebuchet MS"/>
              </a:rPr>
              <a:t>Ejemplos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94" y="1992159"/>
            <a:ext cx="5039995" cy="78232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51435" rIns="0" bIns="0" rtlCol="0" vert="horz">
            <a:spAutoFit/>
          </a:bodyPr>
          <a:lstStyle/>
          <a:p>
            <a:pPr marL="276860" indent="-170815">
              <a:lnSpc>
                <a:spcPct val="100000"/>
              </a:lnSpc>
              <a:spcBef>
                <a:spcPts val="405"/>
              </a:spcBef>
              <a:buClr>
                <a:srgbClr val="13B03D"/>
              </a:buClr>
              <a:buAutoNum type="arabicPeriod" startAt="5"/>
              <a:tabLst>
                <a:tab pos="277495" algn="l"/>
              </a:tabLst>
            </a:pPr>
            <a:r>
              <a:rPr dirty="0" sz="1100" spc="40">
                <a:latin typeface="Calibri"/>
                <a:cs typeface="Calibri"/>
              </a:rPr>
              <a:t>Recinto encerrado </a:t>
            </a:r>
            <a:r>
              <a:rPr dirty="0" sz="1100" spc="30">
                <a:latin typeface="Calibri"/>
                <a:cs typeface="Calibri"/>
              </a:rPr>
              <a:t>entre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las</a:t>
            </a:r>
            <a:r>
              <a:rPr dirty="0" sz="1100" spc="40">
                <a:latin typeface="Calibri"/>
                <a:cs typeface="Calibri"/>
              </a:rPr>
              <a:t> rectas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10">
                <a:latin typeface="Calibri"/>
                <a:cs typeface="Calibri"/>
              </a:rPr>
              <a:t>x,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0,</a:t>
            </a:r>
            <a:r>
              <a:rPr dirty="0" sz="1100" spc="45">
                <a:latin typeface="Calibri"/>
                <a:cs typeface="Calibri"/>
              </a:rPr>
              <a:t> 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60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  <a:p>
            <a:pPr marL="276860" indent="-175260">
              <a:lnSpc>
                <a:spcPct val="100000"/>
              </a:lnSpc>
              <a:spcBef>
                <a:spcPts val="535"/>
              </a:spcBef>
              <a:buClr>
                <a:srgbClr val="13B03D"/>
              </a:buClr>
              <a:buAutoNum type="arabicPeriod" startAt="5"/>
              <a:tabLst>
                <a:tab pos="277495" algn="l"/>
              </a:tabLst>
            </a:pPr>
            <a:r>
              <a:rPr dirty="0" sz="1100" spc="40">
                <a:latin typeface="Calibri"/>
                <a:cs typeface="Calibri"/>
              </a:rPr>
              <a:t>Recinto encerrado </a:t>
            </a:r>
            <a:r>
              <a:rPr dirty="0" sz="1100" spc="30">
                <a:latin typeface="Calibri"/>
                <a:cs typeface="Calibri"/>
              </a:rPr>
              <a:t>entre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funciones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baseline="27777" sz="1200" spc="22">
                <a:latin typeface="Calibri"/>
                <a:cs typeface="Calibri"/>
              </a:rPr>
              <a:t>2</a:t>
            </a:r>
            <a:r>
              <a:rPr dirty="0" sz="1100" spc="15">
                <a:latin typeface="Calibri"/>
                <a:cs typeface="Calibri"/>
              </a:rPr>
              <a:t>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  <a:p>
            <a:pPr marL="276860" indent="-150495">
              <a:lnSpc>
                <a:spcPct val="100000"/>
              </a:lnSpc>
              <a:spcBef>
                <a:spcPts val="540"/>
              </a:spcBef>
              <a:buClr>
                <a:srgbClr val="13B03D"/>
              </a:buClr>
              <a:buAutoNum type="arabicPeriod" startAt="5"/>
              <a:tabLst>
                <a:tab pos="277495" algn="l"/>
              </a:tabLst>
            </a:pPr>
            <a:r>
              <a:rPr dirty="0" sz="1100" spc="40">
                <a:latin typeface="Calibri"/>
                <a:cs typeface="Calibri"/>
              </a:rPr>
              <a:t>Recinto encerrado</a:t>
            </a:r>
            <a:r>
              <a:rPr dirty="0" sz="1100" spc="45">
                <a:latin typeface="Calibri"/>
                <a:cs typeface="Calibri"/>
              </a:rPr>
              <a:t> por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5">
                <a:latin typeface="Calibri"/>
                <a:cs typeface="Calibri"/>
              </a:rPr>
              <a:t> cardioide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ecuación </a:t>
            </a:r>
            <a:r>
              <a:rPr dirty="0" sz="1100" spc="50">
                <a:latin typeface="Calibri"/>
                <a:cs typeface="Calibri"/>
              </a:rPr>
              <a:t>polar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Calibri"/>
                <a:cs typeface="Calibri"/>
              </a:rPr>
              <a:t>2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>
                <a:latin typeface="Calibri"/>
                <a:cs typeface="Calibri"/>
              </a:rPr>
              <a:t>1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5" b="0" i="1">
                <a:latin typeface="Bookman Old Style"/>
                <a:cs typeface="Bookman Old Style"/>
              </a:rPr>
              <a:t>θ</a:t>
            </a:r>
            <a:r>
              <a:rPr dirty="0" sz="1100" spc="-45">
                <a:latin typeface="Tahoma"/>
                <a:cs typeface="Tahoma"/>
              </a:rPr>
              <a:t>)</a:t>
            </a:r>
            <a:r>
              <a:rPr dirty="0" sz="1100" spc="-4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284670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282637"/>
            <a:ext cx="435610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45" b="1">
                <a:solidFill>
                  <a:srgbClr val="22373A"/>
                </a:solidFill>
                <a:latin typeface="Trebuchet MS"/>
                <a:cs typeface="Trebuchet MS"/>
              </a:rPr>
              <a:t>Fubini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para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conjuntos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vertical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horizontalmente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b="1">
                <a:solidFill>
                  <a:srgbClr val="22373A"/>
                </a:solidFill>
                <a:latin typeface="Trebuchet MS"/>
                <a:cs typeface="Trebuchet MS"/>
              </a:rPr>
              <a:t>simples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495122"/>
            <a:ext cx="5039995" cy="2065020"/>
          </a:xfrm>
          <a:custGeom>
            <a:avLst/>
            <a:gdLst/>
            <a:ahLst/>
            <a:cxnLst/>
            <a:rect l="l" t="t" r="r" b="b"/>
            <a:pathLst>
              <a:path w="5039995" h="2065020">
                <a:moveTo>
                  <a:pt x="5039995" y="0"/>
                </a:moveTo>
                <a:lnTo>
                  <a:pt x="0" y="0"/>
                </a:lnTo>
                <a:lnTo>
                  <a:pt x="0" y="2064956"/>
                </a:lnTo>
                <a:lnTo>
                  <a:pt x="5039995" y="206495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433" y="497241"/>
            <a:ext cx="2654935" cy="4972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75">
                <a:latin typeface="Calibri"/>
                <a:cs typeface="Calibri"/>
              </a:rPr>
              <a:t>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e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43840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verticalmente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simple,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96820" y="1225879"/>
            <a:ext cx="704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4167" y="9889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33194" y="1037296"/>
            <a:ext cx="144335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016635" algn="l"/>
                <a:tab pos="1353185" algn="l"/>
              </a:tabLst>
            </a:pPr>
            <a:r>
              <a:rPr dirty="0" sz="1100" spc="33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4725" y="1156607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5737" y="1114690"/>
            <a:ext cx="5905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0">
                <a:latin typeface="Calibri"/>
                <a:cs typeface="Calibri"/>
              </a:rPr>
              <a:t>b	</a:t>
            </a:r>
            <a:r>
              <a:rPr dirty="0" sz="800" spc="35">
                <a:latin typeface="Calibri"/>
                <a:cs typeface="Calibri"/>
              </a:rPr>
              <a:t>g</a:t>
            </a:r>
            <a:r>
              <a:rPr dirty="0" sz="800" spc="85">
                <a:latin typeface="Calibri"/>
                <a:cs typeface="Calibri"/>
              </a:rPr>
              <a:t> </a:t>
            </a: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sz="800" spc="2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9868" y="1225879"/>
            <a:ext cx="5467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90657" y="9889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5867" y="1225879"/>
            <a:ext cx="781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976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779" y="1388832"/>
            <a:ext cx="2952115" cy="4991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16050">
              <a:lnSpc>
                <a:spcPct val="100000"/>
              </a:lnSpc>
              <a:spcBef>
                <a:spcPts val="95"/>
              </a:spcBef>
              <a:tabLst>
                <a:tab pos="2327910" algn="l"/>
                <a:tab pos="2664460" algn="l"/>
              </a:tabLst>
            </a:pPr>
            <a:r>
              <a:rPr dirty="0" sz="800" spc="15">
                <a:latin typeface="Calibri"/>
                <a:cs typeface="Calibri"/>
              </a:rPr>
              <a:t>D	</a:t>
            </a:r>
            <a:r>
              <a:rPr dirty="0" sz="800" spc="40">
                <a:latin typeface="Calibri"/>
                <a:cs typeface="Calibri"/>
              </a:rPr>
              <a:t>a	</a:t>
            </a:r>
            <a:r>
              <a:rPr dirty="0" sz="800" spc="20">
                <a:latin typeface="Calibri"/>
                <a:cs typeface="Calibri"/>
              </a:rPr>
              <a:t>g</a:t>
            </a:r>
            <a:r>
              <a:rPr dirty="0" baseline="-9259" sz="900" spc="30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0">
                <a:latin typeface="Calibri"/>
                <a:cs typeface="Calibri"/>
              </a:rPr>
              <a:t>x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ahoma"/>
              <a:cs typeface="Tahoma"/>
            </a:endParaRPr>
          </a:p>
          <a:p>
            <a:pPr marL="137795" indent="-113030">
              <a:lnSpc>
                <a:spcPct val="100000"/>
              </a:lnSpc>
              <a:buClr>
                <a:srgbClr val="22373A"/>
              </a:buClr>
              <a:buChar char="•"/>
              <a:tabLst>
                <a:tab pos="138430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horizontalmente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simple,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96820" y="2119603"/>
            <a:ext cx="704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64573" y="1882684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3194" y="1931033"/>
            <a:ext cx="144335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016635" algn="l"/>
                <a:tab pos="1353185" algn="l"/>
              </a:tabLst>
            </a:pPr>
            <a:r>
              <a:rPr dirty="0" sz="1100" spc="33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405" y="2050331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5737" y="2008414"/>
            <a:ext cx="5975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9250" algn="l"/>
              </a:tabLst>
            </a:pPr>
            <a:r>
              <a:rPr dirty="0" sz="800" spc="45">
                <a:latin typeface="Calibri"/>
                <a:cs typeface="Calibri"/>
              </a:rPr>
              <a:t>d	</a:t>
            </a:r>
            <a:r>
              <a:rPr dirty="0" sz="800" spc="40">
                <a:latin typeface="Calibri"/>
                <a:cs typeface="Calibri"/>
              </a:rPr>
              <a:t>h</a:t>
            </a:r>
            <a:r>
              <a:rPr dirty="0" sz="800" spc="90">
                <a:latin typeface="Calibri"/>
                <a:cs typeface="Calibri"/>
              </a:rPr>
              <a:t> 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0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7123" y="2282556"/>
            <a:ext cx="15684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49325" algn="l"/>
                <a:tab pos="1286510" algn="l"/>
              </a:tabLst>
            </a:pPr>
            <a:r>
              <a:rPr dirty="0" sz="800" spc="15">
                <a:latin typeface="Calibri"/>
                <a:cs typeface="Calibri"/>
              </a:rPr>
              <a:t>D	</a:t>
            </a:r>
            <a:r>
              <a:rPr dirty="0" sz="800" spc="40">
                <a:latin typeface="Calibri"/>
                <a:cs typeface="Calibri"/>
              </a:rPr>
              <a:t>c	</a:t>
            </a:r>
            <a:r>
              <a:rPr dirty="0" sz="800" spc="20">
                <a:latin typeface="Calibri"/>
                <a:cs typeface="Calibri"/>
              </a:rPr>
              <a:t>h</a:t>
            </a:r>
            <a:r>
              <a:rPr dirty="0" baseline="-9259" sz="900" spc="30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0">
                <a:latin typeface="Calibri"/>
                <a:cs typeface="Calibri"/>
              </a:rPr>
              <a:t>y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77259" y="2119603"/>
            <a:ext cx="545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97071" y="1882684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23259" y="2119603"/>
            <a:ext cx="781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91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dy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711136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709103"/>
            <a:ext cx="60007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u="none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u="none" spc="30" b="1">
                <a:solidFill>
                  <a:srgbClr val="13B03D"/>
                </a:solidFill>
                <a:latin typeface="Trebuchet MS"/>
                <a:cs typeface="Trebuchet MS"/>
              </a:rPr>
              <a:t>os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921575"/>
            <a:ext cx="5039995" cy="1212215"/>
          </a:xfrm>
          <a:custGeom>
            <a:avLst/>
            <a:gdLst/>
            <a:ahLst/>
            <a:cxnLst/>
            <a:rect l="l" t="t" r="r" b="b"/>
            <a:pathLst>
              <a:path w="5039995" h="1212214">
                <a:moveTo>
                  <a:pt x="5039995" y="0"/>
                </a:moveTo>
                <a:lnTo>
                  <a:pt x="0" y="0"/>
                </a:lnTo>
                <a:lnTo>
                  <a:pt x="0" y="1212037"/>
                </a:lnTo>
                <a:lnTo>
                  <a:pt x="5039995" y="1212037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4395" y="854429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1357" y="1205965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4178" y="1030057"/>
            <a:ext cx="3460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321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052" y="1043011"/>
            <a:ext cx="4965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7820" algn="l"/>
              </a:tabLst>
            </a:pP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8.	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9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10">
                <a:latin typeface="Calibri"/>
                <a:cs typeface="Calibri"/>
              </a:rPr>
              <a:t>dA,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recinto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primer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cuadrante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limitado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9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 </a:t>
            </a:r>
            <a:r>
              <a:rPr dirty="0" sz="1100" spc="22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0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395" y="1219249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357" y="1570785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279" y="1407831"/>
            <a:ext cx="32677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6390" algn="l"/>
              </a:tabLst>
            </a:pPr>
            <a:r>
              <a:rPr dirty="0" sz="1100" spc="-55">
                <a:solidFill>
                  <a:srgbClr val="13B03D"/>
                </a:solidFill>
                <a:latin typeface="Calibri"/>
                <a:cs typeface="Calibri"/>
              </a:rPr>
              <a:t>9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dA,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ecin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limitado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2810" y="1394877"/>
            <a:ext cx="42354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72585" algn="l"/>
              </a:tabLst>
            </a:pPr>
            <a:r>
              <a:rPr dirty="0" baseline="3472" sz="1200" spc="-22">
                <a:latin typeface="Calibri"/>
                <a:cs typeface="Calibri"/>
              </a:rPr>
              <a:t>2</a:t>
            </a:r>
            <a:r>
              <a:rPr dirty="0" baseline="3472" sz="1200" spc="-22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39057" y="1407831"/>
            <a:ext cx="14274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i="1">
                <a:latin typeface="DejaVu Sans Condensed"/>
                <a:cs typeface="DejaVu Sans Condensed"/>
              </a:rPr>
              <a:t>−</a:t>
            </a:r>
            <a:r>
              <a:rPr dirty="0" sz="1100">
                <a:latin typeface="Calibri"/>
                <a:cs typeface="Calibri"/>
              </a:rPr>
              <a:t>3,y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0,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1584069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357" y="1935605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2025" y="175276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8315" y="1772639"/>
            <a:ext cx="30378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9734" algn="l"/>
              </a:tabLst>
            </a:pPr>
            <a:r>
              <a:rPr dirty="0" sz="1100" spc="-30">
                <a:solidFill>
                  <a:srgbClr val="13B03D"/>
                </a:solidFill>
                <a:latin typeface="Calibri"/>
                <a:cs typeface="Calibri"/>
              </a:rPr>
              <a:t>10.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80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ydA,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triángulo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vértices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00628" y="1772639"/>
            <a:ext cx="7950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9752" y="1772639"/>
            <a:ext cx="24637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4414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In</a:t>
            </a:r>
            <a:r>
              <a:rPr dirty="0" sz="1400" spc="-2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t</a:t>
            </a:r>
            <a:r>
              <a:rPr dirty="0" sz="1400" spc="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eg</a:t>
            </a:r>
            <a:r>
              <a:rPr dirty="0" sz="1400" spc="-3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r</a:t>
            </a:r>
            <a:r>
              <a:rPr dirty="0" sz="1400" spc="2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a</a:t>
            </a:r>
            <a:r>
              <a:rPr dirty="0" sz="140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-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trip</a:t>
            </a:r>
            <a:r>
              <a:rPr dirty="0" sz="1400" spc="-1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1693545" cy="5080"/>
            </a:xfrm>
            <a:custGeom>
              <a:avLst/>
              <a:gdLst/>
              <a:ahLst/>
              <a:cxnLst/>
              <a:rect l="l" t="t" r="r" b="b"/>
              <a:pathLst>
                <a:path w="1693545" h="5080">
                  <a:moveTo>
                    <a:pt x="0" y="5060"/>
                  </a:moveTo>
                  <a:lnTo>
                    <a:pt x="0" y="0"/>
                  </a:lnTo>
                  <a:lnTo>
                    <a:pt x="1693359" y="0"/>
                  </a:lnTo>
                  <a:lnTo>
                    <a:pt x="1693359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994" y="65989"/>
            <a:ext cx="503999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15">
                <a:solidFill>
                  <a:srgbClr val="22373A"/>
                </a:solidFill>
                <a:latin typeface="Arial"/>
                <a:cs typeface="Arial"/>
              </a:rPr>
              <a:t>R</a:t>
            </a:r>
            <a:r>
              <a:rPr dirty="0" u="none" baseline="27777" sz="1200" spc="22">
                <a:solidFill>
                  <a:srgbClr val="22373A"/>
                </a:solidFill>
              </a:rPr>
              <a:t>n</a:t>
            </a:r>
            <a:r>
              <a:rPr dirty="0" u="none" baseline="27777" sz="1200" spc="202">
                <a:solidFill>
                  <a:srgbClr val="22373A"/>
                </a:solidFill>
              </a:rPr>
              <a:t> </a:t>
            </a:r>
            <a:r>
              <a:rPr dirty="0" u="none" sz="1100" spc="-15" b="1">
                <a:solidFill>
                  <a:srgbClr val="22373A"/>
                </a:solidFill>
                <a:latin typeface="Trebuchet MS"/>
                <a:cs typeface="Trebuchet MS"/>
              </a:rPr>
              <a:t>como</a:t>
            </a:r>
            <a:r>
              <a:rPr dirty="0" u="none" sz="1100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100" spc="-35" b="1">
                <a:solidFill>
                  <a:srgbClr val="22373A"/>
                </a:solidFill>
                <a:latin typeface="Trebuchet MS"/>
                <a:cs typeface="Trebuchet MS"/>
              </a:rPr>
              <a:t>conjunto</a:t>
            </a:r>
            <a:r>
              <a:rPr dirty="0" u="none" sz="1100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100" spc="-25" b="1">
                <a:solidFill>
                  <a:srgbClr val="22373A"/>
                </a:solidFill>
                <a:latin typeface="Trebuchet MS"/>
                <a:cs typeface="Trebuchet MS"/>
              </a:rPr>
              <a:t>(producto</a:t>
            </a:r>
            <a:r>
              <a:rPr dirty="0" u="none" sz="1100" spc="-65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z="1100" spc="-20" b="1">
                <a:solidFill>
                  <a:srgbClr val="22373A"/>
                </a:solidFill>
                <a:latin typeface="Trebuchet MS"/>
                <a:cs typeface="Trebuchet MS"/>
              </a:rPr>
              <a:t>cartesiano)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9994" y="276428"/>
            <a:ext cx="5039995" cy="531495"/>
            <a:chOff x="359994" y="276428"/>
            <a:chExt cx="5039995" cy="531495"/>
          </a:xfrm>
        </p:grpSpPr>
        <p:sp>
          <p:nvSpPr>
            <p:cNvPr id="5" name="object 5"/>
            <p:cNvSpPr/>
            <p:nvPr/>
          </p:nvSpPr>
          <p:spPr>
            <a:xfrm>
              <a:off x="359994" y="276428"/>
              <a:ext cx="5039995" cy="531495"/>
            </a:xfrm>
            <a:custGeom>
              <a:avLst/>
              <a:gdLst/>
              <a:ahLst/>
              <a:cxnLst/>
              <a:rect l="l" t="t" r="r" b="b"/>
              <a:pathLst>
                <a:path w="5039995" h="531495">
                  <a:moveTo>
                    <a:pt x="5039995" y="0"/>
                  </a:moveTo>
                  <a:lnTo>
                    <a:pt x="0" y="0"/>
                  </a:lnTo>
                  <a:lnTo>
                    <a:pt x="0" y="531075"/>
                  </a:lnTo>
                  <a:lnTo>
                    <a:pt x="5039995" y="53107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412481" y="573760"/>
              <a:ext cx="360680" cy="17145"/>
            </a:xfrm>
            <a:custGeom>
              <a:avLst/>
              <a:gdLst/>
              <a:ahLst/>
              <a:cxnLst/>
              <a:rect l="l" t="t" r="r" b="b"/>
              <a:pathLst>
                <a:path w="360680" h="17145">
                  <a:moveTo>
                    <a:pt x="360210" y="0"/>
                  </a:moveTo>
                  <a:lnTo>
                    <a:pt x="0" y="0"/>
                  </a:lnTo>
                  <a:lnTo>
                    <a:pt x="0" y="16624"/>
                  </a:lnTo>
                  <a:lnTo>
                    <a:pt x="360210" y="16624"/>
                  </a:lnTo>
                  <a:lnTo>
                    <a:pt x="360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635505" y="552093"/>
            <a:ext cx="41211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-70">
                <a:latin typeface="Calibri"/>
                <a:cs typeface="Calibri"/>
              </a:rPr>
              <a:t> </a:t>
            </a:r>
            <a:r>
              <a:rPr dirty="0" sz="800" spc="-240">
                <a:latin typeface="Calibri"/>
                <a:cs typeface="Calibri"/>
              </a:rPr>
              <a:t>v</a:t>
            </a:r>
            <a:r>
              <a:rPr dirty="0" baseline="45454" sz="1650" spc="-202">
                <a:latin typeface="Verdana"/>
                <a:cs typeface="Verdana"/>
              </a:rPr>
              <a:t> </a:t>
            </a:r>
            <a:r>
              <a:rPr dirty="0" sz="800" spc="-175">
                <a:latin typeface="Calibri"/>
                <a:cs typeface="Calibri"/>
              </a:rPr>
              <a:t>e</a:t>
            </a:r>
            <a:r>
              <a:rPr dirty="0" baseline="45454" sz="1650" spc="-292">
                <a:latin typeface="Verdana"/>
                <a:cs typeface="Verdana"/>
              </a:rPr>
              <a:t> </a:t>
            </a:r>
            <a:r>
              <a:rPr dirty="0" sz="800" spc="25">
                <a:latin typeface="Calibri"/>
                <a:cs typeface="Calibri"/>
              </a:rPr>
              <a:t>c</a:t>
            </a:r>
            <a:r>
              <a:rPr dirty="0" sz="800" spc="45">
                <a:latin typeface="Calibri"/>
                <a:cs typeface="Calibri"/>
              </a:rPr>
              <a:t>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4736" y="439139"/>
            <a:ext cx="13627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932180" algn="l"/>
                <a:tab pos="1249045" algn="l"/>
              </a:tabLst>
            </a:pPr>
            <a:r>
              <a:rPr dirty="0" sz="1100" spc="100">
                <a:latin typeface="Verdana"/>
                <a:cs typeface="Verdana"/>
              </a:rPr>
              <a:t> </a:t>
            </a:r>
            <a:r>
              <a:rPr dirty="0" sz="1100" spc="100">
                <a:latin typeface="Verdana"/>
                <a:cs typeface="Verdana"/>
              </a:rPr>
              <a:t>	</a:t>
            </a:r>
            <a:r>
              <a:rPr dirty="0" sz="1100" spc="-210">
                <a:latin typeface="Verdana"/>
                <a:cs typeface="Verdana"/>
              </a:rPr>
              <a:t>_	</a:t>
            </a:r>
            <a:r>
              <a:rPr dirty="0" baseline="-10101" sz="1650" spc="-165">
                <a:latin typeface="Verdana"/>
                <a:cs typeface="Verdana"/>
              </a:rPr>
              <a:t> </a:t>
            </a:r>
            <a:endParaRPr baseline="-10101" sz="165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36304" y="596849"/>
            <a:ext cx="722630" cy="17145"/>
          </a:xfrm>
          <a:custGeom>
            <a:avLst/>
            <a:gdLst/>
            <a:ahLst/>
            <a:cxnLst/>
            <a:rect l="l" t="t" r="r" b="b"/>
            <a:pathLst>
              <a:path w="722629" h="17145">
                <a:moveTo>
                  <a:pt x="298767" y="0"/>
                </a:moveTo>
                <a:lnTo>
                  <a:pt x="0" y="0"/>
                </a:lnTo>
                <a:lnTo>
                  <a:pt x="0" y="16624"/>
                </a:lnTo>
                <a:lnTo>
                  <a:pt x="298767" y="16624"/>
                </a:lnTo>
                <a:lnTo>
                  <a:pt x="298767" y="0"/>
                </a:lnTo>
                <a:close/>
              </a:path>
              <a:path w="722629" h="17145">
                <a:moveTo>
                  <a:pt x="722210" y="0"/>
                </a:moveTo>
                <a:lnTo>
                  <a:pt x="423443" y="0"/>
                </a:lnTo>
                <a:lnTo>
                  <a:pt x="423443" y="16624"/>
                </a:lnTo>
                <a:lnTo>
                  <a:pt x="722210" y="16624"/>
                </a:lnTo>
                <a:lnTo>
                  <a:pt x="722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58515" y="462227"/>
            <a:ext cx="75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10">
                <a:latin typeface="Verdana"/>
                <a:cs typeface="Verdana"/>
              </a:rPr>
              <a:t>_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4185" y="590853"/>
            <a:ext cx="399415" cy="1917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90"/>
              </a:spcBef>
            </a:pPr>
            <a:r>
              <a:rPr dirty="0" sz="800" spc="70">
                <a:latin typeface="Calibri"/>
                <a:cs typeface="Calibri"/>
              </a:rPr>
              <a:t>n</a:t>
            </a:r>
            <a:r>
              <a:rPr dirty="0" sz="800" spc="35">
                <a:latin typeface="Calibri"/>
                <a:cs typeface="Calibri"/>
              </a:rPr>
              <a:t>-</a:t>
            </a:r>
            <a:r>
              <a:rPr dirty="0" sz="800" spc="-220">
                <a:latin typeface="Calibri"/>
                <a:cs typeface="Calibri"/>
              </a:rPr>
              <a:t>t</a:t>
            </a:r>
            <a:r>
              <a:rPr dirty="0" baseline="50505" sz="1650" spc="-240">
                <a:latin typeface="Verdana"/>
                <a:cs typeface="Verdana"/>
              </a:rPr>
              <a:t> </a:t>
            </a:r>
            <a:r>
              <a:rPr dirty="0" sz="800" spc="-165">
                <a:latin typeface="Calibri"/>
                <a:cs typeface="Calibri"/>
              </a:rPr>
              <a:t>u</a:t>
            </a:r>
            <a:r>
              <a:rPr dirty="0" baseline="50505" sz="1650" spc="-292">
                <a:latin typeface="Verdana"/>
                <a:cs typeface="Verdana"/>
              </a:rPr>
              <a:t> </a:t>
            </a:r>
            <a:r>
              <a:rPr dirty="0" sz="800" spc="65">
                <a:latin typeface="Calibri"/>
                <a:cs typeface="Calibri"/>
              </a:rPr>
              <a:t>p</a:t>
            </a:r>
            <a:r>
              <a:rPr dirty="0" sz="800" spc="20">
                <a:latin typeface="Calibri"/>
                <a:cs typeface="Calibri"/>
              </a:rPr>
              <a:t>l</a:t>
            </a: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5017" y="369213"/>
            <a:ext cx="3822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15">
                <a:latin typeface="Arial"/>
                <a:cs typeface="Arial"/>
              </a:rPr>
              <a:t>R</a:t>
            </a:r>
            <a:r>
              <a:rPr dirty="0" baseline="31250" sz="1200" spc="22">
                <a:latin typeface="Calibri"/>
                <a:cs typeface="Calibri"/>
              </a:rPr>
              <a:t>n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u="heavy" sz="1100" spc="-1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·</a:t>
            </a:r>
            <a:r>
              <a:rPr dirty="0" u="heavy" sz="1100" spc="-13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heavy" sz="1100" spc="-1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·</a:t>
            </a:r>
            <a:r>
              <a:rPr dirty="0" u="heavy" sz="1100" spc="-13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heavy" sz="1100" spc="-1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·</a:t>
            </a:r>
            <a:r>
              <a:rPr dirty="0" u="heavy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heavy" sz="1100" spc="1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×</a:t>
            </a:r>
            <a:r>
              <a:rPr dirty="0" u="heavy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heavy" sz="11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{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baseline="-10416" sz="1200" spc="22">
                <a:latin typeface="Calibri"/>
                <a:cs typeface="Calibri"/>
              </a:rPr>
              <a:t>2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r>
              <a:rPr dirty="0" sz="1100" spc="4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baseline="-17361" sz="1200" spc="60">
                <a:latin typeface="Calibri"/>
                <a:cs typeface="Calibri"/>
              </a:rPr>
              <a:t>i</a:t>
            </a:r>
            <a:r>
              <a:rPr dirty="0" baseline="-17361" sz="1200" spc="254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∀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n</a:t>
            </a:r>
            <a:r>
              <a:rPr dirty="0" sz="1100" spc="-20" i="1"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59994" y="885342"/>
            <a:ext cx="5039995" cy="1524635"/>
            <a:chOff x="359994" y="885342"/>
            <a:chExt cx="5039995" cy="1524635"/>
          </a:xfrm>
        </p:grpSpPr>
        <p:sp>
          <p:nvSpPr>
            <p:cNvPr id="14" name="object 14"/>
            <p:cNvSpPr/>
            <p:nvPr/>
          </p:nvSpPr>
          <p:spPr>
            <a:xfrm>
              <a:off x="359994" y="885342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59994" y="1095806"/>
              <a:ext cx="5039995" cy="1313815"/>
            </a:xfrm>
            <a:custGeom>
              <a:avLst/>
              <a:gdLst/>
              <a:ahLst/>
              <a:cxnLst/>
              <a:rect l="l" t="t" r="r" b="b"/>
              <a:pathLst>
                <a:path w="5039995" h="1313814">
                  <a:moveTo>
                    <a:pt x="5039995" y="0"/>
                  </a:moveTo>
                  <a:lnTo>
                    <a:pt x="0" y="0"/>
                  </a:lnTo>
                  <a:lnTo>
                    <a:pt x="0" y="1313624"/>
                  </a:lnTo>
                  <a:lnTo>
                    <a:pt x="5039995" y="1313624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342633" y="825421"/>
            <a:ext cx="4895215" cy="14490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545"/>
              </a:spcBef>
            </a:pPr>
            <a:r>
              <a:rPr dirty="0" sz="1100" spc="-10">
                <a:solidFill>
                  <a:srgbClr val="22373A"/>
                </a:solidFill>
                <a:latin typeface="Arial"/>
                <a:cs typeface="Arial"/>
              </a:rPr>
              <a:t>R</a:t>
            </a:r>
            <a:r>
              <a:rPr dirty="0" baseline="27777" sz="1200" spc="6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baseline="27777" sz="1200" spc="6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baseline="27777" sz="1200" spc="-7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-6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omo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acio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ec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ori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endParaRPr sz="11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  <a:spcBef>
                <a:spcPts val="445"/>
              </a:spcBef>
            </a:pPr>
            <a:r>
              <a:rPr dirty="0" sz="1100" spc="60">
                <a:latin typeface="Calibri"/>
                <a:cs typeface="Calibri"/>
              </a:rPr>
              <a:t>Suma</a:t>
            </a:r>
            <a:r>
              <a:rPr dirty="0" sz="1100" spc="40">
                <a:latin typeface="Calibri"/>
                <a:cs typeface="Calibri"/>
              </a:rPr>
              <a:t> vectorial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producto</a:t>
            </a:r>
            <a:r>
              <a:rPr dirty="0" sz="1100" spc="45">
                <a:latin typeface="Calibri"/>
                <a:cs typeface="Calibri"/>
              </a:rPr>
              <a:t> 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escalar</a:t>
            </a:r>
            <a:r>
              <a:rPr dirty="0" sz="1100" spc="40">
                <a:latin typeface="Calibri"/>
                <a:cs typeface="Calibri"/>
              </a:rPr>
              <a:t> (extensión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comp.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comp.)</a:t>
            </a:r>
            <a:endParaRPr sz="1100">
              <a:latin typeface="Calibri"/>
              <a:cs typeface="Calibri"/>
            </a:endParaRPr>
          </a:p>
          <a:p>
            <a:pPr marL="255270">
              <a:lnSpc>
                <a:spcPct val="100000"/>
              </a:lnSpc>
              <a:spcBef>
                <a:spcPts val="790"/>
              </a:spcBef>
            </a:pPr>
            <a:r>
              <a:rPr dirty="0" sz="1100" spc="165">
                <a:latin typeface="Tahoma"/>
                <a:cs typeface="Tahoma"/>
              </a:rPr>
              <a:t>+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305" i="1">
                <a:latin typeface="DejaVu Sans Condensed"/>
                <a:cs typeface="DejaVu Sans Condensed"/>
              </a:rPr>
              <a:t>−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endParaRPr baseline="31250" sz="1200">
              <a:latin typeface="Calibri"/>
              <a:cs typeface="Calibri"/>
            </a:endParaRPr>
          </a:p>
          <a:p>
            <a:pPr marL="659765">
              <a:lnSpc>
                <a:spcPct val="100000"/>
              </a:lnSpc>
              <a:spcBef>
                <a:spcPts val="535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5" i="1">
                <a:latin typeface="DejaVu Sans Condensed"/>
                <a:cs typeface="DejaVu Sans Condensed"/>
              </a:rPr>
              <a:t>−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60">
                <a:latin typeface="Calibri"/>
                <a:cs typeface="Calibri"/>
              </a:rPr>
              <a:t>n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89890">
              <a:lnSpc>
                <a:spcPct val="100000"/>
              </a:lnSpc>
              <a:spcBef>
                <a:spcPts val="540"/>
              </a:spcBef>
              <a:tabLst>
                <a:tab pos="3720465" algn="l"/>
              </a:tabLst>
            </a:pP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195" i="1">
                <a:latin typeface="DejaVu Sans Condensed"/>
                <a:cs typeface="DejaVu Sans Condensed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305" i="1">
                <a:latin typeface="DejaVu Sans Condensed"/>
                <a:cs typeface="DejaVu Sans Condensed"/>
              </a:rPr>
              <a:t>−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31250" sz="1200" spc="60">
                <a:latin typeface="Calibri"/>
                <a:cs typeface="Calibri"/>
              </a:rPr>
              <a:t>n</a:t>
            </a:r>
            <a:r>
              <a:rPr dirty="0" baseline="31250" sz="12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646430">
              <a:lnSpc>
                <a:spcPct val="100000"/>
              </a:lnSpc>
              <a:spcBef>
                <a:spcPts val="535"/>
              </a:spcBef>
              <a:tabLst>
                <a:tab pos="3716654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 b="0" i="1">
                <a:latin typeface="Bookman Old Style"/>
                <a:cs typeface="Bookman Old Style"/>
              </a:rPr>
              <a:t>λ,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5" i="1">
                <a:latin typeface="DejaVu Sans Condensed"/>
                <a:cs typeface="DejaVu Sans Condensed"/>
              </a:rPr>
              <a:t>−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-10416" sz="1200" spc="127">
                <a:latin typeface="Calibri"/>
                <a:cs typeface="Calibri"/>
              </a:rPr>
              <a:t>n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994" y="2487256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994" y="2697708"/>
            <a:ext cx="5039995" cy="407034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15">
                <a:latin typeface="Calibri"/>
                <a:cs typeface="Calibri"/>
              </a:rPr>
              <a:t>6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4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3763" y="2965143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317817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u="none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0" b="1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ubini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0" b="1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u="none" spc="-4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60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ubos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onjun</a:t>
            </a:r>
            <a:r>
              <a:rPr dirty="0" u="none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30" b="1">
                <a:solidFill>
                  <a:srgbClr val="22373A"/>
                </a:solidFill>
                <a:latin typeface="Trebuchet MS"/>
                <a:cs typeface="Trebuchet MS"/>
              </a:rPr>
              <a:t>os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b="1">
                <a:solidFill>
                  <a:srgbClr val="22373A"/>
                </a:solidFill>
                <a:latin typeface="Trebuchet MS"/>
                <a:cs typeface="Trebuchet MS"/>
              </a:rPr>
              <a:t>simp</a:t>
            </a:r>
            <a:r>
              <a:rPr dirty="0" u="none" spc="-1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2099310"/>
          </a:xfrm>
          <a:custGeom>
            <a:avLst/>
            <a:gdLst/>
            <a:ahLst/>
            <a:cxnLst/>
            <a:rect l="l" t="t" r="r" b="b"/>
            <a:pathLst>
              <a:path w="5039995" h="2099310">
                <a:moveTo>
                  <a:pt x="5039995" y="0"/>
                </a:moveTo>
                <a:lnTo>
                  <a:pt x="0" y="0"/>
                </a:lnTo>
                <a:lnTo>
                  <a:pt x="0" y="2099106"/>
                </a:lnTo>
                <a:lnTo>
                  <a:pt x="5039995" y="209910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07160" y="1187232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1457" y="1024266"/>
            <a:ext cx="11703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333" y="290231"/>
            <a:ext cx="2312035" cy="7372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-22">
                <a:latin typeface="Calibri"/>
                <a:cs typeface="Calibri"/>
              </a:rPr>
              <a:t>3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75">
                <a:latin typeface="Calibri"/>
                <a:cs typeface="Calibri"/>
              </a:rPr>
              <a:t>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25">
                <a:latin typeface="Calibri"/>
                <a:cs typeface="Calibri"/>
              </a:rPr>
              <a:t>e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81305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81940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602615">
              <a:lnSpc>
                <a:spcPct val="100000"/>
              </a:lnSpc>
              <a:spcBef>
                <a:spcPts val="1675"/>
              </a:spcBef>
              <a:tabLst>
                <a:tab pos="2164715" algn="l"/>
              </a:tabLst>
            </a:pPr>
            <a:r>
              <a:rPr dirty="0" sz="1100" spc="335">
                <a:latin typeface="Verdana"/>
                <a:cs typeface="Verdana"/>
              </a:rPr>
              <a:t>  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6311" y="913090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0667" y="954994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9342" y="1187232"/>
            <a:ext cx="1631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libri"/>
                <a:cs typeface="Calibri"/>
              </a:rPr>
              <a:t>a</a:t>
            </a:r>
            <a:r>
              <a:rPr dirty="0" baseline="-9259" sz="900" spc="-7">
                <a:latin typeface="Calibri"/>
                <a:cs typeface="Calibri"/>
              </a:rPr>
              <a:t>1</a:t>
            </a:r>
            <a:endParaRPr baseline="-9259"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3692" y="7873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0931" y="954994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3369" y="835696"/>
            <a:ext cx="47498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83210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baseline="2525" sz="1650" spc="622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1914" y="913090"/>
            <a:ext cx="4464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4810" algn="l"/>
              </a:tabLst>
            </a:pPr>
            <a:r>
              <a:rPr dirty="0" sz="800" spc="40">
                <a:latin typeface="Calibri"/>
                <a:cs typeface="Calibri"/>
              </a:rPr>
              <a:t>b</a:t>
            </a:r>
            <a:r>
              <a:rPr dirty="0" sz="800" spc="40">
                <a:latin typeface="Calibri"/>
                <a:cs typeface="Calibri"/>
              </a:rPr>
              <a:t>	</a:t>
            </a:r>
            <a:r>
              <a:rPr dirty="0" sz="800" spc="40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2652" y="954994"/>
            <a:ext cx="6286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22244" y="1187232"/>
            <a:ext cx="55499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422909" algn="l"/>
              </a:tabLst>
            </a:pPr>
            <a:r>
              <a:rPr dirty="0" sz="800" spc="-5">
                <a:latin typeface="Calibri"/>
                <a:cs typeface="Calibri"/>
              </a:rPr>
              <a:t>b</a:t>
            </a:r>
            <a:r>
              <a:rPr dirty="0" baseline="-9259" sz="900" spc="-7">
                <a:latin typeface="Calibri"/>
                <a:cs typeface="Calibri"/>
              </a:rPr>
              <a:t>1	</a:t>
            </a:r>
            <a:r>
              <a:rPr dirty="0" sz="800" spc="-5">
                <a:latin typeface="Calibri"/>
                <a:cs typeface="Calibri"/>
              </a:rPr>
              <a:t>c</a:t>
            </a:r>
            <a:r>
              <a:rPr dirty="0" baseline="-9259" sz="900" spc="-7">
                <a:latin typeface="Calibri"/>
                <a:cs typeface="Calibri"/>
              </a:rPr>
              <a:t>1</a:t>
            </a:r>
            <a:endParaRPr baseline="-9259"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15677" y="1024266"/>
            <a:ext cx="6597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z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9559" y="828915"/>
            <a:ext cx="127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23295" y="787360"/>
            <a:ext cx="135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1664" y="1024266"/>
            <a:ext cx="11677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25170" algn="l"/>
                <a:tab pos="100647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6079" y="1506142"/>
            <a:ext cx="4676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{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x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27777" sz="1200" spc="67">
                <a:latin typeface="Calibri"/>
                <a:cs typeface="Calibri"/>
              </a:rPr>
              <a:t>2</a:t>
            </a:r>
            <a:r>
              <a:rPr dirty="0" baseline="27777" sz="1200" spc="254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baseline="-10416" sz="1200" spc="-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a</a:t>
            </a:r>
            <a:r>
              <a:rPr dirty="0" baseline="-10416" sz="1200" spc="30">
                <a:latin typeface="Calibri"/>
                <a:cs typeface="Calibri"/>
              </a:rPr>
              <a:t>2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g</a:t>
            </a:r>
            <a:r>
              <a:rPr dirty="0" baseline="-10416" sz="1200" spc="22">
                <a:latin typeface="Calibri"/>
                <a:cs typeface="Calibri"/>
              </a:rPr>
              <a:t>1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g</a:t>
            </a:r>
            <a:r>
              <a:rPr dirty="0" baseline="-10416" sz="1200" spc="22">
                <a:latin typeface="Calibri"/>
                <a:cs typeface="Calibri"/>
              </a:rPr>
              <a:t>2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x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h</a:t>
            </a:r>
            <a:r>
              <a:rPr dirty="0" baseline="-10416" sz="1200" spc="15">
                <a:latin typeface="Calibri"/>
                <a:cs typeface="Calibri"/>
              </a:rPr>
              <a:t>1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x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y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h</a:t>
            </a:r>
            <a:r>
              <a:rPr dirty="0" baseline="-10416" sz="1200" spc="30">
                <a:latin typeface="Calibri"/>
                <a:cs typeface="Calibri"/>
              </a:rPr>
              <a:t>2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x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y</a:t>
            </a:r>
            <a:r>
              <a:rPr dirty="0" sz="1100" spc="-20">
                <a:latin typeface="Tahoma"/>
                <a:cs typeface="Tahoma"/>
              </a:rPr>
              <a:t>)</a:t>
            </a:r>
            <a:r>
              <a:rPr dirty="0" sz="1100" spc="-20" i="1">
                <a:latin typeface="DejaVu Sans Condensed"/>
                <a:cs typeface="DejaVu Sans Condensed"/>
              </a:rPr>
              <a:t>}</a:t>
            </a:r>
            <a:r>
              <a:rPr dirty="0" sz="1100" spc="-2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1457" y="1935072"/>
            <a:ext cx="11703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46311" y="1823883"/>
            <a:ext cx="800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5451" y="1746490"/>
            <a:ext cx="204025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574800" algn="l"/>
                <a:tab pos="1950085" algn="l"/>
              </a:tabLst>
            </a:pPr>
            <a:r>
              <a:rPr dirty="0" sz="1100" spc="335">
                <a:latin typeface="Verdana"/>
                <a:cs typeface="Verdana"/>
              </a:rPr>
              <a:t>  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73692" y="1698153"/>
            <a:ext cx="6407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8159" algn="l"/>
              </a:tabLst>
            </a:pPr>
            <a:r>
              <a:rPr dirty="0" sz="1100" spc="360">
                <a:latin typeface="Verdana"/>
                <a:cs typeface="Verdana"/>
              </a:rPr>
              <a:t>(</a:t>
            </a:r>
            <a:r>
              <a:rPr dirty="0" sz="1100" spc="360">
                <a:latin typeface="Verdana"/>
                <a:cs typeface="Verdana"/>
              </a:rPr>
              <a:t>	</a:t>
            </a:r>
            <a:r>
              <a:rPr dirty="0" sz="1100" spc="360">
                <a:latin typeface="Verdana"/>
                <a:cs typeface="Verdana"/>
              </a:rPr>
              <a:t>(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89083" y="174649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00667" y="1865800"/>
            <a:ext cx="94869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6080" algn="l"/>
                <a:tab pos="897890" algn="l"/>
              </a:tabLst>
            </a:pPr>
            <a:r>
              <a:rPr dirty="0" sz="600" spc="-15">
                <a:latin typeface="Calibri"/>
                <a:cs typeface="Calibri"/>
              </a:rPr>
              <a:t>2</a:t>
            </a:r>
            <a:r>
              <a:rPr dirty="0" sz="600" spc="-15">
                <a:latin typeface="Calibri"/>
                <a:cs typeface="Calibri"/>
              </a:rPr>
              <a:t>	</a:t>
            </a:r>
            <a:r>
              <a:rPr dirty="0" sz="600" spc="-15">
                <a:latin typeface="Calibri"/>
                <a:cs typeface="Calibri"/>
              </a:rPr>
              <a:t>2</a:t>
            </a:r>
            <a:r>
              <a:rPr dirty="0" sz="600" spc="-15">
                <a:latin typeface="Calibri"/>
                <a:cs typeface="Calibri"/>
              </a:rPr>
              <a:t>	</a:t>
            </a: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21914" y="1823883"/>
            <a:ext cx="8445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8159" algn="l"/>
              </a:tabLst>
            </a:pPr>
            <a:r>
              <a:rPr dirty="0" sz="800" spc="35">
                <a:latin typeface="Calibri"/>
                <a:cs typeface="Calibri"/>
              </a:rPr>
              <a:t>g</a:t>
            </a:r>
            <a:r>
              <a:rPr dirty="0" sz="800" spc="160">
                <a:latin typeface="Calibri"/>
                <a:cs typeface="Calibri"/>
              </a:rPr>
              <a:t> </a:t>
            </a:r>
            <a:r>
              <a:rPr dirty="0" sz="800" spc="25">
                <a:latin typeface="Tahoma"/>
                <a:cs typeface="Tahoma"/>
              </a:rPr>
              <a:t>(</a:t>
            </a:r>
            <a:r>
              <a:rPr dirty="0" sz="800" spc="25">
                <a:latin typeface="Calibri"/>
                <a:cs typeface="Calibri"/>
              </a:rPr>
              <a:t>x</a:t>
            </a:r>
            <a:r>
              <a:rPr dirty="0" sz="800" spc="25">
                <a:latin typeface="Tahoma"/>
                <a:cs typeface="Tahoma"/>
              </a:rPr>
              <a:t>)	</a:t>
            </a:r>
            <a:r>
              <a:rPr dirty="0" sz="800" spc="40">
                <a:latin typeface="Calibri"/>
                <a:cs typeface="Calibri"/>
              </a:rPr>
              <a:t>h</a:t>
            </a:r>
            <a:r>
              <a:rPr dirty="0" sz="800" spc="105">
                <a:latin typeface="Calibri"/>
                <a:cs typeface="Calibri"/>
              </a:rPr>
              <a:t> </a:t>
            </a:r>
            <a:r>
              <a:rPr dirty="0" sz="800" spc="15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x</a:t>
            </a:r>
            <a:r>
              <a:rPr dirty="0" sz="800" spc="15" b="0" i="1">
                <a:latin typeface="Bookman Old Style"/>
                <a:cs typeface="Bookman Old Style"/>
              </a:rPr>
              <a:t>,</a:t>
            </a:r>
            <a:r>
              <a:rPr dirty="0" sz="800" spc="15">
                <a:latin typeface="Calibri"/>
                <a:cs typeface="Calibri"/>
              </a:rPr>
              <a:t>y</a:t>
            </a:r>
            <a:r>
              <a:rPr dirty="0" sz="800" spc="1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70452" y="1935072"/>
            <a:ext cx="6597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1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z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04334" y="1698153"/>
            <a:ext cx="416559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94005" algn="l"/>
              </a:tabLst>
            </a:pPr>
            <a:r>
              <a:rPr dirty="0" sz="1100" spc="475">
                <a:latin typeface="Verdana"/>
                <a:cs typeface="Verdana"/>
              </a:rPr>
              <a:t> </a:t>
            </a:r>
            <a:r>
              <a:rPr dirty="0" sz="1100" spc="475">
                <a:latin typeface="Verdana"/>
                <a:cs typeface="Verdana"/>
              </a:rPr>
              <a:t>	</a:t>
            </a:r>
            <a:r>
              <a:rPr dirty="0" sz="1100" spc="47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16451" y="1935072"/>
            <a:ext cx="1175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32790" algn="l"/>
                <a:tab pos="1014730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50" b="0" i="1">
                <a:latin typeface="Bookman Old Style"/>
                <a:cs typeface="Bookman Old Style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dy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50">
                <a:latin typeface="Calibri"/>
                <a:cs typeface="Calibri"/>
              </a:rPr>
              <a:t>dx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4594" y="2098025"/>
            <a:ext cx="3516629" cy="867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5190">
              <a:lnSpc>
                <a:spcPct val="100000"/>
              </a:lnSpc>
              <a:spcBef>
                <a:spcPts val="95"/>
              </a:spcBef>
              <a:tabLst>
                <a:tab pos="2262505" algn="l"/>
                <a:tab pos="2637790" algn="l"/>
                <a:tab pos="3143885" algn="l"/>
              </a:tabLst>
            </a:pPr>
            <a:r>
              <a:rPr dirty="0" sz="800" spc="15">
                <a:latin typeface="Calibri"/>
                <a:cs typeface="Calibri"/>
              </a:rPr>
              <a:t>D	</a:t>
            </a:r>
            <a:r>
              <a:rPr dirty="0" sz="800" spc="-5">
                <a:latin typeface="Calibri"/>
                <a:cs typeface="Calibri"/>
              </a:rPr>
              <a:t>a</a:t>
            </a:r>
            <a:r>
              <a:rPr dirty="0" baseline="-9259" sz="900" spc="-7">
                <a:latin typeface="Calibri"/>
                <a:cs typeface="Calibri"/>
              </a:rPr>
              <a:t>1	</a:t>
            </a:r>
            <a:r>
              <a:rPr dirty="0" sz="800" spc="20">
                <a:latin typeface="Calibri"/>
                <a:cs typeface="Calibri"/>
              </a:rPr>
              <a:t>g</a:t>
            </a:r>
            <a:r>
              <a:rPr dirty="0" baseline="-9259" sz="900" spc="30">
                <a:latin typeface="Calibri"/>
                <a:cs typeface="Calibri"/>
              </a:rPr>
              <a:t>1</a:t>
            </a: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20">
                <a:latin typeface="Calibri"/>
                <a:cs typeface="Calibri"/>
              </a:rPr>
              <a:t>x</a:t>
            </a:r>
            <a:r>
              <a:rPr dirty="0" sz="800" spc="20">
                <a:latin typeface="Tahoma"/>
                <a:cs typeface="Tahoma"/>
              </a:rPr>
              <a:t>)	</a:t>
            </a:r>
            <a:r>
              <a:rPr dirty="0" sz="800" spc="15">
                <a:latin typeface="Calibri"/>
                <a:cs typeface="Calibri"/>
              </a:rPr>
              <a:t>h</a:t>
            </a:r>
            <a:r>
              <a:rPr dirty="0" baseline="-9259" sz="900" spc="22">
                <a:latin typeface="Calibri"/>
                <a:cs typeface="Calibri"/>
              </a:rPr>
              <a:t>1</a:t>
            </a:r>
            <a:r>
              <a:rPr dirty="0" sz="800" spc="15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x</a:t>
            </a:r>
            <a:r>
              <a:rPr dirty="0" sz="800" spc="15" b="0" i="1">
                <a:latin typeface="Bookman Old Style"/>
                <a:cs typeface="Bookman Old Style"/>
              </a:rPr>
              <a:t>,</a:t>
            </a:r>
            <a:r>
              <a:rPr dirty="0" sz="800" spc="15">
                <a:latin typeface="Calibri"/>
                <a:cs typeface="Calibri"/>
              </a:rPr>
              <a:t>y</a:t>
            </a:r>
            <a:r>
              <a:rPr dirty="0" sz="800" spc="15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dirty="0" sz="1100" spc="-35" b="1">
                <a:latin typeface="Trebuchet MS"/>
                <a:cs typeface="Trebuchet MS"/>
              </a:rPr>
              <a:t>Nota: </a:t>
            </a:r>
            <a:r>
              <a:rPr dirty="0" sz="1100" spc="40">
                <a:latin typeface="Calibri"/>
                <a:cs typeface="Calibri"/>
              </a:rPr>
              <a:t>Existen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45">
                <a:latin typeface="Calibri"/>
                <a:cs typeface="Calibri"/>
              </a:rPr>
              <a:t> versiones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cada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caso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(en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general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n</a:t>
            </a:r>
            <a:r>
              <a:rPr dirty="0" sz="1100" spc="5">
                <a:latin typeface="Tahoma"/>
                <a:cs typeface="Tahoma"/>
              </a:rPr>
              <a:t>!</a:t>
            </a:r>
            <a:r>
              <a:rPr dirty="0" sz="1100" spc="5">
                <a:latin typeface="Calibri"/>
                <a:cs typeface="Calibri"/>
              </a:rPr>
              <a:t>).</a:t>
            </a:r>
            <a:endParaRPr sz="11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780"/>
              </a:spcBef>
            </a:pPr>
            <a:r>
              <a:rPr dirty="0" sz="1100" spc="-5" b="1">
                <a:latin typeface="Trebuchet MS"/>
                <a:cs typeface="Trebuchet MS"/>
              </a:rPr>
              <a:t>No</a:t>
            </a:r>
            <a:r>
              <a:rPr dirty="0" sz="1100" spc="-15" b="1">
                <a:latin typeface="Trebuchet MS"/>
                <a:cs typeface="Trebuchet MS"/>
              </a:rPr>
              <a:t>t</a:t>
            </a:r>
            <a:r>
              <a:rPr dirty="0" sz="1100" spc="-35" b="1">
                <a:latin typeface="Trebuchet MS"/>
                <a:cs typeface="Trebuchet MS"/>
              </a:rPr>
              <a:t>ación: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20">
                <a:latin typeface="Calibri"/>
                <a:cs typeface="Calibri"/>
              </a:rPr>
              <a:t>dV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740384"/>
            <a:ext cx="5039995" cy="1363980"/>
            <a:chOff x="359994" y="740384"/>
            <a:chExt cx="5039995" cy="1363980"/>
          </a:xfrm>
        </p:grpSpPr>
        <p:sp>
          <p:nvSpPr>
            <p:cNvPr id="3" name="object 3"/>
            <p:cNvSpPr/>
            <p:nvPr/>
          </p:nvSpPr>
          <p:spPr>
            <a:xfrm>
              <a:off x="359994" y="740384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59994" y="950848"/>
              <a:ext cx="5039995" cy="1153795"/>
            </a:xfrm>
            <a:custGeom>
              <a:avLst/>
              <a:gdLst/>
              <a:ahLst/>
              <a:cxnLst/>
              <a:rect l="l" t="t" r="r" b="b"/>
              <a:pathLst>
                <a:path w="5039995" h="1153795">
                  <a:moveTo>
                    <a:pt x="5039995" y="0"/>
                  </a:moveTo>
                  <a:lnTo>
                    <a:pt x="0" y="0"/>
                  </a:lnTo>
                  <a:lnTo>
                    <a:pt x="0" y="1153515"/>
                  </a:lnTo>
                  <a:lnTo>
                    <a:pt x="5039995" y="115351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1311516" y="1617903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9984" y="738351"/>
            <a:ext cx="4814570" cy="1293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5565">
              <a:lnSpc>
                <a:spcPct val="100000"/>
              </a:lnSpc>
              <a:spcBef>
                <a:spcPts val="90"/>
              </a:spcBef>
            </a:pPr>
            <a:r>
              <a:rPr dirty="0" sz="1100" spc="-20" b="1">
                <a:solidFill>
                  <a:srgbClr val="13B03D"/>
                </a:solidFill>
                <a:latin typeface="Trebuchet MS"/>
                <a:cs typeface="Trebuchet MS"/>
              </a:rPr>
              <a:t>Ejemplos</a:t>
            </a:r>
            <a:endParaRPr sz="1100">
              <a:latin typeface="Trebuchet MS"/>
              <a:cs typeface="Trebuchet MS"/>
            </a:endParaRPr>
          </a:p>
          <a:p>
            <a:pPr marL="306705" marR="81280" indent="-218440">
              <a:lnSpc>
                <a:spcPts val="1900"/>
              </a:lnSpc>
              <a:spcBef>
                <a:spcPts val="890"/>
              </a:spcBef>
              <a:buClr>
                <a:srgbClr val="13B03D"/>
              </a:buClr>
              <a:buFont typeface="Calibri"/>
              <a:buAutoNum type="arabicPeriod" startAt="11"/>
              <a:tabLst>
                <a:tab pos="307340" algn="l"/>
                <a:tab pos="568325" algn="l"/>
              </a:tabLst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dV,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45">
                <a:latin typeface="Calibri"/>
                <a:cs typeface="Calibri"/>
              </a:rPr>
              <a:t>ecin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primer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octan</a:t>
            </a:r>
            <a:r>
              <a:rPr dirty="0" sz="1100" spc="10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limitado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el </a:t>
            </a:r>
            <a:r>
              <a:rPr dirty="0" sz="1100" spc="60">
                <a:latin typeface="Calibri"/>
                <a:cs typeface="Calibri"/>
              </a:rPr>
              <a:t>pl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baseline="62500" sz="1200" spc="22">
                <a:latin typeface="Calibri"/>
                <a:cs typeface="Calibri"/>
              </a:rPr>
              <a:t>D</a:t>
            </a:r>
            <a:r>
              <a:rPr dirty="0" baseline="62500" sz="1200">
                <a:latin typeface="Calibri"/>
                <a:cs typeface="Calibri"/>
              </a:rPr>
              <a:t>  </a:t>
            </a:r>
            <a:r>
              <a:rPr dirty="0" baseline="62500" sz="1200" spc="-37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2x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3y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6z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Calibri"/>
                <a:cs typeface="Calibri"/>
              </a:rPr>
              <a:t>12.</a:t>
            </a:r>
            <a:endParaRPr sz="1100">
              <a:latin typeface="Calibri"/>
              <a:cs typeface="Calibri"/>
            </a:endParaRPr>
          </a:p>
          <a:p>
            <a:pPr marL="427355">
              <a:lnSpc>
                <a:spcPts val="155"/>
              </a:lnSpc>
            </a:pPr>
            <a:r>
              <a:rPr dirty="0" sz="1100" spc="55">
                <a:latin typeface="Calibri"/>
                <a:cs typeface="Calibri"/>
              </a:rPr>
              <a:t>ano</a:t>
            </a:r>
            <a:endParaRPr sz="1100">
              <a:latin typeface="Calibri"/>
              <a:cs typeface="Calibri"/>
            </a:endParaRPr>
          </a:p>
          <a:p>
            <a:pPr marL="306705" marR="206375" indent="-229235">
              <a:lnSpc>
                <a:spcPts val="2030"/>
              </a:lnSpc>
              <a:buClr>
                <a:srgbClr val="13B03D"/>
              </a:buClr>
              <a:buSzPct val="137500"/>
              <a:buAutoNum type="arabicPeriod" startAt="12"/>
              <a:tabLst>
                <a:tab pos="307340" algn="l"/>
              </a:tabLst>
            </a:pPr>
            <a:r>
              <a:rPr dirty="0" baseline="-69444" sz="1200" spc="22">
                <a:latin typeface="Calibri"/>
                <a:cs typeface="Calibri"/>
              </a:rPr>
              <a:t>D</a:t>
            </a:r>
            <a:r>
              <a:rPr dirty="0" baseline="-69444" sz="1200" spc="67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35" b="0" i="1">
                <a:latin typeface="Bookman Old Style"/>
                <a:cs typeface="Bookman Old Style"/>
              </a:rPr>
              <a:t>/</a:t>
            </a:r>
            <a:r>
              <a:rPr dirty="0" baseline="45454" sz="1650" spc="52" i="1">
                <a:latin typeface="DejaVu Sans Condensed"/>
                <a:cs typeface="DejaVu Sans Condensed"/>
              </a:rPr>
              <a:t>√</a:t>
            </a:r>
            <a:r>
              <a:rPr dirty="0" sz="1100" spc="35">
                <a:latin typeface="Calibri"/>
                <a:cs typeface="Calibri"/>
              </a:rPr>
              <a:t>zdV,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recinto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0">
                <a:latin typeface="Calibri"/>
                <a:cs typeface="Calibri"/>
              </a:rPr>
              <a:t> primer octante </a:t>
            </a:r>
            <a:r>
              <a:rPr dirty="0" sz="1100" spc="50">
                <a:latin typeface="Calibri"/>
                <a:cs typeface="Calibri"/>
              </a:rPr>
              <a:t>limitado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 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65">
                <a:latin typeface="Calibri"/>
                <a:cs typeface="Calibri"/>
              </a:rPr>
              <a:t>abo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oide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9082" y="2956835"/>
            <a:ext cx="182245" cy="17208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800" spc="-40">
                <a:latin typeface="Calibri"/>
                <a:cs typeface="Calibri"/>
              </a:rPr>
              <a:t>12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0674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P</a:t>
            </a:r>
            <a:r>
              <a:rPr dirty="0" sz="1400" spc="-6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r</a:t>
            </a:r>
            <a:r>
              <a:rPr dirty="0" sz="1400" spc="2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opiedades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2032635" cy="5080"/>
            </a:xfrm>
            <a:custGeom>
              <a:avLst/>
              <a:gdLst/>
              <a:ahLst/>
              <a:cxnLst/>
              <a:rect l="l" t="t" r="r" b="b"/>
              <a:pathLst>
                <a:path w="2032635" h="5080">
                  <a:moveTo>
                    <a:pt x="0" y="5060"/>
                  </a:moveTo>
                  <a:lnTo>
                    <a:pt x="0" y="0"/>
                  </a:lnTo>
                  <a:lnTo>
                    <a:pt x="2032040" y="0"/>
                  </a:lnTo>
                  <a:lnTo>
                    <a:pt x="203204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8805" y="204279"/>
            <a:ext cx="2822575" cy="210820"/>
          </a:xfrm>
          <a:custGeom>
            <a:avLst/>
            <a:gdLst/>
            <a:ahLst/>
            <a:cxnLst/>
            <a:rect l="l" t="t" r="r" b="b"/>
            <a:pathLst>
              <a:path w="2822575" h="210820">
                <a:moveTo>
                  <a:pt x="2822384" y="0"/>
                </a:moveTo>
                <a:lnTo>
                  <a:pt x="0" y="0"/>
                </a:lnTo>
                <a:lnTo>
                  <a:pt x="0" y="210451"/>
                </a:lnTo>
                <a:lnTo>
                  <a:pt x="2822384" y="210451"/>
                </a:lnTo>
                <a:lnTo>
                  <a:pt x="2822384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2244" y="202246"/>
            <a:ext cx="817880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10" b="1">
                <a:solidFill>
                  <a:srgbClr val="22373A"/>
                </a:solidFill>
                <a:latin typeface="Trebuchet MS"/>
                <a:cs typeface="Trebuchet MS"/>
              </a:rPr>
              <a:t>Propiedades</a:t>
            </a:r>
          </a:p>
        </p:txBody>
      </p:sp>
      <p:sp>
        <p:nvSpPr>
          <p:cNvPr id="4" name="object 4"/>
          <p:cNvSpPr/>
          <p:nvPr/>
        </p:nvSpPr>
        <p:spPr>
          <a:xfrm>
            <a:off x="1468805" y="414743"/>
            <a:ext cx="2822575" cy="2238375"/>
          </a:xfrm>
          <a:custGeom>
            <a:avLst/>
            <a:gdLst/>
            <a:ahLst/>
            <a:cxnLst/>
            <a:rect l="l" t="t" r="r" b="b"/>
            <a:pathLst>
              <a:path w="2822575" h="2238375">
                <a:moveTo>
                  <a:pt x="2822384" y="0"/>
                </a:moveTo>
                <a:lnTo>
                  <a:pt x="0" y="0"/>
                </a:lnTo>
                <a:lnTo>
                  <a:pt x="0" y="2238375"/>
                </a:lnTo>
                <a:lnTo>
                  <a:pt x="2822384" y="2238375"/>
                </a:lnTo>
                <a:lnTo>
                  <a:pt x="2822384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76844" y="416863"/>
            <a:ext cx="22174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</a:t>
            </a:r>
            <a:r>
              <a:rPr dirty="0" sz="1100" spc="55">
                <a:latin typeface="Calibri"/>
                <a:cs typeface="Calibri"/>
              </a:rPr>
              <a:t>e</a:t>
            </a:r>
            <a:r>
              <a:rPr dirty="0" sz="1100" spc="55">
                <a:latin typeface="Calibri"/>
                <a:cs typeface="Calibri"/>
              </a:rPr>
              <a:t>an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65">
                <a:latin typeface="Calibri"/>
                <a:cs typeface="Calibri"/>
              </a:rPr>
              <a:t>g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⊂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50">
                <a:latin typeface="Cambria"/>
                <a:cs typeface="Cambria"/>
              </a:rPr>
              <a:t> </a:t>
            </a:r>
            <a:r>
              <a:rPr dirty="0" sz="1100" spc="4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eg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75">
                <a:latin typeface="Calibri"/>
                <a:cs typeface="Calibri"/>
              </a:rPr>
              <a:t>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30">
                <a:latin typeface="Calibri"/>
                <a:cs typeface="Calibri"/>
              </a:rPr>
              <a:t>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08574" y="2955629"/>
            <a:ext cx="18288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-25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5357" y="597267"/>
            <a:ext cx="17945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45454" sz="1650" spc="15">
                <a:latin typeface="Verdana"/>
                <a:cs typeface="Verdana"/>
              </a:rPr>
              <a:t>J</a:t>
            </a:r>
            <a:r>
              <a:rPr dirty="0" baseline="-27777" sz="1200" spc="89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β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baseline="45454" sz="1650" spc="15">
                <a:latin typeface="Verdana"/>
                <a:cs typeface="Verdana"/>
              </a:rPr>
              <a:t>J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5" b="0" i="1">
                <a:latin typeface="Bookman Old Style"/>
                <a:cs typeface="Bookman Old Style"/>
              </a:rPr>
              <a:t>β</a:t>
            </a:r>
            <a:r>
              <a:rPr dirty="0" sz="1100" spc="-90" b="0" i="1">
                <a:latin typeface="Bookman Old Style"/>
                <a:cs typeface="Bookman Old Style"/>
              </a:rPr>
              <a:t> </a:t>
            </a:r>
            <a:r>
              <a:rPr dirty="0" baseline="45454" sz="1650" spc="15">
                <a:latin typeface="Verdana"/>
                <a:cs typeface="Verdana"/>
              </a:rPr>
              <a:t>J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7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7266" y="615415"/>
            <a:ext cx="864235" cy="4610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1610" indent="-16129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AutoNum type="arabicPeriod"/>
              <a:tabLst>
                <a:tab pos="182245" algn="l"/>
              </a:tabLst>
            </a:pPr>
            <a:r>
              <a:rPr dirty="0" sz="1100" spc="55">
                <a:latin typeface="Calibri"/>
                <a:cs typeface="Calibri"/>
              </a:rPr>
              <a:t>Linealidad</a:t>
            </a:r>
            <a:endParaRPr sz="1100">
              <a:latin typeface="Calibri"/>
              <a:cs typeface="Calibri"/>
            </a:endParaRPr>
          </a:p>
          <a:p>
            <a:pPr marL="181610" indent="-169545">
              <a:lnSpc>
                <a:spcPct val="100000"/>
              </a:lnSpc>
              <a:spcBef>
                <a:spcPts val="795"/>
              </a:spcBef>
              <a:buClr>
                <a:srgbClr val="22373A"/>
              </a:buClr>
              <a:buAutoNum type="arabicPeriod"/>
              <a:tabLst>
                <a:tab pos="182245" algn="l"/>
              </a:tabLst>
            </a:pPr>
            <a:r>
              <a:rPr dirty="0" sz="1100" spc="15">
                <a:latin typeface="Calibri"/>
                <a:cs typeface="Calibri"/>
              </a:rPr>
              <a:t>Mono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onía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6108" y="864424"/>
            <a:ext cx="1253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33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baseline="45454" sz="1650" spc="22">
                <a:latin typeface="Verdana"/>
                <a:cs typeface="Verdana"/>
              </a:rPr>
              <a:t>J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67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baseline="45454" sz="1650" spc="22">
                <a:latin typeface="Verdana"/>
                <a:cs typeface="Verdana"/>
              </a:rPr>
              <a:t>J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6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1792" y="1022285"/>
            <a:ext cx="5429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4184" algn="l"/>
              </a:tabLst>
            </a:pPr>
            <a:r>
              <a:rPr dirty="0" sz="1100" spc="10">
                <a:latin typeface="Verdana"/>
                <a:cs typeface="Verdana"/>
              </a:rPr>
              <a:t>J</a:t>
            </a:r>
            <a:r>
              <a:rPr dirty="0" sz="1100" spc="10">
                <a:latin typeface="Verdana"/>
                <a:cs typeface="Verdana"/>
              </a:rPr>
              <a:t>	</a:t>
            </a:r>
            <a:r>
              <a:rPr dirty="0" sz="1100" spc="10">
                <a:latin typeface="Verdana"/>
                <a:cs typeface="Verdana"/>
              </a:rPr>
              <a:t>J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7222" y="1219871"/>
            <a:ext cx="5429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184" algn="l"/>
              </a:tabLst>
            </a:pPr>
            <a:r>
              <a:rPr dirty="0" sz="800" spc="15">
                <a:latin typeface="Calibri"/>
                <a:cs typeface="Calibri"/>
              </a:rPr>
              <a:t>D</a:t>
            </a:r>
            <a:r>
              <a:rPr dirty="0" sz="800" spc="15">
                <a:latin typeface="Calibri"/>
                <a:cs typeface="Calibri"/>
              </a:rPr>
              <a:t>	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6567" y="1138249"/>
            <a:ext cx="2248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16050" algn="l"/>
                <a:tab pos="1637030" algn="l"/>
                <a:tab pos="2089150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Desi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55">
                <a:latin typeface="Calibri"/>
                <a:cs typeface="Calibri"/>
              </a:rPr>
              <a:t>u</a:t>
            </a:r>
            <a:r>
              <a:rPr dirty="0" sz="1100" spc="40">
                <a:latin typeface="Calibri"/>
                <a:cs typeface="Calibri"/>
              </a:rPr>
              <a:t>a</a:t>
            </a:r>
            <a:r>
              <a:rPr dirty="0" sz="1100" spc="60">
                <a:latin typeface="Calibri"/>
                <a:cs typeface="Calibri"/>
              </a:rPr>
              <a:t>ldad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tri.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baseline="2525" sz="1650" spc="-52" i="1">
                <a:latin typeface="DejaVu Sans Condensed"/>
                <a:cs typeface="DejaVu Sans Condensed"/>
              </a:rPr>
              <a:t>|</a:t>
            </a:r>
            <a:r>
              <a:rPr dirty="0" baseline="2525" sz="1650" i="1">
                <a:latin typeface="DejaVu Sans Condensed"/>
                <a:cs typeface="DejaVu Sans Condensed"/>
              </a:rPr>
              <a:t>	</a:t>
            </a:r>
            <a:r>
              <a:rPr dirty="0" baseline="2525" sz="1650" spc="37">
                <a:latin typeface="Calibri"/>
                <a:cs typeface="Calibri"/>
              </a:rPr>
              <a:t>f</a:t>
            </a:r>
            <a:r>
              <a:rPr dirty="0" baseline="2525" sz="1650" spc="-104">
                <a:latin typeface="Calibri"/>
                <a:cs typeface="Calibri"/>
              </a:rPr>
              <a:t> </a:t>
            </a:r>
            <a:r>
              <a:rPr dirty="0" baseline="2525" sz="1650" spc="-52" i="1">
                <a:latin typeface="DejaVu Sans Condensed"/>
                <a:cs typeface="DejaVu Sans Condensed"/>
              </a:rPr>
              <a:t>|</a:t>
            </a:r>
            <a:r>
              <a:rPr dirty="0" baseline="2525" sz="1650" spc="-22" i="1">
                <a:latin typeface="DejaVu Sans Condensed"/>
                <a:cs typeface="DejaVu Sans Condensed"/>
              </a:rPr>
              <a:t> </a:t>
            </a:r>
            <a:r>
              <a:rPr dirty="0" baseline="2525" sz="1650" spc="22" i="1">
                <a:latin typeface="DejaVu Sans Condensed"/>
                <a:cs typeface="DejaVu Sans Condensed"/>
              </a:rPr>
              <a:t>≤</a:t>
            </a:r>
            <a:r>
              <a:rPr dirty="0" baseline="2525" sz="1650" i="1">
                <a:latin typeface="DejaVu Sans Condensed"/>
                <a:cs typeface="DejaVu Sans Condensed"/>
              </a:rPr>
              <a:t>	</a:t>
            </a:r>
            <a:r>
              <a:rPr dirty="0" baseline="2525" sz="1650" spc="-52" i="1">
                <a:latin typeface="DejaVu Sans Condensed"/>
                <a:cs typeface="DejaVu Sans Condensed"/>
              </a:rPr>
              <a:t>|</a:t>
            </a:r>
            <a:r>
              <a:rPr dirty="0" baseline="2525" sz="1650" spc="37">
                <a:latin typeface="Calibri"/>
                <a:cs typeface="Calibri"/>
              </a:rPr>
              <a:t>f</a:t>
            </a:r>
            <a:r>
              <a:rPr dirty="0" baseline="2525" sz="1650" spc="-104">
                <a:latin typeface="Calibri"/>
                <a:cs typeface="Calibri"/>
              </a:rPr>
              <a:t> </a:t>
            </a:r>
            <a:r>
              <a:rPr dirty="0" baseline="2525" sz="1650" spc="-52" i="1">
                <a:latin typeface="DejaVu Sans Condensed"/>
                <a:cs typeface="DejaVu Sans Condensed"/>
              </a:rPr>
              <a:t>|</a:t>
            </a:r>
            <a:endParaRPr baseline="2525" sz="1650">
              <a:latin typeface="DejaVu Sans Condensed"/>
              <a:cs typeface="DejaVu Sans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1995" y="1513191"/>
            <a:ext cx="657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solidFill>
                  <a:srgbClr val="22373A"/>
                </a:solidFill>
                <a:latin typeface="Calibri"/>
                <a:cs typeface="Calibri"/>
              </a:rPr>
              <a:t>4.</a:t>
            </a:r>
            <a:r>
              <a:rPr dirty="0" sz="1100" spc="21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Medida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69843" y="1322068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1451" y="1289442"/>
            <a:ext cx="90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Verdana"/>
                <a:cs typeface="Verdana"/>
              </a:rPr>
              <a:t>J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6881" y="1487028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9348" y="1401037"/>
            <a:ext cx="706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4365" algn="l"/>
              </a:tabLst>
            </a:pP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91382" y="1658173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9464" y="1519960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1071" y="1487321"/>
            <a:ext cx="908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Verdana"/>
                <a:cs typeface="Verdana"/>
              </a:rPr>
              <a:t>J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87624" y="1598928"/>
            <a:ext cx="1370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335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65" i="1">
                <a:latin typeface="DejaVu Sans Condensed"/>
                <a:cs typeface="DejaVu Sans Condensed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22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f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 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67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46288" y="1911920"/>
            <a:ext cx="824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solidFill>
                  <a:srgbClr val="22373A"/>
                </a:solidFill>
                <a:latin typeface="Calibri"/>
                <a:cs typeface="Calibri"/>
              </a:rPr>
              <a:t>5.</a:t>
            </a:r>
            <a:r>
              <a:rPr dirty="0" sz="1100" spc="229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Aditividad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91867" y="1796807"/>
            <a:ext cx="176148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 spc="-112">
                <a:latin typeface="Calibri"/>
                <a:cs typeface="Calibri"/>
              </a:rPr>
              <a:t> </a:t>
            </a:r>
            <a:r>
              <a:rPr dirty="0" sz="1100" spc="60" i="1">
                <a:latin typeface="DejaVu Sans Condensed"/>
                <a:cs typeface="DejaVu Sans Condensed"/>
              </a:rPr>
              <a:t>∪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3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 spc="-112">
                <a:latin typeface="Calibri"/>
                <a:cs typeface="Calibri"/>
              </a:rPr>
              <a:t> </a:t>
            </a:r>
            <a:r>
              <a:rPr dirty="0" sz="1100" spc="60" i="1">
                <a:latin typeface="DejaVu Sans Condensed"/>
                <a:cs typeface="DejaVu Sans Condensed"/>
              </a:rPr>
              <a:t>∩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05594" y="2080677"/>
            <a:ext cx="4813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2590" algn="l"/>
              </a:tabLst>
            </a:pPr>
            <a:r>
              <a:rPr dirty="0" sz="800" spc="15">
                <a:latin typeface="Calibri"/>
                <a:cs typeface="Calibri"/>
              </a:rPr>
              <a:t>D</a:t>
            </a:r>
            <a:r>
              <a:rPr dirty="0" sz="800" spc="15">
                <a:latin typeface="Calibri"/>
                <a:cs typeface="Calibri"/>
              </a:rPr>
              <a:t>	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0164" y="1883091"/>
            <a:ext cx="895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2590" algn="l"/>
                <a:tab pos="816610" algn="l"/>
              </a:tabLst>
            </a:pPr>
            <a:r>
              <a:rPr dirty="0" sz="1100" spc="10">
                <a:latin typeface="Verdana"/>
                <a:cs typeface="Verdana"/>
              </a:rPr>
              <a:t>J</a:t>
            </a:r>
            <a:r>
              <a:rPr dirty="0" sz="1100" spc="10">
                <a:latin typeface="Verdana"/>
                <a:cs typeface="Verdana"/>
              </a:rPr>
              <a:t>	</a:t>
            </a:r>
            <a:r>
              <a:rPr dirty="0" sz="1100" spc="10">
                <a:latin typeface="Verdana"/>
                <a:cs typeface="Verdana"/>
              </a:rPr>
              <a:t>J</a:t>
            </a:r>
            <a:r>
              <a:rPr dirty="0" sz="1100" spc="10">
                <a:latin typeface="Verdana"/>
                <a:cs typeface="Verdana"/>
              </a:rPr>
              <a:t>	</a:t>
            </a:r>
            <a:r>
              <a:rPr dirty="0" sz="1100" spc="10">
                <a:latin typeface="Verdana"/>
                <a:cs typeface="Verdana"/>
              </a:rPr>
              <a:t>J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9911" y="2080677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60927" y="2122594"/>
            <a:ext cx="47688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6084" algn="l"/>
              </a:tabLst>
            </a:pPr>
            <a:r>
              <a:rPr dirty="0" sz="600" spc="-50">
                <a:latin typeface="Calibri"/>
                <a:cs typeface="Calibri"/>
              </a:rPr>
              <a:t>1</a:t>
            </a:r>
            <a:r>
              <a:rPr dirty="0" sz="600" spc="-50">
                <a:latin typeface="Calibri"/>
                <a:cs typeface="Calibri"/>
              </a:rPr>
              <a:t>	</a:t>
            </a:r>
            <a:r>
              <a:rPr dirty="0" sz="600" spc="-15">
                <a:latin typeface="Calibri"/>
                <a:cs typeface="Calibri"/>
              </a:rPr>
              <a:t>2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26004" y="1994698"/>
            <a:ext cx="12934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86080" algn="l"/>
                <a:tab pos="815340" algn="l"/>
                <a:tab pos="1234440" algn="l"/>
              </a:tabLst>
            </a:pP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60" i="1">
                <a:latin typeface="DejaVu Sans Condensed"/>
                <a:cs typeface="DejaVu Sans Condensed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2414" y="2310636"/>
            <a:ext cx="949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solidFill>
                  <a:srgbClr val="22373A"/>
                </a:solidFill>
                <a:latin typeface="Calibri"/>
                <a:cs typeface="Calibri"/>
              </a:rPr>
              <a:t>6.</a:t>
            </a:r>
            <a:r>
              <a:rPr dirty="0" sz="1100" spc="2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Valor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medio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64104" y="2198483"/>
            <a:ext cx="1617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120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5">
                <a:latin typeface="Calibri"/>
                <a:cs typeface="Calibri"/>
              </a:rPr>
              <a:t>om</a:t>
            </a:r>
            <a:r>
              <a:rPr dirty="0" sz="1100" spc="30">
                <a:latin typeface="Calibri"/>
                <a:cs typeface="Calibri"/>
              </a:rPr>
              <a:t>p</a:t>
            </a:r>
            <a:r>
              <a:rPr dirty="0" sz="1100" spc="-25">
                <a:latin typeface="Calibri"/>
                <a:cs typeface="Calibri"/>
              </a:rPr>
              <a:t>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&amp;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85478" y="2396361"/>
            <a:ext cx="177418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260" i="1">
                <a:latin typeface="DejaVu Sans Condensed"/>
                <a:cs typeface="DejaVu Sans Condensed"/>
              </a:rPr>
              <a:t>⇒</a:t>
            </a:r>
            <a:r>
              <a:rPr dirty="0" sz="1100" spc="260" i="1">
                <a:latin typeface="DejaVu Sans Condensed"/>
                <a:cs typeface="DejaVu Sans Condensed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52">
                <a:latin typeface="Calibri"/>
                <a:cs typeface="Calibri"/>
              </a:rPr>
              <a:t>0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9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baseline="45454" sz="1650" spc="15">
                <a:latin typeface="Verdana"/>
                <a:cs typeface="Verdana"/>
              </a:rPr>
              <a:t>J</a:t>
            </a:r>
            <a:r>
              <a:rPr dirty="0" baseline="-27777" sz="1200" spc="22">
                <a:latin typeface="Calibri"/>
                <a:cs typeface="Calibri"/>
              </a:rPr>
              <a:t>D</a:t>
            </a:r>
            <a:r>
              <a:rPr dirty="0" baseline="-27777" sz="1200" spc="7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-10416" sz="1200" spc="120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7390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433" y="737055"/>
            <a:ext cx="6000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sz="1100" spc="30" b="1">
                <a:solidFill>
                  <a:srgbClr val="13B03D"/>
                </a:solidFill>
                <a:latin typeface="Trebuchet MS"/>
                <a:cs typeface="Trebuchet MS"/>
              </a:rPr>
              <a:t>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949540"/>
            <a:ext cx="5039995" cy="1156335"/>
          </a:xfrm>
          <a:custGeom>
            <a:avLst/>
            <a:gdLst/>
            <a:ahLst/>
            <a:cxnLst/>
            <a:rect l="l" t="t" r="r" b="b"/>
            <a:pathLst>
              <a:path w="5039995" h="1156335">
                <a:moveTo>
                  <a:pt x="5039995" y="0"/>
                </a:moveTo>
                <a:lnTo>
                  <a:pt x="0" y="0"/>
                </a:lnTo>
                <a:lnTo>
                  <a:pt x="0" y="1156119"/>
                </a:lnTo>
                <a:lnTo>
                  <a:pt x="5039995" y="115611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4395" y="936268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8574" y="2955629"/>
            <a:ext cx="182880" cy="17335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80"/>
              </a:spcBef>
            </a:pPr>
            <a:r>
              <a:rPr dirty="0" sz="800" spc="-25"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957" y="1124837"/>
            <a:ext cx="1550670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305"/>
              </a:lnSpc>
              <a:spcBef>
                <a:spcPts val="90"/>
              </a:spcBef>
              <a:tabLst>
                <a:tab pos="412750" algn="l"/>
              </a:tabLst>
            </a:pPr>
            <a:r>
              <a:rPr dirty="0" sz="1100" spc="-45">
                <a:solidFill>
                  <a:srgbClr val="13B03D"/>
                </a:solidFill>
                <a:latin typeface="Calibri"/>
                <a:cs typeface="Calibri"/>
              </a:rPr>
              <a:t>13.</a:t>
            </a:r>
            <a:r>
              <a:rPr dirty="0" sz="1100" spc="-45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dA,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318770">
              <a:lnSpc>
                <a:spcPts val="944"/>
              </a:lnSpc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8327" y="1124837"/>
            <a:ext cx="774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8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4598" y="1124837"/>
            <a:ext cx="1053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59740" algn="l"/>
              </a:tabLst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395" y="1508555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357" y="1860091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0385" y="1697137"/>
            <a:ext cx="597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830" algn="l"/>
              </a:tabLst>
            </a:pPr>
            <a:r>
              <a:rPr dirty="0" sz="1100" spc="-35">
                <a:solidFill>
                  <a:srgbClr val="13B03D"/>
                </a:solidFill>
                <a:latin typeface="Calibri"/>
                <a:cs typeface="Calibri"/>
              </a:rPr>
              <a:t>14.</a:t>
            </a:r>
            <a:r>
              <a:rPr dirty="0" sz="1100" spc="-35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1897" y="1697137"/>
            <a:ext cx="12852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dA,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21623" y="1697137"/>
            <a:ext cx="481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7642" y="1697137"/>
            <a:ext cx="528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0852" y="887932"/>
            <a:ext cx="146050" cy="7645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9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  <a:p>
            <a:pPr marL="20955">
              <a:lnSpc>
                <a:spcPct val="100000"/>
              </a:lnSpc>
              <a:spcBef>
                <a:spcPts val="3185"/>
              </a:spcBef>
            </a:pPr>
            <a:r>
              <a:rPr dirty="0" sz="1100" spc="49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2230" y="999221"/>
            <a:ext cx="1801495" cy="99377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340"/>
              </a:spcBef>
              <a:tabLst>
                <a:tab pos="47117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235"/>
              </a:spcBef>
            </a:pP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 </a:t>
            </a:r>
            <a:r>
              <a:rPr dirty="0" sz="1100" spc="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84455">
              <a:lnSpc>
                <a:spcPct val="100000"/>
              </a:lnSpc>
              <a:spcBef>
                <a:spcPts val="1630"/>
              </a:spcBef>
              <a:tabLst>
                <a:tab pos="552450" algn="l"/>
              </a:tabLst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30" b="0" i="1">
                <a:latin typeface="Bookman Old Style"/>
                <a:cs typeface="Bookman Old Style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84455">
              <a:lnSpc>
                <a:spcPct val="100000"/>
              </a:lnSpc>
              <a:spcBef>
                <a:spcPts val="24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b="0" i="1">
                <a:latin typeface="Bookman Old Style"/>
                <a:cs typeface="Bookman Old Style"/>
              </a:rPr>
              <a:t>  </a:t>
            </a:r>
            <a:r>
              <a:rPr dirty="0" sz="1100" spc="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0" i="1">
                <a:latin typeface="DejaVu Sans Condensed"/>
                <a:cs typeface="DejaVu Sans Condensed"/>
              </a:rPr>
              <a:t>∈</a:t>
            </a:r>
            <a:r>
              <a:rPr dirty="0" sz="1100" spc="-114" b="0" i="1">
                <a:latin typeface="Bookman Old Style"/>
                <a:cs typeface="Bookman Old Style"/>
              </a:rPr>
              <a:t>/</a:t>
            </a:r>
            <a:r>
              <a:rPr dirty="0" sz="1100" spc="30" b="0" i="1">
                <a:latin typeface="Bookman Old Style"/>
                <a:cs typeface="Bookman Old Style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70307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5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C</a:t>
            </a:r>
            <a:r>
              <a:rPr dirty="0" sz="1400" spc="2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ambio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de</a:t>
            </a:r>
            <a:r>
              <a:rPr dirty="0" sz="1400" spc="-7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 </a:t>
            </a:r>
            <a:r>
              <a:rPr dirty="0" sz="1400" spc="-3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v</a:t>
            </a:r>
            <a:r>
              <a:rPr dirty="0" sz="1400" spc="1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ariab</a:t>
            </a:r>
            <a:r>
              <a:rPr dirty="0" sz="1400" spc="-5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l</a:t>
            </a:r>
            <a:r>
              <a:rPr dirty="0" sz="1400" spc="3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2371090" cy="5080"/>
            </a:xfrm>
            <a:custGeom>
              <a:avLst/>
              <a:gdLst/>
              <a:ahLst/>
              <a:cxnLst/>
              <a:rect l="l" t="t" r="r" b="b"/>
              <a:pathLst>
                <a:path w="2371090" h="5080">
                  <a:moveTo>
                    <a:pt x="0" y="5060"/>
                  </a:moveTo>
                  <a:lnTo>
                    <a:pt x="0" y="0"/>
                  </a:lnTo>
                  <a:lnTo>
                    <a:pt x="2370675" y="0"/>
                  </a:lnTo>
                  <a:lnTo>
                    <a:pt x="237067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383" y="217182"/>
            <a:ext cx="2319020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di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f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eomorfismo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4383" y="427634"/>
            <a:ext cx="2319020" cy="1246505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1100" spc="25">
                <a:latin typeface="Calibri"/>
                <a:cs typeface="Calibri"/>
              </a:rPr>
              <a:t>T</a:t>
            </a:r>
            <a:r>
              <a:rPr dirty="0" sz="1100" spc="25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baseline="27777" sz="1200" spc="-7" i="1">
                <a:latin typeface="DejaVu Sans"/>
                <a:cs typeface="DejaVu Sans"/>
              </a:rPr>
              <a:t>,</a:t>
            </a:r>
            <a:r>
              <a:rPr dirty="0" baseline="27777" sz="1200" spc="127" i="1">
                <a:latin typeface="DejaVu Sans"/>
                <a:cs typeface="DejaVu Sans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endParaRPr baseline="27777" sz="12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1085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biyectiva</a:t>
            </a:r>
            <a:endParaRPr sz="1100">
              <a:latin typeface="Calibri"/>
              <a:cs typeface="Calibri"/>
            </a:endParaRPr>
          </a:p>
          <a:p>
            <a:pPr marL="276860">
              <a:lnSpc>
                <a:spcPct val="100000"/>
              </a:lnSpc>
              <a:spcBef>
                <a:spcPts val="235"/>
              </a:spcBef>
            </a:pPr>
            <a:r>
              <a:rPr dirty="0" sz="1100" spc="740">
                <a:latin typeface="Lucida Sans Unicode"/>
                <a:cs typeface="Lucida Sans Unicode"/>
              </a:rPr>
              <a:t> 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20" i="1">
                <a:latin typeface="DejaVu Sans Condensed"/>
                <a:cs typeface="DejaVu Sans Condensed"/>
              </a:rPr>
              <a:t>∃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7777" sz="1200" spc="-22" i="1">
                <a:latin typeface="DejaVu Sans"/>
                <a:cs typeface="DejaVu Sans"/>
              </a:rPr>
              <a:t>−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27777" sz="1200" spc="-37" i="1">
                <a:latin typeface="DejaVu Sans"/>
                <a:cs typeface="DejaVu Sans"/>
              </a:rPr>
              <a:t>,</a:t>
            </a:r>
            <a:endParaRPr baseline="27777" sz="1200">
              <a:latin typeface="DejaVu Sans"/>
              <a:cs typeface="DejaVu Sans"/>
            </a:endParaRPr>
          </a:p>
          <a:p>
            <a:pPr marL="276860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D</a:t>
            </a:r>
            <a:r>
              <a:rPr dirty="0" baseline="27777" sz="1200" spc="37" i="1">
                <a:latin typeface="DejaVu Sans"/>
                <a:cs typeface="DejaVu Sans"/>
              </a:rPr>
              <a:t>,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7777" sz="1200" spc="-22" i="1">
                <a:latin typeface="DejaVu Sans"/>
                <a:cs typeface="DejaVu Sans"/>
              </a:rPr>
              <a:t>−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7189" y="217182"/>
            <a:ext cx="2319020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7189" y="427634"/>
            <a:ext cx="2319020" cy="12827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1100" spc="55">
                <a:latin typeface="Calibri"/>
                <a:cs typeface="Calibri"/>
              </a:rPr>
              <a:t>Supongamos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</a:t>
            </a:r>
            <a:r>
              <a:rPr dirty="0" sz="1100" spc="25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baseline="27777" sz="1200" spc="-7" i="1">
                <a:latin typeface="DejaVu Sans"/>
                <a:cs typeface="DejaVu Sans"/>
              </a:rPr>
              <a:t>,</a:t>
            </a:r>
            <a:r>
              <a:rPr dirty="0" baseline="27777" sz="1200" spc="135" i="1">
                <a:latin typeface="DejaVu Sans"/>
                <a:cs typeface="DejaVu Sans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mbria"/>
                <a:cs typeface="Cambria"/>
              </a:rPr>
              <a:t>R</a:t>
            </a:r>
            <a:r>
              <a:rPr dirty="0" baseline="27777" sz="1200" spc="82">
                <a:latin typeface="Calibri"/>
                <a:cs typeface="Calibri"/>
              </a:rPr>
              <a:t>n</a:t>
            </a:r>
            <a:r>
              <a:rPr dirty="0" sz="1100" spc="5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1085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inyectiva</a:t>
            </a:r>
            <a:endParaRPr sz="1100">
              <a:latin typeface="Calibri"/>
              <a:cs typeface="Calibri"/>
            </a:endParaRPr>
          </a:p>
          <a:p>
            <a:pPr marL="276860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77495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55" i="1">
                <a:latin typeface="DejaVu Sans Condensed"/>
                <a:cs typeface="DejaVu Sans Condensed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baseline="27777" sz="1200" spc="37" i="1">
                <a:latin typeface="DejaVu Sans"/>
                <a:cs typeface="DejaVu Sans"/>
              </a:rPr>
              <a:t>,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276860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Font typeface="Calibri"/>
              <a:buChar char="•"/>
              <a:tabLst>
                <a:tab pos="277495" algn="l"/>
              </a:tabLst>
            </a:pPr>
            <a:r>
              <a:rPr dirty="0" sz="1100">
                <a:latin typeface="Tahoma"/>
                <a:cs typeface="Tahoma"/>
              </a:rPr>
              <a:t>det(</a:t>
            </a:r>
            <a:r>
              <a:rPr dirty="0" sz="110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70">
                <a:latin typeface="Tahoma"/>
                <a:cs typeface="Tahoma"/>
              </a:rPr>
              <a:t> </a:t>
            </a:r>
            <a:r>
              <a:rPr dirty="0" sz="1100" spc="20" i="1">
                <a:latin typeface="DejaVu Sans Condensed"/>
                <a:cs typeface="DejaVu Sans Condensed"/>
              </a:rPr>
              <a:t>/</a:t>
            </a:r>
            <a:r>
              <a:rPr dirty="0" sz="1100" spc="20">
                <a:latin typeface="Tahoma"/>
                <a:cs typeface="Tahoma"/>
              </a:rPr>
              <a:t>=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  <a:spcBef>
                <a:spcPts val="1085"/>
              </a:spcBef>
            </a:pPr>
            <a:r>
              <a:rPr dirty="0" sz="1100" spc="40">
                <a:latin typeface="Calibri"/>
                <a:cs typeface="Calibri"/>
              </a:rPr>
              <a:t>Entonces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difeomorfismo.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4" y="178782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9994" y="1787829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del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sz="1100" spc="-5" b="1">
                <a:solidFill>
                  <a:srgbClr val="22373A"/>
                </a:solidFill>
                <a:latin typeface="Trebuchet MS"/>
                <a:cs typeface="Trebuchet MS"/>
              </a:rPr>
              <a:t>ambio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50" b="1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ariab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5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1998281"/>
            <a:ext cx="5039995" cy="839469"/>
          </a:xfrm>
          <a:custGeom>
            <a:avLst/>
            <a:gdLst/>
            <a:ahLst/>
            <a:cxnLst/>
            <a:rect l="l" t="t" r="r" b="b"/>
            <a:pathLst>
              <a:path w="5039995" h="839469">
                <a:moveTo>
                  <a:pt x="5039995" y="0"/>
                </a:moveTo>
                <a:lnTo>
                  <a:pt x="0" y="0"/>
                </a:lnTo>
                <a:lnTo>
                  <a:pt x="0" y="839355"/>
                </a:lnTo>
                <a:lnTo>
                  <a:pt x="5039995" y="83935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59216" y="2538398"/>
            <a:ext cx="824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746760" algn="l"/>
              </a:tabLst>
            </a:pPr>
            <a:r>
              <a:rPr dirty="0" sz="800" spc="15">
                <a:latin typeface="Calibri"/>
                <a:cs typeface="Calibri"/>
              </a:rPr>
              <a:t>D</a:t>
            </a:r>
            <a:r>
              <a:rPr dirty="0" sz="800" spc="15">
                <a:latin typeface="Calibri"/>
                <a:cs typeface="Calibri"/>
              </a:rPr>
              <a:t>	</a:t>
            </a: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70"/>
              </a:spcBef>
            </a:pPr>
            <a:r>
              <a:rPr dirty="0" spc="-40"/>
              <a:t>15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70988" y="2534887"/>
            <a:ext cx="406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600" spc="40" i="1">
                <a:latin typeface="DejaVu Sans"/>
                <a:cs typeface="DejaVu Sans"/>
              </a:rPr>
              <a:t>I</a:t>
            </a:r>
            <a:endParaRPr sz="600">
              <a:latin typeface="DejaVu Sans"/>
              <a:cs typeface="DejaVu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333" y="1980194"/>
            <a:ext cx="3848100" cy="58737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50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difeomorfismo </a:t>
            </a:r>
            <a:r>
              <a:rPr dirty="0" sz="1100" spc="45">
                <a:latin typeface="Calibri"/>
                <a:cs typeface="Calibri"/>
              </a:rPr>
              <a:t>con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D</a:t>
            </a:r>
            <a:r>
              <a:rPr dirty="0" baseline="27777" sz="1200" spc="7" i="1">
                <a:latin typeface="DejaVu Sans"/>
                <a:cs typeface="DejaVu Sans"/>
              </a:rPr>
              <a:t>,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endParaRPr sz="1100">
              <a:latin typeface="Calibri"/>
              <a:cs typeface="Calibri"/>
            </a:endParaRPr>
          </a:p>
          <a:p>
            <a:pPr marL="1226820">
              <a:lnSpc>
                <a:spcPct val="100000"/>
              </a:lnSpc>
              <a:spcBef>
                <a:spcPts val="1245"/>
              </a:spcBef>
              <a:tabLst>
                <a:tab pos="1973580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  <a:p>
            <a:pPr marL="1397635">
              <a:lnSpc>
                <a:spcPct val="100000"/>
              </a:lnSpc>
              <a:spcBef>
                <a:spcPts val="385"/>
              </a:spcBef>
              <a:tabLst>
                <a:tab pos="2155825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dx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40" i="1">
                <a:latin typeface="DejaVu Sans Condensed"/>
                <a:cs typeface="DejaVu Sans Condensed"/>
              </a:rPr>
              <a:t>◦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30">
                <a:latin typeface="Tahoma"/>
                <a:cs typeface="Tahoma"/>
              </a:rPr>
              <a:t>det</a:t>
            </a:r>
            <a:r>
              <a:rPr dirty="0" sz="1100" spc="-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40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35" i="1">
                <a:latin typeface="DejaVu Sans Condensed"/>
                <a:cs typeface="DejaVu Sans Condensed"/>
              </a:rPr>
              <a:t>|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du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13690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134872"/>
            <a:ext cx="53403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40" b="1">
                <a:solidFill>
                  <a:srgbClr val="13B03D"/>
                </a:solidFill>
                <a:latin typeface="Trebuchet MS"/>
                <a:cs typeface="Trebuchet MS"/>
              </a:rPr>
              <a:t>Ejemp</a:t>
            </a:r>
            <a:r>
              <a:rPr dirty="0" u="none" spc="-30" b="1">
                <a:solidFill>
                  <a:srgbClr val="13B03D"/>
                </a:solidFill>
                <a:latin typeface="Trebuchet MS"/>
                <a:cs typeface="Trebuchet MS"/>
              </a:rPr>
              <a:t>l</a:t>
            </a:r>
            <a:r>
              <a:rPr dirty="0" u="none" spc="10" b="1">
                <a:solidFill>
                  <a:srgbClr val="13B03D"/>
                </a:solidFill>
                <a:latin typeface="Trebuchet MS"/>
                <a:cs typeface="Trebuchet MS"/>
              </a:rPr>
              <a:t>o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347357"/>
            <a:ext cx="5039995" cy="2360930"/>
          </a:xfrm>
          <a:custGeom>
            <a:avLst/>
            <a:gdLst/>
            <a:ahLst/>
            <a:cxnLst/>
            <a:rect l="l" t="t" r="r" b="b"/>
            <a:pathLst>
              <a:path w="5039995" h="2360930">
                <a:moveTo>
                  <a:pt x="5039995" y="0"/>
                </a:moveTo>
                <a:lnTo>
                  <a:pt x="0" y="0"/>
                </a:lnTo>
                <a:lnTo>
                  <a:pt x="0" y="2360485"/>
                </a:lnTo>
                <a:lnTo>
                  <a:pt x="5039995" y="236048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4395" y="280198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357" y="631734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3609" y="455826"/>
            <a:ext cx="5600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3835" algn="l"/>
                <a:tab pos="496570" algn="l"/>
              </a:tabLst>
            </a:pP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677" y="468781"/>
            <a:ext cx="28930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3384" algn="l"/>
              </a:tabLst>
            </a:pPr>
            <a:r>
              <a:rPr dirty="0" sz="1100" spc="-45">
                <a:solidFill>
                  <a:srgbClr val="13B03D"/>
                </a:solidFill>
                <a:latin typeface="Calibri"/>
                <a:cs typeface="Calibri"/>
              </a:rPr>
              <a:t>15.</a:t>
            </a:r>
            <a:r>
              <a:rPr dirty="0" sz="1100" spc="-45">
                <a:solidFill>
                  <a:srgbClr val="13B03D"/>
                </a:solidFill>
                <a:latin typeface="Calibri"/>
                <a:cs typeface="Calibri"/>
              </a:rPr>
              <a:t>	</a:t>
            </a:r>
            <a:r>
              <a:rPr dirty="0" sz="1100" spc="15">
                <a:latin typeface="Calibri"/>
                <a:cs typeface="Calibri"/>
              </a:rPr>
              <a:t>xdA,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0" i="1">
                <a:latin typeface="DejaVu Sans Condensed"/>
                <a:cs typeface="DejaVu Sans Condensed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114" b="0" i="1">
                <a:latin typeface="Bookman Old Style"/>
                <a:cs typeface="Bookman Old Style"/>
              </a:rPr>
              <a:t>/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1995" y="468781"/>
            <a:ext cx="127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 i="1">
                <a:latin typeface="DejaVu Sans Condensed"/>
                <a:cs typeface="DejaVu Sans Condensed"/>
              </a:rPr>
              <a:t>}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3544" y="950201"/>
            <a:ext cx="467359" cy="0"/>
          </a:xfrm>
          <a:custGeom>
            <a:avLst/>
            <a:gdLst/>
            <a:ahLst/>
            <a:cxnLst/>
            <a:rect l="l" t="t" r="r" b="b"/>
            <a:pathLst>
              <a:path w="467359" h="0">
                <a:moveTo>
                  <a:pt x="0" y="0"/>
                </a:moveTo>
                <a:lnTo>
                  <a:pt x="4668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5957" y="928635"/>
            <a:ext cx="5969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7361" sz="1200" spc="22">
                <a:latin typeface="Calibri"/>
                <a:cs typeface="Calibri"/>
              </a:rPr>
              <a:t>D</a:t>
            </a:r>
            <a:r>
              <a:rPr dirty="0" baseline="-17361" sz="1200" spc="22">
                <a:latin typeface="Calibri"/>
                <a:cs typeface="Calibri"/>
              </a:rPr>
              <a:t> </a:t>
            </a:r>
            <a:r>
              <a:rPr dirty="0" baseline="-17361" sz="1200" spc="-22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70"/>
              </a:spcBef>
            </a:pPr>
            <a:r>
              <a:rPr dirty="0" spc="-40"/>
              <a:t>16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65404" y="833601"/>
            <a:ext cx="44405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539750" algn="l"/>
              </a:tabLst>
            </a:pPr>
            <a:r>
              <a:rPr dirty="0" sz="1100" spc="-35">
                <a:solidFill>
                  <a:srgbClr val="13B03D"/>
                </a:solidFill>
                <a:latin typeface="Calibri"/>
                <a:cs typeface="Calibri"/>
              </a:rPr>
              <a:t>1</a:t>
            </a:r>
            <a:r>
              <a:rPr dirty="0" sz="1100" spc="-45">
                <a:solidFill>
                  <a:srgbClr val="13B03D"/>
                </a:solidFill>
                <a:latin typeface="Calibri"/>
                <a:cs typeface="Calibri"/>
              </a:rPr>
              <a:t>6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75757" sz="1650" spc="322">
                <a:latin typeface="Verdana"/>
                <a:cs typeface="Verdana"/>
              </a:rPr>
              <a:t> </a:t>
            </a:r>
            <a:r>
              <a:rPr dirty="0" baseline="75757" sz="1650">
                <a:latin typeface="Verdana"/>
                <a:cs typeface="Verdana"/>
              </a:rPr>
              <a:t>	</a:t>
            </a:r>
            <a:r>
              <a:rPr dirty="0" baseline="37878" sz="1650" spc="67">
                <a:latin typeface="Calibri"/>
                <a:cs typeface="Calibri"/>
              </a:rPr>
              <a:t>x</a:t>
            </a:r>
            <a:r>
              <a:rPr dirty="0" baseline="37878" sz="1650" spc="-15">
                <a:latin typeface="Calibri"/>
                <a:cs typeface="Calibri"/>
              </a:rPr>
              <a:t> </a:t>
            </a:r>
            <a:r>
              <a:rPr dirty="0" baseline="37878" sz="1650" spc="22" i="1">
                <a:latin typeface="DejaVu Sans Condensed"/>
                <a:cs typeface="DejaVu Sans Condensed"/>
              </a:rPr>
              <a:t>−</a:t>
            </a:r>
            <a:r>
              <a:rPr dirty="0" baseline="37878" sz="1650" spc="-112" i="1">
                <a:latin typeface="DejaVu Sans Condensed"/>
                <a:cs typeface="DejaVu Sans Condensed"/>
              </a:rPr>
              <a:t> </a:t>
            </a:r>
            <a:r>
              <a:rPr dirty="0" baseline="37878" sz="1650" spc="44">
                <a:latin typeface="Calibri"/>
                <a:cs typeface="Calibri"/>
              </a:rPr>
              <a:t>y</a:t>
            </a:r>
            <a:r>
              <a:rPr dirty="0" baseline="37878" sz="1650" spc="-75">
                <a:latin typeface="Calibri"/>
                <a:cs typeface="Calibri"/>
              </a:rPr>
              <a:t> </a:t>
            </a:r>
            <a:r>
              <a:rPr dirty="0" baseline="-31250" sz="1200" spc="-22">
                <a:latin typeface="Calibri"/>
                <a:cs typeface="Calibri"/>
              </a:rPr>
              <a:t>2</a:t>
            </a:r>
            <a:r>
              <a:rPr dirty="0" baseline="-31250" sz="1200" spc="-22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dA,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trián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80">
                <a:latin typeface="Calibri"/>
                <a:cs typeface="Calibri"/>
              </a:rPr>
              <a:t>u</a:t>
            </a:r>
            <a:r>
              <a:rPr dirty="0" sz="1100" spc="2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35">
                <a:latin typeface="Calibri"/>
                <a:cs typeface="Calibri"/>
              </a:rPr>
              <a:t>érti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25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1357" y="1365413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648" y="1202460"/>
            <a:ext cx="4774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0">
                <a:solidFill>
                  <a:srgbClr val="13B03D"/>
                </a:solidFill>
                <a:latin typeface="Calibri"/>
                <a:cs typeface="Calibri"/>
              </a:rPr>
              <a:t>17.</a:t>
            </a:r>
            <a:r>
              <a:rPr dirty="0" sz="1100" spc="65">
                <a:solidFill>
                  <a:srgbClr val="13B03D"/>
                </a:solidFill>
                <a:latin typeface="Calibri"/>
                <a:cs typeface="Calibri"/>
              </a:rPr>
              <a:t>  </a:t>
            </a:r>
            <a:r>
              <a:rPr dirty="0" baseline="75757" sz="1650" spc="97">
                <a:latin typeface="Calibri"/>
                <a:cs typeface="Calibri"/>
              </a:rPr>
              <a:t>   </a:t>
            </a:r>
            <a:r>
              <a:rPr dirty="0" baseline="75757" sz="1650" spc="97">
                <a:latin typeface="Calibri"/>
                <a:cs typeface="Calibri"/>
              </a:rPr>
              <a:t> </a:t>
            </a:r>
            <a:r>
              <a:rPr dirty="0" sz="1100" spc="-10">
                <a:latin typeface="Tahoma"/>
                <a:cs typeface="Tahoma"/>
              </a:rPr>
              <a:t>log(</a:t>
            </a:r>
            <a:r>
              <a:rPr dirty="0" sz="1100" spc="-10">
                <a:latin typeface="Calibri"/>
                <a:cs typeface="Calibri"/>
              </a:rPr>
              <a:t>x</a:t>
            </a:r>
            <a:r>
              <a:rPr dirty="0" baseline="31250" sz="1200" spc="-15">
                <a:latin typeface="Calibri"/>
                <a:cs typeface="Calibri"/>
              </a:rPr>
              <a:t>2</a:t>
            </a:r>
            <a:r>
              <a:rPr dirty="0" baseline="31250" sz="1200" spc="172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baseline="31250" sz="1200" spc="15">
                <a:latin typeface="Calibri"/>
                <a:cs typeface="Calibri"/>
              </a:rPr>
              <a:t>2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10">
                <a:latin typeface="Calibri"/>
                <a:cs typeface="Calibri"/>
              </a:rPr>
              <a:t>dA,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recinto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0">
                <a:latin typeface="Calibri"/>
                <a:cs typeface="Calibri"/>
              </a:rPr>
              <a:t> primer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cuadrante </a:t>
            </a:r>
            <a:r>
              <a:rPr dirty="0" sz="1100" spc="45">
                <a:latin typeface="Calibri"/>
                <a:cs typeface="Calibri"/>
              </a:rPr>
              <a:t>comprendido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656" y="1447976"/>
            <a:ext cx="4992370" cy="4603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8702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entre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las</a:t>
            </a:r>
            <a:r>
              <a:rPr dirty="0" sz="1100" spc="40">
                <a:latin typeface="Calibri"/>
                <a:cs typeface="Calibri"/>
              </a:rPr>
              <a:t> circunferencias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radio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 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&lt;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b.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795"/>
              </a:spcBef>
            </a:pP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18.</a:t>
            </a:r>
            <a:r>
              <a:rPr dirty="0" sz="11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baseline="75757" sz="1650" spc="337">
                <a:latin typeface="Calibri"/>
                <a:cs typeface="Calibri"/>
              </a:rPr>
              <a:t> </a:t>
            </a:r>
            <a:r>
              <a:rPr dirty="0" baseline="-69444" sz="1200" spc="22">
                <a:latin typeface="Calibri"/>
                <a:cs typeface="Calibri"/>
              </a:rPr>
              <a:t>D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10">
                <a:latin typeface="Calibri"/>
                <a:cs typeface="Calibri"/>
              </a:rPr>
              <a:t>zdV,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recinto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primer octante </a:t>
            </a:r>
            <a:r>
              <a:rPr dirty="0" sz="1100" spc="45">
                <a:latin typeface="Calibri"/>
                <a:cs typeface="Calibri"/>
              </a:rPr>
              <a:t>comprendido 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esfera </a:t>
            </a:r>
            <a:r>
              <a:rPr dirty="0" sz="1100" spc="50"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395" y="1961907"/>
            <a:ext cx="7639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radio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55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0.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395" y="2009176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357" y="2360712"/>
            <a:ext cx="908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8125" y="217787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8983" y="2197759"/>
            <a:ext cx="4712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</a:tabLst>
            </a:pP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19.	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−</a:t>
            </a:r>
            <a:r>
              <a:rPr dirty="0" sz="1100" spc="-70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dV,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siendo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D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recinto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del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semiespacio</a:t>
            </a:r>
            <a:r>
              <a:rPr dirty="0" sz="1100" spc="45">
                <a:latin typeface="Calibri"/>
                <a:cs typeface="Calibri"/>
              </a:rPr>
              <a:t> superior comprendido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4395" y="2443275"/>
            <a:ext cx="338010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entre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cilindro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eje </a:t>
            </a:r>
            <a:r>
              <a:rPr dirty="0" sz="1100" spc="35">
                <a:latin typeface="Calibri"/>
                <a:cs typeface="Calibri"/>
              </a:rPr>
              <a:t>OZ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radio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altura </a:t>
            </a:r>
            <a:r>
              <a:rPr dirty="0" sz="1100" spc="50">
                <a:latin typeface="Calibri"/>
                <a:cs typeface="Calibri"/>
              </a:rPr>
              <a:t>h </a:t>
            </a:r>
            <a:r>
              <a:rPr dirty="0" sz="1100" spc="185" b="0" i="1">
                <a:latin typeface="Bookman Old Style"/>
                <a:cs typeface="Bookman Old Style"/>
              </a:rPr>
              <a:t>&gt;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06743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solidFill>
                  <a:srgbClr val="22373A"/>
                </a:solidFill>
                <a:latin typeface="Trebuchet MS"/>
                <a:cs typeface="Trebuchet MS"/>
                <a:hlinkClick r:id="rId2" action="ppaction://hlinksldjump"/>
              </a:rPr>
              <a:t>Aplicaciones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2709545" cy="5080"/>
            </a:xfrm>
            <a:custGeom>
              <a:avLst/>
              <a:gdLst/>
              <a:ahLst/>
              <a:cxnLst/>
              <a:rect l="l" t="t" r="r" b="b"/>
              <a:pathLst>
                <a:path w="2709545" h="5080">
                  <a:moveTo>
                    <a:pt x="0" y="5060"/>
                  </a:moveTo>
                  <a:lnTo>
                    <a:pt x="0" y="0"/>
                  </a:lnTo>
                  <a:lnTo>
                    <a:pt x="2709356" y="0"/>
                  </a:lnTo>
                  <a:lnTo>
                    <a:pt x="270935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249618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Definición: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masa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5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-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u="none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y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ent</a:t>
            </a:r>
            <a:r>
              <a:rPr dirty="0" u="none" spc="-5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10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de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5" b="1">
                <a:solidFill>
                  <a:srgbClr val="22373A"/>
                </a:solidFill>
                <a:latin typeface="Trebuchet MS"/>
                <a:cs typeface="Trebuchet MS"/>
              </a:rPr>
              <a:t>masa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511935"/>
          </a:xfrm>
          <a:custGeom>
            <a:avLst/>
            <a:gdLst/>
            <a:ahLst/>
            <a:cxnLst/>
            <a:rect l="l" t="t" r="r" b="b"/>
            <a:pathLst>
              <a:path w="5039995" h="1511935">
                <a:moveTo>
                  <a:pt x="5039995" y="0"/>
                </a:moveTo>
                <a:lnTo>
                  <a:pt x="0" y="0"/>
                </a:lnTo>
                <a:lnTo>
                  <a:pt x="0" y="1511376"/>
                </a:lnTo>
                <a:lnTo>
                  <a:pt x="5039995" y="151137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2633" y="281748"/>
            <a:ext cx="3806190" cy="8153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spc="-170" b="0" i="1">
                <a:latin typeface="Bookman Old Style"/>
                <a:cs typeface="Bookman Old Style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55">
                <a:latin typeface="Calibri"/>
                <a:cs typeface="Calibri"/>
              </a:rPr>
              <a:t>R </a:t>
            </a:r>
            <a:r>
              <a:rPr dirty="0" sz="1100" spc="15" i="1">
                <a:latin typeface="DejaVu Sans Condensed"/>
                <a:cs typeface="DejaVu Sans Condensed"/>
              </a:rPr>
              <a:t>⊆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260" i="1">
                <a:latin typeface="DejaVu Sans Condensed"/>
                <a:cs typeface="DejaVu Sans Condensed"/>
              </a:rPr>
              <a:t>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90">
                <a:latin typeface="Cambria"/>
                <a:cs typeface="Cambria"/>
              </a:rPr>
              <a:t>R</a:t>
            </a:r>
            <a:r>
              <a:rPr dirty="0" baseline="-10416" sz="1200" spc="135">
                <a:latin typeface="Tahoma"/>
                <a:cs typeface="Tahoma"/>
              </a:rPr>
              <a:t>+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función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densidad,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con </a:t>
            </a:r>
            <a:r>
              <a:rPr dirty="0" sz="1100" spc="50">
                <a:latin typeface="Calibri"/>
                <a:cs typeface="Calibri"/>
              </a:rPr>
              <a:t>n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2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1355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" b="1">
                <a:latin typeface="Trebuchet MS"/>
                <a:cs typeface="Trebuchet MS"/>
              </a:rPr>
              <a:t>masa</a:t>
            </a:r>
            <a:r>
              <a:rPr dirty="0" sz="1100" spc="-70" b="1">
                <a:latin typeface="Trebuchet MS"/>
                <a:cs typeface="Trebuchet MS"/>
              </a:rPr>
              <a:t> </a:t>
            </a:r>
            <a:r>
              <a:rPr dirty="0" sz="1100" spc="-15" b="1">
                <a:latin typeface="Trebuchet MS"/>
                <a:cs typeface="Trebuchet MS"/>
              </a:rPr>
              <a:t>total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40">
                <a:latin typeface="Calibri"/>
                <a:cs typeface="Calibri"/>
              </a:rPr>
              <a:t> viene </a:t>
            </a:r>
            <a:r>
              <a:rPr dirty="0" sz="1100" spc="60">
                <a:latin typeface="Calibri"/>
                <a:cs typeface="Calibri"/>
              </a:rPr>
              <a:t>dada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por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 </a:t>
            </a:r>
            <a:r>
              <a:rPr dirty="0" baseline="75757" sz="1650" spc="262">
                <a:latin typeface="Tahoma"/>
                <a:cs typeface="Tahoma"/>
              </a:rPr>
              <a:t> </a:t>
            </a:r>
            <a:r>
              <a:rPr dirty="0" baseline="-69444" sz="1200" spc="60">
                <a:latin typeface="Calibri"/>
                <a:cs typeface="Calibri"/>
              </a:rPr>
              <a:t>R</a:t>
            </a:r>
            <a:r>
              <a:rPr dirty="0" baseline="-69444" sz="1200" spc="75">
                <a:latin typeface="Calibri"/>
                <a:cs typeface="Calibri"/>
              </a:rPr>
              <a:t> </a:t>
            </a:r>
            <a:r>
              <a:rPr dirty="0" sz="1100" spc="-60" b="0" i="1">
                <a:latin typeface="Bookman Old Style"/>
                <a:cs typeface="Bookman Old Style"/>
              </a:rPr>
              <a:t>δ</a:t>
            </a:r>
            <a:r>
              <a:rPr dirty="0" sz="1100" spc="-6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94005" indent="-113664">
              <a:lnSpc>
                <a:spcPct val="100000"/>
              </a:lnSpc>
              <a:spcBef>
                <a:spcPts val="910"/>
              </a:spcBef>
              <a:buClr>
                <a:srgbClr val="22373A"/>
              </a:buClr>
              <a:buChar char="•"/>
              <a:tabLst>
                <a:tab pos="294640" algn="l"/>
              </a:tabLst>
            </a:pPr>
            <a:r>
              <a:rPr dirty="0" sz="1100" spc="4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35" b="1">
                <a:latin typeface="Trebuchet MS"/>
                <a:cs typeface="Trebuchet MS"/>
              </a:rPr>
              <a:t>centro</a:t>
            </a:r>
            <a:r>
              <a:rPr dirty="0" sz="1100" spc="-70" b="1">
                <a:latin typeface="Trebuchet MS"/>
                <a:cs typeface="Trebuchet MS"/>
              </a:rPr>
              <a:t> </a:t>
            </a:r>
            <a:r>
              <a:rPr dirty="0" sz="1100" spc="-15" b="1">
                <a:latin typeface="Trebuchet MS"/>
                <a:cs typeface="Trebuchet MS"/>
              </a:rPr>
              <a:t>de</a:t>
            </a:r>
            <a:r>
              <a:rPr dirty="0" sz="1100" spc="-65" b="1">
                <a:latin typeface="Trebuchet MS"/>
                <a:cs typeface="Trebuchet MS"/>
              </a:rPr>
              <a:t> </a:t>
            </a:r>
            <a:r>
              <a:rPr dirty="0" sz="1100" spc="5" b="1">
                <a:latin typeface="Trebuchet MS"/>
                <a:cs typeface="Trebuchet MS"/>
              </a:rPr>
              <a:t>masa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R</a:t>
            </a:r>
            <a:r>
              <a:rPr dirty="0" sz="1100" spc="40">
                <a:latin typeface="Calibri"/>
                <a:cs typeface="Calibri"/>
              </a:rPr>
              <a:t> viene </a:t>
            </a:r>
            <a:r>
              <a:rPr dirty="0" sz="1100" spc="55">
                <a:latin typeface="Calibri"/>
                <a:cs typeface="Calibri"/>
              </a:rPr>
              <a:t>dado</a:t>
            </a:r>
            <a:r>
              <a:rPr dirty="0" sz="1100" spc="45">
                <a:latin typeface="Calibri"/>
                <a:cs typeface="Calibri"/>
              </a:rPr>
              <a:t> por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4542" y="1155571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3181" y="1257908"/>
            <a:ext cx="1117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9000" y="1172805"/>
            <a:ext cx="9290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809625" algn="l"/>
              </a:tabLst>
            </a:pPr>
            <a:r>
              <a:rPr dirty="0" sz="1100" spc="-100">
                <a:latin typeface="Tahoma"/>
                <a:cs typeface="Tahoma"/>
              </a:rPr>
              <a:t>(</a:t>
            </a:r>
            <a:r>
              <a:rPr dirty="0" sz="1100" spc="-100">
                <a:latin typeface="Calibri"/>
                <a:cs typeface="Calibri"/>
              </a:rPr>
              <a:t>M</a:t>
            </a:r>
            <a:r>
              <a:rPr dirty="0" baseline="-13888" sz="1200" spc="-150">
                <a:latin typeface="Tahoma"/>
                <a:cs typeface="Tahoma"/>
              </a:rPr>
              <a:t>ˆ</a:t>
            </a:r>
            <a:r>
              <a:rPr dirty="0" baseline="-17361" sz="1200" spc="-150">
                <a:latin typeface="Calibri"/>
                <a:cs typeface="Calibri"/>
              </a:rPr>
              <a:t>x</a:t>
            </a:r>
            <a:r>
              <a:rPr dirty="0" sz="1100" spc="-10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120">
                <a:latin typeface="Calibri"/>
                <a:cs typeface="Calibri"/>
              </a:rPr>
              <a:t>M</a:t>
            </a:r>
            <a:r>
              <a:rPr dirty="0" baseline="-13888" sz="1200" spc="-179">
                <a:latin typeface="Tahoma"/>
                <a:cs typeface="Tahoma"/>
              </a:rPr>
              <a:t>ˆ</a:t>
            </a:r>
            <a:r>
              <a:rPr dirty="0" baseline="-17361" sz="1200" spc="-179">
                <a:latin typeface="Calibri"/>
                <a:cs typeface="Calibri"/>
              </a:rPr>
              <a:t>y</a:t>
            </a:r>
            <a:r>
              <a:rPr dirty="0" sz="1100" spc="-120">
                <a:latin typeface="Tahoma"/>
                <a:cs typeface="Tahoma"/>
              </a:rPr>
              <a:t>)	</a:t>
            </a:r>
            <a:r>
              <a:rPr dirty="0" sz="1100" spc="50">
                <a:latin typeface="Calibri"/>
                <a:cs typeface="Calibri"/>
              </a:rPr>
              <a:t>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8949" y="1155571"/>
            <a:ext cx="111760" cy="249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655">
              <a:lnSpc>
                <a:spcPts val="885"/>
              </a:lnSpc>
              <a:spcBef>
                <a:spcPts val="95"/>
              </a:spcBef>
            </a:pPr>
            <a:r>
              <a:rPr dirty="0" u="sng" sz="800" spc="-6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85"/>
              </a:lnSpc>
            </a:pPr>
            <a:r>
              <a:rPr dirty="0" sz="800" spc="35">
                <a:latin typeface="Calibri"/>
                <a:cs typeface="Calibri"/>
              </a:rPr>
              <a:t>m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4768" y="1172805"/>
            <a:ext cx="7899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20">
                <a:latin typeface="Calibri"/>
                <a:cs typeface="Calibri"/>
              </a:rPr>
              <a:t>M</a:t>
            </a:r>
            <a:r>
              <a:rPr dirty="0" baseline="-13888" sz="1200" spc="-630">
                <a:latin typeface="Tahoma"/>
                <a:cs typeface="Tahoma"/>
              </a:rPr>
              <a:t>ˆ</a:t>
            </a:r>
            <a:r>
              <a:rPr dirty="0" baseline="-17361" sz="1200" spc="120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14">
                <a:latin typeface="Calibri"/>
                <a:cs typeface="Calibri"/>
              </a:rPr>
              <a:t>M</a:t>
            </a:r>
            <a:r>
              <a:rPr dirty="0" baseline="-13888" sz="1200" spc="-637">
                <a:latin typeface="Tahoma"/>
                <a:cs typeface="Tahoma"/>
              </a:rPr>
              <a:t>ˆ</a:t>
            </a:r>
            <a:r>
              <a:rPr dirty="0" baseline="-17361" sz="1200" spc="104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40">
                <a:latin typeface="Calibri"/>
                <a:cs typeface="Calibri"/>
              </a:rPr>
              <a:t>M</a:t>
            </a:r>
            <a:r>
              <a:rPr dirty="0" baseline="-13888" sz="1200" spc="-600">
                <a:latin typeface="Tahoma"/>
                <a:cs typeface="Tahoma"/>
              </a:rPr>
              <a:t>ˆ</a:t>
            </a:r>
            <a:r>
              <a:rPr dirty="0" baseline="-17361" sz="1200" spc="104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67485" y="1494991"/>
            <a:ext cx="889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05">
                <a:latin typeface="Calibri"/>
                <a:cs typeface="Calibri"/>
              </a:rPr>
              <a:t>w</a:t>
            </a:r>
            <a:r>
              <a:rPr dirty="0" baseline="3472" sz="1200" spc="-22">
                <a:latin typeface="Tahoma"/>
                <a:cs typeface="Tahoma"/>
              </a:rPr>
              <a:t>ˆ</a:t>
            </a:r>
            <a:endParaRPr baseline="3472"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0705" y="1238274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07680" y="1589797"/>
            <a:ext cx="863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1426843"/>
            <a:ext cx="2195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86155" algn="l"/>
              </a:tabLst>
            </a:pPr>
            <a:r>
              <a:rPr dirty="0" sz="1100" spc="55">
                <a:latin typeface="Calibri"/>
                <a:cs typeface="Calibri"/>
              </a:rPr>
              <a:t>donde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0">
                <a:latin typeface="Calibri"/>
                <a:cs typeface="Calibri"/>
              </a:rPr>
              <a:t>w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δ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on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w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z.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1865655"/>
            <a:ext cx="5039995" cy="215265"/>
          </a:xfrm>
          <a:custGeom>
            <a:avLst/>
            <a:gdLst/>
            <a:ahLst/>
            <a:cxnLst/>
            <a:rect l="l" t="t" r="r" b="b"/>
            <a:pathLst>
              <a:path w="5039995" h="215264">
                <a:moveTo>
                  <a:pt x="5039995" y="0"/>
                </a:moveTo>
                <a:lnTo>
                  <a:pt x="0" y="0"/>
                </a:lnTo>
                <a:lnTo>
                  <a:pt x="0" y="215049"/>
                </a:lnTo>
                <a:lnTo>
                  <a:pt x="5039995" y="215049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9994" y="1865655"/>
            <a:ext cx="5039995" cy="215265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5" b="1">
                <a:solidFill>
                  <a:srgbClr val="13B03D"/>
                </a:solidFill>
                <a:latin typeface="Trebuchet MS"/>
                <a:cs typeface="Trebuchet MS"/>
              </a:rPr>
              <a:t>Ejemplo:</a:t>
            </a:r>
            <a:r>
              <a:rPr dirty="0" sz="1100" spc="-70" b="1">
                <a:solidFill>
                  <a:srgbClr val="13B03D"/>
                </a:solidFill>
                <a:latin typeface="Trebuchet MS"/>
                <a:cs typeface="Trebuchet MS"/>
              </a:rPr>
              <a:t> </a:t>
            </a:r>
            <a:r>
              <a:rPr dirty="0" sz="1100" spc="-20" b="0" i="1">
                <a:solidFill>
                  <a:srgbClr val="13B03D"/>
                </a:solidFill>
                <a:latin typeface="Bookman Old Style"/>
                <a:cs typeface="Bookman Old Style"/>
              </a:rPr>
              <a:t>δ</a:t>
            </a:r>
            <a:r>
              <a:rPr dirty="0" sz="1100" spc="-2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-20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-2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15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-6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-60" b="1">
                <a:solidFill>
                  <a:srgbClr val="13B03D"/>
                </a:solidFill>
                <a:latin typeface="Trebuchet MS"/>
                <a:cs typeface="Trebuchet MS"/>
              </a:rPr>
              <a:t>,</a:t>
            </a:r>
            <a:r>
              <a:rPr dirty="0" sz="1100" spc="-70" b="1">
                <a:solidFill>
                  <a:srgbClr val="13B03D"/>
                </a:solidFill>
                <a:latin typeface="Trebuchet MS"/>
                <a:cs typeface="Trebuchet MS"/>
              </a:rPr>
              <a:t> </a:t>
            </a:r>
            <a:r>
              <a:rPr dirty="0" sz="1100" spc="20">
                <a:solidFill>
                  <a:srgbClr val="13B03D"/>
                </a:solidFill>
                <a:latin typeface="Calibri"/>
                <a:cs typeface="Calibri"/>
              </a:rPr>
              <a:t>D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-20" i="1">
                <a:solidFill>
                  <a:srgbClr val="13B03D"/>
                </a:solidFill>
                <a:latin typeface="DejaVu Sans Condensed"/>
                <a:cs typeface="DejaVu Sans Condensed"/>
              </a:rPr>
              <a:t>{</a:t>
            </a:r>
            <a:r>
              <a:rPr dirty="0" sz="1100" spc="-2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-20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-2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15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-3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-140" i="1">
                <a:solidFill>
                  <a:srgbClr val="13B03D"/>
                </a:solidFill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mbria"/>
                <a:cs typeface="Cambria"/>
              </a:rPr>
              <a:t>R</a:t>
            </a:r>
            <a:r>
              <a:rPr dirty="0" baseline="27777" sz="1200" spc="67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baseline="27777" sz="12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-90">
                <a:solidFill>
                  <a:srgbClr val="13B03D"/>
                </a:solidFill>
                <a:latin typeface="Tahoma"/>
                <a:cs typeface="Tahoma"/>
              </a:rPr>
              <a:t>:</a:t>
            </a:r>
            <a:r>
              <a:rPr dirty="0" sz="1100" spc="-4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100" spc="5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1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15" i="1">
                <a:solidFill>
                  <a:srgbClr val="13B03D"/>
                </a:solidFill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10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r>
              <a:rPr dirty="0" sz="1100" spc="1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12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baseline="27777" sz="1200" spc="22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baseline="27777" sz="1200" spc="1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baseline="27777" sz="1200" spc="7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baseline="27777" sz="12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15" i="1">
                <a:solidFill>
                  <a:srgbClr val="13B03D"/>
                </a:solidFill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solidFill>
                  <a:srgbClr val="13B03D"/>
                </a:solidFill>
                <a:latin typeface="DejaVu Sans Condensed"/>
                <a:cs typeface="DejaVu Sans Condensed"/>
              </a:rPr>
              <a:t> </a:t>
            </a:r>
            <a:r>
              <a:rPr dirty="0" sz="1100" spc="-90">
                <a:solidFill>
                  <a:srgbClr val="13B03D"/>
                </a:solidFill>
                <a:latin typeface="Calibri"/>
                <a:cs typeface="Calibri"/>
              </a:rPr>
              <a:t>1</a:t>
            </a:r>
            <a:r>
              <a:rPr dirty="0" sz="1100" spc="-90" i="1">
                <a:solidFill>
                  <a:srgbClr val="13B03D"/>
                </a:solidFill>
                <a:latin typeface="DejaVu Sans Condensed"/>
                <a:cs typeface="DejaVu Sans Condensed"/>
              </a:rPr>
              <a:t>}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9994" y="2080704"/>
            <a:ext cx="5039995" cy="854710"/>
          </a:xfrm>
          <a:custGeom>
            <a:avLst/>
            <a:gdLst/>
            <a:ahLst/>
            <a:cxnLst/>
            <a:rect l="l" t="t" r="r" b="b"/>
            <a:pathLst>
              <a:path w="5039995" h="854710">
                <a:moveTo>
                  <a:pt x="5039995" y="0"/>
                </a:moveTo>
                <a:lnTo>
                  <a:pt x="0" y="0"/>
                </a:lnTo>
                <a:lnTo>
                  <a:pt x="0" y="854710"/>
                </a:lnTo>
                <a:lnTo>
                  <a:pt x="5039995" y="85471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58506" y="2364776"/>
            <a:ext cx="781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00846" y="2296857"/>
            <a:ext cx="819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79042" y="2201823"/>
            <a:ext cx="1380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50215" algn="l"/>
                <a:tab pos="1328420" algn="l"/>
              </a:tabLst>
            </a:pP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12821" y="2269971"/>
            <a:ext cx="641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630">
                <a:latin typeface="Tahoma"/>
                <a:cs typeface="Tahoma"/>
              </a:rPr>
              <a:t>ˆ</a:t>
            </a:r>
            <a:r>
              <a:rPr dirty="0" sz="800" spc="35">
                <a:latin typeface="Calibri"/>
                <a:cs typeface="Calibri"/>
              </a:rPr>
              <a:t>x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81544" y="2013253"/>
            <a:ext cx="1663064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90"/>
              </a:spcBef>
              <a:tabLst>
                <a:tab pos="1572895" algn="l"/>
              </a:tabLst>
            </a:pPr>
            <a:r>
              <a:rPr dirty="0" sz="1100" spc="215">
                <a:latin typeface="Verdana"/>
                <a:cs typeface="Verdana"/>
              </a:rPr>
              <a:t> </a:t>
            </a:r>
            <a:r>
              <a:rPr dirty="0" sz="1100" spc="215">
                <a:latin typeface="Verdana"/>
                <a:cs typeface="Verdana"/>
              </a:rPr>
              <a:t>	</a:t>
            </a:r>
            <a:r>
              <a:rPr dirty="0" sz="1100" spc="2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31985" y="2364776"/>
            <a:ext cx="781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3425" y="2181947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1189" y="2108097"/>
            <a:ext cx="20250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695450" algn="l"/>
              </a:tabLst>
            </a:pP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	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+</a:t>
            </a:r>
            <a:r>
              <a:rPr dirty="0" u="sng" sz="1100" spc="-10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sz="1100" spc="-3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90923" y="2296857"/>
            <a:ext cx="146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7957" y="2201823"/>
            <a:ext cx="2030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94665" algn="l"/>
                <a:tab pos="1763395" algn="l"/>
              </a:tabLst>
            </a:pP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-95">
                <a:latin typeface="Calibri"/>
                <a:cs typeface="Calibri"/>
              </a:rPr>
              <a:t> 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5">
                <a:latin typeface="Calibri"/>
                <a:cs typeface="Calibri"/>
              </a:rPr>
              <a:t>xy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20">
                <a:latin typeface="Calibri"/>
                <a:cs typeface="Calibri"/>
              </a:rPr>
              <a:t>dA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23143" y="2269971"/>
            <a:ext cx="6476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baseline="3472" sz="1200" spc="-637">
                <a:latin typeface="Tahoma"/>
                <a:cs typeface="Tahoma"/>
              </a:rPr>
              <a:t>ˆ</a:t>
            </a:r>
            <a:r>
              <a:rPr dirty="0" sz="800" spc="25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31886" y="2578962"/>
            <a:ext cx="629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150">
                <a:latin typeface="Lucida Sans Unicode"/>
                <a:cs typeface="Lucida Sans Unicode"/>
              </a:rPr>
              <a:t>∴</a:t>
            </a:r>
            <a:r>
              <a:rPr dirty="0" sz="1100" spc="-150">
                <a:latin typeface="Lucida Sans Unicode"/>
                <a:cs typeface="Lucida Sans Unicode"/>
              </a:rPr>
              <a:t> </a:t>
            </a:r>
            <a:r>
              <a:rPr dirty="0" sz="1100" spc="-100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Tahoma"/>
                <a:cs typeface="Tahoma"/>
              </a:rPr>
              <a:t>(</a:t>
            </a:r>
            <a:r>
              <a:rPr dirty="0" baseline="5050" sz="1650" spc="-885">
                <a:latin typeface="Tahoma"/>
                <a:cs typeface="Tahoma"/>
              </a:rPr>
              <a:t>¯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5" b="0" i="1">
                <a:latin typeface="Bookman Old Style"/>
                <a:cs typeface="Bookman Old Style"/>
              </a:rPr>
              <a:t> </a:t>
            </a:r>
            <a:r>
              <a:rPr dirty="0" baseline="5050" sz="1650" spc="-892">
                <a:latin typeface="Tahoma"/>
                <a:cs typeface="Tahoma"/>
              </a:rPr>
              <a:t>¯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34196" y="2673996"/>
            <a:ext cx="149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Calibri"/>
                <a:cs typeface="Calibri"/>
              </a:rPr>
              <a:t>32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15539" y="2578962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04795" y="2485236"/>
            <a:ext cx="8909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100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6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21710" y="2673996"/>
            <a:ext cx="149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Calibri"/>
                <a:cs typeface="Calibri"/>
              </a:rPr>
              <a:t>32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03041" y="2383611"/>
            <a:ext cx="1149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7625" y="2383611"/>
            <a:ext cx="1031875" cy="19177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16839">
              <a:lnSpc>
                <a:spcPts val="550"/>
              </a:lnSpc>
              <a:spcBef>
                <a:spcPts val="640"/>
              </a:spcBef>
              <a:tabLst>
                <a:tab pos="543560" algn="l"/>
                <a:tab pos="1014730" algn="l"/>
              </a:tabLst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220"/>
              </a:lnSpc>
            </a:pPr>
            <a:r>
              <a:rPr dirty="0" sz="1100" spc="41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43516" y="2578962"/>
            <a:ext cx="697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15" i="1">
                <a:latin typeface="DejaVu Sans Condensed"/>
                <a:cs typeface="DejaVu Sans Condensed"/>
              </a:rPr>
              <a:t>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">
                <a:latin typeface="Calibri"/>
                <a:cs typeface="Calibri"/>
              </a:rPr>
              <a:t>5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15">
                <a:latin typeface="Calibri"/>
                <a:cs typeface="Calibri"/>
              </a:rPr>
              <a:t>5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39447" y="2965435"/>
            <a:ext cx="11366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0">
                <a:latin typeface="Calibri"/>
                <a:cs typeface="Calibri"/>
              </a:rPr>
              <a:t>17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04" y="81356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20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04" y="81356"/>
            <a:ext cx="2520315" cy="210820"/>
          </a:xfrm>
          <a:prstGeom prst="rect"/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u="none" spc="-55" b="1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dirty="0" u="none" spc="-6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u="none" spc="-15" b="1">
                <a:solidFill>
                  <a:srgbClr val="22373A"/>
                </a:solidFill>
                <a:latin typeface="Trebuchet MS"/>
                <a:cs typeface="Trebuchet MS"/>
              </a:rPr>
              <a:t>oduc</a:t>
            </a:r>
            <a:r>
              <a:rPr dirty="0" u="none" spc="-3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u="none" spc="10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10" b="1">
                <a:solidFill>
                  <a:srgbClr val="22373A"/>
                </a:solidFill>
                <a:latin typeface="Trebuchet MS"/>
                <a:cs typeface="Trebuchet MS"/>
              </a:rPr>
              <a:t>es</a:t>
            </a:r>
            <a:r>
              <a:rPr dirty="0" u="none" spc="-20" b="1">
                <a:solidFill>
                  <a:srgbClr val="22373A"/>
                </a:solidFill>
                <a:latin typeface="Trebuchet MS"/>
                <a:cs typeface="Trebuchet MS"/>
              </a:rPr>
              <a:t>c</a:t>
            </a:r>
            <a:r>
              <a:rPr dirty="0" u="none" spc="-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u="none" spc="-1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u="none" spc="-30" b="1">
                <a:solidFill>
                  <a:srgbClr val="22373A"/>
                </a:solidFill>
                <a:latin typeface="Trebuchet MS"/>
                <a:cs typeface="Trebuchet MS"/>
              </a:rPr>
              <a:t>ar)</a:t>
            </a:r>
          </a:p>
        </p:txBody>
      </p:sp>
      <p:sp>
        <p:nvSpPr>
          <p:cNvPr id="4" name="object 4"/>
          <p:cNvSpPr/>
          <p:nvPr/>
        </p:nvSpPr>
        <p:spPr>
          <a:xfrm>
            <a:off x="240004" y="291807"/>
            <a:ext cx="2520315" cy="252095"/>
          </a:xfrm>
          <a:custGeom>
            <a:avLst/>
            <a:gdLst/>
            <a:ahLst/>
            <a:cxnLst/>
            <a:rect l="l" t="t" r="r" b="b"/>
            <a:pathLst>
              <a:path w="2520315" h="252095">
                <a:moveTo>
                  <a:pt x="2519997" y="0"/>
                </a:moveTo>
                <a:lnTo>
                  <a:pt x="0" y="0"/>
                </a:lnTo>
                <a:lnTo>
                  <a:pt x="0" y="251536"/>
                </a:lnTo>
                <a:lnTo>
                  <a:pt x="2519997" y="251536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74966" y="226033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083" y="305002"/>
            <a:ext cx="4057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6573" y="201090"/>
            <a:ext cx="1720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6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7414" y="278484"/>
            <a:ext cx="455930" cy="252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894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38100">
              <a:lnSpc>
                <a:spcPts val="894"/>
              </a:lnSpc>
            </a:pPr>
            <a:r>
              <a:rPr dirty="0" sz="800" spc="15">
                <a:latin typeface="Calibri"/>
                <a:cs typeface="Calibri"/>
              </a:rPr>
              <a:t>i</a:t>
            </a:r>
            <a:r>
              <a:rPr dirty="0" sz="800" spc="15">
                <a:latin typeface="Tahoma"/>
                <a:cs typeface="Tahoma"/>
              </a:rPr>
              <a:t>=</a:t>
            </a:r>
            <a:r>
              <a:rPr dirty="0" sz="800" spc="15">
                <a:latin typeface="Calibri"/>
                <a:cs typeface="Calibri"/>
              </a:rPr>
              <a:t>1  </a:t>
            </a:r>
            <a:r>
              <a:rPr dirty="0" sz="800" spc="135">
                <a:latin typeface="Calibri"/>
                <a:cs typeface="Calibri"/>
              </a:rPr>
              <a:t> </a:t>
            </a:r>
            <a:r>
              <a:rPr dirty="0" baseline="6944" sz="1200" spc="44">
                <a:latin typeface="Calibri"/>
                <a:cs typeface="Calibri"/>
              </a:rPr>
              <a:t>i </a:t>
            </a:r>
            <a:r>
              <a:rPr dirty="0" baseline="6944" sz="1200" spc="232">
                <a:latin typeface="Calibri"/>
                <a:cs typeface="Calibri"/>
              </a:rPr>
              <a:t> </a:t>
            </a:r>
            <a:r>
              <a:rPr dirty="0" baseline="6944" sz="1200" spc="44">
                <a:latin typeface="Calibri"/>
                <a:cs typeface="Calibri"/>
              </a:rPr>
              <a:t>i</a:t>
            </a:r>
            <a:endParaRPr baseline="6944"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1881" y="226033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6938" y="305002"/>
            <a:ext cx="7150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5" i="1">
                <a:latin typeface="DejaVu Sans Condensed"/>
                <a:cs typeface="DejaVu Sans Condensed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5" i="1">
                <a:latin typeface="DejaVu Sans Condensed"/>
                <a:cs typeface="DejaVu Sans Condensed"/>
              </a:rPr>
              <a:t>)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004" y="618782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004" y="618782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(Norma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euclíd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e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004" y="829233"/>
            <a:ext cx="2520315" cy="297815"/>
          </a:xfrm>
          <a:custGeom>
            <a:avLst/>
            <a:gdLst/>
            <a:ahLst/>
            <a:cxnLst/>
            <a:rect l="l" t="t" r="r" b="b"/>
            <a:pathLst>
              <a:path w="2520315" h="297815">
                <a:moveTo>
                  <a:pt x="2519997" y="0"/>
                </a:moveTo>
                <a:lnTo>
                  <a:pt x="0" y="0"/>
                </a:lnTo>
                <a:lnTo>
                  <a:pt x="0" y="297256"/>
                </a:lnTo>
                <a:lnTo>
                  <a:pt x="2519997" y="297256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73200" y="799908"/>
            <a:ext cx="514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00264" y="920940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 h="0">
                <a:moveTo>
                  <a:pt x="0" y="0"/>
                </a:moveTo>
                <a:lnTo>
                  <a:pt x="23279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95172" y="878876"/>
            <a:ext cx="8972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04825" algn="l"/>
              </a:tabLst>
            </a:pP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11641" y="878876"/>
            <a:ext cx="79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78012" y="865922"/>
            <a:ext cx="628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27517" y="852359"/>
            <a:ext cx="291465" cy="26098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R="5080">
              <a:lnSpc>
                <a:spcPts val="900"/>
              </a:lnSpc>
              <a:spcBef>
                <a:spcPts val="175"/>
              </a:spcBef>
            </a:pPr>
            <a:r>
              <a:rPr dirty="0" sz="800" spc="40">
                <a:latin typeface="Calibri"/>
                <a:cs typeface="Calibri"/>
              </a:rPr>
              <a:t>n  </a:t>
            </a:r>
            <a:r>
              <a:rPr dirty="0" sz="800" spc="110">
                <a:latin typeface="Calibri"/>
                <a:cs typeface="Calibri"/>
              </a:rPr>
              <a:t> </a:t>
            </a:r>
            <a:r>
              <a:rPr dirty="0" baseline="3472" sz="1200" spc="22">
                <a:latin typeface="Calibri"/>
                <a:cs typeface="Calibri"/>
              </a:rPr>
              <a:t>i</a:t>
            </a:r>
            <a:r>
              <a:rPr dirty="0" baseline="3472" sz="1200" spc="22">
                <a:latin typeface="Tahoma"/>
                <a:cs typeface="Tahoma"/>
              </a:rPr>
              <a:t>=</a:t>
            </a:r>
            <a:r>
              <a:rPr dirty="0" baseline="3472" sz="1200" spc="22">
                <a:latin typeface="Calibri"/>
                <a:cs typeface="Calibri"/>
              </a:rPr>
              <a:t>1</a:t>
            </a:r>
            <a:r>
              <a:rPr dirty="0" baseline="3472" sz="1200" spc="13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4808" y="774965"/>
            <a:ext cx="11258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32765" algn="l"/>
                <a:tab pos="1049020" algn="l"/>
              </a:tabLst>
            </a:pPr>
            <a:r>
              <a:rPr dirty="0" sz="1100" spc="275" i="1">
                <a:latin typeface="DejaVu Sans Condensed"/>
                <a:cs typeface="DejaVu Sans Condensed"/>
              </a:rPr>
              <a:t>√	</a:t>
            </a:r>
            <a:r>
              <a:rPr dirty="0" baseline="2525" sz="1650" spc="577">
                <a:latin typeface="Verdana"/>
                <a:cs typeface="Verdana"/>
              </a:rPr>
              <a:t> </a:t>
            </a:r>
            <a:r>
              <a:rPr dirty="0" sz="1100" spc="1035">
                <a:latin typeface="Verdana"/>
                <a:cs typeface="Verdana"/>
              </a:rPr>
              <a:t> </a:t>
            </a:r>
            <a:r>
              <a:rPr dirty="0" sz="1100" spc="275">
                <a:latin typeface="Verdana"/>
                <a:cs typeface="Verdana"/>
              </a:rPr>
              <a:t>	</a:t>
            </a:r>
            <a:r>
              <a:rPr dirty="0" baseline="2525" sz="1650" spc="577">
                <a:latin typeface="Verdana"/>
                <a:cs typeface="Verdana"/>
              </a:rPr>
              <a:t> </a:t>
            </a:r>
            <a:endParaRPr baseline="2525" sz="16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72131" y="837360"/>
            <a:ext cx="1644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baseline="15151" sz="825" spc="-97">
                <a:latin typeface="Calibri"/>
                <a:cs typeface="Calibri"/>
              </a:rPr>
              <a:t>1</a:t>
            </a:r>
            <a:r>
              <a:rPr dirty="0" sz="800" spc="-65" i="1">
                <a:latin typeface="Trebuchet MS"/>
                <a:cs typeface="Trebuchet MS"/>
              </a:rPr>
              <a:t>/</a:t>
            </a:r>
            <a:r>
              <a:rPr dirty="0" sz="550" spc="-6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0004" y="1201915"/>
            <a:ext cx="252031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Teorema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004" y="1412366"/>
            <a:ext cx="2520315" cy="23114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0160" rIns="0" bIns="0" rtlCol="0" vert="horz">
            <a:spAutoFit/>
          </a:bodyPr>
          <a:lstStyle/>
          <a:p>
            <a:pPr marL="685165">
              <a:lnSpc>
                <a:spcPct val="100000"/>
              </a:lnSpc>
              <a:spcBef>
                <a:spcPts val="8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0004" y="1718627"/>
            <a:ext cx="2520315" cy="211454"/>
          </a:xfrm>
          <a:custGeom>
            <a:avLst/>
            <a:gdLst/>
            <a:ahLst/>
            <a:cxnLst/>
            <a:rect l="l" t="t" r="r" b="b"/>
            <a:pathLst>
              <a:path w="2520315" h="211455">
                <a:moveTo>
                  <a:pt x="2519997" y="0"/>
                </a:moveTo>
                <a:lnTo>
                  <a:pt x="0" y="0"/>
                </a:lnTo>
                <a:lnTo>
                  <a:pt x="0" y="210896"/>
                </a:lnTo>
                <a:lnTo>
                  <a:pt x="2519997" y="210896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40004" y="1718627"/>
            <a:ext cx="2520315" cy="211454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(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P</a:t>
            </a:r>
            <a:r>
              <a:rPr dirty="0" sz="1100" spc="-65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15" b="1">
                <a:solidFill>
                  <a:srgbClr val="22373A"/>
                </a:solidFill>
                <a:latin typeface="Trebuchet MS"/>
                <a:cs typeface="Trebuchet MS"/>
              </a:rPr>
              <a:t>oduc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10" b="1">
                <a:solidFill>
                  <a:srgbClr val="22373A"/>
                </a:solidFill>
                <a:latin typeface="Trebuchet MS"/>
                <a:cs typeface="Trebuchet MS"/>
              </a:rPr>
              <a:t>o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v</a:t>
            </a:r>
            <a:r>
              <a:rPr dirty="0" sz="1100" spc="-35" b="1">
                <a:solidFill>
                  <a:srgbClr val="22373A"/>
                </a:solidFill>
                <a:latin typeface="Trebuchet MS"/>
                <a:cs typeface="Trebuchet MS"/>
              </a:rPr>
              <a:t>ec</a:t>
            </a:r>
            <a:r>
              <a:rPr dirty="0" sz="1100" spc="-4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10" b="1">
                <a:solidFill>
                  <a:srgbClr val="22373A"/>
                </a:solidFill>
                <a:latin typeface="Trebuchet MS"/>
                <a:cs typeface="Trebuchet MS"/>
              </a:rPr>
              <a:t>ori</a:t>
            </a:r>
            <a:r>
              <a:rPr dirty="0" sz="1100" spc="-25" b="1">
                <a:solidFill>
                  <a:srgbClr val="22373A"/>
                </a:solidFill>
                <a:latin typeface="Trebuchet MS"/>
                <a:cs typeface="Trebuchet MS"/>
              </a:rPr>
              <a:t>a</a:t>
            </a:r>
            <a:r>
              <a:rPr dirty="0" sz="1100" b="1">
                <a:solidFill>
                  <a:srgbClr val="22373A"/>
                </a:solidFill>
                <a:latin typeface="Trebuchet MS"/>
                <a:cs typeface="Trebuchet MS"/>
              </a:rPr>
              <a:t>l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30" b="1">
                <a:solidFill>
                  <a:srgbClr val="22373A"/>
                </a:solidFill>
                <a:latin typeface="Trebuchet MS"/>
                <a:cs typeface="Trebuchet MS"/>
              </a:rPr>
              <a:t>en</a:t>
            </a:r>
            <a:r>
              <a:rPr dirty="0" sz="1100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22373A"/>
                </a:solidFill>
                <a:latin typeface="Arial"/>
                <a:cs typeface="Arial"/>
              </a:rPr>
              <a:t>R</a:t>
            </a:r>
            <a:r>
              <a:rPr dirty="0" baseline="27777" sz="1200" spc="44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r>
              <a:rPr dirty="0" sz="1100" spc="-55" b="1">
                <a:solidFill>
                  <a:srgbClr val="22373A"/>
                </a:solidFill>
                <a:latin typeface="Trebuchet MS"/>
                <a:cs typeface="Trebuchet MS"/>
              </a:rPr>
              <a:t>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0004" y="1929523"/>
            <a:ext cx="2520315" cy="690880"/>
          </a:xfrm>
          <a:custGeom>
            <a:avLst/>
            <a:gdLst/>
            <a:ahLst/>
            <a:cxnLst/>
            <a:rect l="l" t="t" r="r" b="b"/>
            <a:pathLst>
              <a:path w="2520315" h="690880">
                <a:moveTo>
                  <a:pt x="2519997" y="0"/>
                </a:moveTo>
                <a:lnTo>
                  <a:pt x="0" y="0"/>
                </a:lnTo>
                <a:lnTo>
                  <a:pt x="0" y="690372"/>
                </a:lnTo>
                <a:lnTo>
                  <a:pt x="2519997" y="690372"/>
                </a:lnTo>
                <a:lnTo>
                  <a:pt x="2519997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257071" y="2079128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68666" y="2331286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99488" y="1923401"/>
            <a:ext cx="156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250" b="0" i="1">
                <a:latin typeface="Bookman Old Style"/>
                <a:cs typeface="Bookman Old Style"/>
              </a:rPr>
              <a:t> </a:t>
            </a:r>
            <a:r>
              <a:rPr dirty="0" baseline="-17676" sz="1650" spc="67">
                <a:latin typeface="Calibri"/>
                <a:cs typeface="Calibri"/>
              </a:rPr>
              <a:t>k</a:t>
            </a:r>
            <a:endParaRPr baseline="-17676" sz="16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81696" y="2223489"/>
            <a:ext cx="569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904" algn="l"/>
                <a:tab pos="505459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14856" y="2363151"/>
            <a:ext cx="5867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5904" algn="l"/>
                <a:tab pos="505459" algn="l"/>
              </a:tabLst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0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30">
                <a:latin typeface="Calibri"/>
                <a:cs typeface="Calibri"/>
              </a:rPr>
              <a:t>	</a:t>
            </a:r>
            <a:r>
              <a:rPr dirty="0" sz="1100" spc="3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82191" y="2421380"/>
            <a:ext cx="569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904" algn="l"/>
                <a:tab pos="505459" algn="l"/>
              </a:tabLst>
            </a:pPr>
            <a:r>
              <a:rPr dirty="0" sz="800" spc="-65">
                <a:latin typeface="Calibri"/>
                <a:cs typeface="Calibri"/>
              </a:rPr>
              <a:t>1</a:t>
            </a:r>
            <a:r>
              <a:rPr dirty="0" sz="800" spc="-6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96315" y="1909290"/>
            <a:ext cx="1207770" cy="44767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544195">
              <a:lnSpc>
                <a:spcPct val="100000"/>
              </a:lnSpc>
              <a:spcBef>
                <a:spcPts val="445"/>
              </a:spcBef>
              <a:tabLst>
                <a:tab pos="790575" algn="l"/>
              </a:tabLst>
            </a:pPr>
            <a:r>
              <a:rPr dirty="0" sz="1100" spc="-125" b="0" i="1">
                <a:latin typeface="Bookman Old Style"/>
                <a:cs typeface="Bookman Old Style"/>
              </a:rPr>
              <a:t> </a:t>
            </a:r>
            <a:r>
              <a:rPr dirty="0" baseline="-5050" sz="1650" spc="67">
                <a:latin typeface="Calibri"/>
                <a:cs typeface="Calibri"/>
              </a:rPr>
              <a:t>ı	</a:t>
            </a:r>
            <a:r>
              <a:rPr dirty="0" baseline="-5050" sz="1650" spc="52">
                <a:latin typeface="Calibri"/>
                <a:cs typeface="Calibri"/>
              </a:rPr>
              <a:t>ȷ</a:t>
            </a:r>
            <a:endParaRPr baseline="-5050"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774700" algn="l"/>
                <a:tab pos="1024890" algn="l"/>
              </a:tabLst>
            </a:pPr>
            <a:r>
              <a:rPr dirty="0" baseline="2525" sz="1650" spc="67">
                <a:latin typeface="Calibri"/>
                <a:cs typeface="Calibri"/>
              </a:rPr>
              <a:t>x</a:t>
            </a:r>
            <a:r>
              <a:rPr dirty="0" baseline="2525" sz="1650" spc="-15">
                <a:latin typeface="Calibri"/>
                <a:cs typeface="Calibri"/>
              </a:rPr>
              <a:t> </a:t>
            </a:r>
            <a:r>
              <a:rPr dirty="0" baseline="2525" sz="1650" i="1">
                <a:latin typeface="DejaVu Sans Condensed"/>
                <a:cs typeface="DejaVu Sans Condensed"/>
              </a:rPr>
              <a:t>∧</a:t>
            </a:r>
            <a:r>
              <a:rPr dirty="0" baseline="2525" sz="1650" spc="-112" i="1">
                <a:latin typeface="DejaVu Sans Condensed"/>
                <a:cs typeface="DejaVu Sans Condensed"/>
              </a:rPr>
              <a:t> </a:t>
            </a:r>
            <a:r>
              <a:rPr dirty="0" baseline="2525" sz="1650" spc="44">
                <a:latin typeface="Calibri"/>
                <a:cs typeface="Calibri"/>
              </a:rPr>
              <a:t>y</a:t>
            </a:r>
            <a:r>
              <a:rPr dirty="0" baseline="2525" sz="1650" spc="75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sz="1100" spc="32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	x	x 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32114" y="2331286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0004" y="2695320"/>
            <a:ext cx="2520315" cy="210820"/>
          </a:xfrm>
          <a:custGeom>
            <a:avLst/>
            <a:gdLst/>
            <a:ahLst/>
            <a:cxnLst/>
            <a:rect l="l" t="t" r="r" b="b"/>
            <a:pathLst>
              <a:path w="2520315" h="210819">
                <a:moveTo>
                  <a:pt x="2519997" y="0"/>
                </a:moveTo>
                <a:lnTo>
                  <a:pt x="0" y="0"/>
                </a:lnTo>
                <a:lnTo>
                  <a:pt x="0" y="210451"/>
                </a:lnTo>
                <a:lnTo>
                  <a:pt x="2519997" y="210451"/>
                </a:lnTo>
                <a:lnTo>
                  <a:pt x="2519997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73431" y="2693300"/>
            <a:ext cx="570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5" b="1">
                <a:solidFill>
                  <a:srgbClr val="22373A"/>
                </a:solidFill>
                <a:latin typeface="Trebuchet MS"/>
                <a:cs typeface="Trebuchet MS"/>
              </a:rPr>
              <a:t>T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eo</a:t>
            </a:r>
            <a:r>
              <a:rPr dirty="0" sz="1100" spc="-40" b="1">
                <a:solidFill>
                  <a:srgbClr val="22373A"/>
                </a:solidFill>
                <a:latin typeface="Trebuchet MS"/>
                <a:cs typeface="Trebuchet MS"/>
              </a:rPr>
              <a:t>r</a:t>
            </a:r>
            <a:r>
              <a:rPr dirty="0" sz="1100" spc="-20" b="1">
                <a:solidFill>
                  <a:srgbClr val="22373A"/>
                </a:solidFill>
                <a:latin typeface="Trebuchet MS"/>
                <a:cs typeface="Trebuchet MS"/>
              </a:rPr>
              <a:t>ema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004" y="2905772"/>
            <a:ext cx="2520315" cy="2413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20320" rIns="0" bIns="0" rtlCol="0" vert="horz">
            <a:spAutoFit/>
          </a:bodyPr>
          <a:lstStyle/>
          <a:p>
            <a:pPr marL="569595">
              <a:lnSpc>
                <a:spcPct val="100000"/>
              </a:lnSpc>
              <a:spcBef>
                <a:spcPts val="16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35" i="1">
                <a:latin typeface="DejaVu Sans Condensed"/>
                <a:cs typeface="DejaVu Sans Condensed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40">
                <a:latin typeface="Tahoma"/>
                <a:cs typeface="Tahoma"/>
              </a:rPr>
              <a:t>)</a:t>
            </a:r>
            <a:r>
              <a:rPr dirty="0" baseline="5050" sz="1650" spc="-434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999994" y="81356"/>
            <a:ext cx="2520315" cy="3059430"/>
            <a:chOff x="2999994" y="81356"/>
            <a:chExt cx="2520315" cy="3059430"/>
          </a:xfrm>
        </p:grpSpPr>
        <p:sp>
          <p:nvSpPr>
            <p:cNvPr id="39" name="object 39"/>
            <p:cNvSpPr/>
            <p:nvPr/>
          </p:nvSpPr>
          <p:spPr>
            <a:xfrm>
              <a:off x="2999994" y="81356"/>
              <a:ext cx="2520315" cy="210820"/>
            </a:xfrm>
            <a:custGeom>
              <a:avLst/>
              <a:gdLst/>
              <a:ahLst/>
              <a:cxnLst/>
              <a:rect l="l" t="t" r="r" b="b"/>
              <a:pathLst>
                <a:path w="2520315" h="210820">
                  <a:moveTo>
                    <a:pt x="2519997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2519997" y="210451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999994" y="291807"/>
              <a:ext cx="2520315" cy="2848610"/>
            </a:xfrm>
            <a:custGeom>
              <a:avLst/>
              <a:gdLst/>
              <a:ahLst/>
              <a:cxnLst/>
              <a:rect l="l" t="t" r="r" b="b"/>
              <a:pathLst>
                <a:path w="2520315" h="2848610">
                  <a:moveTo>
                    <a:pt x="2519997" y="0"/>
                  </a:moveTo>
                  <a:lnTo>
                    <a:pt x="0" y="0"/>
                  </a:lnTo>
                  <a:lnTo>
                    <a:pt x="0" y="2848457"/>
                  </a:lnTo>
                  <a:lnTo>
                    <a:pt x="2519997" y="2848457"/>
                  </a:lnTo>
                  <a:lnTo>
                    <a:pt x="2519997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3033433" y="79323"/>
            <a:ext cx="1096010" cy="4978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 b="1">
                <a:solidFill>
                  <a:srgbClr val="13B03D"/>
                </a:solidFill>
                <a:latin typeface="Trebuchet MS"/>
                <a:cs typeface="Trebuchet MS"/>
              </a:rPr>
              <a:t>Ejemplo</a:t>
            </a:r>
            <a:endParaRPr sz="1100">
              <a:latin typeface="Trebuchet MS"/>
              <a:cs typeface="Trebuchet MS"/>
            </a:endParaRPr>
          </a:p>
          <a:p>
            <a:pPr marL="297180">
              <a:lnSpc>
                <a:spcPct val="100000"/>
              </a:lnSpc>
              <a:spcBef>
                <a:spcPts val="10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81207" y="385215"/>
            <a:ext cx="4470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2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87138" y="385215"/>
            <a:ext cx="5149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86911" y="621066"/>
            <a:ext cx="1346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u="sng" sz="1100" spc="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6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20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sz="1100" spc="-75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 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8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96143" y="738973"/>
            <a:ext cx="984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55980" algn="l"/>
              </a:tabLst>
            </a:pPr>
            <a:r>
              <a:rPr dirty="0" sz="1100" spc="275" i="1">
                <a:latin typeface="DejaVu Sans Condensed"/>
                <a:cs typeface="DejaVu Sans Condensed"/>
              </a:rPr>
              <a:t>√</a:t>
            </a:r>
            <a:r>
              <a:rPr dirty="0" sz="1100" spc="275" i="1">
                <a:latin typeface="DejaVu Sans Condensed"/>
                <a:cs typeface="DejaVu Sans Condensed"/>
              </a:rPr>
              <a:t>	</a:t>
            </a:r>
            <a:r>
              <a:rPr dirty="0" baseline="2525" sz="1650" spc="412" i="1">
                <a:latin typeface="DejaVu Sans Condensed"/>
                <a:cs typeface="DejaVu Sans Condensed"/>
              </a:rPr>
              <a:t>√</a:t>
            </a:r>
            <a:endParaRPr baseline="2525" sz="1650">
              <a:latin typeface="DejaVu Sans Condensed"/>
              <a:cs typeface="DejaVu Sans Condensed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68202" y="881684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 h="0">
                <a:moveTo>
                  <a:pt x="0" y="0"/>
                </a:moveTo>
                <a:lnTo>
                  <a:pt x="13258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506520" y="856906"/>
            <a:ext cx="1507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7525" algn="l"/>
                <a:tab pos="1361440" algn="l"/>
              </a:tabLst>
            </a:pPr>
            <a:r>
              <a:rPr dirty="0" sz="1100" spc="2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9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40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26141" y="974825"/>
            <a:ext cx="989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07390" algn="l"/>
                <a:tab pos="861060" algn="l"/>
              </a:tabLst>
            </a:pPr>
            <a:r>
              <a:rPr dirty="0" sz="1100" spc="275" i="1">
                <a:latin typeface="DejaVu Sans Condensed"/>
                <a:cs typeface="DejaVu Sans Condensed"/>
              </a:rPr>
              <a:t>√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baseline="2525" sz="1650" spc="412" i="1">
                <a:latin typeface="DejaVu Sans Condensed"/>
                <a:cs typeface="DejaVu Sans Condensed"/>
              </a:rPr>
              <a:t>√</a:t>
            </a:r>
            <a:endParaRPr baseline="2525" sz="1650">
              <a:latin typeface="DejaVu Sans Condensed"/>
              <a:cs typeface="DejaVu Sans Condensed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02758" y="1119047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 h="0">
                <a:moveTo>
                  <a:pt x="0" y="0"/>
                </a:moveTo>
                <a:lnTo>
                  <a:pt x="6899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535540" y="1092744"/>
            <a:ext cx="1449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8159" algn="l"/>
                <a:tab pos="1367155" algn="l"/>
              </a:tabLst>
            </a:pP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91647" y="1505610"/>
            <a:ext cx="417195" cy="0"/>
          </a:xfrm>
          <a:custGeom>
            <a:avLst/>
            <a:gdLst/>
            <a:ahLst/>
            <a:cxnLst/>
            <a:rect l="l" t="t" r="r" b="b"/>
            <a:pathLst>
              <a:path w="417195" h="0">
                <a:moveTo>
                  <a:pt x="0" y="0"/>
                </a:moveTo>
                <a:lnTo>
                  <a:pt x="4170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194403" y="1500935"/>
            <a:ext cx="327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Calibri"/>
                <a:cs typeface="Calibri"/>
              </a:rPr>
              <a:t>14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43439" y="1388997"/>
            <a:ext cx="16205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18870" algn="l"/>
              </a:tabLst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acos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baseline="2525" sz="1650" spc="67" i="1">
                <a:latin typeface="DejaVu Sans Condensed"/>
                <a:cs typeface="DejaVu Sans Condensed"/>
              </a:rPr>
              <a:t>√</a:t>
            </a:r>
            <a:r>
              <a:rPr dirty="0" u="sng" baseline="37878" sz="1650" spc="67" i="1">
                <a:uFill>
                  <a:solidFill>
                    <a:srgbClr val="000000"/>
                  </a:solidFill>
                </a:uFill>
                <a:latin typeface="DejaVu Sans Condensed"/>
                <a:cs typeface="DejaVu Sans Condensed"/>
              </a:rPr>
              <a:t>−</a:t>
            </a:r>
            <a:r>
              <a:rPr dirty="0" u="sng" baseline="37878" sz="1650" spc="67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7</a:t>
            </a:r>
            <a:r>
              <a:rPr dirty="0" baseline="37878" sz="1650" spc="67">
                <a:latin typeface="Calibri"/>
                <a:cs typeface="Calibri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85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2</a:t>
            </a:r>
            <a:r>
              <a:rPr dirty="0" sz="1100" spc="-15" b="0" i="1">
                <a:latin typeface="Bookman Old Style"/>
                <a:cs typeface="Bookman Old Style"/>
              </a:rPr>
              <a:t>.</a:t>
            </a:r>
            <a:r>
              <a:rPr dirty="0" sz="1100" spc="-15">
                <a:latin typeface="Calibri"/>
                <a:cs typeface="Calibri"/>
              </a:rPr>
              <a:t>562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12312" y="1902141"/>
            <a:ext cx="4749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800068" y="1992197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00068" y="2075318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365637" y="1667432"/>
            <a:ext cx="1568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250" b="0" i="1">
                <a:latin typeface="Bookman Old Style"/>
                <a:cs typeface="Bookman Old Style"/>
              </a:rPr>
              <a:t> </a:t>
            </a:r>
            <a:r>
              <a:rPr dirty="0" baseline="-17676" sz="1650" spc="67">
                <a:latin typeface="Calibri"/>
                <a:cs typeface="Calibri"/>
              </a:rPr>
              <a:t>k</a:t>
            </a:r>
            <a:endParaRPr baseline="-17676" sz="16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39464" y="1653334"/>
            <a:ext cx="652145" cy="44767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265430" algn="l"/>
              </a:tabLst>
            </a:pPr>
            <a:r>
              <a:rPr dirty="0" sz="1100" spc="-125" b="0" i="1">
                <a:latin typeface="Bookman Old Style"/>
                <a:cs typeface="Bookman Old Style"/>
              </a:rPr>
              <a:t> </a:t>
            </a:r>
            <a:r>
              <a:rPr dirty="0" baseline="-5050" sz="1650" spc="67">
                <a:latin typeface="Calibri"/>
                <a:cs typeface="Calibri"/>
              </a:rPr>
              <a:t>ı	</a:t>
            </a:r>
            <a:r>
              <a:rPr dirty="0" baseline="-5050" sz="1650" spc="52">
                <a:latin typeface="Calibri"/>
                <a:cs typeface="Calibri"/>
              </a:rPr>
              <a:t>ȷ</a:t>
            </a:r>
            <a:endParaRPr baseline="-5050" sz="1650">
              <a:latin typeface="Calibri"/>
              <a:cs typeface="Calibri"/>
            </a:endParaRPr>
          </a:p>
          <a:p>
            <a:pPr marL="23495">
              <a:lnSpc>
                <a:spcPct val="100000"/>
              </a:lnSpc>
              <a:spcBef>
                <a:spcPts val="340"/>
              </a:spcBef>
              <a:tabLst>
                <a:tab pos="222885" algn="l"/>
                <a:tab pos="579755" algn="l"/>
              </a:tabLst>
            </a:pP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25">
                <a:latin typeface="Calibri"/>
                <a:cs typeface="Calibri"/>
              </a:rPr>
              <a:t>	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20">
                <a:latin typeface="Calibri"/>
                <a:cs typeface="Calibri"/>
              </a:rPr>
              <a:t>3</a:t>
            </a:r>
            <a:r>
              <a:rPr dirty="0" sz="1100" spc="-20">
                <a:latin typeface="Calibri"/>
                <a:cs typeface="Calibri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46245" y="2107182"/>
            <a:ext cx="699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9875" algn="l"/>
                <a:tab pos="518795" algn="l"/>
              </a:tabLst>
            </a:pPr>
            <a:r>
              <a:rPr dirty="0" sz="1100" spc="45">
                <a:latin typeface="Calibri"/>
                <a:cs typeface="Calibri"/>
              </a:rPr>
              <a:t>0	</a:t>
            </a:r>
            <a:r>
              <a:rPr dirty="0" sz="1100" spc="-25">
                <a:latin typeface="Calibri"/>
                <a:cs typeface="Calibri"/>
              </a:rPr>
              <a:t>2	</a:t>
            </a:r>
            <a:r>
              <a:rPr dirty="0" sz="1100" spc="-105" i="1">
                <a:latin typeface="DejaVu Sans Condensed"/>
                <a:cs typeface="DejaVu Sans Condensed"/>
              </a:rPr>
              <a:t>−</a:t>
            </a:r>
            <a:r>
              <a:rPr dirty="0" sz="1100" spc="-10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19866" y="1992197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19866" y="2075318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04524" y="1902141"/>
            <a:ext cx="603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986910" y="2237764"/>
            <a:ext cx="140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75" i="1">
                <a:latin typeface="DejaVu Sans Condensed"/>
                <a:cs typeface="DejaVu Sans Condensed"/>
              </a:rPr>
              <a:t>√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115066" y="2386228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 h="0">
                <a:moveTo>
                  <a:pt x="0" y="0"/>
                </a:moveTo>
                <a:lnTo>
                  <a:pt x="60411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891214" y="2231985"/>
            <a:ext cx="140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75" i="1">
                <a:latin typeface="DejaVu Sans Condensed"/>
                <a:cs typeface="DejaVu Sans Condensed"/>
              </a:rPr>
              <a:t>√</a:t>
            </a:r>
            <a:endParaRPr sz="1100">
              <a:latin typeface="DejaVu Sans Condensed"/>
              <a:cs typeface="DejaVu Sans Condensed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019370" y="2380462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 h="0">
                <a:moveTo>
                  <a:pt x="0" y="0"/>
                </a:moveTo>
                <a:lnTo>
                  <a:pt x="12731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360610" y="2355683"/>
            <a:ext cx="17989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54380" algn="l"/>
                <a:tab pos="1658620" algn="l"/>
              </a:tabLst>
            </a:pP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×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5">
                <a:latin typeface="Calibri"/>
                <a:cs typeface="Calibri"/>
              </a:rPr>
              <a:t>16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60"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357486" y="2695929"/>
            <a:ext cx="809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b="0" i="1">
                <a:latin typeface="Bookman Old Style"/>
                <a:cs typeface="Bookman Old Style"/>
              </a:rPr>
              <a:t>α</a:t>
            </a:r>
            <a:r>
              <a:rPr dirty="0" sz="1100" spc="-25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-50" b="0" i="1">
                <a:latin typeface="Bookman Old Style"/>
                <a:cs typeface="Bookman Old Style"/>
              </a:rPr>
              <a:t> </a:t>
            </a:r>
            <a:r>
              <a:rPr dirty="0" sz="1100" spc="-120" i="1">
                <a:latin typeface="DejaVu Sans Condensed"/>
                <a:cs typeface="DejaVu Sans Condensed"/>
              </a:rPr>
              <a:t>−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55">
                <a:latin typeface="Calibri"/>
                <a:cs typeface="Calibri"/>
              </a:rPr>
              <a:t>asin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64723" y="2476740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00">
                <a:latin typeface="Verdana"/>
                <a:cs typeface="Verdana"/>
              </a:rPr>
              <a:t> 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15967" y="2625216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4" h="0">
                <a:moveTo>
                  <a:pt x="0" y="0"/>
                </a:moveTo>
                <a:lnTo>
                  <a:pt x="3320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405617" y="2602203"/>
            <a:ext cx="153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0"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331157" y="2812541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 h="0">
                <a:moveTo>
                  <a:pt x="0" y="0"/>
                </a:moveTo>
                <a:lnTo>
                  <a:pt x="30163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318457" y="2790976"/>
            <a:ext cx="327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Calibri"/>
                <a:cs typeface="Calibri"/>
              </a:rPr>
              <a:t>14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·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-1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73765" y="2695929"/>
            <a:ext cx="4889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5">
                <a:latin typeface="Calibri"/>
                <a:cs typeface="Calibri"/>
              </a:rPr>
              <a:t>562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82767" y="2965435"/>
            <a:ext cx="70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6498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-80" b="1">
                <a:solidFill>
                  <a:srgbClr val="F9F9F9"/>
                </a:solidFill>
                <a:latin typeface="Trebuchet MS"/>
                <a:cs typeface="Trebuchet MS"/>
              </a:rPr>
              <a:t>C</a:t>
            </a:r>
            <a:r>
              <a:rPr dirty="0" u="none" sz="1200" spc="10" b="1">
                <a:solidFill>
                  <a:srgbClr val="F9F9F9"/>
                </a:solidFill>
                <a:latin typeface="Trebuchet MS"/>
                <a:cs typeface="Trebuchet MS"/>
              </a:rPr>
              <a:t>o</a:t>
            </a:r>
            <a:r>
              <a:rPr dirty="0" u="none" sz="1200" b="1">
                <a:solidFill>
                  <a:srgbClr val="F9F9F9"/>
                </a:solidFill>
                <a:latin typeface="Trebuchet MS"/>
                <a:cs typeface="Trebuchet MS"/>
              </a:rPr>
              <a:t>p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y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l</a:t>
            </a:r>
            <a:r>
              <a:rPr dirty="0" u="none" sz="1200" spc="-25" b="1">
                <a:solidFill>
                  <a:srgbClr val="F9F9F9"/>
                </a:solidFill>
                <a:latin typeface="Trebuchet MS"/>
                <a:cs typeface="Trebuchet MS"/>
              </a:rPr>
              <a:t>eft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55" b="1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0</a:t>
            </a:r>
            <a:r>
              <a:rPr dirty="0" u="none" sz="1200" spc="-25" b="1">
                <a:solidFill>
                  <a:srgbClr val="F9F9F9"/>
                </a:solidFill>
                <a:latin typeface="Trebuchet MS"/>
                <a:cs typeface="Trebuchet MS"/>
              </a:rPr>
              <a:t>20</a:t>
            </a:r>
            <a:r>
              <a:rPr dirty="0" u="none" sz="1200" spc="-80" b="1">
                <a:solidFill>
                  <a:srgbClr val="F9F9F9"/>
                </a:solidFill>
                <a:latin typeface="Trebuchet MS"/>
                <a:cs typeface="Trebuchet MS"/>
              </a:rPr>
              <a:t>-</a:t>
            </a:r>
            <a:r>
              <a:rPr dirty="0" u="none" sz="1200" spc="-55" b="1">
                <a:solidFill>
                  <a:srgbClr val="F9F9F9"/>
                </a:solidFill>
                <a:latin typeface="Trebuchet MS"/>
                <a:cs typeface="Trebuchet MS"/>
              </a:rPr>
              <a:t>2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0</a:t>
            </a:r>
            <a:r>
              <a:rPr dirty="0" u="none" sz="1200" spc="-114" b="1">
                <a:solidFill>
                  <a:srgbClr val="F9F9F9"/>
                </a:solidFill>
                <a:latin typeface="Trebuchet MS"/>
                <a:cs typeface="Trebuchet MS"/>
              </a:rPr>
              <a:t>22,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20" b="1">
                <a:solidFill>
                  <a:srgbClr val="F9F9F9"/>
                </a:solidFill>
                <a:latin typeface="Trebuchet MS"/>
                <a:cs typeface="Trebuchet MS"/>
              </a:rPr>
              <a:t>All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85" b="1">
                <a:solidFill>
                  <a:srgbClr val="F9F9F9"/>
                </a:solidFill>
                <a:latin typeface="Trebuchet MS"/>
                <a:cs typeface="Trebuchet MS"/>
              </a:rPr>
              <a:t>L</a:t>
            </a:r>
            <a:r>
              <a:rPr dirty="0" u="none" sz="1200" spc="-10" b="1">
                <a:solidFill>
                  <a:srgbClr val="F9F9F9"/>
                </a:solidFill>
                <a:latin typeface="Trebuchet MS"/>
                <a:cs typeface="Trebuchet MS"/>
              </a:rPr>
              <a:t>efts</a:t>
            </a:r>
            <a:r>
              <a:rPr dirty="0" u="none" sz="1200" spc="-70" b="1">
                <a:solidFill>
                  <a:srgbClr val="F9F9F9"/>
                </a:solidFill>
                <a:latin typeface="Trebuchet MS"/>
                <a:cs typeface="Trebuchet MS"/>
              </a:rPr>
              <a:t> </a:t>
            </a:r>
            <a:r>
              <a:rPr dirty="0" u="none" sz="1200" spc="-15" b="1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e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v</a:t>
            </a:r>
            <a:r>
              <a:rPr dirty="0" u="none" sz="1200" spc="-40" b="1">
                <a:solidFill>
                  <a:srgbClr val="F9F9F9"/>
                </a:solidFill>
                <a:latin typeface="Trebuchet MS"/>
                <a:cs typeface="Trebuchet MS"/>
              </a:rPr>
              <a:t>e</a:t>
            </a:r>
            <a:r>
              <a:rPr dirty="0" u="none" sz="1200" spc="-50" b="1">
                <a:solidFill>
                  <a:srgbClr val="F9F9F9"/>
                </a:solidFill>
                <a:latin typeface="Trebuchet MS"/>
                <a:cs typeface="Trebuchet MS"/>
              </a:rPr>
              <a:t>r</a:t>
            </a:r>
            <a:r>
              <a:rPr dirty="0" u="none" sz="1200" spc="10" b="1">
                <a:solidFill>
                  <a:srgbClr val="F9F9F9"/>
                </a:solidFill>
                <a:latin typeface="Trebuchet MS"/>
                <a:cs typeface="Trebuchet MS"/>
              </a:rPr>
              <a:t>sed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4" y="834527"/>
            <a:ext cx="505714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45">
                <a:latin typeface="Calibri"/>
                <a:cs typeface="Calibri"/>
              </a:rPr>
              <a:t>Esta presentación </a:t>
            </a:r>
            <a:r>
              <a:rPr dirty="0" sz="1100" spc="35">
                <a:latin typeface="Calibri"/>
                <a:cs typeface="Calibri"/>
              </a:rPr>
              <a:t>fue </a:t>
            </a:r>
            <a:r>
              <a:rPr dirty="0" sz="1100" spc="45">
                <a:latin typeface="Calibri"/>
                <a:cs typeface="Calibri"/>
              </a:rPr>
              <a:t>escrita por </a:t>
            </a:r>
            <a:r>
              <a:rPr dirty="0" sz="1100" spc="35">
                <a:latin typeface="Calibri"/>
                <a:cs typeface="Calibri"/>
                <a:hlinkClick r:id="rId2"/>
              </a:rPr>
              <a:t>Cédric </a:t>
            </a:r>
            <a:r>
              <a:rPr dirty="0" sz="1100" spc="-60">
                <a:latin typeface="Calibri"/>
                <a:cs typeface="Calibri"/>
                <a:hlinkClick r:id="rId2"/>
              </a:rPr>
              <a:t>M.</a:t>
            </a:r>
            <a:r>
              <a:rPr dirty="0" sz="1100" spc="-55"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latin typeface="Calibri"/>
                <a:cs typeface="Calibri"/>
                <a:hlinkClick r:id="rId2"/>
              </a:rPr>
              <a:t>Campos </a:t>
            </a:r>
            <a:r>
              <a:rPr dirty="0" sz="1100" spc="35">
                <a:latin typeface="Calibri"/>
                <a:cs typeface="Calibri"/>
              </a:rPr>
              <a:t>durante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50">
                <a:latin typeface="Calibri"/>
                <a:cs typeface="Calibri"/>
              </a:rPr>
              <a:t>pandemia de 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  <a:hlinkClick r:id="rId3"/>
              </a:rPr>
              <a:t>coronavirus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>
                <a:latin typeface="Calibri"/>
                <a:cs typeface="Calibri"/>
                <a:hlinkClick r:id="rId3"/>
              </a:rPr>
              <a:t>(COVID-19)</a:t>
            </a:r>
            <a:r>
              <a:rPr dirty="0" sz="1100" spc="50">
                <a:latin typeface="Calibri"/>
                <a:cs typeface="Calibri"/>
                <a:hlinkClick r:id="rId3"/>
              </a:rPr>
              <a:t> </a:t>
            </a:r>
            <a:r>
              <a:rPr dirty="0" sz="1100" spc="40">
                <a:latin typeface="Calibri"/>
                <a:cs typeface="Calibri"/>
              </a:rPr>
              <a:t>para</a:t>
            </a:r>
            <a:r>
              <a:rPr dirty="0" sz="1100" spc="55">
                <a:latin typeface="Calibri"/>
                <a:cs typeface="Calibri"/>
              </a:rPr>
              <a:t> 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curso</a:t>
            </a:r>
            <a:r>
              <a:rPr dirty="0" sz="1100" spc="50">
                <a:latin typeface="Calibri"/>
                <a:cs typeface="Calibri"/>
              </a:rPr>
              <a:t> de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“Matemáticas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>
                <a:latin typeface="Calibri"/>
                <a:cs typeface="Calibri"/>
              </a:rPr>
              <a:t>II”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impartido</a:t>
            </a:r>
            <a:r>
              <a:rPr dirty="0" sz="1100" spc="55">
                <a:latin typeface="Calibri"/>
                <a:cs typeface="Calibri"/>
              </a:rPr>
              <a:t> 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estudiantes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grado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diferentes</a:t>
            </a:r>
            <a:r>
              <a:rPr dirty="0" sz="1100" spc="40">
                <a:latin typeface="Calibri"/>
                <a:cs typeface="Calibri"/>
              </a:rPr>
              <a:t> carreras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  <a:hlinkClick r:id="rId4"/>
              </a:rPr>
              <a:t>Universidad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Rey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Juan</a:t>
            </a:r>
            <a:r>
              <a:rPr dirty="0" sz="1100" spc="40">
                <a:latin typeface="Calibri"/>
                <a:cs typeface="Calibri"/>
                <a:hlinkClick r:id="rId4"/>
              </a:rPr>
              <a:t> </a:t>
            </a:r>
            <a:r>
              <a:rPr dirty="0" sz="1100" spc="35">
                <a:latin typeface="Calibri"/>
                <a:cs typeface="Calibri"/>
                <a:hlinkClick r:id="rId4"/>
              </a:rPr>
              <a:t>Carlos.</a:t>
            </a:r>
            <a:endParaRPr sz="1100">
              <a:latin typeface="Calibri"/>
              <a:cs typeface="Calibri"/>
            </a:endParaRPr>
          </a:p>
          <a:p>
            <a:pPr algn="ctr" marL="8255">
              <a:lnSpc>
                <a:spcPct val="100000"/>
              </a:lnSpc>
              <a:spcBef>
                <a:spcPts val="930"/>
              </a:spcBef>
            </a:pPr>
            <a:r>
              <a:rPr dirty="0" sz="2150" spc="660">
                <a:latin typeface="Century Gothic"/>
                <a:cs typeface="Century Gothic"/>
                <a:hlinkClick r:id="rId5"/>
              </a:rPr>
              <a:t>cba</a:t>
            </a:r>
            <a:endParaRPr sz="2150">
              <a:latin typeface="Century Gothic"/>
              <a:cs typeface="Century Gothic"/>
            </a:endParaRPr>
          </a:p>
          <a:p>
            <a:pPr marL="12700" marR="76835">
              <a:lnSpc>
                <a:spcPct val="118000"/>
              </a:lnSpc>
              <a:spcBef>
                <a:spcPts val="1235"/>
              </a:spcBef>
            </a:pPr>
            <a:r>
              <a:rPr dirty="0" sz="1100" spc="45">
                <a:latin typeface="Calibri"/>
                <a:cs typeface="Calibri"/>
              </a:rPr>
              <a:t>Esta </a:t>
            </a:r>
            <a:r>
              <a:rPr dirty="0" sz="1100" spc="40">
                <a:latin typeface="Calibri"/>
                <a:cs typeface="Calibri"/>
              </a:rPr>
              <a:t>obra</a:t>
            </a:r>
            <a:r>
              <a:rPr dirty="0" sz="1100" spc="50">
                <a:latin typeface="Calibri"/>
                <a:cs typeface="Calibri"/>
              </a:rPr>
              <a:t> está </a:t>
            </a:r>
            <a:r>
              <a:rPr dirty="0" sz="1100" spc="45">
                <a:latin typeface="Calibri"/>
                <a:cs typeface="Calibri"/>
              </a:rPr>
              <a:t>bajo</a:t>
            </a:r>
            <a:r>
              <a:rPr dirty="0" sz="1100" spc="50">
                <a:latin typeface="Calibri"/>
                <a:cs typeface="Calibri"/>
              </a:rPr>
              <a:t> una licencia </a:t>
            </a:r>
            <a:r>
              <a:rPr dirty="0" sz="1100" spc="40">
                <a:latin typeface="Calibri"/>
                <a:cs typeface="Calibri"/>
                <a:hlinkClick r:id="rId5"/>
              </a:rPr>
              <a:t>Atribución-CompartirIgual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5">
                <a:latin typeface="Calibri"/>
                <a:cs typeface="Calibri"/>
                <a:hlinkClick r:id="rId5"/>
              </a:rPr>
              <a:t>4.0</a:t>
            </a:r>
            <a:r>
              <a:rPr dirty="0" sz="1100" spc="50">
                <a:latin typeface="Calibri"/>
                <a:cs typeface="Calibri"/>
                <a:hlinkClick r:id="rId5"/>
              </a:rPr>
              <a:t> </a:t>
            </a:r>
            <a:r>
              <a:rPr dirty="0" sz="1100" spc="45">
                <a:latin typeface="Calibri"/>
                <a:cs typeface="Calibri"/>
                <a:hlinkClick r:id="rId5"/>
              </a:rPr>
              <a:t>Internacional </a:t>
            </a:r>
            <a:r>
              <a:rPr dirty="0" sz="1100" spc="10">
                <a:latin typeface="Calibri"/>
                <a:cs typeface="Calibri"/>
                <a:hlinkClick r:id="rId5"/>
              </a:rPr>
              <a:t>(CC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  <a:hlinkClick r:id="rId5"/>
              </a:rPr>
              <a:t>BY-SA</a:t>
            </a:r>
            <a:r>
              <a:rPr dirty="0" sz="1100" spc="35">
                <a:latin typeface="Calibri"/>
                <a:cs typeface="Calibri"/>
                <a:hlinkClick r:id="rId5"/>
              </a:rPr>
              <a:t> </a:t>
            </a:r>
            <a:r>
              <a:rPr dirty="0" sz="1100">
                <a:latin typeface="Calibri"/>
                <a:cs typeface="Calibri"/>
                <a:hlinkClick r:id="rId5"/>
              </a:rPr>
              <a:t>4.0).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490163"/>
            <a:ext cx="2931160" cy="28829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none" sz="1700" spc="75" b="1">
                <a:solidFill>
                  <a:srgbClr val="22373A"/>
                </a:solidFill>
                <a:latin typeface="Calibri"/>
                <a:cs typeface="Calibri"/>
              </a:rPr>
              <a:t>Temas</a:t>
            </a:r>
            <a:r>
              <a:rPr dirty="0" u="none" sz="1700" spc="2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45" b="1">
                <a:solidFill>
                  <a:srgbClr val="22373A"/>
                </a:solidFill>
                <a:latin typeface="Calibri"/>
                <a:cs typeface="Calibri"/>
              </a:rPr>
              <a:t>5</a:t>
            </a:r>
            <a:r>
              <a:rPr dirty="0" u="none" sz="1700" spc="3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75" b="1">
                <a:solidFill>
                  <a:srgbClr val="22373A"/>
                </a:solidFill>
                <a:latin typeface="Calibri"/>
                <a:cs typeface="Calibri"/>
              </a:rPr>
              <a:t>y</a:t>
            </a:r>
            <a:r>
              <a:rPr dirty="0" u="none" sz="1700" spc="3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15" b="1">
                <a:solidFill>
                  <a:srgbClr val="22373A"/>
                </a:solidFill>
                <a:latin typeface="Calibri"/>
                <a:cs typeface="Calibri"/>
              </a:rPr>
              <a:t>6:</a:t>
            </a:r>
            <a:r>
              <a:rPr dirty="0" u="none" sz="1700" spc="3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80" b="1">
                <a:solidFill>
                  <a:srgbClr val="22373A"/>
                </a:solidFill>
                <a:latin typeface="Calibri"/>
                <a:cs typeface="Calibri"/>
              </a:rPr>
              <a:t>Cálculo</a:t>
            </a:r>
            <a:r>
              <a:rPr dirty="0" u="none" sz="1700" spc="3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u="none" sz="1700" spc="60" b="1">
                <a:solidFill>
                  <a:srgbClr val="22373A"/>
                </a:solidFill>
                <a:latin typeface="Calibri"/>
                <a:cs typeface="Calibri"/>
              </a:rPr>
              <a:t>Vectorial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97836"/>
            <a:ext cx="121729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Matemáticas</a:t>
            </a:r>
            <a:r>
              <a:rPr dirty="0" sz="14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400" spc="65">
                <a:solidFill>
                  <a:srgbClr val="22373A"/>
                </a:solidFill>
                <a:latin typeface="Calibri"/>
                <a:cs typeface="Calibri"/>
              </a:rPr>
              <a:t>II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4" y="1376648"/>
            <a:ext cx="5040630" cy="5080"/>
          </a:xfrm>
          <a:custGeom>
            <a:avLst/>
            <a:gdLst/>
            <a:ahLst/>
            <a:cxnLst/>
            <a:rect l="l" t="t" r="r" b="b"/>
            <a:pathLst>
              <a:path w="5040630" h="5080">
                <a:moveTo>
                  <a:pt x="0" y="5060"/>
                </a:moveTo>
                <a:lnTo>
                  <a:pt x="0" y="0"/>
                </a:lnTo>
                <a:lnTo>
                  <a:pt x="5040064" y="0"/>
                </a:lnTo>
                <a:lnTo>
                  <a:pt x="5040064" y="5060"/>
                </a:lnTo>
                <a:lnTo>
                  <a:pt x="0" y="5060"/>
                </a:lnTo>
                <a:close/>
              </a:path>
            </a:pathLst>
          </a:custGeom>
          <a:solidFill>
            <a:srgbClr val="EB80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96881" y="1506676"/>
            <a:ext cx="1616075" cy="45910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Cédric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M.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2"/>
              </a:rPr>
              <a:t>Campos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425"/>
              </a:spcBef>
            </a:pPr>
            <a:r>
              <a:rPr dirty="0" sz="1000" spc="4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Universidad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Rey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Juan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000" spc="45">
                <a:solidFill>
                  <a:srgbClr val="22373A"/>
                </a:solidFill>
                <a:latin typeface="Calibri"/>
                <a:cs typeface="Calibri"/>
                <a:hlinkClick r:id="rId3"/>
              </a:rPr>
              <a:t>Carlos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2503453"/>
            <a:ext cx="151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Curso </a:t>
            </a:r>
            <a:r>
              <a:rPr dirty="0" sz="1000" spc="-10">
                <a:solidFill>
                  <a:srgbClr val="22373A"/>
                </a:solidFill>
                <a:latin typeface="Calibri"/>
                <a:cs typeface="Calibri"/>
              </a:rPr>
              <a:t>2021/2022,</a:t>
            </a:r>
            <a:r>
              <a:rPr dirty="0" sz="1000" spc="3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22373A"/>
                </a:solidFill>
                <a:latin typeface="Calibri"/>
                <a:cs typeface="Calibri"/>
                <a:hlinkClick r:id="rId4"/>
              </a:rPr>
              <a:t>Móstoles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2621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Tabla</a:t>
            </a:r>
            <a:r>
              <a:rPr dirty="0" u="none" sz="1200" spc="-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Contenidos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60020" cy="5080"/>
            </a:xfrm>
            <a:custGeom>
              <a:avLst/>
              <a:gdLst/>
              <a:ahLst/>
              <a:cxnLst/>
              <a:rect l="l" t="t" r="r" b="b"/>
              <a:pathLst>
                <a:path w="160020" h="5079">
                  <a:moveTo>
                    <a:pt x="0" y="5060"/>
                  </a:moveTo>
                  <a:lnTo>
                    <a:pt x="0" y="0"/>
                  </a:lnTo>
                  <a:lnTo>
                    <a:pt x="159962" y="0"/>
                  </a:lnTo>
                  <a:lnTo>
                    <a:pt x="15996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47294" y="680731"/>
            <a:ext cx="2425700" cy="18992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0970" indent="-12890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141605" algn="l"/>
              </a:tabLst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Curvas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y</a:t>
            </a:r>
            <a:r>
              <a:rPr dirty="0" sz="1100" spc="20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Superficies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373A"/>
              </a:buClr>
              <a:buFont typeface="Calibri"/>
              <a:buAutoNum type="arabicPeriod"/>
            </a:pPr>
            <a:endParaRPr sz="1650">
              <a:latin typeface="Calibri"/>
              <a:cs typeface="Calibri"/>
            </a:endParaRPr>
          </a:p>
          <a:p>
            <a:pPr marL="149860" indent="-137795">
              <a:lnSpc>
                <a:spcPct val="100000"/>
              </a:lnSpc>
              <a:buAutoNum type="arabicPeriod"/>
              <a:tabLst>
                <a:tab pos="150495" algn="l"/>
              </a:tabLst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Integrales</a:t>
            </a: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de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Línea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y</a:t>
            </a: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de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3" action="ppaction://hlinksldjump"/>
              </a:rPr>
              <a:t> Superficie I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2373A"/>
              </a:buClr>
              <a:buFont typeface="Calibri"/>
              <a:buAutoNum type="arabicPeriod"/>
            </a:pPr>
            <a:endParaRPr sz="1650">
              <a:latin typeface="Calibri"/>
              <a:cs typeface="Calibri"/>
            </a:endParaRPr>
          </a:p>
          <a:p>
            <a:pPr marL="150495" indent="-1384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51130" algn="l"/>
              </a:tabLst>
            </a:pP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Campos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4" action="ppaction://hlinksldjump"/>
              </a:rPr>
              <a:t>Vectoriales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2373A"/>
              </a:buClr>
              <a:buFont typeface="Calibri"/>
              <a:buAutoNum type="arabicPeriod"/>
            </a:pPr>
            <a:endParaRPr sz="1650">
              <a:latin typeface="Calibri"/>
              <a:cs typeface="Calibri"/>
            </a:endParaRPr>
          </a:p>
          <a:p>
            <a:pPr marL="154940" indent="-142875">
              <a:lnSpc>
                <a:spcPct val="100000"/>
              </a:lnSpc>
              <a:buAutoNum type="arabicPeriod"/>
              <a:tabLst>
                <a:tab pos="155575" algn="l"/>
              </a:tabLst>
            </a:pP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Integrales</a:t>
            </a: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de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Línea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3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y</a:t>
            </a: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de</a:t>
            </a:r>
            <a:r>
              <a:rPr dirty="0" sz="1100" spc="40">
                <a:solidFill>
                  <a:srgbClr val="22373A"/>
                </a:solidFill>
                <a:latin typeface="Calibri"/>
                <a:cs typeface="Calibri"/>
                <a:hlinkClick r:id="rId5" action="ppaction://hlinksldjump"/>
              </a:rPr>
              <a:t> Superficie II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22373A"/>
              </a:buClr>
              <a:buFont typeface="Calibri"/>
              <a:buAutoNum type="arabicPeriod"/>
            </a:pPr>
            <a:endParaRPr sz="1600">
              <a:latin typeface="Calibri"/>
              <a:cs typeface="Calibri"/>
            </a:endParaRPr>
          </a:p>
          <a:p>
            <a:pPr marL="150495" indent="-138430">
              <a:lnSpc>
                <a:spcPct val="100000"/>
              </a:lnSpc>
              <a:buAutoNum type="arabicPeriod"/>
              <a:tabLst>
                <a:tab pos="151130" algn="l"/>
              </a:tabLst>
            </a:pPr>
            <a:r>
              <a:rPr dirty="0" sz="1100" spc="35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Teoremas</a:t>
            </a:r>
            <a:r>
              <a:rPr dirty="0" sz="1100" spc="5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  <a:hlinkClick r:id="rId6" action="ppaction://hlinksldjump"/>
              </a:rPr>
              <a:t>Fundamentales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84177" y="2966350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6644"/>
            <a:ext cx="16814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Curvas</a:t>
            </a:r>
            <a:r>
              <a:rPr dirty="0" sz="140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y</a:t>
            </a:r>
            <a:r>
              <a:rPr dirty="0" sz="1400" spc="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8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Superficies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1821"/>
            <a:ext cx="3048635" cy="5080"/>
            <a:chOff x="1356004" y="1671821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1821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1821"/>
              <a:ext cx="85090" cy="5080"/>
            </a:xfrm>
            <a:custGeom>
              <a:avLst/>
              <a:gdLst/>
              <a:ahLst/>
              <a:cxnLst/>
              <a:rect l="l" t="t" r="r" b="b"/>
              <a:pathLst>
                <a:path w="85090" h="5080">
                  <a:moveTo>
                    <a:pt x="0" y="5060"/>
                  </a:moveTo>
                  <a:lnTo>
                    <a:pt x="0" y="0"/>
                  </a:lnTo>
                  <a:lnTo>
                    <a:pt x="84646" y="0"/>
                  </a:lnTo>
                  <a:lnTo>
                    <a:pt x="8464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7701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Ecuaciones</a:t>
            </a:r>
            <a:r>
              <a:rPr dirty="0" u="none" sz="1200" spc="-2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regulares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320040" cy="5080"/>
            </a:xfrm>
            <a:custGeom>
              <a:avLst/>
              <a:gdLst/>
              <a:ahLst/>
              <a:cxnLst/>
              <a:rect l="l" t="t" r="r" b="b"/>
              <a:pathLst>
                <a:path w="320040" h="5079">
                  <a:moveTo>
                    <a:pt x="0" y="5060"/>
                  </a:moveTo>
                  <a:lnTo>
                    <a:pt x="0" y="0"/>
                  </a:lnTo>
                  <a:lnTo>
                    <a:pt x="320013" y="0"/>
                  </a:lnTo>
                  <a:lnTo>
                    <a:pt x="32001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228352" y="1261211"/>
            <a:ext cx="118110" cy="17145"/>
          </a:xfrm>
          <a:custGeom>
            <a:avLst/>
            <a:gdLst/>
            <a:ahLst/>
            <a:cxnLst/>
            <a:rect l="l" t="t" r="r" b="b"/>
            <a:pathLst>
              <a:path w="118110" h="17144">
                <a:moveTo>
                  <a:pt x="117906" y="0"/>
                </a:moveTo>
                <a:lnTo>
                  <a:pt x="0" y="0"/>
                </a:lnTo>
                <a:lnTo>
                  <a:pt x="0" y="16624"/>
                </a:lnTo>
                <a:lnTo>
                  <a:pt x="117906" y="16624"/>
                </a:lnTo>
                <a:lnTo>
                  <a:pt x="117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70960" y="1261211"/>
            <a:ext cx="118110" cy="17145"/>
          </a:xfrm>
          <a:custGeom>
            <a:avLst/>
            <a:gdLst/>
            <a:ahLst/>
            <a:cxnLst/>
            <a:rect l="l" t="t" r="r" b="b"/>
            <a:pathLst>
              <a:path w="118110" h="17144">
                <a:moveTo>
                  <a:pt x="117906" y="0"/>
                </a:moveTo>
                <a:lnTo>
                  <a:pt x="0" y="0"/>
                </a:lnTo>
                <a:lnTo>
                  <a:pt x="0" y="16624"/>
                </a:lnTo>
                <a:lnTo>
                  <a:pt x="117906" y="16624"/>
                </a:lnTo>
                <a:lnTo>
                  <a:pt x="1179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6494" y="696517"/>
            <a:ext cx="3762375" cy="753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dirty="0" sz="1100" spc="30">
                <a:latin typeface="Calibri"/>
                <a:cs typeface="Calibri"/>
              </a:rPr>
              <a:t>Recordatorio: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dada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30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m</a:t>
            </a:r>
            <a:r>
              <a:rPr dirty="0" baseline="27777" sz="1200" spc="254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55">
                <a:latin typeface="Cambria"/>
                <a:cs typeface="Cambria"/>
              </a:rPr>
              <a:t>R</a:t>
            </a:r>
            <a:r>
              <a:rPr dirty="0" baseline="27777" sz="1200" spc="82">
                <a:latin typeface="Calibri"/>
                <a:cs typeface="Calibri"/>
              </a:rPr>
              <a:t>n</a:t>
            </a:r>
            <a:r>
              <a:rPr dirty="0" sz="1100" spc="55">
                <a:latin typeface="Calibri"/>
                <a:cs typeface="Calibri"/>
              </a:rPr>
              <a:t>,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preimagen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1644014">
              <a:lnSpc>
                <a:spcPct val="100000"/>
              </a:lnSpc>
              <a:spcBef>
                <a:spcPts val="1335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31250" sz="1200" spc="-179" i="1">
                <a:latin typeface="DejaVu Sans"/>
                <a:cs typeface="DejaVu Sans"/>
              </a:rPr>
              <a:t>−</a:t>
            </a:r>
            <a:r>
              <a:rPr dirty="0" baseline="31250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 spc="55">
                <a:latin typeface="Calibri"/>
                <a:cs typeface="Calibri"/>
              </a:rPr>
              <a:t>p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52">
                <a:latin typeface="Calibri"/>
                <a:cs typeface="Calibri"/>
              </a:rPr>
              <a:t>m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p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sz="11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endParaRPr sz="1100">
              <a:latin typeface="Bookman Old Style"/>
              <a:cs typeface="Bookman Old Style"/>
            </a:endParaRPr>
          </a:p>
          <a:p>
            <a:pPr algn="r" marR="339090">
              <a:lnSpc>
                <a:spcPct val="100000"/>
              </a:lnSpc>
              <a:spcBef>
                <a:spcPts val="445"/>
              </a:spcBef>
            </a:pPr>
            <a:r>
              <a:rPr dirty="0" sz="800" spc="-90">
                <a:latin typeface="Calibri"/>
                <a:cs typeface="Calibri"/>
              </a:rPr>
              <a:t>n</a:t>
            </a:r>
            <a:r>
              <a:rPr dirty="0" baseline="53030" sz="1650" spc="-135">
                <a:latin typeface="Tahoma"/>
                <a:cs typeface="Tahoma"/>
              </a:rPr>
              <a:t>"</a:t>
            </a:r>
            <a:r>
              <a:rPr dirty="0" sz="800" spc="-90">
                <a:latin typeface="Calibri"/>
                <a:cs typeface="Calibri"/>
              </a:rPr>
              <a:t>ecu</a:t>
            </a:r>
            <a:r>
              <a:rPr dirty="0" baseline="53030" sz="1650" spc="-135">
                <a:latin typeface="Tahoma"/>
                <a:cs typeface="Tahoma"/>
              </a:rPr>
              <a:t>-</a:t>
            </a:r>
            <a:r>
              <a:rPr dirty="0" sz="800" spc="-90">
                <a:latin typeface="Calibri"/>
                <a:cs typeface="Calibri"/>
              </a:rPr>
              <a:t>a</a:t>
            </a:r>
            <a:r>
              <a:rPr dirty="0" baseline="53030" sz="1650" spc="-135">
                <a:latin typeface="Tahoma"/>
                <a:cs typeface="Tahoma"/>
              </a:rPr>
              <a:t>-</a:t>
            </a:r>
            <a:r>
              <a:rPr dirty="0" sz="800" spc="-90">
                <a:latin typeface="Calibri"/>
                <a:cs typeface="Calibri"/>
              </a:rPr>
              <a:t>cion</a:t>
            </a:r>
            <a:r>
              <a:rPr dirty="0" baseline="53030" sz="1650" spc="-135">
                <a:latin typeface="Tahoma"/>
                <a:cs typeface="Tahoma"/>
              </a:rPr>
              <a:t>..</a:t>
            </a:r>
            <a:r>
              <a:rPr dirty="0" sz="800" spc="-90">
                <a:latin typeface="Calibri"/>
                <a:cs typeface="Calibri"/>
              </a:rPr>
              <a:t>es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1664563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9994" y="1664563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Teorema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valor</a:t>
            </a:r>
            <a:r>
              <a:rPr dirty="0" sz="110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regular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1875015"/>
            <a:ext cx="5039995" cy="419734"/>
          </a:xfrm>
          <a:custGeom>
            <a:avLst/>
            <a:gdLst/>
            <a:ahLst/>
            <a:cxnLst/>
            <a:rect l="l" t="t" r="r" b="b"/>
            <a:pathLst>
              <a:path w="5039995" h="419735">
                <a:moveTo>
                  <a:pt x="5039995" y="0"/>
                </a:moveTo>
                <a:lnTo>
                  <a:pt x="0" y="0"/>
                </a:lnTo>
                <a:lnTo>
                  <a:pt x="0" y="419595"/>
                </a:lnTo>
                <a:lnTo>
                  <a:pt x="5039995" y="41959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23086" y="1775573"/>
            <a:ext cx="49910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22275" algn="l"/>
              </a:tabLst>
            </a:pPr>
            <a:r>
              <a:rPr dirty="0" sz="1100" spc="75">
                <a:latin typeface="Tahoma"/>
                <a:cs typeface="Tahoma"/>
              </a:rPr>
              <a:t>(	</a:t>
            </a:r>
            <a:r>
              <a:rPr dirty="0" sz="1100" spc="229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2957" y="1874848"/>
            <a:ext cx="22561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115820" algn="l"/>
              </a:tabLst>
            </a:pPr>
            <a:r>
              <a:rPr dirty="0" sz="800" spc="-65">
                <a:latin typeface="Calibri"/>
                <a:cs typeface="Calibri"/>
              </a:rPr>
              <a:t>1	</a:t>
            </a:r>
            <a:r>
              <a:rPr dirty="0" sz="800" spc="-95" i="1">
                <a:latin typeface="DejaVu Sans"/>
                <a:cs typeface="DejaVu Sans"/>
              </a:rPr>
              <a:t>−</a:t>
            </a:r>
            <a:r>
              <a:rPr dirty="0" sz="800" spc="-9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133" y="1887802"/>
            <a:ext cx="4692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2695575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95" i="1">
                <a:latin typeface="DejaVu Sans"/>
                <a:cs typeface="DejaVu Sans"/>
              </a:rPr>
              <a:t>C</a:t>
            </a:r>
            <a:r>
              <a:rPr dirty="0" sz="1100" spc="25" i="1">
                <a:latin typeface="DejaVu Sans"/>
                <a:cs typeface="DejaVu Sans"/>
              </a:rPr>
              <a:t> </a:t>
            </a:r>
            <a:r>
              <a:rPr dirty="0" sz="1100" spc="25" i="1">
                <a:latin typeface="DejaVu Sans"/>
                <a:cs typeface="DejaVu Sans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rang 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Jac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20">
                <a:latin typeface="Tahoma"/>
                <a:cs typeface="Tahoma"/>
              </a:rPr>
              <a:t>) </a:t>
            </a:r>
            <a:r>
              <a:rPr dirty="0" sz="1100" spc="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 </a:t>
            </a:r>
            <a:r>
              <a:rPr dirty="0" sz="1100" spc="40">
                <a:latin typeface="Calibri"/>
                <a:cs typeface="Calibri"/>
              </a:rPr>
              <a:t>todo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	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c</a:t>
            </a:r>
            <a:r>
              <a:rPr dirty="0" sz="1100" spc="5">
                <a:latin typeface="Tahoma"/>
                <a:cs typeface="Tahoma"/>
              </a:rPr>
              <a:t>)</a:t>
            </a:r>
            <a:r>
              <a:rPr dirty="0" sz="1100" spc="5">
                <a:latin typeface="Calibri"/>
                <a:cs typeface="Calibri"/>
              </a:rPr>
              <a:t>,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variedad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294" y="2085681"/>
            <a:ext cx="2212975" cy="531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di</a:t>
            </a:r>
            <a:r>
              <a:rPr dirty="0" sz="1100" spc="20">
                <a:latin typeface="Calibri"/>
                <a:cs typeface="Calibri"/>
              </a:rPr>
              <a:t>f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r</a:t>
            </a:r>
            <a:r>
              <a:rPr dirty="0" sz="1100" spc="55">
                <a:latin typeface="Calibri"/>
                <a:cs typeface="Calibri"/>
              </a:rPr>
              <a:t>enciab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40">
                <a:latin typeface="Calibri"/>
                <a:cs typeface="Calibri"/>
              </a:rPr>
              <a:t>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dimensión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0">
                <a:latin typeface="Calibri"/>
                <a:cs typeface="Calibri"/>
              </a:rPr>
              <a:t>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llama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valor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29095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Curvas</a:t>
            </a:r>
            <a:r>
              <a:rPr dirty="0" u="none" sz="120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plano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480059" cy="5080"/>
            </a:xfrm>
            <a:custGeom>
              <a:avLst/>
              <a:gdLst/>
              <a:ahLst/>
              <a:cxnLst/>
              <a:rect l="l" t="t" r="r" b="b"/>
              <a:pathLst>
                <a:path w="480059" h="5079">
                  <a:moveTo>
                    <a:pt x="0" y="5060"/>
                  </a:moveTo>
                  <a:lnTo>
                    <a:pt x="0" y="0"/>
                  </a:lnTo>
                  <a:lnTo>
                    <a:pt x="479976" y="0"/>
                  </a:lnTo>
                  <a:lnTo>
                    <a:pt x="47997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85406"/>
            <a:ext cx="5039995" cy="1125220"/>
            <a:chOff x="359994" y="485406"/>
            <a:chExt cx="5039995" cy="1125220"/>
          </a:xfrm>
        </p:grpSpPr>
        <p:sp>
          <p:nvSpPr>
            <p:cNvPr id="9" name="object 9"/>
            <p:cNvSpPr/>
            <p:nvPr/>
          </p:nvSpPr>
          <p:spPr>
            <a:xfrm>
              <a:off x="359994" y="48540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95845"/>
              <a:ext cx="5039995" cy="915035"/>
            </a:xfrm>
            <a:custGeom>
              <a:avLst/>
              <a:gdLst/>
              <a:ahLst/>
              <a:cxnLst/>
              <a:rect l="l" t="t" r="r" b="b"/>
              <a:pathLst>
                <a:path w="5039995" h="915035">
                  <a:moveTo>
                    <a:pt x="5039995" y="0"/>
                  </a:moveTo>
                  <a:lnTo>
                    <a:pt x="0" y="0"/>
                  </a:lnTo>
                  <a:lnTo>
                    <a:pt x="0" y="914539"/>
                  </a:lnTo>
                  <a:lnTo>
                    <a:pt x="5039995" y="914539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55333" y="423352"/>
            <a:ext cx="3448050" cy="115252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60" b="1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dirty="0" sz="1100" spc="55" b="1">
                <a:solidFill>
                  <a:srgbClr val="22373A"/>
                </a:solidFill>
                <a:latin typeface="Calibri"/>
                <a:cs typeface="Calibri"/>
              </a:rPr>
              <a:t>u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ar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65"/>
              </a:spcBef>
              <a:tabLst>
                <a:tab pos="1459865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10" i="1">
                <a:latin typeface="DejaVu Sans"/>
                <a:cs typeface="DejaVu Sans"/>
              </a:rPr>
              <a:t>C</a:t>
            </a:r>
            <a:r>
              <a:rPr dirty="0" baseline="27777" sz="1200" spc="-15">
                <a:latin typeface="Calibri"/>
                <a:cs typeface="Calibri"/>
              </a:rPr>
              <a:t>1</a:t>
            </a:r>
            <a:r>
              <a:rPr dirty="0" sz="1100" spc="-10">
                <a:latin typeface="Tahoma"/>
                <a:cs typeface="Tahoma"/>
              </a:rPr>
              <a:t>(</a:t>
            </a:r>
            <a:r>
              <a:rPr dirty="0" sz="1100" spc="-10">
                <a:latin typeface="Cambria"/>
                <a:cs typeface="Cambria"/>
              </a:rPr>
              <a:t>R</a:t>
            </a:r>
            <a:r>
              <a:rPr dirty="0" baseline="27777" sz="1200" spc="-15">
                <a:latin typeface="Calibri"/>
                <a:cs typeface="Calibri"/>
              </a:rPr>
              <a:t>2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mbria"/>
                <a:cs typeface="Cambria"/>
              </a:rPr>
              <a:t>R</a:t>
            </a:r>
            <a:r>
              <a:rPr dirty="0" sz="1100" spc="50">
                <a:latin typeface="Tahoma"/>
                <a:cs typeface="Tahoma"/>
              </a:rPr>
              <a:t>)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95" i="1">
                <a:latin typeface="DejaVu Sans"/>
                <a:cs typeface="DejaVu Sans"/>
              </a:rPr>
              <a:t>∇</a:t>
            </a:r>
            <a:r>
              <a:rPr dirty="0" sz="1100" spc="95">
                <a:latin typeface="Calibri"/>
                <a:cs typeface="Calibri"/>
              </a:rPr>
              <a:t>f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405">
                <a:latin typeface="Tahoma"/>
                <a:cs typeface="Tahoma"/>
              </a:rPr>
              <a:t>=</a:t>
            </a:r>
            <a:r>
              <a:rPr dirty="0" sz="1100" spc="-405" i="1">
                <a:latin typeface="DejaVu Sans"/>
                <a:cs typeface="DejaVu Sans"/>
              </a:rPr>
              <a:t>/	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todo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5">
                <a:latin typeface="Calibri"/>
                <a:cs typeface="Calibri"/>
              </a:rPr>
              <a:t>f</a:t>
            </a:r>
            <a:r>
              <a:rPr dirty="0" baseline="27777" sz="1200" spc="-22" i="1">
                <a:latin typeface="DejaVu Sans"/>
                <a:cs typeface="DejaVu Sans"/>
              </a:rPr>
              <a:t>−</a:t>
            </a:r>
            <a:r>
              <a:rPr dirty="0" baseline="27777" sz="1200" spc="-22">
                <a:latin typeface="Calibri"/>
                <a:cs typeface="Calibri"/>
              </a:rPr>
              <a:t>1</a:t>
            </a:r>
            <a:r>
              <a:rPr dirty="0" sz="1100" spc="-15">
                <a:latin typeface="Tahoma"/>
                <a:cs typeface="Tahoma"/>
              </a:rPr>
              <a:t>(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 spc="-15">
                <a:latin typeface="Tahoma"/>
                <a:cs typeface="Tahoma"/>
              </a:rPr>
              <a:t>)</a:t>
            </a:r>
            <a:r>
              <a:rPr dirty="0" sz="1100" spc="-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entonces</a:t>
            </a:r>
            <a:endParaRPr sz="1100">
              <a:latin typeface="Calibri"/>
              <a:cs typeface="Calibri"/>
            </a:endParaRPr>
          </a:p>
          <a:p>
            <a:pPr marL="50800" marR="43180" indent="1601470">
              <a:lnSpc>
                <a:spcPct val="201100"/>
              </a:lnSpc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sz="1100" spc="-120" i="1">
                <a:latin typeface="DejaVu Sans"/>
                <a:cs typeface="DejaVu Sans"/>
              </a:rPr>
              <a:t>} </a:t>
            </a:r>
            <a:r>
              <a:rPr dirty="0" sz="1100" spc="-8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curva regular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plano.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94" y="171353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-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(Circunferencia)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994" y="1923986"/>
            <a:ext cx="5039995" cy="8509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8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  <a:p>
            <a:pPr marL="834390">
              <a:lnSpc>
                <a:spcPct val="100000"/>
              </a:lnSpc>
              <a:spcBef>
                <a:spcPts val="64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dirty="0" sz="1100" spc="40" i="1">
                <a:latin typeface="DejaVu Sans"/>
                <a:cs typeface="DejaVu Sans"/>
              </a:rPr>
              <a:t>∇</a:t>
            </a:r>
            <a:r>
              <a:rPr dirty="0" sz="1100" spc="40">
                <a:latin typeface="Calibri"/>
                <a:cs typeface="Calibri"/>
              </a:rPr>
              <a:t>f</a:t>
            </a:r>
            <a:r>
              <a:rPr dirty="0" sz="1100" spc="4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y</a:t>
            </a:r>
            <a:r>
              <a:rPr dirty="0" sz="1100" spc="1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2x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2y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pero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5" i="1">
                <a:latin typeface="DejaVu Sans"/>
                <a:cs typeface="DejaVu Sans"/>
              </a:rPr>
              <a:t>/∈</a:t>
            </a:r>
            <a:r>
              <a:rPr dirty="0" sz="1100" spc="-265" i="1">
                <a:latin typeface="DejaVu Sans"/>
                <a:cs typeface="DejaVu Sans"/>
              </a:rPr>
              <a:t> </a:t>
            </a:r>
            <a:r>
              <a:rPr dirty="0" sz="1100" spc="10">
                <a:latin typeface="Calibri"/>
                <a:cs typeface="Calibri"/>
              </a:rPr>
              <a:t>S</a:t>
            </a:r>
            <a:r>
              <a:rPr dirty="0" baseline="31250" sz="1200" spc="15">
                <a:latin typeface="Calibri"/>
                <a:cs typeface="Calibri"/>
              </a:rPr>
              <a:t>1</a:t>
            </a:r>
            <a:endParaRPr baseline="31250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73482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Superficies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espacio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640080" cy="5080"/>
            </a:xfrm>
            <a:custGeom>
              <a:avLst/>
              <a:gdLst/>
              <a:ahLst/>
              <a:cxnLst/>
              <a:rect l="l" t="t" r="r" b="b"/>
              <a:pathLst>
                <a:path w="640080" h="5079">
                  <a:moveTo>
                    <a:pt x="0" y="5060"/>
                  </a:moveTo>
                  <a:lnTo>
                    <a:pt x="0" y="0"/>
                  </a:lnTo>
                  <a:lnTo>
                    <a:pt x="640027" y="0"/>
                  </a:lnTo>
                  <a:lnTo>
                    <a:pt x="640027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85406"/>
            <a:ext cx="5039995" cy="1125220"/>
            <a:chOff x="359994" y="485406"/>
            <a:chExt cx="5039995" cy="1125220"/>
          </a:xfrm>
        </p:grpSpPr>
        <p:sp>
          <p:nvSpPr>
            <p:cNvPr id="9" name="object 9"/>
            <p:cNvSpPr/>
            <p:nvPr/>
          </p:nvSpPr>
          <p:spPr>
            <a:xfrm>
              <a:off x="359994" y="485406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95845"/>
              <a:ext cx="5039995" cy="915035"/>
            </a:xfrm>
            <a:custGeom>
              <a:avLst/>
              <a:gdLst/>
              <a:ahLst/>
              <a:cxnLst/>
              <a:rect l="l" t="t" r="r" b="b"/>
              <a:pathLst>
                <a:path w="5039995" h="915035">
                  <a:moveTo>
                    <a:pt x="5039995" y="0"/>
                  </a:moveTo>
                  <a:lnTo>
                    <a:pt x="0" y="0"/>
                  </a:lnTo>
                  <a:lnTo>
                    <a:pt x="0" y="914539"/>
                  </a:lnTo>
                  <a:lnTo>
                    <a:pt x="5039995" y="914539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55333" y="423352"/>
            <a:ext cx="3568065" cy="115252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60" b="1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dirty="0" sz="1100" spc="55" b="1">
                <a:solidFill>
                  <a:srgbClr val="22373A"/>
                </a:solidFill>
                <a:latin typeface="Calibri"/>
                <a:cs typeface="Calibri"/>
              </a:rPr>
              <a:t>u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ar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465"/>
              </a:spcBef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44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7777" sz="1200" spc="-179" i="1">
                <a:latin typeface="DejaVu Sans"/>
                <a:cs typeface="DejaVu Sans"/>
              </a:rPr>
              <a:t>−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50800" marR="43180" indent="1481455">
              <a:lnSpc>
                <a:spcPct val="201100"/>
              </a:lnSpc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sz="1100" spc="-120" i="1">
                <a:latin typeface="DejaVu Sans"/>
                <a:cs typeface="DejaVu Sans"/>
              </a:rPr>
              <a:t>} </a:t>
            </a:r>
            <a:r>
              <a:rPr dirty="0" sz="1100" spc="-8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superficie regular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espacio.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994" y="1713534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-2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(Esfera)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994" y="1923986"/>
            <a:ext cx="5039995" cy="85090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768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-22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  <a:p>
            <a:pPr marL="415290">
              <a:lnSpc>
                <a:spcPct val="100000"/>
              </a:lnSpc>
              <a:spcBef>
                <a:spcPts val="640"/>
              </a:spcBef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dirty="0" sz="1100" spc="40" i="1">
                <a:latin typeface="DejaVu Sans"/>
                <a:cs typeface="DejaVu Sans"/>
              </a:rPr>
              <a:t>∇</a:t>
            </a:r>
            <a:r>
              <a:rPr dirty="0" sz="1100" spc="40">
                <a:latin typeface="Calibri"/>
                <a:cs typeface="Calibri"/>
              </a:rPr>
              <a:t>f</a:t>
            </a:r>
            <a:r>
              <a:rPr dirty="0" sz="1100" spc="4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2x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2y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2z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0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pero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>
                <a:latin typeface="Calibri"/>
                <a:cs typeface="Calibri"/>
              </a:rPr>
              <a:t>0</a:t>
            </a:r>
            <a:r>
              <a:rPr dirty="0" sz="1100" spc="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0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5" i="1">
                <a:latin typeface="DejaVu Sans"/>
                <a:cs typeface="DejaVu Sans"/>
              </a:rPr>
              <a:t>/∈</a:t>
            </a:r>
            <a:r>
              <a:rPr dirty="0" sz="1100" spc="-265" i="1">
                <a:latin typeface="DejaVu Sans"/>
                <a:cs typeface="DejaVu Sans"/>
              </a:rPr>
              <a:t> </a:t>
            </a:r>
            <a:r>
              <a:rPr dirty="0" sz="1100" spc="35">
                <a:latin typeface="Calibri"/>
                <a:cs typeface="Calibri"/>
              </a:rPr>
              <a:t>S</a:t>
            </a:r>
            <a:r>
              <a:rPr dirty="0" baseline="31250" sz="1200" spc="52">
                <a:latin typeface="Calibri"/>
                <a:cs typeface="Calibri"/>
              </a:rPr>
              <a:t>2</a:t>
            </a:r>
            <a:endParaRPr baseline="31250"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2938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Curvas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espacio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800100" cy="5080"/>
            </a:xfrm>
            <a:custGeom>
              <a:avLst/>
              <a:gdLst/>
              <a:ahLst/>
              <a:cxnLst/>
              <a:rect l="l" t="t" r="r" b="b"/>
              <a:pathLst>
                <a:path w="800100" h="5079">
                  <a:moveTo>
                    <a:pt x="0" y="5060"/>
                  </a:moveTo>
                  <a:lnTo>
                    <a:pt x="0" y="0"/>
                  </a:lnTo>
                  <a:lnTo>
                    <a:pt x="799990" y="0"/>
                  </a:lnTo>
                  <a:lnTo>
                    <a:pt x="79999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78688"/>
            <a:ext cx="5039995" cy="1125220"/>
            <a:chOff x="359994" y="478688"/>
            <a:chExt cx="5039995" cy="1125220"/>
          </a:xfrm>
        </p:grpSpPr>
        <p:sp>
          <p:nvSpPr>
            <p:cNvPr id="9" name="object 9"/>
            <p:cNvSpPr/>
            <p:nvPr/>
          </p:nvSpPr>
          <p:spPr>
            <a:xfrm>
              <a:off x="359994" y="478688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89127"/>
              <a:ext cx="5039995" cy="915035"/>
            </a:xfrm>
            <a:custGeom>
              <a:avLst/>
              <a:gdLst/>
              <a:ahLst/>
              <a:cxnLst/>
              <a:rect l="l" t="t" r="r" b="b"/>
              <a:pathLst>
                <a:path w="5039995" h="915035">
                  <a:moveTo>
                    <a:pt x="5039995" y="0"/>
                  </a:moveTo>
                  <a:lnTo>
                    <a:pt x="0" y="0"/>
                  </a:lnTo>
                  <a:lnTo>
                    <a:pt x="0" y="914539"/>
                  </a:lnTo>
                  <a:lnTo>
                    <a:pt x="5039995" y="914539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359994" y="1681505"/>
            <a:ext cx="5039995" cy="1336040"/>
            <a:chOff x="359994" y="1681505"/>
            <a:chExt cx="5039995" cy="1336040"/>
          </a:xfrm>
        </p:grpSpPr>
        <p:sp>
          <p:nvSpPr>
            <p:cNvPr id="12" name="object 12"/>
            <p:cNvSpPr/>
            <p:nvPr/>
          </p:nvSpPr>
          <p:spPr>
            <a:xfrm>
              <a:off x="359994" y="1681505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9994" y="1891956"/>
              <a:ext cx="5039995" cy="1125220"/>
            </a:xfrm>
            <a:custGeom>
              <a:avLst/>
              <a:gdLst/>
              <a:ahLst/>
              <a:cxnLst/>
              <a:rect l="l" t="t" r="r" b="b"/>
              <a:pathLst>
                <a:path w="5039995" h="1125220">
                  <a:moveTo>
                    <a:pt x="5039995" y="0"/>
                  </a:moveTo>
                  <a:lnTo>
                    <a:pt x="0" y="0"/>
                  </a:lnTo>
                  <a:lnTo>
                    <a:pt x="0" y="1125181"/>
                  </a:lnTo>
                  <a:lnTo>
                    <a:pt x="5039995" y="112518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29933" y="416633"/>
            <a:ext cx="5015230" cy="245300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22373A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eo</a:t>
            </a:r>
            <a:r>
              <a:rPr dirty="0" sz="1100" spc="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ema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del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or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r</a:t>
            </a:r>
            <a:r>
              <a:rPr dirty="0" sz="1100" spc="60" b="1">
                <a:solidFill>
                  <a:srgbClr val="22373A"/>
                </a:solidFill>
                <a:latin typeface="Calibri"/>
                <a:cs typeface="Calibri"/>
              </a:rPr>
              <a:t>e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g</a:t>
            </a:r>
            <a:r>
              <a:rPr dirty="0" sz="1100" spc="55" b="1">
                <a:solidFill>
                  <a:srgbClr val="22373A"/>
                </a:solidFill>
                <a:latin typeface="Calibri"/>
                <a:cs typeface="Calibri"/>
              </a:rPr>
              <a:t>u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l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ar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465"/>
              </a:spcBef>
              <a:tabLst>
                <a:tab pos="2143760" algn="l"/>
              </a:tabLst>
            </a:pPr>
            <a:r>
              <a:rPr dirty="0" sz="1100" spc="65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44">
                <a:latin typeface="Calibri"/>
                <a:cs typeface="Calibri"/>
              </a:rPr>
              <a:t>3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27777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97">
                <a:latin typeface="Calibri"/>
                <a:cs typeface="Calibri"/>
              </a:rPr>
              <a:t>1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15">
                <a:latin typeface="Calibri"/>
                <a:cs typeface="Calibri"/>
              </a:rPr>
              <a:t> </a:t>
            </a:r>
            <a:r>
              <a:rPr dirty="0" sz="1100" spc="-805">
                <a:latin typeface="Tahoma"/>
                <a:cs typeface="Tahoma"/>
              </a:rPr>
              <a:t>=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170" i="1">
                <a:latin typeface="DejaVu Sans"/>
                <a:cs typeface="DejaVu Sans"/>
              </a:rPr>
              <a:t>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22">
                <a:latin typeface="Calibri"/>
                <a:cs typeface="Calibri"/>
              </a:rPr>
              <a:t>2</a:t>
            </a:r>
            <a:r>
              <a:rPr dirty="0" baseline="-10416" sz="1200">
                <a:latin typeface="Calibri"/>
                <a:cs typeface="Calibri"/>
              </a:rPr>
              <a:t> </a:t>
            </a:r>
            <a:r>
              <a:rPr dirty="0" baseline="-10416" sz="1200" spc="-3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30" b="0" i="1">
                <a:latin typeface="Bookman Old Style"/>
                <a:cs typeface="Bookman Old Style"/>
              </a:rPr>
              <a:t> </a:t>
            </a:r>
            <a:r>
              <a:rPr dirty="0" sz="1100" spc="-5" i="1">
                <a:latin typeface="DejaVu Sans"/>
                <a:cs typeface="DejaVu Sans"/>
              </a:rPr>
              <a:t>/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odo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27777" sz="1200" spc="-179" i="1">
                <a:latin typeface="DejaVu Sans"/>
                <a:cs typeface="DejaVu Sans"/>
              </a:rPr>
              <a:t>−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en</a:t>
            </a:r>
            <a:r>
              <a:rPr dirty="0" sz="1100" spc="5">
                <a:latin typeface="Calibri"/>
                <a:cs typeface="Calibri"/>
              </a:rPr>
              <a:t>t</a:t>
            </a:r>
            <a:r>
              <a:rPr dirty="0" sz="1100" spc="55">
                <a:latin typeface="Calibri"/>
                <a:cs typeface="Calibri"/>
              </a:rPr>
              <a:t>on</a:t>
            </a:r>
            <a:r>
              <a:rPr dirty="0" sz="1100" spc="25">
                <a:latin typeface="Calibri"/>
                <a:cs typeface="Calibri"/>
              </a:rPr>
              <a:t>c</a:t>
            </a:r>
            <a:r>
              <a:rPr dirty="0" sz="1100" spc="6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76200" marR="521970" indent="539115">
              <a:lnSpc>
                <a:spcPct val="201100"/>
              </a:lnSpc>
            </a:pP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31250" sz="1200" spc="-179" i="1">
                <a:latin typeface="DejaVu Sans"/>
                <a:cs typeface="DejaVu Sans"/>
              </a:rPr>
              <a:t>−</a:t>
            </a:r>
            <a:r>
              <a:rPr dirty="0" baseline="31250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0">
                <a:latin typeface="Calibri"/>
                <a:cs typeface="Calibri"/>
              </a:rPr>
              <a:t>c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baseline="-10416" sz="1200" spc="-30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baseline="-10416" sz="1200" spc="-97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baseline="-10416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-10416" sz="1200" spc="-3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f</a:t>
            </a:r>
            <a:r>
              <a:rPr dirty="0" baseline="-10416" sz="1200" spc="44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c</a:t>
            </a:r>
            <a:r>
              <a:rPr dirty="0" baseline="-10416" sz="1200" spc="44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1100" spc="-120" i="1">
                <a:latin typeface="DejaVu Sans"/>
                <a:cs typeface="DejaVu Sans"/>
              </a:rPr>
              <a:t>} </a:t>
            </a:r>
            <a:r>
              <a:rPr dirty="0" sz="1100" spc="-80" i="1">
                <a:latin typeface="DejaVu Sans"/>
                <a:cs typeface="DejaVu Sans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curva regular </a:t>
            </a:r>
            <a:r>
              <a:rPr dirty="0" sz="1100" spc="45">
                <a:latin typeface="Calibri"/>
                <a:cs typeface="Calibri"/>
              </a:rPr>
              <a:t>en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el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espacio</a:t>
            </a:r>
            <a:endParaRPr sz="11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106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(Circunferencia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plano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inclinado)</a:t>
            </a:r>
            <a:endParaRPr sz="1100">
              <a:latin typeface="Calibri"/>
              <a:cs typeface="Calibri"/>
            </a:endParaRPr>
          </a:p>
          <a:p>
            <a:pPr marL="511809" marR="841375" indent="422275">
              <a:lnSpc>
                <a:spcPct val="148200"/>
              </a:lnSpc>
              <a:spcBef>
                <a:spcPts val="235"/>
              </a:spcBef>
            </a:pPr>
            <a:r>
              <a:rPr dirty="0" sz="1100" spc="-484">
                <a:latin typeface="Calibri"/>
                <a:cs typeface="Calibri"/>
              </a:rPr>
              <a:t>S</a:t>
            </a:r>
            <a:r>
              <a:rPr dirty="0" baseline="15151" sz="1650" spc="-52">
                <a:latin typeface="Tahoma"/>
                <a:cs typeface="Tahoma"/>
              </a:rPr>
              <a:t>¯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0</a:t>
            </a:r>
            <a:r>
              <a:rPr dirty="0" sz="1100" spc="-120" i="1">
                <a:latin typeface="DejaVu Sans"/>
                <a:cs typeface="DejaVu Sans"/>
              </a:rPr>
              <a:t>} </a:t>
            </a:r>
            <a:r>
              <a:rPr dirty="0" sz="1100" spc="-80" i="1">
                <a:latin typeface="DejaVu Sans"/>
                <a:cs typeface="DejaVu Sans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baseline="31250" sz="1200" spc="44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endParaRPr sz="1100">
              <a:latin typeface="Calibri"/>
              <a:cs typeface="Calibri"/>
            </a:endParaRPr>
          </a:p>
          <a:p>
            <a:pPr marL="511809" marR="419100" indent="22860">
              <a:lnSpc>
                <a:spcPct val="140700"/>
              </a:lnSpc>
            </a:pPr>
            <a:r>
              <a:rPr dirty="0" sz="1100" spc="15">
                <a:latin typeface="Calibri"/>
                <a:cs typeface="Calibri"/>
              </a:rPr>
              <a:t>Jac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(</a:t>
            </a:r>
            <a:r>
              <a:rPr dirty="0" sz="1100" spc="25" i="1">
                <a:latin typeface="DejaVu Sans"/>
                <a:cs typeface="DejaVu Sans"/>
              </a:rPr>
              <a:t>∇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baseline="-10416" sz="1200" spc="37">
                <a:latin typeface="Calibri"/>
                <a:cs typeface="Calibri"/>
              </a:rPr>
              <a:t>1</a:t>
            </a:r>
            <a:r>
              <a:rPr dirty="0" sz="1100" spc="2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55" i="1">
                <a:latin typeface="DejaVu Sans"/>
                <a:cs typeface="DejaVu Sans"/>
              </a:rPr>
              <a:t>∇</a:t>
            </a:r>
            <a:r>
              <a:rPr dirty="0" sz="1100" spc="55">
                <a:latin typeface="Calibri"/>
                <a:cs typeface="Calibri"/>
              </a:rPr>
              <a:t>f</a:t>
            </a:r>
            <a:r>
              <a:rPr dirty="0" baseline="-10416" sz="1200" spc="82">
                <a:latin typeface="Calibri"/>
                <a:cs typeface="Calibri"/>
              </a:rPr>
              <a:t>2</a:t>
            </a:r>
            <a:r>
              <a:rPr dirty="0" sz="1100" spc="5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30" i="1">
                <a:latin typeface="DejaVu Sans"/>
                <a:cs typeface="DejaVu Sans"/>
              </a:rPr>
              <a:t>∇</a:t>
            </a:r>
            <a:r>
              <a:rPr dirty="0" sz="1100" spc="30">
                <a:latin typeface="Calibri"/>
                <a:cs typeface="Calibri"/>
              </a:rPr>
              <a:t>f</a:t>
            </a:r>
            <a:r>
              <a:rPr dirty="0" baseline="-10416" sz="1200" spc="44">
                <a:latin typeface="Calibri"/>
                <a:cs typeface="Calibri"/>
              </a:rPr>
              <a:t>1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x</a:t>
            </a:r>
            <a:r>
              <a:rPr dirty="0" sz="1100" spc="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2x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2y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2z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155" b="0" i="1">
                <a:latin typeface="Bookman Old Style"/>
                <a:cs typeface="Bookman Old Style"/>
              </a:rPr>
              <a:t> </a:t>
            </a:r>
            <a:r>
              <a:rPr dirty="0" sz="1100" spc="40" i="1">
                <a:latin typeface="DejaVu Sans"/>
                <a:cs typeface="DejaVu Sans"/>
              </a:rPr>
              <a:t>∇</a:t>
            </a:r>
            <a:r>
              <a:rPr dirty="0" sz="1100" spc="40">
                <a:latin typeface="Calibri"/>
                <a:cs typeface="Calibri"/>
              </a:rPr>
              <a:t>f</a:t>
            </a:r>
            <a:r>
              <a:rPr dirty="0" baseline="-10416" sz="1200" spc="60">
                <a:latin typeface="Calibri"/>
                <a:cs typeface="Calibri"/>
              </a:rPr>
              <a:t>2</a:t>
            </a:r>
            <a:r>
              <a:rPr dirty="0" sz="1100" spc="40">
                <a:latin typeface="Tahoma"/>
                <a:cs typeface="Tahoma"/>
              </a:rPr>
              <a:t>(</a:t>
            </a:r>
            <a:r>
              <a:rPr dirty="0" sz="1100" spc="40">
                <a:latin typeface="Calibri"/>
                <a:cs typeface="Calibri"/>
              </a:rPr>
              <a:t>x</a:t>
            </a:r>
            <a:r>
              <a:rPr dirty="0" sz="1100" spc="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5">
                <a:latin typeface="Calibri"/>
                <a:cs typeface="Calibri"/>
              </a:rPr>
              <a:t>y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>
                <a:latin typeface="Calibri"/>
                <a:cs typeface="Calibri"/>
              </a:rPr>
              <a:t>1</a:t>
            </a:r>
            <a:r>
              <a:rPr dirty="0" sz="1100" spc="-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45">
                <a:latin typeface="Calibri"/>
                <a:cs typeface="Calibri"/>
              </a:rPr>
              <a:t>1</a:t>
            </a:r>
            <a:r>
              <a:rPr dirty="0" sz="1100" spc="-45">
                <a:latin typeface="Tahoma"/>
                <a:cs typeface="Tahoma"/>
              </a:rPr>
              <a:t>) </a:t>
            </a:r>
            <a:r>
              <a:rPr dirty="0" sz="1100" spc="-330">
                <a:latin typeface="Tahoma"/>
                <a:cs typeface="Tahom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2x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10">
                <a:latin typeface="Calibri"/>
                <a:cs typeface="Calibri"/>
              </a:rPr>
              <a:t>2y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2z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0">
                <a:latin typeface="Calibri"/>
                <a:cs typeface="Calibri"/>
              </a:rPr>
              <a:t>2</a:t>
            </a:r>
            <a:r>
              <a:rPr dirty="0" sz="1100" spc="-20" b="0" i="1">
                <a:latin typeface="Bookman Old Style"/>
                <a:cs typeface="Bookman Old Style"/>
              </a:rPr>
              <a:t>λ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libri"/>
                <a:cs typeface="Calibri"/>
              </a:rPr>
              <a:t>1</a:t>
            </a:r>
            <a:r>
              <a:rPr dirty="0" sz="1100" spc="-2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60">
                <a:latin typeface="Calibri"/>
                <a:cs typeface="Calibri"/>
              </a:rPr>
              <a:t>1</a:t>
            </a:r>
            <a:r>
              <a:rPr dirty="0" sz="1100" spc="-6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45">
                <a:latin typeface="Calibri"/>
                <a:cs typeface="Calibri"/>
              </a:rPr>
              <a:t>1</a:t>
            </a:r>
            <a:r>
              <a:rPr dirty="0" sz="1100" spc="-4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⇔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55" b="0" i="1">
                <a:latin typeface="Bookman Old Style"/>
                <a:cs typeface="Bookman Old Style"/>
              </a:rPr>
              <a:t>λ</a:t>
            </a:r>
            <a:r>
              <a:rPr dirty="0" sz="1100" spc="-40" b="0" i="1">
                <a:latin typeface="Bookman Old Style"/>
                <a:cs typeface="Bookman Old Style"/>
              </a:rPr>
              <a:t> </a:t>
            </a:r>
            <a:r>
              <a:rPr dirty="0" sz="1100" spc="40">
                <a:latin typeface="Calibri"/>
                <a:cs typeface="Calibri"/>
              </a:rPr>
              <a:t>pero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 b="0" i="1">
                <a:latin typeface="Bookman Old Style"/>
                <a:cs typeface="Bookman Old Style"/>
              </a:rPr>
              <a:t>λ,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 b="0" i="1">
                <a:latin typeface="Bookman Old Style"/>
                <a:cs typeface="Bookman Old Style"/>
              </a:rPr>
              <a:t>λ,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 b="0" i="1">
                <a:latin typeface="Bookman Old Style"/>
                <a:cs typeface="Bookman Old Style"/>
              </a:rPr>
              <a:t>λ</a:t>
            </a:r>
            <a:r>
              <a:rPr dirty="0" sz="1100" spc="3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5" i="1">
                <a:latin typeface="DejaVu Sans"/>
                <a:cs typeface="DejaVu Sans"/>
              </a:rPr>
              <a:t>/∈</a:t>
            </a:r>
            <a:r>
              <a:rPr dirty="0" sz="1100" spc="-270" i="1">
                <a:latin typeface="DejaVu Sans"/>
                <a:cs typeface="DejaVu Sans"/>
              </a:rPr>
              <a:t> </a:t>
            </a:r>
            <a:r>
              <a:rPr dirty="0" sz="1100" spc="-195">
                <a:latin typeface="Calibri"/>
                <a:cs typeface="Calibri"/>
              </a:rPr>
              <a:t>S</a:t>
            </a:r>
            <a:r>
              <a:rPr dirty="0" baseline="15151" sz="1650" spc="-292">
                <a:latin typeface="Tahoma"/>
                <a:cs typeface="Tahoma"/>
              </a:rPr>
              <a:t>¯</a:t>
            </a:r>
            <a:r>
              <a:rPr dirty="0" baseline="31250" sz="1200" spc="-292">
                <a:latin typeface="Calibri"/>
                <a:cs typeface="Calibri"/>
              </a:rPr>
              <a:t>1</a:t>
            </a:r>
            <a:endParaRPr baseline="31250"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30175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Parametrizaciones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960119" cy="5080"/>
            </a:xfrm>
            <a:custGeom>
              <a:avLst/>
              <a:gdLst/>
              <a:ahLst/>
              <a:cxnLst/>
              <a:rect l="l" t="t" r="r" b="b"/>
              <a:pathLst>
                <a:path w="960119" h="5079">
                  <a:moveTo>
                    <a:pt x="0" y="5060"/>
                  </a:moveTo>
                  <a:lnTo>
                    <a:pt x="0" y="0"/>
                  </a:lnTo>
                  <a:lnTo>
                    <a:pt x="960041" y="0"/>
                  </a:lnTo>
                  <a:lnTo>
                    <a:pt x="96004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59994" y="55040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9994" y="55040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Variedad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diferenciable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760856"/>
            <a:ext cx="5039995" cy="429895"/>
          </a:xfrm>
          <a:custGeom>
            <a:avLst/>
            <a:gdLst/>
            <a:ahLst/>
            <a:cxnLst/>
            <a:rect l="l" t="t" r="r" b="b"/>
            <a:pathLst>
              <a:path w="5039995" h="429894">
                <a:moveTo>
                  <a:pt x="5039995" y="0"/>
                </a:moveTo>
                <a:lnTo>
                  <a:pt x="0" y="0"/>
                </a:lnTo>
                <a:lnTo>
                  <a:pt x="0" y="429806"/>
                </a:lnTo>
                <a:lnTo>
                  <a:pt x="5039995" y="429806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8033" y="734527"/>
            <a:ext cx="496570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43180">
              <a:lnSpc>
                <a:spcPct val="118000"/>
              </a:lnSpc>
              <a:spcBef>
                <a:spcPts val="100"/>
              </a:spcBef>
            </a:pPr>
            <a:r>
              <a:rPr dirty="0" sz="1100" spc="65">
                <a:latin typeface="Calibri"/>
                <a:cs typeface="Calibri"/>
              </a:rPr>
              <a:t>Se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dice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variedad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diferenciable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dimensión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50">
                <a:latin typeface="Calibri"/>
                <a:cs typeface="Calibri"/>
              </a:rPr>
              <a:t>n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cada </a:t>
            </a:r>
            <a:r>
              <a:rPr dirty="0" sz="1100" spc="-229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punto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puede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ser</a:t>
            </a:r>
            <a:r>
              <a:rPr dirty="0" sz="1100" spc="40">
                <a:latin typeface="Calibri"/>
                <a:cs typeface="Calibri"/>
              </a:rPr>
              <a:t> cubierto </a:t>
            </a:r>
            <a:r>
              <a:rPr dirty="0" sz="1100" spc="45">
                <a:latin typeface="Calibri"/>
                <a:cs typeface="Calibri"/>
              </a:rPr>
              <a:t>por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parametrización.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4" y="1478762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9994" y="1478762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Parametrización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994" y="1689214"/>
            <a:ext cx="5039995" cy="728345"/>
          </a:xfrm>
          <a:custGeom>
            <a:avLst/>
            <a:gdLst/>
            <a:ahLst/>
            <a:cxnLst/>
            <a:rect l="l" t="t" r="r" b="b"/>
            <a:pathLst>
              <a:path w="5039995" h="728344">
                <a:moveTo>
                  <a:pt x="5039995" y="0"/>
                </a:moveTo>
                <a:lnTo>
                  <a:pt x="0" y="0"/>
                </a:lnTo>
                <a:lnTo>
                  <a:pt x="0" y="728319"/>
                </a:lnTo>
                <a:lnTo>
                  <a:pt x="5039995" y="728319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80733" y="1694534"/>
            <a:ext cx="42621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Se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dice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Tahoma"/>
                <a:cs typeface="Tahoma"/>
              </a:rPr>
              <a:t>Φ: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m</a:t>
            </a:r>
            <a:r>
              <a:rPr dirty="0" baseline="27777" sz="1200" spc="262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parametrización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sii: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52401" y="2955629"/>
            <a:ext cx="139065" cy="1733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z="800" spc="-10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648" y="1885490"/>
            <a:ext cx="1050290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68910" indent="-161290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Font typeface="Calibri"/>
              <a:buAutoNum type="arabicPeriod"/>
              <a:tabLst>
                <a:tab pos="169545" algn="l"/>
              </a:tabLst>
            </a:pPr>
            <a:r>
              <a:rPr dirty="0" sz="1100" spc="-20">
                <a:latin typeface="Tahoma"/>
                <a:cs typeface="Tahoma"/>
              </a:rPr>
              <a:t>Φ(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⊆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  <a:p>
            <a:pPr marL="168910" indent="-169545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AutoNum type="arabicPeriod"/>
              <a:tabLst>
                <a:tab pos="169545" algn="l"/>
              </a:tabLst>
            </a:pPr>
            <a:r>
              <a:rPr dirty="0" sz="1100" spc="-40">
                <a:latin typeface="Tahoma"/>
                <a:cs typeface="Tahoma"/>
              </a:rPr>
              <a:t>Φ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i</a:t>
            </a:r>
            <a:r>
              <a:rPr dirty="0" sz="1100" spc="55">
                <a:latin typeface="Calibri"/>
                <a:cs typeface="Calibri"/>
              </a:rPr>
              <a:t>n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35">
                <a:latin typeface="Calibri"/>
                <a:cs typeface="Calibri"/>
              </a:rPr>
              <a:t>ecti</a:t>
            </a:r>
            <a:r>
              <a:rPr dirty="0" sz="1100" spc="35">
                <a:latin typeface="Calibri"/>
                <a:cs typeface="Calibri"/>
              </a:rPr>
              <a:t>v</a:t>
            </a:r>
            <a:r>
              <a:rPr dirty="0" sz="1100" spc="55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88273" y="1885490"/>
            <a:ext cx="3077210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212725" indent="-170815">
              <a:lnSpc>
                <a:spcPct val="100000"/>
              </a:lnSpc>
              <a:spcBef>
                <a:spcPts val="635"/>
              </a:spcBef>
              <a:buClr>
                <a:srgbClr val="22373A"/>
              </a:buClr>
              <a:buAutoNum type="arabicPeriod" startAt="3"/>
              <a:tabLst>
                <a:tab pos="213360" algn="l"/>
                <a:tab pos="1734185" algn="l"/>
              </a:tabLst>
            </a:pP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abier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0">
                <a:solidFill>
                  <a:srgbClr val="22373A"/>
                </a:solidFill>
                <a:latin typeface="Calibri"/>
                <a:cs typeface="Calibri"/>
              </a:rPr>
              <a:t>5.</a:t>
            </a:r>
            <a:r>
              <a:rPr dirty="0" sz="11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rang</a:t>
            </a:r>
            <a:r>
              <a:rPr dirty="0" baseline="45454" sz="1650" spc="112">
                <a:latin typeface="Tahoma"/>
                <a:cs typeface="Tahoma"/>
              </a:rPr>
              <a:t>(</a:t>
            </a:r>
            <a:r>
              <a:rPr dirty="0" baseline="45454" sz="1650" spc="-247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Jac</a:t>
            </a:r>
            <a:r>
              <a:rPr dirty="0" sz="1100" spc="-15">
                <a:latin typeface="Tahoma"/>
                <a:cs typeface="Tahoma"/>
              </a:rPr>
              <a:t>(Φ)</a:t>
            </a:r>
            <a:r>
              <a:rPr dirty="0" baseline="45454" sz="1650" spc="232">
                <a:latin typeface="Tahoma"/>
                <a:cs typeface="Tahoma"/>
              </a:rPr>
              <a:t> </a:t>
            </a:r>
            <a:r>
              <a:rPr dirty="0" baseline="45454" sz="1650" spc="-67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  <a:p>
            <a:pPr marL="212725" indent="-175260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AutoNum type="arabicPeriod" startAt="3"/>
              <a:tabLst>
                <a:tab pos="213360" algn="l"/>
              </a:tabLst>
            </a:pPr>
            <a:r>
              <a:rPr dirty="0" sz="1100" spc="-40">
                <a:latin typeface="Tahoma"/>
                <a:cs typeface="Tahoma"/>
              </a:rPr>
              <a:t>Φ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97">
                <a:latin typeface="Calibri"/>
                <a:cs typeface="Calibri"/>
              </a:rPr>
              <a:t>1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294" y="2686569"/>
            <a:ext cx="3230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30" b="1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también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llamadas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«cartas»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«coordenadas».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42938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Curvas</a:t>
            </a:r>
            <a:r>
              <a:rPr dirty="0" u="none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espacio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120140" cy="5080"/>
            </a:xfrm>
            <a:custGeom>
              <a:avLst/>
              <a:gdLst/>
              <a:ahLst/>
              <a:cxnLst/>
              <a:rect l="l" t="t" r="r" b="b"/>
              <a:pathLst>
                <a:path w="1120140" h="5079">
                  <a:moveTo>
                    <a:pt x="0" y="5060"/>
                  </a:moveTo>
                  <a:lnTo>
                    <a:pt x="0" y="0"/>
                  </a:lnTo>
                  <a:lnTo>
                    <a:pt x="1120004" y="0"/>
                  </a:lnTo>
                  <a:lnTo>
                    <a:pt x="1120004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37121"/>
            <a:ext cx="5039995" cy="958215"/>
            <a:chOff x="359994" y="437121"/>
            <a:chExt cx="5039995" cy="958215"/>
          </a:xfrm>
        </p:grpSpPr>
        <p:sp>
          <p:nvSpPr>
            <p:cNvPr id="9" name="object 9"/>
            <p:cNvSpPr/>
            <p:nvPr/>
          </p:nvSpPr>
          <p:spPr>
            <a:xfrm>
              <a:off x="359994" y="437121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47572"/>
              <a:ext cx="5039995" cy="748030"/>
            </a:xfrm>
            <a:custGeom>
              <a:avLst/>
              <a:gdLst/>
              <a:ahLst/>
              <a:cxnLst/>
              <a:rect l="l" t="t" r="r" b="b"/>
              <a:pathLst>
                <a:path w="5039995" h="748030">
                  <a:moveTo>
                    <a:pt x="5039995" y="0"/>
                  </a:moveTo>
                  <a:lnTo>
                    <a:pt x="0" y="0"/>
                  </a:lnTo>
                  <a:lnTo>
                    <a:pt x="0" y="747572"/>
                  </a:lnTo>
                  <a:lnTo>
                    <a:pt x="5039995" y="747572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55333" y="383550"/>
            <a:ext cx="4634865" cy="46100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95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20" b="1">
                <a:solidFill>
                  <a:srgbClr val="22373A"/>
                </a:solidFill>
                <a:latin typeface="Calibri"/>
                <a:cs typeface="Calibri"/>
              </a:rPr>
              <a:t>C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ur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v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(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m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22373A"/>
                </a:solidFill>
                <a:latin typeface="Calibri"/>
                <a:cs typeface="Calibri"/>
              </a:rPr>
              <a:t>1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n</a:t>
            </a:r>
            <a:r>
              <a:rPr dirty="0" sz="1100" spc="5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22373A"/>
                </a:solidFill>
                <a:latin typeface="Tahoma"/>
                <a:cs typeface="Tahoma"/>
              </a:rPr>
              <a:t> 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</a:t>
            </a:r>
            <a:r>
              <a:rPr dirty="0" sz="1100" spc="-30" b="0" i="1">
                <a:solidFill>
                  <a:srgbClr val="22373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22373A"/>
                </a:solidFill>
                <a:latin typeface="Bookman Old Style"/>
                <a:cs typeface="Bookman Old Style"/>
              </a:rPr>
              <a:t> </a:t>
            </a:r>
            <a:r>
              <a:rPr dirty="0" sz="1100" spc="-20">
                <a:solidFill>
                  <a:srgbClr val="22373A"/>
                </a:solidFill>
                <a:latin typeface="Calibri"/>
                <a:cs typeface="Calibri"/>
              </a:rPr>
              <a:t>3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395"/>
              </a:spcBef>
            </a:pPr>
            <a:r>
              <a:rPr dirty="0" sz="1100" spc="65">
                <a:latin typeface="Calibri"/>
                <a:cs typeface="Calibri"/>
              </a:rPr>
              <a:t>Se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dice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-125" b="1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⊂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 spc="65">
                <a:latin typeface="Cambria"/>
                <a:cs typeface="Cambria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70">
                <a:latin typeface="Cambria"/>
                <a:cs typeface="Cambria"/>
              </a:rPr>
              <a:t>R</a:t>
            </a:r>
            <a:r>
              <a:rPr dirty="0" baseline="27777" sz="1200" spc="104">
                <a:latin typeface="Calibri"/>
                <a:cs typeface="Calibri"/>
              </a:rPr>
              <a:t>n</a:t>
            </a:r>
            <a:r>
              <a:rPr dirty="0" baseline="27777" sz="1200" spc="247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parametrización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curva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sii: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260" y="801203"/>
            <a:ext cx="4495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745" algn="l"/>
              </a:tabLst>
            </a:pPr>
            <a:r>
              <a:rPr dirty="0" sz="1100" spc="75">
                <a:latin typeface="Tahoma"/>
                <a:cs typeface="Tahoma"/>
              </a:rPr>
              <a:t>(	</a:t>
            </a:r>
            <a:r>
              <a:rPr dirty="0" sz="1100" spc="229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3277" y="913433"/>
            <a:ext cx="41249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783080" algn="l"/>
                <a:tab pos="3538220" algn="l"/>
                <a:tab pos="3983354" algn="l"/>
              </a:tabLst>
            </a:pPr>
            <a:r>
              <a:rPr dirty="0" sz="1100" spc="-60">
                <a:solidFill>
                  <a:srgbClr val="22373A"/>
                </a:solidFill>
                <a:latin typeface="Calibri"/>
                <a:cs typeface="Calibri"/>
              </a:rPr>
              <a:t>1.</a:t>
            </a:r>
            <a:r>
              <a:rPr dirty="0" sz="1100" spc="29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254" b="1">
                <a:latin typeface="Calibri"/>
                <a:cs typeface="Calibri"/>
              </a:rPr>
              <a:t> </a:t>
            </a:r>
            <a:r>
              <a:rPr dirty="0" sz="1100" spc="-30">
                <a:latin typeface="Tahoma"/>
                <a:cs typeface="Tahoma"/>
              </a:rPr>
              <a:t>[</a:t>
            </a:r>
            <a:r>
              <a:rPr dirty="0" sz="1100" spc="-30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sz="1100" spc="4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C	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3.</a:t>
            </a:r>
            <a:r>
              <a:rPr dirty="0" sz="1100" spc="3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10" i="1">
                <a:latin typeface="DejaVu Sans"/>
                <a:cs typeface="DejaVu Sans"/>
              </a:rPr>
              <a:t>C</a:t>
            </a:r>
            <a:r>
              <a:rPr dirty="0" baseline="27777" sz="1200" spc="-15">
                <a:latin typeface="Calibri"/>
                <a:cs typeface="Calibri"/>
              </a:rPr>
              <a:t>0</a:t>
            </a:r>
            <a:r>
              <a:rPr dirty="0" baseline="45454" sz="1650" spc="-15">
                <a:latin typeface="Tahoma"/>
                <a:cs typeface="Tahoma"/>
              </a:rPr>
              <a:t>(</a:t>
            </a:r>
            <a:r>
              <a:rPr dirty="0" sz="1100" spc="-10">
                <a:latin typeface="Tahoma"/>
                <a:cs typeface="Tahoma"/>
              </a:rPr>
              <a:t>[</a:t>
            </a:r>
            <a:r>
              <a:rPr dirty="0" sz="1100" spc="-10">
                <a:latin typeface="Calibri"/>
                <a:cs typeface="Calibri"/>
              </a:rPr>
              <a:t>a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b</a:t>
            </a:r>
            <a:r>
              <a:rPr dirty="0" sz="1100" spc="-25">
                <a:latin typeface="Tahoma"/>
                <a:cs typeface="Tahoma"/>
              </a:rPr>
              <a:t>]</a:t>
            </a:r>
            <a:r>
              <a:rPr dirty="0" baseline="45454" sz="1650" spc="-37">
                <a:latin typeface="Tahoma"/>
                <a:cs typeface="Tahoma"/>
              </a:rPr>
              <a:t>	</a:t>
            </a:r>
            <a:r>
              <a:rPr dirty="0" sz="1100" spc="-20">
                <a:solidFill>
                  <a:srgbClr val="22373A"/>
                </a:solidFill>
                <a:latin typeface="Calibri"/>
                <a:cs typeface="Calibri"/>
              </a:rPr>
              <a:t>5.</a:t>
            </a:r>
            <a:r>
              <a:rPr dirty="0" sz="1100" spc="3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" b="1">
                <a:latin typeface="Calibri"/>
                <a:cs typeface="Calibri"/>
              </a:rPr>
              <a:t>r</a:t>
            </a:r>
            <a:r>
              <a:rPr dirty="0" baseline="27777" sz="1200" spc="7" i="1">
                <a:latin typeface="DejaVu Sans"/>
                <a:cs typeface="DejaVu Sans"/>
              </a:rPr>
              <a:t>,</a:t>
            </a:r>
            <a:r>
              <a:rPr dirty="0" baseline="27777" sz="1200" spc="150" i="1">
                <a:latin typeface="DejaVu Sans"/>
                <a:cs typeface="DejaVu Sans"/>
              </a:rPr>
              <a:t> </a:t>
            </a:r>
            <a:r>
              <a:rPr dirty="0" sz="1100" spc="-405">
                <a:latin typeface="Tahoma"/>
                <a:cs typeface="Tahoma"/>
              </a:rPr>
              <a:t>=</a:t>
            </a:r>
            <a:r>
              <a:rPr dirty="0" sz="1100" spc="-405" i="1">
                <a:latin typeface="DejaVu Sans"/>
                <a:cs typeface="DejaVu Sans"/>
              </a:rPr>
              <a:t>/	</a:t>
            </a:r>
            <a:r>
              <a:rPr dirty="0" sz="1100" spc="45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59994" y="1472984"/>
            <a:ext cx="5039995" cy="1099185"/>
            <a:chOff x="359994" y="1472984"/>
            <a:chExt cx="5039995" cy="1099185"/>
          </a:xfrm>
        </p:grpSpPr>
        <p:sp>
          <p:nvSpPr>
            <p:cNvPr id="15" name="object 15"/>
            <p:cNvSpPr/>
            <p:nvPr/>
          </p:nvSpPr>
          <p:spPr>
            <a:xfrm>
              <a:off x="359994" y="1472984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59994" y="1683435"/>
              <a:ext cx="5039995" cy="888365"/>
            </a:xfrm>
            <a:custGeom>
              <a:avLst/>
              <a:gdLst/>
              <a:ahLst/>
              <a:cxnLst/>
              <a:rect l="l" t="t" r="r" b="b"/>
              <a:pathLst>
                <a:path w="5039995" h="888364">
                  <a:moveTo>
                    <a:pt x="5039995" y="0"/>
                  </a:moveTo>
                  <a:lnTo>
                    <a:pt x="0" y="0"/>
                  </a:lnTo>
                  <a:lnTo>
                    <a:pt x="0" y="888364"/>
                  </a:lnTo>
                  <a:lnTo>
                    <a:pt x="5039995" y="888364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933968" y="2018664"/>
              <a:ext cx="351155" cy="0"/>
            </a:xfrm>
            <a:custGeom>
              <a:avLst/>
              <a:gdLst/>
              <a:ahLst/>
              <a:cxnLst/>
              <a:rect l="l" t="t" r="r" b="b"/>
              <a:pathLst>
                <a:path w="351155" h="0">
                  <a:moveTo>
                    <a:pt x="0" y="0"/>
                  </a:moveTo>
                  <a:lnTo>
                    <a:pt x="351015" y="0"/>
                  </a:lnTo>
                </a:path>
              </a:pathLst>
            </a:custGeom>
            <a:ln w="5537">
              <a:solidFill>
                <a:srgbClr val="EB801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256138" y="2018664"/>
              <a:ext cx="323215" cy="0"/>
            </a:xfrm>
            <a:custGeom>
              <a:avLst/>
              <a:gdLst/>
              <a:ahLst/>
              <a:cxnLst/>
              <a:rect l="l" t="t" r="r" b="b"/>
              <a:pathLst>
                <a:path w="323214" h="0">
                  <a:moveTo>
                    <a:pt x="0" y="0"/>
                  </a:moveTo>
                  <a:lnTo>
                    <a:pt x="323138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/>
          <p:nvPr/>
        </p:nvSpPr>
        <p:spPr>
          <a:xfrm>
            <a:off x="359994" y="264963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29933" y="1149272"/>
            <a:ext cx="4379595" cy="16903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2415">
              <a:lnSpc>
                <a:spcPct val="100000"/>
              </a:lnSpc>
              <a:spcBef>
                <a:spcPts val="90"/>
              </a:spcBef>
              <a:tabLst>
                <a:tab pos="2021839" algn="l"/>
              </a:tabLst>
            </a:pP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2.</a:t>
            </a:r>
            <a:r>
              <a:rPr dirty="0" sz="1100" spc="-2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0" b="1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i</a:t>
            </a:r>
            <a:r>
              <a:rPr dirty="0" sz="1100" spc="55">
                <a:latin typeface="Calibri"/>
                <a:cs typeface="Calibri"/>
              </a:rPr>
              <a:t>n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 spc="35">
                <a:latin typeface="Calibri"/>
                <a:cs typeface="Calibri"/>
              </a:rPr>
              <a:t>ecti</a:t>
            </a:r>
            <a:r>
              <a:rPr dirty="0" sz="1100" spc="35">
                <a:latin typeface="Calibri"/>
                <a:cs typeface="Calibri"/>
              </a:rPr>
              <a:t>v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solidFill>
                  <a:srgbClr val="22373A"/>
                </a:solidFill>
                <a:latin typeface="Calibri"/>
                <a:cs typeface="Calibri"/>
              </a:rPr>
              <a:t>4.</a:t>
            </a:r>
            <a:r>
              <a:rPr dirty="0" sz="1100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0" i="1">
                <a:latin typeface="DejaVu Sans"/>
                <a:cs typeface="DejaVu Sans"/>
              </a:rPr>
              <a:t>C</a:t>
            </a:r>
            <a:r>
              <a:rPr dirty="0" baseline="27777" sz="1200" spc="-30">
                <a:latin typeface="Calibri"/>
                <a:cs typeface="Calibri"/>
              </a:rPr>
              <a:t>1</a:t>
            </a:r>
            <a:r>
              <a:rPr dirty="0" baseline="45454" sz="1650" spc="112">
                <a:latin typeface="Tahoma"/>
                <a:cs typeface="Tahoma"/>
              </a:rPr>
              <a:t>(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55">
                <a:latin typeface="Calibri"/>
                <a:cs typeface="Calibri"/>
              </a:rPr>
              <a:t>b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baseline="45454" sz="1650" spc="232">
                <a:latin typeface="Tahoma"/>
                <a:cs typeface="Tahoma"/>
              </a:rPr>
              <a:t> </a:t>
            </a:r>
            <a:endParaRPr baseline="45454" sz="165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121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-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13B03D"/>
                </a:solidFill>
                <a:latin typeface="Calibri"/>
                <a:cs typeface="Calibri"/>
              </a:rPr>
              <a:t>(Circunferencia)</a:t>
            </a:r>
            <a:endParaRPr sz="1100">
              <a:latin typeface="Calibri"/>
              <a:cs typeface="Calibri"/>
            </a:endParaRPr>
          </a:p>
          <a:p>
            <a:pPr marL="796290">
              <a:lnSpc>
                <a:spcPct val="100000"/>
              </a:lnSpc>
              <a:spcBef>
                <a:spcPts val="875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baseline="31250" sz="1200" spc="-179" i="1">
                <a:latin typeface="DejaVu Sans"/>
                <a:cs typeface="DejaVu Sans"/>
              </a:rPr>
              <a:t>−</a:t>
            </a:r>
            <a:r>
              <a:rPr dirty="0" baseline="31250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960119">
              <a:lnSpc>
                <a:spcPct val="100000"/>
              </a:lnSpc>
              <a:spcBef>
                <a:spcPts val="72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solidFill>
                  <a:srgbClr val="EB801A"/>
                </a:solidFill>
                <a:latin typeface="DejaVu Sans"/>
                <a:cs typeface="DejaVu Sans"/>
              </a:rPr>
              <a:t>±</a:t>
            </a:r>
            <a:r>
              <a:rPr dirty="0" baseline="55555" sz="1650" spc="1117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215" i="1">
                <a:solidFill>
                  <a:srgbClr val="EB801A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20833" sz="1200" spc="44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Graf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75" i="1">
                <a:latin typeface="DejaVu Sans"/>
                <a:cs typeface="DejaVu Sans"/>
              </a:rPr>
              <a:t>±</a:t>
            </a:r>
            <a:r>
              <a:rPr dirty="0" baseline="55555" sz="1650" spc="1117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.</a:t>
            </a:r>
            <a:r>
              <a:rPr dirty="0" baseline="20833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960119">
              <a:lnSpc>
                <a:spcPct val="100000"/>
              </a:lnSpc>
              <a:spcBef>
                <a:spcPts val="54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60" i="1">
                <a:latin typeface="DejaVu Sans"/>
                <a:cs typeface="DejaVu Sans"/>
              </a:rPr>
              <a:t>{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(cos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10" b="0" i="1">
                <a:solidFill>
                  <a:srgbClr val="EB801A"/>
                </a:solidFill>
                <a:latin typeface="Bookman Old Style"/>
                <a:cs typeface="Bookman Old Style"/>
              </a:rPr>
              <a:t>θ</a:t>
            </a:r>
            <a:r>
              <a:rPr dirty="0" sz="1100" spc="-30" b="0" i="1">
                <a:solidFill>
                  <a:srgbClr val="EB801A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sin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05" b="0" i="1">
                <a:solidFill>
                  <a:srgbClr val="EB801A"/>
                </a:solidFill>
                <a:latin typeface="Bookman Old Style"/>
                <a:cs typeface="Bookman Old Style"/>
              </a:rPr>
              <a:t>θ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tr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1845"/>
              </a:spcBef>
            </a:pP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Notación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994" y="2860078"/>
            <a:ext cx="5039995" cy="238760"/>
          </a:xfrm>
          <a:custGeom>
            <a:avLst/>
            <a:gdLst/>
            <a:ahLst/>
            <a:cxnLst/>
            <a:rect l="l" t="t" r="r" b="b"/>
            <a:pathLst>
              <a:path w="5039995" h="238760">
                <a:moveTo>
                  <a:pt x="5039995" y="0"/>
                </a:moveTo>
                <a:lnTo>
                  <a:pt x="0" y="0"/>
                </a:lnTo>
                <a:lnTo>
                  <a:pt x="0" y="238163"/>
                </a:lnTo>
                <a:lnTo>
                  <a:pt x="5039995" y="238163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98420" y="2866223"/>
            <a:ext cx="11633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82767" y="2965435"/>
            <a:ext cx="7048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>
                <a:latin typeface="Calibri"/>
                <a:cs typeface="Calibri"/>
              </a:rPr>
              <a:t>7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5989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20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433" y="63955"/>
            <a:ext cx="120205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Definición</a:t>
            </a:r>
            <a:r>
              <a:rPr dirty="0" u="none" spc="-70" b="1">
                <a:solidFill>
                  <a:srgbClr val="22373A"/>
                </a:solidFill>
                <a:latin typeface="Trebuchet MS"/>
                <a:cs typeface="Trebuchet MS"/>
              </a:rPr>
              <a:t> </a:t>
            </a:r>
            <a:r>
              <a:rPr dirty="0" u="none" spc="-25" b="1">
                <a:solidFill>
                  <a:srgbClr val="22373A"/>
                </a:solidFill>
                <a:latin typeface="Trebuchet MS"/>
                <a:cs typeface="Trebuchet MS"/>
              </a:rPr>
              <a:t>(Norma)</a:t>
            </a:r>
          </a:p>
        </p:txBody>
      </p:sp>
      <p:sp>
        <p:nvSpPr>
          <p:cNvPr id="4" name="object 4"/>
          <p:cNvSpPr/>
          <p:nvPr/>
        </p:nvSpPr>
        <p:spPr>
          <a:xfrm>
            <a:off x="359994" y="276440"/>
            <a:ext cx="5039995" cy="1052195"/>
          </a:xfrm>
          <a:custGeom>
            <a:avLst/>
            <a:gdLst/>
            <a:ahLst/>
            <a:cxnLst/>
            <a:rect l="l" t="t" r="r" b="b"/>
            <a:pathLst>
              <a:path w="5039995" h="1052195">
                <a:moveTo>
                  <a:pt x="5039995" y="0"/>
                </a:moveTo>
                <a:lnTo>
                  <a:pt x="0" y="0"/>
                </a:lnTo>
                <a:lnTo>
                  <a:pt x="0" y="1052080"/>
                </a:lnTo>
                <a:lnTo>
                  <a:pt x="5039995" y="1052080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8033" y="281748"/>
            <a:ext cx="3049905" cy="969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baseline="27777" sz="1200" spc="60">
                <a:latin typeface="Calibri"/>
                <a:cs typeface="Calibri"/>
              </a:rPr>
              <a:t>n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5">
                <a:latin typeface="Calibri"/>
                <a:cs typeface="Calibri"/>
              </a:rPr>
              <a:t> </a:t>
            </a:r>
            <a:r>
              <a:rPr dirty="0" sz="1100" spc="-30" i="1">
                <a:latin typeface="DejaVu Sans Condensed"/>
                <a:cs typeface="DejaVu Sans Condensed"/>
              </a:rPr>
              <a:t> →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-140" i="1">
                <a:latin typeface="DejaVu Sans Condensed"/>
                <a:cs typeface="DejaVu Sans Condensed"/>
              </a:rPr>
              <a:t>∈</a:t>
            </a:r>
            <a:r>
              <a:rPr dirty="0" sz="1100" spc="-10" i="1">
                <a:latin typeface="DejaVu Sans Condensed"/>
                <a:cs typeface="DejaVu Sans Condensed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norma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5">
                <a:latin typeface="Calibri"/>
                <a:cs typeface="Calibri"/>
              </a:rPr>
              <a:t>só</a:t>
            </a:r>
            <a:r>
              <a:rPr dirty="0" sz="1100" spc="2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60">
                <a:latin typeface="Calibri"/>
                <a:cs typeface="Calibri"/>
              </a:rPr>
              <a:t>si</a:t>
            </a:r>
            <a:endParaRPr sz="1100">
              <a:latin typeface="Calibri"/>
              <a:cs typeface="Calibri"/>
            </a:endParaRPr>
          </a:p>
          <a:p>
            <a:pPr marL="268605" indent="-113664">
              <a:lnSpc>
                <a:spcPct val="100000"/>
              </a:lnSpc>
              <a:spcBef>
                <a:spcPts val="1080"/>
              </a:spcBef>
              <a:buClr>
                <a:srgbClr val="22373A"/>
              </a:buClr>
              <a:buChar char="•"/>
              <a:tabLst>
                <a:tab pos="26924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≥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48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30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 Condensed"/>
                <a:cs typeface="DejaVu Sans Condensed"/>
              </a:rPr>
              <a:t>⇐⇒</a:t>
            </a:r>
            <a:r>
              <a:rPr dirty="0" sz="1100" spc="-20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40">
                <a:latin typeface="Calibri"/>
                <a:cs typeface="Calibri"/>
              </a:rPr>
              <a:t> (positiva)</a:t>
            </a:r>
            <a:endParaRPr sz="1100">
              <a:latin typeface="Calibri"/>
              <a:cs typeface="Calibri"/>
            </a:endParaRPr>
          </a:p>
          <a:p>
            <a:pPr marL="268605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Font typeface="Calibri"/>
              <a:buChar char="•"/>
              <a:tabLst>
                <a:tab pos="269240" algn="l"/>
              </a:tabLst>
            </a:pPr>
            <a:r>
              <a:rPr dirty="0" sz="1100" spc="50" b="0" i="1">
                <a:latin typeface="Bookman Old Style"/>
                <a:cs typeface="Bookman Old Style"/>
              </a:rPr>
              <a:t>λ</a:t>
            </a:r>
            <a:r>
              <a:rPr dirty="0" sz="1100" spc="50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 i="1">
                <a:latin typeface="DejaVu Sans Condensed"/>
                <a:cs typeface="DejaVu Sans Condensed"/>
              </a:rPr>
              <a:t>|</a:t>
            </a:r>
            <a:r>
              <a:rPr dirty="0" sz="1100" spc="40" b="0" i="1">
                <a:latin typeface="Bookman Old Style"/>
                <a:cs typeface="Bookman Old Style"/>
              </a:rPr>
              <a:t>λ</a:t>
            </a:r>
            <a:r>
              <a:rPr dirty="0" sz="1100" spc="40" i="1">
                <a:latin typeface="DejaVu Sans Condensed"/>
                <a:cs typeface="DejaVu Sans Condensed"/>
              </a:rPr>
              <a:t>|</a:t>
            </a:r>
            <a:r>
              <a:rPr dirty="0" sz="1100" spc="9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95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(homogénea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proporcional)</a:t>
            </a:r>
            <a:endParaRPr sz="1100">
              <a:latin typeface="Calibri"/>
              <a:cs typeface="Calibri"/>
            </a:endParaRPr>
          </a:p>
          <a:p>
            <a:pPr marL="268605" indent="-113664">
              <a:lnSpc>
                <a:spcPct val="100000"/>
              </a:lnSpc>
              <a:spcBef>
                <a:spcPts val="535"/>
              </a:spcBef>
              <a:buClr>
                <a:srgbClr val="22373A"/>
              </a:buClr>
              <a:buChar char="•"/>
              <a:tabLst>
                <a:tab pos="269240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15" i="1">
                <a:latin typeface="DejaVu Sans Condensed"/>
                <a:cs typeface="DejaVu Sans Condensed"/>
              </a:rPr>
              <a:t>≤</a:t>
            </a:r>
            <a:r>
              <a:rPr dirty="0" sz="1100" spc="-15" i="1">
                <a:latin typeface="DejaVu Sans Condensed"/>
                <a:cs typeface="DejaVu Sans Condensed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7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229" i="1">
                <a:latin typeface="DejaVu Sans Condensed"/>
                <a:cs typeface="DejaVu Sans Condensed"/>
              </a:rPr>
              <a:t> </a:t>
            </a:r>
            <a:r>
              <a:rPr dirty="0" sz="1100" spc="-25" i="1">
                <a:latin typeface="DejaVu Sans Condensed"/>
                <a:cs typeface="DejaVu Sans Condensed"/>
              </a:rPr>
              <a:t> </a:t>
            </a:r>
            <a:r>
              <a:rPr dirty="0" sz="1100" spc="45">
                <a:latin typeface="Calibri"/>
                <a:cs typeface="Calibri"/>
              </a:rPr>
              <a:t>(desi</a:t>
            </a:r>
            <a:r>
              <a:rPr dirty="0" sz="1100" spc="45">
                <a:latin typeface="Calibri"/>
                <a:cs typeface="Calibri"/>
              </a:rPr>
              <a:t>g</a:t>
            </a:r>
            <a:r>
              <a:rPr dirty="0" sz="1100" spc="55">
                <a:latin typeface="Calibri"/>
                <a:cs typeface="Calibri"/>
              </a:rPr>
              <a:t>u</a:t>
            </a:r>
            <a:r>
              <a:rPr dirty="0" sz="1100" spc="40">
                <a:latin typeface="Calibri"/>
                <a:cs typeface="Calibri"/>
              </a:rPr>
              <a:t>a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60">
                <a:latin typeface="Calibri"/>
                <a:cs typeface="Calibri"/>
              </a:rPr>
              <a:t>dad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trian</a:t>
            </a:r>
            <a:r>
              <a:rPr dirty="0" sz="1100" spc="40">
                <a:latin typeface="Calibri"/>
                <a:cs typeface="Calibri"/>
              </a:rPr>
              <a:t>g</a:t>
            </a:r>
            <a:r>
              <a:rPr dirty="0" sz="1100" spc="80">
                <a:latin typeface="Calibri"/>
                <a:cs typeface="Calibri"/>
              </a:rPr>
              <a:t>u</a:t>
            </a:r>
            <a:r>
              <a:rPr dirty="0" sz="1100" spc="25">
                <a:latin typeface="Calibri"/>
                <a:cs typeface="Calibri"/>
              </a:rPr>
              <a:t>l</a:t>
            </a:r>
            <a:r>
              <a:rPr dirty="0" sz="1100" spc="35">
                <a:latin typeface="Calibri"/>
                <a:cs typeface="Calibri"/>
              </a:rPr>
              <a:t>ar)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2036" y="2965143"/>
            <a:ext cx="812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latin typeface="Calibri"/>
                <a:cs typeface="Calibri"/>
              </a:rPr>
              <a:t>8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48704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25" b="1">
                <a:solidFill>
                  <a:srgbClr val="F9F9F9"/>
                </a:solidFill>
                <a:latin typeface="Calibri"/>
                <a:cs typeface="Calibri"/>
              </a:rPr>
              <a:t>C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ur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v</a:t>
            </a:r>
            <a:r>
              <a:rPr dirty="0" u="none" sz="1200" spc="75" b="1">
                <a:solidFill>
                  <a:srgbClr val="F9F9F9"/>
                </a:solidFill>
                <a:latin typeface="Calibri"/>
                <a:cs typeface="Calibri"/>
              </a:rPr>
              <a:t>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280160" cy="5080"/>
            </a:xfrm>
            <a:custGeom>
              <a:avLst/>
              <a:gdLst/>
              <a:ahLst/>
              <a:cxnLst/>
              <a:rect l="l" t="t" r="r" b="b"/>
              <a:pathLst>
                <a:path w="1280160" h="5079">
                  <a:moveTo>
                    <a:pt x="0" y="5060"/>
                  </a:moveTo>
                  <a:lnTo>
                    <a:pt x="0" y="0"/>
                  </a:lnTo>
                  <a:lnTo>
                    <a:pt x="1280055" y="0"/>
                  </a:lnTo>
                  <a:lnTo>
                    <a:pt x="128005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59994" y="478688"/>
            <a:ext cx="5039995" cy="1942464"/>
            <a:chOff x="359994" y="478688"/>
            <a:chExt cx="5039995" cy="1942464"/>
          </a:xfrm>
        </p:grpSpPr>
        <p:sp>
          <p:nvSpPr>
            <p:cNvPr id="9" name="object 9"/>
            <p:cNvSpPr/>
            <p:nvPr/>
          </p:nvSpPr>
          <p:spPr>
            <a:xfrm>
              <a:off x="359994" y="478688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9994" y="689140"/>
              <a:ext cx="5039995" cy="1731645"/>
            </a:xfrm>
            <a:custGeom>
              <a:avLst/>
              <a:gdLst/>
              <a:ahLst/>
              <a:cxnLst/>
              <a:rect l="l" t="t" r="r" b="b"/>
              <a:pathLst>
                <a:path w="5039995" h="1731645">
                  <a:moveTo>
                    <a:pt x="5039995" y="0"/>
                  </a:moveTo>
                  <a:lnTo>
                    <a:pt x="0" y="0"/>
                  </a:lnTo>
                  <a:lnTo>
                    <a:pt x="0" y="1731467"/>
                  </a:lnTo>
                  <a:lnTo>
                    <a:pt x="5039995" y="1731467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68033" y="476655"/>
            <a:ext cx="4142104" cy="706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(Circunferencia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en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plano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inclinado)</a:t>
            </a:r>
            <a:endParaRPr sz="1100">
              <a:latin typeface="Calibri"/>
              <a:cs typeface="Calibri"/>
            </a:endParaRPr>
          </a:p>
          <a:p>
            <a:pPr marL="178435">
              <a:lnSpc>
                <a:spcPct val="100000"/>
              </a:lnSpc>
              <a:spcBef>
                <a:spcPts val="869"/>
              </a:spcBef>
            </a:pPr>
            <a:r>
              <a:rPr dirty="0" sz="1100" spc="-195">
                <a:latin typeface="Calibri"/>
                <a:cs typeface="Calibri"/>
              </a:rPr>
              <a:t>S</a:t>
            </a:r>
            <a:r>
              <a:rPr dirty="0" baseline="15151" sz="1650" spc="-292">
                <a:latin typeface="Tahoma"/>
                <a:cs typeface="Tahoma"/>
              </a:rPr>
              <a:t>¯</a:t>
            </a:r>
            <a:r>
              <a:rPr dirty="0" baseline="31250" sz="1200" spc="-292">
                <a:latin typeface="Calibri"/>
                <a:cs typeface="Calibri"/>
              </a:rPr>
              <a:t>1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5" i="1">
                <a:latin typeface="DejaVu Sans"/>
                <a:cs typeface="DejaVu Sans"/>
              </a:rPr>
              <a:t>{</a:t>
            </a:r>
            <a:r>
              <a:rPr dirty="0" sz="1100" spc="-35">
                <a:latin typeface="Tahoma"/>
                <a:cs typeface="Tahoma"/>
              </a:rPr>
              <a:t>(</a:t>
            </a:r>
            <a:r>
              <a:rPr dirty="0" sz="1100" spc="-35">
                <a:latin typeface="Calibri"/>
                <a:cs typeface="Calibri"/>
              </a:rPr>
              <a:t>x</a:t>
            </a:r>
            <a:r>
              <a:rPr dirty="0" sz="1100" spc="-3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z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31250" sz="1200" spc="67">
                <a:latin typeface="Calibri"/>
                <a:cs typeface="Calibri"/>
              </a:rPr>
              <a:t>3</a:t>
            </a:r>
            <a:r>
              <a:rPr dirty="0" baseline="31250" sz="1200" spc="254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 spc="1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7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 spc="1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5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baseline="31250" sz="1200" spc="7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 spc="25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4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85">
                <a:latin typeface="Tahoma"/>
                <a:cs typeface="Tahoma"/>
              </a:rPr>
              <a:t>&amp;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215" i="1">
                <a:solidFill>
                  <a:srgbClr val="EB801A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z</a:t>
            </a:r>
            <a:r>
              <a:rPr dirty="0" sz="1100" spc="5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55">
                <a:solidFill>
                  <a:srgbClr val="EB801A"/>
                </a:solidFill>
                <a:latin typeface="Calibri"/>
                <a:cs typeface="Calibri"/>
              </a:rPr>
              <a:t>0</a:t>
            </a:r>
            <a:r>
              <a:rPr dirty="0" sz="1100" spc="-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40">
                <a:latin typeface="Calibri"/>
                <a:cs typeface="Calibri"/>
              </a:rPr>
              <a:t>f</a:t>
            </a:r>
            <a:r>
              <a:rPr dirty="0" baseline="31250" sz="1200" spc="-60" i="1">
                <a:latin typeface="DejaVu Sans"/>
                <a:cs typeface="DejaVu Sans"/>
              </a:rPr>
              <a:t>−</a:t>
            </a:r>
            <a:r>
              <a:rPr dirty="0" baseline="31250" sz="1200" spc="-60">
                <a:latin typeface="Calibri"/>
                <a:cs typeface="Calibri"/>
              </a:rPr>
              <a:t>1</a:t>
            </a:r>
            <a:r>
              <a:rPr dirty="0" sz="1100" spc="-40">
                <a:latin typeface="Tahoma"/>
                <a:cs typeface="Tahoma"/>
              </a:rPr>
              <a:t>(</a:t>
            </a:r>
            <a:r>
              <a:rPr dirty="0" sz="1100" spc="-40">
                <a:latin typeface="Calibri"/>
                <a:cs typeface="Calibri"/>
              </a:rPr>
              <a:t>1</a:t>
            </a:r>
            <a:r>
              <a:rPr dirty="0" sz="1100" spc="-4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0</a:t>
            </a:r>
            <a:r>
              <a:rPr dirty="0" sz="1100" spc="2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341630">
              <a:lnSpc>
                <a:spcPct val="100000"/>
              </a:lnSpc>
              <a:spcBef>
                <a:spcPts val="535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baseline="31250" sz="1200" spc="-22">
                <a:latin typeface="Calibri"/>
                <a:cs typeface="Calibri"/>
              </a:rPr>
              <a:t>3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5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04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baseline="31250" sz="1200" spc="-22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baseline="31250" sz="120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baseline="31250" sz="1200" spc="-1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9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9932" y="1209292"/>
            <a:ext cx="11620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0825" algn="l"/>
                <a:tab pos="846455" algn="l"/>
                <a:tab pos="1105535" algn="l"/>
              </a:tabLst>
            </a:pPr>
            <a:r>
              <a:rPr dirty="0" sz="800" spc="-15">
                <a:latin typeface="Calibri"/>
                <a:cs typeface="Calibri"/>
              </a:rPr>
              <a:t>3</a:t>
            </a:r>
            <a:r>
              <a:rPr dirty="0" sz="800" spc="-15">
                <a:latin typeface="Calibri"/>
                <a:cs typeface="Calibri"/>
              </a:rPr>
              <a:t>	</a:t>
            </a:r>
            <a:r>
              <a:rPr dirty="0" sz="800" spc="-15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800" spc="-15">
                <a:solidFill>
                  <a:srgbClr val="EB801A"/>
                </a:solidFill>
                <a:latin typeface="Calibri"/>
                <a:cs typeface="Calibri"/>
              </a:rPr>
              <a:t>	</a:t>
            </a:r>
            <a:r>
              <a:rPr dirty="0" sz="800" spc="-15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800" spc="-15">
                <a:solidFill>
                  <a:srgbClr val="EB801A"/>
                </a:solidFill>
                <a:latin typeface="Calibri"/>
                <a:cs typeface="Calibri"/>
              </a:rPr>
              <a:t>	</a:t>
            </a:r>
            <a:r>
              <a:rPr dirty="0" sz="800" spc="-65">
                <a:solidFill>
                  <a:srgbClr val="EB801A"/>
                </a:solid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52635" y="1343126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49695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39935" y="1311629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7395" y="1226526"/>
            <a:ext cx="24022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 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>
                <a:solidFill>
                  <a:srgbClr val="EB801A"/>
                </a:solidFill>
                <a:latin typeface="Calibri"/>
                <a:cs typeface="Calibri"/>
              </a:rPr>
              <a:t>  </a:t>
            </a:r>
            <a:r>
              <a:rPr dirty="0" sz="1100" spc="-6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5">
                <a:solidFill>
                  <a:srgbClr val="EB801A"/>
                </a:solidFill>
                <a:latin typeface="Calibri"/>
                <a:cs typeface="Calibri"/>
              </a:rPr>
              <a:t>xy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EB801A"/>
                </a:solidFill>
                <a:latin typeface="Calibri"/>
                <a:cs typeface="Calibri"/>
              </a:rPr>
              <a:t>  </a:t>
            </a:r>
            <a:r>
              <a:rPr dirty="0" sz="1100" spc="-5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=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  </a:t>
            </a:r>
            <a:r>
              <a:rPr dirty="0" sz="1100" spc="-100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3635" y="1342045"/>
            <a:ext cx="12953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7395" y="1537384"/>
            <a:ext cx="11842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2255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r>
              <a:rPr dirty="0" sz="1100" spc="-1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25">
                <a:solidFill>
                  <a:srgbClr val="EB801A"/>
                </a:solidFill>
                <a:latin typeface="Calibri"/>
                <a:cs typeface="Calibri"/>
              </a:rPr>
              <a:t>y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EB801A"/>
                </a:solidFill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2812" y="1517508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55660" y="1537384"/>
            <a:ext cx="7626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100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  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30982" y="1383600"/>
            <a:ext cx="108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29">
                <a:latin typeface="Tahoma"/>
                <a:cs typeface="Tahoma"/>
              </a:rPr>
              <a:t>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57181" y="1398256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08426" y="1546732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45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768166" y="1534691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24185" y="1383600"/>
            <a:ext cx="108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29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92374" y="1537384"/>
            <a:ext cx="14325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15975" algn="l"/>
                <a:tab pos="1350010" algn="l"/>
              </a:tabLst>
            </a:pP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±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0">
                <a:latin typeface="Calibri"/>
                <a:cs typeface="Calibri"/>
              </a:rPr>
              <a:t>3x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14" b="0" i="1">
                <a:latin typeface="Bookman Old Style"/>
                <a:cs typeface="Bookman Old Style"/>
              </a:rPr>
              <a:t>/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99293" y="1537384"/>
            <a:ext cx="481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94085" y="1368144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45329" y="1516621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 h="0">
                <a:moveTo>
                  <a:pt x="0" y="0"/>
                </a:moveTo>
                <a:lnTo>
                  <a:pt x="8056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60519" y="165399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647819" y="1520163"/>
            <a:ext cx="76200" cy="2495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885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885"/>
              </a:lnSpc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3198" y="1342045"/>
            <a:ext cx="12953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7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82116" y="1858135"/>
            <a:ext cx="11868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8960" algn="l"/>
              </a:tabLst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Graf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1503" y="1745918"/>
            <a:ext cx="8845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44220" algn="l"/>
              </a:tabLst>
            </a:pPr>
            <a:r>
              <a:rPr dirty="0" sz="1100" spc="75">
                <a:latin typeface="Tahoma"/>
                <a:cs typeface="Tahoma"/>
              </a:rPr>
              <a:t>((	</a:t>
            </a:r>
            <a:r>
              <a:rPr dirty="0" sz="1100" spc="229">
                <a:latin typeface="Tahoma"/>
                <a:cs typeface="Tahoma"/>
              </a:rPr>
              <a:t> 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40217" y="2119591"/>
            <a:ext cx="69215" cy="0"/>
          </a:xfrm>
          <a:custGeom>
            <a:avLst/>
            <a:gdLst/>
            <a:ahLst/>
            <a:cxnLst/>
            <a:rect l="l" t="t" r="r" b="b"/>
            <a:pathLst>
              <a:path w="69215" h="0">
                <a:moveTo>
                  <a:pt x="0" y="0"/>
                </a:moveTo>
                <a:lnTo>
                  <a:pt x="68719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04084" y="2119591"/>
            <a:ext cx="69215" cy="0"/>
          </a:xfrm>
          <a:custGeom>
            <a:avLst/>
            <a:gdLst/>
            <a:ahLst/>
            <a:cxnLst/>
            <a:rect l="l" t="t" r="r" b="b"/>
            <a:pathLst>
              <a:path w="69214" h="0">
                <a:moveTo>
                  <a:pt x="0" y="0"/>
                </a:moveTo>
                <a:lnTo>
                  <a:pt x="68719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512896" y="2119591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571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71995" y="2093987"/>
            <a:ext cx="45796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65" i="1">
                <a:latin typeface="DejaVu Sans"/>
                <a:cs typeface="DejaVu Sans"/>
              </a:rPr>
              <a:t>{</a:t>
            </a:r>
            <a:r>
              <a:rPr dirty="0" sz="1100" spc="-65">
                <a:solidFill>
                  <a:srgbClr val="EB801A"/>
                </a:solidFill>
                <a:latin typeface="Tahoma"/>
                <a:cs typeface="Tahoma"/>
              </a:rPr>
              <a:t>(cos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35" b="0" i="1">
                <a:solidFill>
                  <a:srgbClr val="EB801A"/>
                </a:solidFill>
                <a:latin typeface="Bookman Old Style"/>
                <a:cs typeface="Bookman Old Style"/>
              </a:rPr>
              <a:t>θ</a:t>
            </a:r>
            <a:r>
              <a:rPr dirty="0" sz="1100" spc="-6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45">
                <a:solidFill>
                  <a:srgbClr val="EB801A"/>
                </a:solidFill>
                <a:latin typeface="Tahoma"/>
                <a:cs typeface="Tahoma"/>
              </a:rPr>
              <a:t>+</a:t>
            </a:r>
            <a:r>
              <a:rPr dirty="0" sz="1100" spc="-10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baseline="47979" sz="1650" spc="142" i="1">
                <a:solidFill>
                  <a:srgbClr val="EB801A"/>
                </a:solidFill>
                <a:latin typeface="DejaVu Sans"/>
                <a:cs typeface="DejaVu Sans"/>
              </a:rPr>
              <a:t>√</a:t>
            </a:r>
            <a:r>
              <a:rPr dirty="0" sz="1100" spc="95">
                <a:solidFill>
                  <a:srgbClr val="EB801A"/>
                </a:solidFill>
                <a:latin typeface="Calibri"/>
                <a:cs typeface="Calibri"/>
              </a:rPr>
              <a:t>3</a:t>
            </a:r>
            <a:r>
              <a:rPr dirty="0" sz="1100" spc="-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sin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70" b="0" i="1">
                <a:solidFill>
                  <a:srgbClr val="EB801A"/>
                </a:solidFill>
                <a:latin typeface="Bookman Old Style"/>
                <a:cs typeface="Bookman Old Style"/>
              </a:rPr>
              <a:t>θ,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-50">
                <a:solidFill>
                  <a:srgbClr val="EB801A"/>
                </a:solidFill>
                <a:latin typeface="Tahoma"/>
                <a:cs typeface="Tahoma"/>
              </a:rPr>
              <a:t>cos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135" b="0" i="1">
                <a:solidFill>
                  <a:srgbClr val="EB801A"/>
                </a:solidFill>
                <a:latin typeface="Bookman Old Style"/>
                <a:cs typeface="Bookman Old Style"/>
              </a:rPr>
              <a:t>θ</a:t>
            </a:r>
            <a:r>
              <a:rPr dirty="0" sz="1100" spc="-55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-215" i="1">
                <a:solidFill>
                  <a:srgbClr val="EB801A"/>
                </a:solidFill>
                <a:latin typeface="DejaVu Sans"/>
                <a:cs typeface="DejaVu Sans"/>
              </a:rPr>
              <a:t>−</a:t>
            </a:r>
            <a:r>
              <a:rPr dirty="0" sz="1100" spc="-110" i="1">
                <a:solidFill>
                  <a:srgbClr val="EB801A"/>
                </a:solidFill>
                <a:latin typeface="DejaVu Sans"/>
                <a:cs typeface="DejaVu Sans"/>
              </a:rPr>
              <a:t> </a:t>
            </a:r>
            <a:r>
              <a:rPr dirty="0" baseline="47979" sz="1650" spc="142" i="1">
                <a:solidFill>
                  <a:srgbClr val="EB801A"/>
                </a:solidFill>
                <a:latin typeface="DejaVu Sans"/>
                <a:cs typeface="DejaVu Sans"/>
              </a:rPr>
              <a:t>√</a:t>
            </a:r>
            <a:r>
              <a:rPr dirty="0" sz="1100" spc="95">
                <a:solidFill>
                  <a:srgbClr val="EB801A"/>
                </a:solidFill>
                <a:latin typeface="Calibri"/>
                <a:cs typeface="Calibri"/>
              </a:rPr>
              <a:t>3</a:t>
            </a:r>
            <a:r>
              <a:rPr dirty="0" sz="1100" spc="-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40">
                <a:solidFill>
                  <a:srgbClr val="EB801A"/>
                </a:solidFill>
                <a:latin typeface="Tahoma"/>
                <a:cs typeface="Tahoma"/>
              </a:rPr>
              <a:t>sin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spc="-70" b="0" i="1">
                <a:solidFill>
                  <a:srgbClr val="EB801A"/>
                </a:solidFill>
                <a:latin typeface="Bookman Old Style"/>
                <a:cs typeface="Bookman Old Style"/>
              </a:rPr>
              <a:t>θ,</a:t>
            </a:r>
            <a:r>
              <a:rPr dirty="0" sz="1100" spc="-150" b="0" i="1">
                <a:solidFill>
                  <a:srgbClr val="EB801A"/>
                </a:solidFill>
                <a:latin typeface="Bookman Old Style"/>
                <a:cs typeface="Bookman Old Style"/>
              </a:rPr>
              <a:t> </a:t>
            </a:r>
            <a:r>
              <a:rPr dirty="0" sz="1100" spc="-25">
                <a:solidFill>
                  <a:srgbClr val="EB801A"/>
                </a:solidFill>
                <a:latin typeface="Calibri"/>
                <a:cs typeface="Calibri"/>
              </a:rPr>
              <a:t>2</a:t>
            </a:r>
            <a:r>
              <a:rPr dirty="0" sz="1100" spc="-7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50">
                <a:solidFill>
                  <a:srgbClr val="EB801A"/>
                </a:solidFill>
                <a:latin typeface="Tahoma"/>
                <a:cs typeface="Tahoma"/>
              </a:rPr>
              <a:t>cos</a:t>
            </a:r>
            <a:r>
              <a:rPr dirty="0" sz="1100" spc="-165">
                <a:solidFill>
                  <a:srgbClr val="EB801A"/>
                </a:solidFill>
                <a:latin typeface="Tahoma"/>
                <a:cs typeface="Tahoma"/>
              </a:rPr>
              <a:t> </a:t>
            </a:r>
            <a:r>
              <a:rPr dirty="0" sz="1100" b="0" i="1">
                <a:solidFill>
                  <a:srgbClr val="EB801A"/>
                </a:solidFill>
                <a:latin typeface="Bookman Old Style"/>
                <a:cs typeface="Bookman Old Style"/>
              </a:rPr>
              <a:t>θ</a:t>
            </a:r>
            <a:r>
              <a:rPr dirty="0" sz="1100">
                <a:solidFill>
                  <a:srgbClr val="EB801A"/>
                </a:solidFill>
                <a:latin typeface="Tahoma"/>
                <a:cs typeface="Tahoma"/>
              </a:rPr>
              <a:t>)</a:t>
            </a:r>
            <a:r>
              <a:rPr dirty="0" sz="1100" b="0" i="1">
                <a:solidFill>
                  <a:srgbClr val="EB801A"/>
                </a:solidFill>
                <a:latin typeface="Bookman Old Style"/>
                <a:cs typeface="Bookman Old Style"/>
              </a:rPr>
              <a:t>/</a:t>
            </a:r>
            <a:r>
              <a:rPr dirty="0" baseline="47979" sz="1650" i="1">
                <a:solidFill>
                  <a:srgbClr val="EB801A"/>
                </a:solidFill>
                <a:latin typeface="DejaVu Sans"/>
                <a:cs typeface="DejaVu Sans"/>
              </a:rPr>
              <a:t>√</a:t>
            </a:r>
            <a:r>
              <a:rPr dirty="0" sz="1100">
                <a:solidFill>
                  <a:srgbClr val="EB801A"/>
                </a:solidFill>
                <a:latin typeface="Calibri"/>
                <a:cs typeface="Calibri"/>
              </a:rPr>
              <a:t>6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16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mbria"/>
                <a:cs typeface="Cambria"/>
              </a:rPr>
              <a:t>R</a:t>
            </a:r>
            <a:r>
              <a:rPr dirty="0" baseline="31250" sz="1200" spc="67">
                <a:latin typeface="Calibri"/>
                <a:cs typeface="Calibri"/>
              </a:rPr>
              <a:t>2</a:t>
            </a:r>
            <a:r>
              <a:rPr dirty="0" baseline="31250" sz="1200" spc="262">
                <a:latin typeface="Calibri"/>
                <a:cs typeface="Calibri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35" b="0" i="1">
                <a:latin typeface="Bookman Old Style"/>
                <a:cs typeface="Bookman Old Style"/>
              </a:rPr>
              <a:t>θ</a:t>
            </a:r>
            <a:r>
              <a:rPr dirty="0" sz="1100" b="0" i="1">
                <a:latin typeface="Bookman Old Style"/>
                <a:cs typeface="Bookman Old Style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≤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60">
                <a:latin typeface="Calibri"/>
                <a:cs typeface="Calibri"/>
              </a:rPr>
              <a:t>2</a:t>
            </a:r>
            <a:r>
              <a:rPr dirty="0" sz="1100" spc="-60" b="0" i="1">
                <a:latin typeface="Bookman Old Style"/>
                <a:cs typeface="Bookman Old Style"/>
              </a:rPr>
              <a:t>π</a:t>
            </a:r>
            <a:r>
              <a:rPr dirty="0" sz="1100" spc="-60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8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59994" y="2498445"/>
            <a:ext cx="5039995" cy="210820"/>
          </a:xfrm>
          <a:prstGeom prst="rect">
            <a:avLst/>
          </a:prstGeom>
          <a:solidFill>
            <a:srgbClr val="C7C7C7"/>
          </a:solidFill>
        </p:spPr>
        <p:txBody>
          <a:bodyPr wrap="square" lIns="0" tIns="952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75"/>
              </a:spcBef>
            </a:pP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Notación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9994" y="2708897"/>
            <a:ext cx="5039995" cy="238760"/>
          </a:xfrm>
          <a:prstGeom prst="rect">
            <a:avLst/>
          </a:prstGeom>
          <a:solidFill>
            <a:srgbClr val="E0E0E0"/>
          </a:solidFill>
        </p:spPr>
        <p:txBody>
          <a:bodyPr wrap="square" lIns="0" tIns="177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2631" y="75867"/>
            <a:ext cx="7924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0" b="1">
                <a:solidFill>
                  <a:srgbClr val="F9F9F9"/>
                </a:solidFill>
                <a:latin typeface="Calibri"/>
                <a:cs typeface="Calibri"/>
              </a:rPr>
              <a:t>Superficies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440180" cy="5080"/>
            </a:xfrm>
            <a:custGeom>
              <a:avLst/>
              <a:gdLst/>
              <a:ahLst/>
              <a:cxnLst/>
              <a:rect l="l" t="t" r="r" b="b"/>
              <a:pathLst>
                <a:path w="1440180" h="5079">
                  <a:moveTo>
                    <a:pt x="0" y="5060"/>
                  </a:moveTo>
                  <a:lnTo>
                    <a:pt x="0" y="0"/>
                  </a:lnTo>
                  <a:lnTo>
                    <a:pt x="1440018" y="0"/>
                  </a:lnTo>
                  <a:lnTo>
                    <a:pt x="144001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9994" y="478688"/>
          <a:ext cx="5039995" cy="2639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9995"/>
              </a:tblGrid>
              <a:tr h="2101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Definición: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Superficie</a:t>
                      </a:r>
                      <a:r>
                        <a:rPr dirty="0" sz="1100" spc="1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5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solidFill>
                            <a:srgbClr val="22373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solidFill>
                            <a:srgbClr val="22373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5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solidFill>
                            <a:srgbClr val="22373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</a:tr>
              <a:tr h="7753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100" spc="6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dice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1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4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4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7777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65" i="1">
                          <a:latin typeface="DejaVu Sans"/>
                          <a:cs typeface="DejaVu Sans"/>
                        </a:rPr>
                        <a:t>→</a:t>
                      </a:r>
                      <a:r>
                        <a:rPr dirty="0" sz="1100" spc="-4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7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27777" sz="1200" spc="104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27777" sz="12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parametrización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superficie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8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sii: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11480" indent="-161290">
                        <a:lnSpc>
                          <a:spcPct val="100000"/>
                        </a:lnSpc>
                        <a:spcBef>
                          <a:spcPts val="730"/>
                        </a:spcBef>
                        <a:buClr>
                          <a:srgbClr val="22373A"/>
                        </a:buClr>
                        <a:buFont typeface="Calibri"/>
                        <a:buAutoNum type="arabicPeriod"/>
                        <a:tabLst>
                          <a:tab pos="412115" algn="l"/>
                          <a:tab pos="1996439" algn="l"/>
                          <a:tab pos="3751579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⊆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abier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×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baseline="-10416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10416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/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11480" indent="-169545">
                        <a:lnSpc>
                          <a:spcPct val="100000"/>
                        </a:lnSpc>
                        <a:spcBef>
                          <a:spcPts val="535"/>
                        </a:spcBef>
                        <a:buClr>
                          <a:srgbClr val="22373A"/>
                        </a:buClr>
                        <a:buFont typeface="Calibri"/>
                        <a:buAutoNum type="arabicPeriod"/>
                        <a:tabLst>
                          <a:tab pos="412115" algn="l"/>
                          <a:tab pos="1991995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ecti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4.</a:t>
                      </a:r>
                      <a:r>
                        <a:rPr dirty="0" sz="1100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45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65" i="1">
                          <a:latin typeface="DejaVu Sans"/>
                          <a:cs typeface="DejaVu Sans"/>
                        </a:rPr>
                        <a:t>C</a:t>
                      </a:r>
                      <a:r>
                        <a:rPr dirty="0" baseline="27777" sz="1200">
                          <a:latin typeface="Calibri"/>
                          <a:cs typeface="Calibri"/>
                        </a:rPr>
                        <a:t>1</a:t>
                      </a:r>
                      <a:endParaRPr baseline="27777" sz="12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35" b="1">
                          <a:solidFill>
                            <a:srgbClr val="22373A"/>
                          </a:solidFill>
                          <a:latin typeface="Calibri"/>
                          <a:cs typeface="Calibri"/>
                        </a:rPr>
                        <a:t>Notación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16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B w="77838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100" spc="4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Ejemplo</a:t>
                      </a:r>
                      <a:r>
                        <a:rPr dirty="0" sz="1100" spc="-2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(Esfera)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T w="77838">
                      <a:solidFill>
                        <a:srgbClr val="FFFFFF"/>
                      </a:solidFill>
                      <a:prstDash val="solid"/>
                    </a:lnT>
                    <a:solidFill>
                      <a:srgbClr val="C7C7C7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04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04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dirty="0" sz="1100" spc="-10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5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}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||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.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||</a:t>
                      </a:r>
                      <a:r>
                        <a:rPr dirty="0" baseline="31250" sz="12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978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i="1">
                          <a:solidFill>
                            <a:srgbClr val="EB801A"/>
                          </a:solidFill>
                          <a:latin typeface="DejaVu Sans"/>
                          <a:cs typeface="DejaVu Sans"/>
                        </a:rPr>
                        <a:t>±</a:t>
                      </a:r>
                      <a:r>
                        <a:rPr dirty="0" baseline="53030" sz="165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solidFill>
                            <a:srgbClr val="EB801A"/>
                          </a:solidFill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solidFill>
                            <a:srgbClr val="EB801A"/>
                          </a:solidFill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0833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0833" sz="1200" spc="-104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solidFill>
                            <a:srgbClr val="EB801A"/>
                          </a:solidFill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solidFill>
                            <a:srgbClr val="EB801A"/>
                          </a:solidFill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0833" sz="1200" spc="67">
                          <a:solidFill>
                            <a:srgbClr val="EB801A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3125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125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,</a:t>
                      </a:r>
                      <a:r>
                        <a:rPr dirty="0" sz="1100" spc="-15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}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Graf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±</a:t>
                      </a:r>
                      <a:r>
                        <a:rPr dirty="0" baseline="53030" sz="165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20833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0833" sz="1200" spc="-1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i="1">
                          <a:latin typeface="DejaVu Sans"/>
                          <a:cs typeface="DejaVu Sans"/>
                        </a:rPr>
                        <a:t>−</a:t>
                      </a:r>
                      <a:r>
                        <a:rPr dirty="0" sz="1100" spc="-11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20833" sz="1200" spc="67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978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65" i="1">
                          <a:latin typeface="DejaVu Sans"/>
                          <a:cs typeface="DejaVu Sans"/>
                        </a:rPr>
                        <a:t>{</a:t>
                      </a:r>
                      <a:r>
                        <a:rPr dirty="0" sz="1100" spc="-6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(cos</a:t>
                      </a:r>
                      <a:r>
                        <a:rPr dirty="0" sz="1100" spc="-16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35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θ</a:t>
                      </a:r>
                      <a:r>
                        <a:rPr dirty="0" sz="1100" spc="-12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sin</a:t>
                      </a:r>
                      <a:r>
                        <a:rPr dirty="0" sz="1100" spc="-16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75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φ,</a:t>
                      </a:r>
                      <a:r>
                        <a:rPr dirty="0" sz="1100" spc="-15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sin</a:t>
                      </a:r>
                      <a:r>
                        <a:rPr dirty="0" sz="1100" spc="-16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35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θ</a:t>
                      </a:r>
                      <a:r>
                        <a:rPr dirty="0" sz="1100" spc="-12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sin</a:t>
                      </a:r>
                      <a:r>
                        <a:rPr dirty="0" sz="1100" spc="-16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75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φ,</a:t>
                      </a:r>
                      <a:r>
                        <a:rPr dirty="0" sz="1100" spc="-15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5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cos</a:t>
                      </a:r>
                      <a:r>
                        <a:rPr dirty="0" sz="1100" spc="-165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60" b="0" i="1">
                          <a:solidFill>
                            <a:srgbClr val="EB801A"/>
                          </a:solidFill>
                          <a:latin typeface="Bookman Old Style"/>
                          <a:cs typeface="Bookman Old Style"/>
                        </a:rPr>
                        <a:t>φ</a:t>
                      </a:r>
                      <a:r>
                        <a:rPr dirty="0" sz="1100" spc="-6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)</a:t>
                      </a:r>
                      <a:r>
                        <a:rPr dirty="0" sz="1100" spc="-40">
                          <a:solidFill>
                            <a:srgbClr val="EB801A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235" i="1">
                          <a:latin typeface="DejaVu Sans"/>
                          <a:cs typeface="DejaVu Sans"/>
                        </a:rPr>
                        <a:t>∈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45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baseline="31250" sz="1200" spc="67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31250" sz="1200" spc="26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90">
                          <a:latin typeface="Tahoma"/>
                          <a:cs typeface="Tahoma"/>
                        </a:rPr>
                        <a:t>: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35" b="0" i="1">
                          <a:latin typeface="Bookman Old Style"/>
                          <a:cs typeface="Bookman Old Style"/>
                        </a:rPr>
                        <a:t>θ</a:t>
                      </a:r>
                      <a:r>
                        <a:rPr dirty="0" sz="110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4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20" b="0" i="1">
                          <a:latin typeface="Bookman Old Style"/>
                          <a:cs typeface="Bookman Old Style"/>
                        </a:rPr>
                        <a:t>π,</a:t>
                      </a:r>
                      <a:r>
                        <a:rPr dirty="0" sz="1100" spc="145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120" b="0" i="1">
                          <a:latin typeface="Bookman Old Style"/>
                          <a:cs typeface="Bookman Old Style"/>
                        </a:rPr>
                        <a:t>φ</a:t>
                      </a:r>
                      <a:r>
                        <a:rPr dirty="0" sz="1100" spc="-30" b="0" i="1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dirty="0" sz="1100" spc="-75" i="1">
                          <a:latin typeface="DejaVu Sans"/>
                          <a:cs typeface="DejaVu Sans"/>
                        </a:rPr>
                        <a:t>≤</a:t>
                      </a:r>
                      <a:r>
                        <a:rPr dirty="0" sz="1100" spc="-45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-80" b="0" i="1">
                          <a:latin typeface="Bookman Old Style"/>
                          <a:cs typeface="Bookman Old Style"/>
                        </a:rPr>
                        <a:t>π</a:t>
                      </a:r>
                      <a:r>
                        <a:rPr dirty="0" sz="1100" spc="-80" i="1">
                          <a:latin typeface="DejaVu Sans"/>
                          <a:cs typeface="DejaVu Sans"/>
                        </a:rPr>
                        <a:t>}</a:t>
                      </a:r>
                      <a:r>
                        <a:rPr dirty="0" sz="1100" spc="-50" i="1">
                          <a:latin typeface="DejaVu Sans"/>
                          <a:cs typeface="DejaVu Sans"/>
                        </a:rPr>
                        <a:t> </a:t>
                      </a:r>
                      <a:r>
                        <a:rPr dirty="0" sz="1100" spc="45">
                          <a:latin typeface="Tahoma"/>
                          <a:cs typeface="Tahoma"/>
                        </a:rPr>
                        <a:t>=</a:t>
                      </a:r>
                      <a:r>
                        <a:rPr dirty="0" sz="1100" spc="-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tr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(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15">
                          <a:latin typeface="Tahoma"/>
                          <a:cs typeface="Tahoma"/>
                        </a:rPr>
                        <a:t>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76835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630527" y="2575902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 h="0">
                <a:moveTo>
                  <a:pt x="0" y="0"/>
                </a:moveTo>
                <a:lnTo>
                  <a:pt x="643712" y="0"/>
                </a:lnTo>
              </a:path>
            </a:pathLst>
          </a:custGeom>
          <a:ln w="5537">
            <a:solidFill>
              <a:srgbClr val="EB801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74299" y="2575902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 h="0">
                <a:moveTo>
                  <a:pt x="0" y="0"/>
                </a:moveTo>
                <a:lnTo>
                  <a:pt x="64371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9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65532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Ejemp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l</a:t>
            </a:r>
            <a:r>
              <a:rPr dirty="0" u="none" sz="1200" spc="70" b="1">
                <a:solidFill>
                  <a:srgbClr val="F9F9F9"/>
                </a:solidFill>
                <a:latin typeface="Calibri"/>
                <a:cs typeface="Calibri"/>
              </a:rPr>
              <a:t>os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600200" cy="5080"/>
            </a:xfrm>
            <a:custGeom>
              <a:avLst/>
              <a:gdLst/>
              <a:ahLst/>
              <a:cxnLst/>
              <a:rect l="l" t="t" r="r" b="b"/>
              <a:pathLst>
                <a:path w="1600200" h="5079">
                  <a:moveTo>
                    <a:pt x="0" y="5060"/>
                  </a:moveTo>
                  <a:lnTo>
                    <a:pt x="0" y="0"/>
                  </a:lnTo>
                  <a:lnTo>
                    <a:pt x="1599981" y="0"/>
                  </a:lnTo>
                  <a:lnTo>
                    <a:pt x="1599981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21894" y="424101"/>
            <a:ext cx="4960620" cy="150558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90"/>
              </a:spcBef>
            </a:pPr>
            <a:r>
              <a:rPr dirty="0" sz="1100" spc="40" b="1">
                <a:latin typeface="Calibri"/>
                <a:cs typeface="Calibri"/>
              </a:rPr>
              <a:t>Curvas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en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el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5" b="1">
                <a:latin typeface="Calibri"/>
                <a:cs typeface="Calibri"/>
              </a:rPr>
              <a:t>plano</a:t>
            </a:r>
            <a:endParaRPr sz="1100">
              <a:latin typeface="Calibri"/>
              <a:cs typeface="Calibri"/>
            </a:endParaRPr>
          </a:p>
          <a:p>
            <a:pPr marL="314960" indent="-113664">
              <a:lnSpc>
                <a:spcPct val="100000"/>
              </a:lnSpc>
              <a:spcBef>
                <a:spcPts val="285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10">
                <a:latin typeface="Calibri"/>
                <a:cs typeface="Calibri"/>
              </a:rPr>
              <a:t>G</a:t>
            </a:r>
            <a:r>
              <a:rPr dirty="0" sz="1100" spc="-20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os: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graf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  <a:p>
            <a:pPr marL="314960" indent="-113664">
              <a:lnSpc>
                <a:spcPct val="100000"/>
              </a:lnSpc>
              <a:spcBef>
                <a:spcPts val="240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ur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65">
                <a:latin typeface="Calibri"/>
                <a:cs typeface="Calibri"/>
              </a:rPr>
              <a:t>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70">
                <a:latin typeface="Calibri"/>
                <a:cs typeface="Calibri"/>
              </a:rPr>
              <a:t>po</a:t>
            </a:r>
            <a:r>
              <a:rPr dirty="0" sz="1100" spc="20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r</a:t>
            </a:r>
            <a:r>
              <a:rPr dirty="0" sz="1100" spc="25">
                <a:latin typeface="Calibri"/>
                <a:cs typeface="Calibri"/>
              </a:rPr>
              <a:t>es: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30" b="0" i="1">
                <a:latin typeface="Bookman Old Style"/>
                <a:cs typeface="Bookman Old Style"/>
              </a:rPr>
              <a:t>ρ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  <a:p>
            <a:pPr marL="314960" indent="-113664">
              <a:lnSpc>
                <a:spcPct val="100000"/>
              </a:lnSpc>
              <a:spcBef>
                <a:spcPts val="240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ur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 spc="65">
                <a:latin typeface="Calibri"/>
                <a:cs typeface="Calibri"/>
              </a:rPr>
              <a:t>as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polinomi</a:t>
            </a:r>
            <a:r>
              <a:rPr dirty="0" sz="1100" spc="45">
                <a:latin typeface="Calibri"/>
                <a:cs typeface="Calibri"/>
              </a:rPr>
              <a:t>a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30">
                <a:latin typeface="Calibri"/>
                <a:cs typeface="Calibri"/>
              </a:rPr>
              <a:t>es,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z</a:t>
            </a:r>
            <a:r>
              <a:rPr dirty="0" sz="1100" spc="5">
                <a:latin typeface="Calibri"/>
                <a:cs typeface="Calibri"/>
              </a:rPr>
              <a:t>o: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baseline="27777" sz="1200" spc="-22">
                <a:latin typeface="Calibri"/>
                <a:cs typeface="Calibri"/>
              </a:rPr>
              <a:t>2</a:t>
            </a:r>
            <a:r>
              <a:rPr dirty="0" baseline="27777" sz="1200">
                <a:latin typeface="Calibri"/>
                <a:cs typeface="Calibri"/>
              </a:rPr>
              <a:t> </a:t>
            </a:r>
            <a:r>
              <a:rPr dirty="0" baseline="27777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830"/>
              </a:spcBef>
            </a:pPr>
            <a:r>
              <a:rPr dirty="0" sz="1100" spc="40" b="1">
                <a:latin typeface="Calibri"/>
                <a:cs typeface="Calibri"/>
              </a:rPr>
              <a:t>Curvas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en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el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50" b="1">
                <a:latin typeface="Calibri"/>
                <a:cs typeface="Calibri"/>
              </a:rPr>
              <a:t>espacio</a:t>
            </a:r>
            <a:endParaRPr sz="1100">
              <a:latin typeface="Calibri"/>
              <a:cs typeface="Calibri"/>
            </a:endParaRPr>
          </a:p>
          <a:p>
            <a:pPr marL="314960" indent="-113664">
              <a:lnSpc>
                <a:spcPct val="100000"/>
              </a:lnSpc>
              <a:spcBef>
                <a:spcPts val="290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10">
                <a:latin typeface="Calibri"/>
                <a:cs typeface="Calibri"/>
              </a:rPr>
              <a:t>G</a:t>
            </a:r>
            <a:r>
              <a:rPr dirty="0" sz="1100" spc="-20">
                <a:latin typeface="Calibri"/>
                <a:cs typeface="Calibri"/>
              </a:rPr>
              <a:t>r</a:t>
            </a:r>
            <a:r>
              <a:rPr dirty="0" sz="1100" spc="5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f</a:t>
            </a:r>
            <a:r>
              <a:rPr dirty="0" sz="1100" spc="25">
                <a:latin typeface="Calibri"/>
                <a:cs typeface="Calibri"/>
              </a:rPr>
              <a:t>os: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y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0">
                <a:latin typeface="Calibri"/>
                <a:cs typeface="Calibri"/>
              </a:rPr>
              <a:t>graf</a:t>
            </a:r>
            <a:r>
              <a:rPr dirty="0" sz="1100">
                <a:latin typeface="Tahoma"/>
                <a:cs typeface="Tahoma"/>
              </a:rPr>
              <a:t>((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30">
                <a:latin typeface="Calibri"/>
                <a:cs typeface="Calibri"/>
              </a:rPr>
              <a:t>z</a:t>
            </a:r>
            <a:r>
              <a:rPr dirty="0" sz="1100">
                <a:latin typeface="Tahoma"/>
                <a:cs typeface="Tahoma"/>
              </a:rPr>
              <a:t>)(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  <a:p>
            <a:pPr marL="314960" indent="-113664">
              <a:lnSpc>
                <a:spcPct val="100000"/>
              </a:lnSpc>
              <a:spcBef>
                <a:spcPts val="235"/>
              </a:spcBef>
              <a:buClr>
                <a:srgbClr val="22373A"/>
              </a:buClr>
              <a:buChar char="•"/>
              <a:tabLst>
                <a:tab pos="315595" algn="l"/>
              </a:tabLst>
            </a:pPr>
            <a:r>
              <a:rPr dirty="0" sz="1100" spc="40">
                <a:latin typeface="Calibri"/>
                <a:cs typeface="Calibri"/>
              </a:rPr>
              <a:t>Curvas </a:t>
            </a:r>
            <a:r>
              <a:rPr dirty="0" sz="1100" spc="35">
                <a:latin typeface="Calibri"/>
                <a:cs typeface="Calibri"/>
              </a:rPr>
              <a:t>esféricas: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t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25" b="0" i="1">
                <a:latin typeface="Bookman Old Style"/>
                <a:cs typeface="Bookman Old Style"/>
              </a:rPr>
              <a:t>φ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t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t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25" b="0" i="1">
                <a:latin typeface="Bookman Old Style"/>
                <a:cs typeface="Bookman Old Style"/>
              </a:rPr>
              <a:t>φ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t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t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25" b="0" i="1">
                <a:latin typeface="Bookman Old Style"/>
                <a:cs typeface="Bookman Old Style"/>
              </a:rPr>
              <a:t>φ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t</a:t>
            </a:r>
            <a:r>
              <a:rPr dirty="0" sz="1100" spc="-2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08603" y="2052116"/>
            <a:ext cx="207010" cy="0"/>
          </a:xfrm>
          <a:custGeom>
            <a:avLst/>
            <a:gdLst/>
            <a:ahLst/>
            <a:cxnLst/>
            <a:rect l="l" t="t" r="r" b="b"/>
            <a:pathLst>
              <a:path w="207010" h="0">
                <a:moveTo>
                  <a:pt x="0" y="0"/>
                </a:moveTo>
                <a:lnTo>
                  <a:pt x="206705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76750" y="2052116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186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70503" y="2026804"/>
            <a:ext cx="138874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48640" algn="l"/>
                <a:tab pos="1143635" algn="l"/>
              </a:tabLst>
            </a:pPr>
            <a:r>
              <a:rPr dirty="0" sz="800" spc="15">
                <a:latin typeface="Calibri"/>
                <a:cs typeface="Calibri"/>
              </a:rPr>
              <a:t>t</a:t>
            </a:r>
            <a:r>
              <a:rPr dirty="0" baseline="23148" sz="900" spc="22">
                <a:latin typeface="Calibri"/>
                <a:cs typeface="Calibri"/>
              </a:rPr>
              <a:t>2</a:t>
            </a:r>
            <a:r>
              <a:rPr dirty="0" sz="800" spc="15">
                <a:latin typeface="Tahoma"/>
                <a:cs typeface="Tahoma"/>
              </a:rPr>
              <a:t>+</a:t>
            </a:r>
            <a:r>
              <a:rPr dirty="0" sz="800" spc="15">
                <a:latin typeface="Calibri"/>
                <a:cs typeface="Calibri"/>
              </a:rPr>
              <a:t>1	</a:t>
            </a:r>
            <a:r>
              <a:rPr dirty="0" sz="800" spc="15">
                <a:latin typeface="Tahoma"/>
                <a:cs typeface="Tahoma"/>
              </a:rPr>
              <a:t>(</a:t>
            </a:r>
            <a:r>
              <a:rPr dirty="0" sz="800" spc="15">
                <a:latin typeface="Calibri"/>
                <a:cs typeface="Calibri"/>
              </a:rPr>
              <a:t>t</a:t>
            </a:r>
            <a:r>
              <a:rPr dirty="0" baseline="23148" sz="900" spc="22">
                <a:latin typeface="Calibri"/>
                <a:cs typeface="Calibri"/>
              </a:rPr>
              <a:t>2</a:t>
            </a:r>
            <a:r>
              <a:rPr dirty="0" sz="800" spc="15">
                <a:latin typeface="Tahoma"/>
                <a:cs typeface="Tahoma"/>
              </a:rPr>
              <a:t>+</a:t>
            </a:r>
            <a:r>
              <a:rPr dirty="0" sz="800" spc="15">
                <a:latin typeface="Calibri"/>
                <a:cs typeface="Calibri"/>
              </a:rPr>
              <a:t>1</a:t>
            </a:r>
            <a:r>
              <a:rPr dirty="0" sz="800" spc="15">
                <a:latin typeface="Tahoma"/>
                <a:cs typeface="Tahoma"/>
              </a:rPr>
              <a:t>)	</a:t>
            </a:r>
            <a:r>
              <a:rPr dirty="0" sz="800" spc="15">
                <a:latin typeface="Calibri"/>
                <a:cs typeface="Calibri"/>
              </a:rPr>
              <a:t>t</a:t>
            </a:r>
            <a:r>
              <a:rPr dirty="0" baseline="23148" sz="900" spc="22">
                <a:latin typeface="Calibri"/>
                <a:cs typeface="Calibri"/>
              </a:rPr>
              <a:t>2</a:t>
            </a:r>
            <a:r>
              <a:rPr dirty="0" sz="800" spc="15">
                <a:latin typeface="Tahoma"/>
                <a:cs typeface="Tahoma"/>
              </a:rPr>
              <a:t>+</a:t>
            </a:r>
            <a:r>
              <a:rPr dirty="0" sz="800" spc="1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86079" y="1935504"/>
            <a:ext cx="46869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0495" indent="-113030">
              <a:lnSpc>
                <a:spcPct val="100000"/>
              </a:lnSpc>
              <a:spcBef>
                <a:spcPts val="90"/>
              </a:spcBef>
              <a:buClr>
                <a:srgbClr val="22373A"/>
              </a:buClr>
              <a:buChar char="•"/>
              <a:tabLst>
                <a:tab pos="151130" algn="l"/>
              </a:tabLst>
            </a:pPr>
            <a:r>
              <a:rPr dirty="0" sz="1100" spc="40">
                <a:latin typeface="Calibri"/>
                <a:cs typeface="Calibri"/>
              </a:rPr>
              <a:t>Curvas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algebraicas,</a:t>
            </a:r>
            <a:r>
              <a:rPr dirty="0" sz="1100" spc="50">
                <a:latin typeface="Calibri"/>
                <a:cs typeface="Calibri"/>
              </a:rPr>
              <a:t> lemniscata de </a:t>
            </a:r>
            <a:r>
              <a:rPr dirty="0" sz="1100" spc="20">
                <a:latin typeface="Calibri"/>
                <a:cs typeface="Calibri"/>
              </a:rPr>
              <a:t>Gerono: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95">
                <a:latin typeface="Tahoma"/>
                <a:cs typeface="Tahoma"/>
              </a:rPr>
              <a:t> </a:t>
            </a:r>
            <a:r>
              <a:rPr dirty="0" baseline="31250" sz="1200" spc="-52">
                <a:latin typeface="Calibri"/>
                <a:cs typeface="Calibri"/>
              </a:rPr>
              <a:t>t</a:t>
            </a:r>
            <a:r>
              <a:rPr dirty="0" baseline="64814" sz="900" spc="-52">
                <a:latin typeface="Calibri"/>
                <a:cs typeface="Calibri"/>
              </a:rPr>
              <a:t>2</a:t>
            </a:r>
            <a:r>
              <a:rPr dirty="0" baseline="31250" sz="1200" spc="-52" i="1">
                <a:latin typeface="DejaVu Sans"/>
                <a:cs typeface="DejaVu Sans"/>
              </a:rPr>
              <a:t>−</a:t>
            </a:r>
            <a:r>
              <a:rPr dirty="0" baseline="31250" sz="1200" spc="-52">
                <a:latin typeface="Calibri"/>
                <a:cs typeface="Calibri"/>
              </a:rPr>
              <a:t>1</a:t>
            </a:r>
            <a:r>
              <a:rPr dirty="0" baseline="31250" sz="1200" spc="187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25">
                <a:latin typeface="Tahoma"/>
                <a:cs typeface="Tahoma"/>
              </a:rPr>
              <a:t> </a:t>
            </a:r>
            <a:r>
              <a:rPr dirty="0" baseline="38194" sz="1200" spc="-22">
                <a:latin typeface="Calibri"/>
                <a:cs typeface="Calibri"/>
              </a:rPr>
              <a:t>2t</a:t>
            </a:r>
            <a:r>
              <a:rPr dirty="0" baseline="38194" sz="1200" spc="-22">
                <a:latin typeface="Tahoma"/>
                <a:cs typeface="Tahoma"/>
              </a:rPr>
              <a:t>(</a:t>
            </a:r>
            <a:r>
              <a:rPr dirty="0" baseline="38194" sz="1200" spc="-22">
                <a:latin typeface="Calibri"/>
                <a:cs typeface="Calibri"/>
              </a:rPr>
              <a:t>t</a:t>
            </a:r>
            <a:r>
              <a:rPr dirty="0" baseline="74074" sz="900" spc="-22">
                <a:latin typeface="Calibri"/>
                <a:cs typeface="Calibri"/>
              </a:rPr>
              <a:t>2</a:t>
            </a:r>
            <a:r>
              <a:rPr dirty="0" baseline="38194" sz="1200" spc="-22" i="1">
                <a:latin typeface="DejaVu Sans"/>
                <a:cs typeface="DejaVu Sans"/>
              </a:rPr>
              <a:t>−</a:t>
            </a:r>
            <a:r>
              <a:rPr dirty="0" baseline="38194" sz="1200" spc="-22">
                <a:latin typeface="Calibri"/>
                <a:cs typeface="Calibri"/>
              </a:rPr>
              <a:t>1</a:t>
            </a:r>
            <a:r>
              <a:rPr dirty="0" baseline="38194" sz="1200" spc="-22">
                <a:latin typeface="Tahoma"/>
                <a:cs typeface="Tahoma"/>
              </a:rPr>
              <a:t>)</a:t>
            </a:r>
            <a:r>
              <a:rPr dirty="0" baseline="38194" sz="1200" spc="89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 </a:t>
            </a:r>
            <a:r>
              <a:rPr dirty="0" u="sng" baseline="22727" sz="1650" spc="494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dirty="0" u="sng" baseline="31250" sz="1200" spc="22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dirty="0" baseline="31250" sz="1200" spc="22">
                <a:latin typeface="Calibri"/>
                <a:cs typeface="Calibri"/>
              </a:rPr>
              <a:t>   </a:t>
            </a:r>
            <a:r>
              <a:rPr dirty="0" baseline="31250" sz="1200" spc="300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294" y="2171049"/>
            <a:ext cx="5010150" cy="829944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100" spc="45" b="1">
                <a:latin typeface="Calibri"/>
                <a:cs typeface="Calibri"/>
              </a:rPr>
              <a:t>Superficies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285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20">
                <a:latin typeface="Calibri"/>
                <a:cs typeface="Calibri"/>
              </a:rPr>
              <a:t>Grafos: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10">
                <a:latin typeface="Calibri"/>
                <a:cs typeface="Calibri"/>
              </a:rPr>
              <a:t>z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>
                <a:latin typeface="Calibri"/>
                <a:cs typeface="Calibri"/>
              </a:rPr>
              <a:t>u</a:t>
            </a:r>
            <a:r>
              <a:rPr dirty="0" sz="1100" spc="1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graf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z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u</a:t>
            </a:r>
            <a:r>
              <a:rPr dirty="0" sz="1100" spc="2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0">
                <a:latin typeface="Calibri"/>
                <a:cs typeface="Calibri"/>
              </a:rPr>
              <a:t>v</a:t>
            </a:r>
            <a:r>
              <a:rPr dirty="0" sz="1100" spc="10">
                <a:latin typeface="Tahoma"/>
                <a:cs typeface="Tahoma"/>
              </a:rPr>
              <a:t>))</a:t>
            </a:r>
            <a:endParaRPr sz="1100">
              <a:latin typeface="Tahoma"/>
              <a:cs typeface="Tahoma"/>
            </a:endParaRPr>
          </a:p>
          <a:p>
            <a:pPr marL="289560" indent="-113664">
              <a:lnSpc>
                <a:spcPct val="100000"/>
              </a:lnSpc>
              <a:spcBef>
                <a:spcPts val="240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Sups.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esféricas: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u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u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 b="0" i="1">
                <a:latin typeface="Bookman Old Style"/>
                <a:cs typeface="Bookman Old Style"/>
              </a:rPr>
              <a:t>ρ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u</a:t>
            </a:r>
            <a:r>
              <a:rPr dirty="0" sz="1100" spc="-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  <a:p>
            <a:pPr marL="289560" indent="-113664">
              <a:lnSpc>
                <a:spcPct val="100000"/>
              </a:lnSpc>
              <a:spcBef>
                <a:spcPts val="235"/>
              </a:spcBef>
              <a:buClr>
                <a:srgbClr val="22373A"/>
              </a:buClr>
              <a:buChar char="•"/>
              <a:tabLst>
                <a:tab pos="290195" algn="l"/>
              </a:tabLst>
            </a:pPr>
            <a:r>
              <a:rPr dirty="0" sz="1100" spc="45">
                <a:latin typeface="Calibri"/>
                <a:cs typeface="Calibri"/>
              </a:rPr>
              <a:t>Sups.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revolución: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u</a:t>
            </a:r>
            <a:r>
              <a:rPr dirty="0" sz="1100" spc="15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v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ρ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b="0" i="1">
                <a:latin typeface="Bookman Old Style"/>
                <a:cs typeface="Bookman Old Style"/>
              </a:rPr>
              <a:t>ρ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5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h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v</a:t>
            </a:r>
            <a:r>
              <a:rPr dirty="0" sz="1100" spc="2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2631" y="75867"/>
            <a:ext cx="121856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35" b="1">
                <a:solidFill>
                  <a:srgbClr val="F9F9F9"/>
                </a:solidFill>
                <a:latin typeface="Calibri"/>
                <a:cs typeface="Calibri"/>
              </a:rPr>
              <a:t>Curva</a:t>
            </a:r>
            <a:r>
              <a:rPr dirty="0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sz="1200" spc="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sz="1200" spc="50" b="1">
                <a:solidFill>
                  <a:srgbClr val="F9F9F9"/>
                </a:solidFill>
                <a:latin typeface="Calibri"/>
                <a:cs typeface="Calibri"/>
              </a:rPr>
              <a:t>plano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760220" cy="5080"/>
            </a:xfrm>
            <a:custGeom>
              <a:avLst/>
              <a:gdLst/>
              <a:ahLst/>
              <a:cxnLst/>
              <a:rect l="l" t="t" r="r" b="b"/>
              <a:pathLst>
                <a:path w="1760220" h="5079">
                  <a:moveTo>
                    <a:pt x="0" y="5060"/>
                  </a:moveTo>
                  <a:lnTo>
                    <a:pt x="0" y="0"/>
                  </a:lnTo>
                  <a:lnTo>
                    <a:pt x="1760032" y="0"/>
                  </a:lnTo>
                  <a:lnTo>
                    <a:pt x="176003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2030476" y="822184"/>
            <a:ext cx="16992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11</a:t>
            </a: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9994" y="1342123"/>
          <a:ext cx="5039995" cy="132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"/>
                <a:gridCol w="2163445"/>
                <a:gridCol w="708660"/>
                <a:gridCol w="606425"/>
                <a:gridCol w="1250314"/>
              </a:tblGrid>
              <a:tr h="210185">
                <a:tc gridSpan="5"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30" b="1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plotCurvePlane.m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C7C7C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10615"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784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66675" marR="21590">
                        <a:lnSpc>
                          <a:spcPts val="1280"/>
                        </a:lnSpc>
                        <a:spcBef>
                          <a:spcPts val="540"/>
                        </a:spcBef>
                        <a:tabLst>
                          <a:tab pos="2026285" algn="l"/>
                        </a:tabLst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75">
                          <a:latin typeface="Calibri"/>
                          <a:cs typeface="Calibri"/>
                        </a:rPr>
                        <a:t>@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^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−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;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75">
                          <a:latin typeface="Calibri"/>
                          <a:cs typeface="Calibri"/>
                        </a:rPr>
                        <a:t>@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0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21367" sz="1950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baseline="-21367" sz="1950" spc="-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^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−</a:t>
                      </a:r>
                      <a:r>
                        <a:rPr dirty="0" sz="1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;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00" spc="-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1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−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;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      </a:t>
                      </a:r>
                      <a:r>
                        <a:rPr dirty="0" sz="10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;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6985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2030095" algn="l"/>
                        </a:tabLst>
                      </a:pPr>
                      <a:r>
                        <a:rPr dirty="0" sz="1000" spc="90">
                          <a:latin typeface="Calibri"/>
                          <a:cs typeface="Calibri"/>
                        </a:rPr>
                        <a:t>ys 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 spc="48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ts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5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40">
                          <a:latin typeface="Calibri"/>
                          <a:cs typeface="Calibri"/>
                        </a:rPr>
                        <a:t>;	</a:t>
                      </a:r>
                      <a:r>
                        <a:rPr dirty="0" sz="1000" spc="1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730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 spc="10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105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00" spc="10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’</a:t>
                      </a:r>
                      <a:r>
                        <a:rPr dirty="0" sz="1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’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0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3810">
                        <a:lnSpc>
                          <a:spcPct val="107000"/>
                        </a:lnSpc>
                        <a:spcBef>
                          <a:spcPts val="480"/>
                        </a:spcBef>
                      </a:pPr>
                      <a:r>
                        <a:rPr dirty="0" sz="1000" spc="4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x  </a:t>
                      </a:r>
                      <a:r>
                        <a:rPr dirty="0" sz="1000" spc="1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coord</a:t>
                      </a:r>
                      <a:r>
                        <a:rPr dirty="0" sz="1000" spc="17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000" spc="-2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coord </a:t>
                      </a:r>
                      <a:r>
                        <a:rPr dirty="0" sz="1000" spc="-2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. </a:t>
                      </a:r>
                      <a:r>
                        <a:rPr dirty="0" sz="1000" spc="-2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6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r  </a:t>
                      </a:r>
                      <a:r>
                        <a:rPr dirty="0" sz="1000" spc="4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x    </a:t>
                      </a:r>
                      <a:r>
                        <a:rPr dirty="0" sz="1000" spc="1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dirty="0" sz="1000" spc="-21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dirty="0" sz="1000" spc="13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plot</a:t>
                      </a:r>
                      <a:r>
                        <a:rPr dirty="0" sz="1000" spc="19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23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1430" marR="8890">
                        <a:lnSpc>
                          <a:spcPct val="107000"/>
                        </a:lnSpc>
                        <a:spcBef>
                          <a:spcPts val="480"/>
                        </a:spcBef>
                      </a:pP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114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1000" spc="13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values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7937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-11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000" spc="-8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-11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+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-85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13B03D"/>
                          </a:solidFill>
                          <a:latin typeface="Calibri"/>
                          <a:cs typeface="Calibri"/>
                        </a:rPr>
                        <a:t>j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135699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35" b="1">
                <a:solidFill>
                  <a:srgbClr val="F9F9F9"/>
                </a:solidFill>
                <a:latin typeface="Calibri"/>
                <a:cs typeface="Calibri"/>
              </a:rPr>
              <a:t>Curva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en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el</a:t>
            </a:r>
            <a:r>
              <a:rPr dirty="0" u="none" sz="1200" spc="1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espacio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1920239" cy="5080"/>
            </a:xfrm>
            <a:custGeom>
              <a:avLst/>
              <a:gdLst/>
              <a:ahLst/>
              <a:cxnLst/>
              <a:rect l="l" t="t" r="r" b="b"/>
              <a:pathLst>
                <a:path w="1920239" h="5079">
                  <a:moveTo>
                    <a:pt x="0" y="5060"/>
                  </a:moveTo>
                  <a:lnTo>
                    <a:pt x="0" y="0"/>
                  </a:lnTo>
                  <a:lnTo>
                    <a:pt x="1919995" y="0"/>
                  </a:lnTo>
                  <a:lnTo>
                    <a:pt x="1919995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1729447" y="548803"/>
            <a:ext cx="806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54148" y="665416"/>
            <a:ext cx="334645" cy="0"/>
          </a:xfrm>
          <a:custGeom>
            <a:avLst/>
            <a:gdLst/>
            <a:ahLst/>
            <a:cxnLst/>
            <a:rect l="l" t="t" r="r" b="b"/>
            <a:pathLst>
              <a:path w="334644" h="0">
                <a:moveTo>
                  <a:pt x="0" y="0"/>
                </a:moveTo>
                <a:lnTo>
                  <a:pt x="33411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49702" y="665416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5" h="0">
                <a:moveTo>
                  <a:pt x="0" y="0"/>
                </a:moveTo>
                <a:lnTo>
                  <a:pt x="55935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16048" y="455077"/>
            <a:ext cx="1826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33095" algn="l"/>
                <a:tab pos="1454150" algn="l"/>
                <a:tab pos="1788160" algn="l"/>
              </a:tabLst>
            </a:pPr>
            <a:r>
              <a:rPr dirty="0" sz="1100">
                <a:latin typeface="Calibri"/>
                <a:cs typeface="Calibri"/>
              </a:rPr>
              <a:t>t</a:t>
            </a:r>
            <a:r>
              <a:rPr dirty="0" baseline="27777" sz="1200">
                <a:latin typeface="Calibri"/>
                <a:cs typeface="Calibri"/>
              </a:rPr>
              <a:t>2</a:t>
            </a:r>
            <a:r>
              <a:rPr dirty="0" baseline="27777" sz="1200" spc="165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	</a:t>
            </a:r>
            <a:r>
              <a:rPr dirty="0" sz="1100">
                <a:latin typeface="Calibri"/>
                <a:cs typeface="Calibri"/>
              </a:rPr>
              <a:t>2t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baseline="27777" sz="1200">
                <a:latin typeface="Calibri"/>
                <a:cs typeface="Calibri"/>
              </a:rPr>
              <a:t>2</a:t>
            </a:r>
            <a:r>
              <a:rPr dirty="0" baseline="27777" sz="1200" spc="172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05" i="1">
                <a:latin typeface="DejaVu Sans"/>
                <a:cs typeface="DejaVu Sans"/>
              </a:rPr>
              <a:t> </a:t>
            </a:r>
            <a:r>
              <a:rPr dirty="0" sz="1100" spc="-45">
                <a:latin typeface="Calibri"/>
                <a:cs typeface="Calibri"/>
              </a:rPr>
              <a:t>1</a:t>
            </a:r>
            <a:r>
              <a:rPr dirty="0" sz="1100" spc="-45">
                <a:latin typeface="Tahoma"/>
                <a:cs typeface="Tahoma"/>
              </a:rPr>
              <a:t>)	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8911" y="643838"/>
            <a:ext cx="22974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37878" sz="1650">
                <a:latin typeface="Tahoma"/>
                <a:cs typeface="Tahoma"/>
              </a:rPr>
              <a:t>(</a:t>
            </a:r>
            <a:r>
              <a:rPr dirty="0" baseline="37878" sz="1650" spc="22">
                <a:latin typeface="Calibri"/>
                <a:cs typeface="Calibri"/>
              </a:rPr>
              <a:t>t</a:t>
            </a:r>
            <a:r>
              <a:rPr dirty="0" baseline="37878" sz="1650">
                <a:latin typeface="Tahoma"/>
                <a:cs typeface="Tahoma"/>
              </a:rPr>
              <a:t>)</a:t>
            </a:r>
            <a:r>
              <a:rPr dirty="0" baseline="37878" sz="1650" spc="-67">
                <a:latin typeface="Tahoma"/>
                <a:cs typeface="Tahoma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=</a:t>
            </a:r>
            <a:r>
              <a:rPr dirty="0" baseline="37878" sz="1650" spc="120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baseline="37878" sz="1650" spc="44" b="1">
                <a:latin typeface="Calibri"/>
                <a:cs typeface="Calibri"/>
              </a:rPr>
              <a:t>i</a:t>
            </a:r>
            <a:r>
              <a:rPr dirty="0" baseline="37878" sz="1650" spc="-15" b="1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+</a:t>
            </a:r>
            <a:r>
              <a:rPr dirty="0" baseline="37878" sz="1650">
                <a:latin typeface="Tahoma"/>
                <a:cs typeface="Tahoma"/>
              </a:rPr>
              <a:t> </a:t>
            </a:r>
            <a:r>
              <a:rPr dirty="0" baseline="37878" sz="1650" spc="-127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 </a:t>
            </a:r>
            <a:r>
              <a:rPr dirty="0" baseline="20833" sz="1200" spc="75">
                <a:latin typeface="Calibri"/>
                <a:cs typeface="Calibri"/>
              </a:rPr>
              <a:t> </a:t>
            </a:r>
            <a:r>
              <a:rPr dirty="0" baseline="37878" sz="1650" spc="30" b="1">
                <a:latin typeface="Calibri"/>
                <a:cs typeface="Calibri"/>
              </a:rPr>
              <a:t>j</a:t>
            </a:r>
            <a:r>
              <a:rPr dirty="0" baseline="37878" sz="1650" spc="-15" b="1">
                <a:latin typeface="Calibri"/>
                <a:cs typeface="Calibri"/>
              </a:rPr>
              <a:t> </a:t>
            </a:r>
            <a:r>
              <a:rPr dirty="0" baseline="37878" sz="1650" spc="67">
                <a:latin typeface="Tahoma"/>
                <a:cs typeface="Tahoma"/>
              </a:rPr>
              <a:t>+</a:t>
            </a:r>
            <a:r>
              <a:rPr dirty="0" baseline="37878" sz="1650" spc="22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baseline="37878" sz="1650" spc="89" b="1">
                <a:latin typeface="Calibri"/>
                <a:cs typeface="Calibri"/>
              </a:rPr>
              <a:t>k</a:t>
            </a:r>
            <a:endParaRPr baseline="37878" sz="16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4" y="936205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93433" y="934172"/>
            <a:ext cx="1162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plotCurveSpace.m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4" y="1146657"/>
            <a:ext cx="5039995" cy="1905635"/>
          </a:xfrm>
          <a:custGeom>
            <a:avLst/>
            <a:gdLst/>
            <a:ahLst/>
            <a:cxnLst/>
            <a:rect l="l" t="t" r="r" b="b"/>
            <a:pathLst>
              <a:path w="5039995" h="1905635">
                <a:moveTo>
                  <a:pt x="5039995" y="0"/>
                </a:moveTo>
                <a:lnTo>
                  <a:pt x="0" y="0"/>
                </a:lnTo>
                <a:lnTo>
                  <a:pt x="0" y="1905215"/>
                </a:lnTo>
                <a:lnTo>
                  <a:pt x="5039995" y="1905215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94400" y="1206110"/>
            <a:ext cx="4318635" cy="3479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50800" marR="30480" indent="3651250">
              <a:lnSpc>
                <a:spcPts val="1280"/>
              </a:lnSpc>
              <a:spcBef>
                <a:spcPts val="70"/>
              </a:spcBef>
            </a:pP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sz="1000" spc="160">
                <a:solidFill>
                  <a:srgbClr val="13B03D"/>
                </a:solidFill>
                <a:latin typeface="Calibri"/>
                <a:cs typeface="Calibri"/>
              </a:rPr>
              <a:t>u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c</a:t>
            </a:r>
            <a:r>
              <a:rPr dirty="0" sz="1000" spc="135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 spc="155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n 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229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2</a:t>
            </a:r>
            <a:r>
              <a:rPr dirty="0" baseline="-21367" sz="1950" spc="-44">
                <a:latin typeface="Calibri"/>
                <a:cs typeface="Calibri"/>
              </a:rPr>
              <a:t>*</a:t>
            </a:r>
            <a:r>
              <a:rPr dirty="0" baseline="-21367" sz="1950" spc="-19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5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19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40">
                <a:latin typeface="Calibri"/>
                <a:cs typeface="Calibri"/>
              </a:rPr>
              <a:t> ;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000" spc="24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000" spc="7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70"/>
              </a:spcBef>
            </a:pPr>
            <a:r>
              <a:rPr dirty="0" spc="-15"/>
              <a:t>12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530930" y="1532272"/>
            <a:ext cx="145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z </a:t>
            </a:r>
            <a:r>
              <a:rPr dirty="0" sz="10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000" spc="2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30930" y="1684115"/>
            <a:ext cx="1382395" cy="83756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parameter </a:t>
            </a:r>
            <a:r>
              <a:rPr dirty="0" sz="1000" spc="16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hack 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75">
                <a:solidFill>
                  <a:srgbClr val="13B03D"/>
                </a:solidFill>
                <a:latin typeface="Calibri"/>
                <a:cs typeface="Calibri"/>
              </a:rPr>
              <a:t>to </a:t>
            </a:r>
            <a:r>
              <a:rPr dirty="0" sz="1000" spc="2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5">
                <a:solidFill>
                  <a:srgbClr val="13B03D"/>
                </a:solidFill>
                <a:latin typeface="Calibri"/>
                <a:cs typeface="Calibri"/>
              </a:rPr>
              <a:t>cover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 </a:t>
            </a:r>
            <a:r>
              <a:rPr dirty="0" sz="1000" spc="2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 </a:t>
            </a:r>
            <a:r>
              <a:rPr dirty="0" sz="10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0930" y="2495861"/>
            <a:ext cx="1388745" cy="3517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29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z </a:t>
            </a:r>
            <a:r>
              <a:rPr dirty="0" sz="10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70">
                <a:solidFill>
                  <a:srgbClr val="13B03D"/>
                </a:solidFill>
                <a:latin typeface="Calibri"/>
                <a:cs typeface="Calibri"/>
              </a:rPr>
              <a:t>p</a:t>
            </a:r>
            <a:r>
              <a:rPr dirty="0" sz="1000" spc="175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9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0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</a:t>
            </a:r>
            <a:r>
              <a:rPr dirty="0" sz="1000" spc="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=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+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424" y="1194860"/>
            <a:ext cx="3766185" cy="17989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85"/>
              </a:spcBef>
              <a:tabLst>
                <a:tab pos="215900" algn="l"/>
                <a:tab pos="3013710" algn="l"/>
              </a:tabLst>
            </a:pPr>
            <a:r>
              <a:rPr dirty="0" sz="1000" spc="-85">
                <a:latin typeface="Calibri"/>
                <a:cs typeface="Calibri"/>
              </a:rPr>
              <a:t>1	</a:t>
            </a:r>
            <a:r>
              <a:rPr dirty="0" sz="1000" spc="40">
                <a:latin typeface="Calibri"/>
                <a:cs typeface="Calibri"/>
              </a:rPr>
              <a:t>x 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17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 </a:t>
            </a:r>
            <a:r>
              <a:rPr dirty="0" sz="1000" spc="2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80"/>
              </a:spcBef>
            </a:pPr>
            <a:r>
              <a:rPr dirty="0" sz="1000" spc="-20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9050">
              <a:lnSpc>
                <a:spcPct val="100000"/>
              </a:lnSpc>
              <a:spcBef>
                <a:spcPts val="85"/>
              </a:spcBef>
              <a:tabLst>
                <a:tab pos="219075" algn="l"/>
              </a:tabLst>
            </a:pP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15">
                <a:latin typeface="Calibri"/>
                <a:cs typeface="Calibri"/>
              </a:rPr>
              <a:t>	</a:t>
            </a:r>
            <a:r>
              <a:rPr dirty="0" sz="1000" spc="30">
                <a:latin typeface="Calibri"/>
                <a:cs typeface="Calibri"/>
              </a:rPr>
              <a:t>z</a:t>
            </a:r>
            <a:r>
              <a:rPr dirty="0" sz="1000" spc="30">
                <a:latin typeface="Calibri"/>
                <a:cs typeface="Calibri"/>
              </a:rPr>
              <a:t>  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@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>
                <a:latin typeface="Calibri"/>
                <a:cs typeface="Calibri"/>
              </a:rPr>
              <a:t>   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t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+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18415" marR="1750695" indent="-4445">
              <a:lnSpc>
                <a:spcPct val="107000"/>
              </a:lnSpc>
              <a:tabLst>
                <a:tab pos="224154" algn="l"/>
              </a:tabLst>
            </a:pPr>
            <a:r>
              <a:rPr dirty="0" sz="1000" spc="20">
                <a:latin typeface="Calibri"/>
                <a:cs typeface="Calibri"/>
              </a:rPr>
              <a:t>4</a:t>
            </a:r>
            <a:r>
              <a:rPr dirty="0" sz="1000" spc="20">
                <a:latin typeface="Calibri"/>
                <a:cs typeface="Calibri"/>
              </a:rPr>
              <a:t>	</a:t>
            </a:r>
            <a:r>
              <a:rPr dirty="0" sz="1000" spc="145">
                <a:latin typeface="Calibri"/>
                <a:cs typeface="Calibri"/>
              </a:rPr>
              <a:t>t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l</a:t>
            </a:r>
            <a:r>
              <a:rPr dirty="0" sz="1000" spc="-120" b="1">
                <a:latin typeface="Calibri"/>
                <a:cs typeface="Calibri"/>
              </a:rPr>
              <a:t> </a:t>
            </a:r>
            <a:r>
              <a:rPr dirty="0" sz="1000" spc="140" b="1">
                <a:latin typeface="Calibri"/>
                <a:cs typeface="Calibri"/>
              </a:rPr>
              <a:t>i</a:t>
            </a:r>
            <a:r>
              <a:rPr dirty="0" sz="1000" spc="145" b="1">
                <a:latin typeface="Calibri"/>
                <a:cs typeface="Calibri"/>
              </a:rPr>
              <a:t>n</a:t>
            </a:r>
            <a:r>
              <a:rPr dirty="0" sz="1000" spc="185" b="1">
                <a:latin typeface="Calibri"/>
                <a:cs typeface="Calibri"/>
              </a:rPr>
              <a:t>s</a:t>
            </a:r>
            <a:r>
              <a:rPr dirty="0" sz="1000" spc="160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a</a:t>
            </a:r>
            <a:r>
              <a:rPr dirty="0" sz="1000" spc="165" b="1">
                <a:latin typeface="Calibri"/>
                <a:cs typeface="Calibri"/>
              </a:rPr>
              <a:t>c</a:t>
            </a:r>
            <a:r>
              <a:rPr dirty="0" sz="1000" spc="45" b="1">
                <a:latin typeface="Calibri"/>
                <a:cs typeface="Calibri"/>
              </a:rPr>
              <a:t>e</a:t>
            </a:r>
            <a:r>
              <a:rPr dirty="0" sz="1000" spc="3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35">
                <a:latin typeface="Calibri"/>
                <a:cs typeface="Calibri"/>
              </a:rPr>
              <a:t>;  </a:t>
            </a:r>
            <a:r>
              <a:rPr dirty="0" sz="1000" spc="-15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145">
                <a:latin typeface="Calibri"/>
                <a:cs typeface="Calibri"/>
              </a:rPr>
              <a:t>t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t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t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^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−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473075">
              <a:lnSpc>
                <a:spcPct val="100000"/>
              </a:lnSpc>
              <a:spcBef>
                <a:spcPts val="55"/>
              </a:spcBef>
            </a:pP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[</a:t>
            </a:r>
            <a:r>
              <a:rPr dirty="0" sz="1000" spc="-4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−</a:t>
            </a:r>
            <a:r>
              <a:rPr dirty="0" sz="10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6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17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13B03D"/>
                </a:solidFill>
                <a:latin typeface="Calibri"/>
                <a:cs typeface="Calibri"/>
              </a:rPr>
              <a:t>,</a:t>
            </a:r>
            <a:r>
              <a:rPr dirty="0" sz="1000" spc="-7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+</a:t>
            </a:r>
            <a:r>
              <a:rPr dirty="0" sz="1000" spc="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-7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50">
                <a:solidFill>
                  <a:srgbClr val="13B03D"/>
                </a:solidFill>
                <a:latin typeface="Calibri"/>
                <a:cs typeface="Calibri"/>
              </a:rPr>
              <a:t>n</a:t>
            </a:r>
            <a:r>
              <a:rPr dirty="0" sz="1000" spc="-7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f</a:t>
            </a:r>
            <a:r>
              <a:rPr dirty="0" sz="1000" spc="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219075" indent="-205104">
              <a:lnSpc>
                <a:spcPct val="100000"/>
              </a:lnSpc>
              <a:spcBef>
                <a:spcPts val="85"/>
              </a:spcBef>
              <a:buAutoNum type="arabicPlain" startAt="6"/>
              <a:tabLst>
                <a:tab pos="219075" algn="l"/>
                <a:tab pos="219710" algn="l"/>
              </a:tabLst>
            </a:pPr>
            <a:r>
              <a:rPr dirty="0" sz="1000" spc="95">
                <a:latin typeface="Calibri"/>
                <a:cs typeface="Calibri"/>
              </a:rPr>
              <a:t>xs </a:t>
            </a:r>
            <a:r>
              <a:rPr dirty="0" sz="1000" spc="1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59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05">
                <a:latin typeface="Calibri"/>
                <a:cs typeface="Calibri"/>
              </a:rPr>
              <a:t>ts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18440" indent="-193040">
              <a:lnSpc>
                <a:spcPct val="100000"/>
              </a:lnSpc>
              <a:spcBef>
                <a:spcPts val="85"/>
              </a:spcBef>
              <a:buAutoNum type="arabicPlain" startAt="6"/>
              <a:tabLst>
                <a:tab pos="218440" algn="l"/>
                <a:tab pos="219075" algn="l"/>
              </a:tabLst>
            </a:pPr>
            <a:r>
              <a:rPr dirty="0" sz="1000" spc="90">
                <a:latin typeface="Calibri"/>
                <a:cs typeface="Calibri"/>
              </a:rPr>
              <a:t>ys </a:t>
            </a:r>
            <a:r>
              <a:rPr dirty="0" sz="1000" spc="1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5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105">
                <a:latin typeface="Calibri"/>
                <a:cs typeface="Calibri"/>
              </a:rPr>
              <a:t>ts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20979" indent="-208915">
              <a:lnSpc>
                <a:spcPct val="100000"/>
              </a:lnSpc>
              <a:spcBef>
                <a:spcPts val="85"/>
              </a:spcBef>
              <a:buAutoNum type="arabicPlain" startAt="6"/>
              <a:tabLst>
                <a:tab pos="220979" algn="l"/>
                <a:tab pos="221615" algn="l"/>
              </a:tabLst>
            </a:pPr>
            <a:r>
              <a:rPr dirty="0" sz="1000" spc="100">
                <a:latin typeface="Calibri"/>
                <a:cs typeface="Calibri"/>
              </a:rPr>
              <a:t>zs </a:t>
            </a:r>
            <a:r>
              <a:rPr dirty="0" sz="1000" spc="1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84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z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105">
                <a:latin typeface="Calibri"/>
                <a:cs typeface="Calibri"/>
              </a:rPr>
              <a:t>ts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221615" marR="1367155" indent="-221615">
              <a:lnSpc>
                <a:spcPts val="1150"/>
              </a:lnSpc>
              <a:spcBef>
                <a:spcPts val="165"/>
              </a:spcBef>
              <a:buFont typeface="Calibri"/>
              <a:buAutoNum type="arabicPlain" startAt="6"/>
              <a:tabLst>
                <a:tab pos="221615" algn="l"/>
                <a:tab pos="222250" algn="l"/>
              </a:tabLst>
            </a:pPr>
            <a:r>
              <a:rPr dirty="0" sz="1000" spc="150" b="1">
                <a:latin typeface="Calibri"/>
                <a:cs typeface="Calibri"/>
              </a:rPr>
              <a:t>p</a:t>
            </a:r>
            <a:r>
              <a:rPr dirty="0" sz="1000" spc="155" b="1">
                <a:latin typeface="Calibri"/>
                <a:cs typeface="Calibri"/>
              </a:rPr>
              <a:t>l</a:t>
            </a:r>
            <a:r>
              <a:rPr dirty="0" sz="1000" spc="140" b="1">
                <a:latin typeface="Calibri"/>
                <a:cs typeface="Calibri"/>
              </a:rPr>
              <a:t>o</a:t>
            </a:r>
            <a:r>
              <a:rPr dirty="0" sz="1000" spc="30" b="1">
                <a:latin typeface="Calibri"/>
                <a:cs typeface="Calibri"/>
              </a:rPr>
              <a:t>t</a:t>
            </a:r>
            <a:r>
              <a:rPr dirty="0" sz="1000" spc="-125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3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y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05">
                <a:latin typeface="Calibri"/>
                <a:cs typeface="Calibri"/>
              </a:rPr>
              <a:t>z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65">
                <a:latin typeface="Calibri"/>
                <a:cs typeface="Calibri"/>
              </a:rPr>
              <a:t>n</a:t>
            </a:r>
            <a:r>
              <a:rPr dirty="0" sz="1000" spc="160">
                <a:latin typeface="Calibri"/>
                <a:cs typeface="Calibri"/>
              </a:rPr>
              <a:t>e</a:t>
            </a:r>
            <a:r>
              <a:rPr dirty="0" sz="1000" spc="110">
                <a:latin typeface="Calibri"/>
                <a:cs typeface="Calibri"/>
              </a:rPr>
              <a:t>w</a:t>
            </a:r>
            <a:r>
              <a:rPr dirty="0" sz="1000" spc="155">
                <a:latin typeface="Calibri"/>
                <a:cs typeface="Calibri"/>
              </a:rPr>
              <a:t>i</a:t>
            </a:r>
            <a:r>
              <a:rPr dirty="0" sz="1000" spc="170">
                <a:latin typeface="Calibri"/>
                <a:cs typeface="Calibri"/>
              </a:rPr>
              <a:t>d</a:t>
            </a:r>
            <a:r>
              <a:rPr dirty="0" sz="1000" spc="135">
                <a:latin typeface="Calibri"/>
                <a:cs typeface="Calibri"/>
              </a:rPr>
              <a:t>t</a:t>
            </a:r>
            <a:r>
              <a:rPr dirty="0" sz="1000" spc="50">
                <a:latin typeface="Calibri"/>
                <a:cs typeface="Calibri"/>
              </a:rPr>
              <a:t>h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j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 </a:t>
            </a:r>
            <a:r>
              <a:rPr dirty="0" sz="1000" spc="-1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+</a:t>
            </a:r>
            <a:r>
              <a:rPr dirty="0" sz="1000">
                <a:solidFill>
                  <a:srgbClr val="13B03D"/>
                </a:solidFill>
                <a:latin typeface="Calibri"/>
                <a:cs typeface="Calibri"/>
              </a:rPr>
              <a:t> 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14">
                <a:solidFill>
                  <a:srgbClr val="13B03D"/>
                </a:solidFill>
                <a:latin typeface="Calibri"/>
                <a:cs typeface="Calibri"/>
              </a:rPr>
              <a:t>z</a:t>
            </a:r>
            <a:r>
              <a:rPr dirty="0" sz="1000" spc="45">
                <a:solidFill>
                  <a:srgbClr val="13B03D"/>
                </a:solidFill>
                <a:latin typeface="Calibri"/>
                <a:cs typeface="Calibri"/>
              </a:rPr>
              <a:t>k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720090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Superficie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080260" cy="5080"/>
            </a:xfrm>
            <a:custGeom>
              <a:avLst/>
              <a:gdLst/>
              <a:ahLst/>
              <a:cxnLst/>
              <a:rect l="l" t="t" r="r" b="b"/>
              <a:pathLst>
                <a:path w="2080260" h="5079">
                  <a:moveTo>
                    <a:pt x="0" y="5060"/>
                  </a:moveTo>
                  <a:lnTo>
                    <a:pt x="0" y="0"/>
                  </a:lnTo>
                  <a:lnTo>
                    <a:pt x="2080046" y="0"/>
                  </a:lnTo>
                  <a:lnTo>
                    <a:pt x="2080046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59994" y="978077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433" y="576820"/>
            <a:ext cx="3740150" cy="591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4587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25">
                <a:latin typeface="Calibri"/>
                <a:cs typeface="Calibri"/>
              </a:rPr>
              <a:t>v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v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0" b="1">
                <a:latin typeface="Calibri"/>
                <a:cs typeface="Calibri"/>
              </a:rPr>
              <a:t>k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plotSurface.m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1188542"/>
            <a:ext cx="5039995" cy="1909445"/>
          </a:xfrm>
          <a:custGeom>
            <a:avLst/>
            <a:gdLst/>
            <a:ahLst/>
            <a:cxnLst/>
            <a:rect l="l" t="t" r="r" b="b"/>
            <a:pathLst>
              <a:path w="5039995" h="1909445">
                <a:moveTo>
                  <a:pt x="5039995" y="0"/>
                </a:moveTo>
                <a:lnTo>
                  <a:pt x="0" y="0"/>
                </a:lnTo>
                <a:lnTo>
                  <a:pt x="0" y="1908873"/>
                </a:lnTo>
                <a:lnTo>
                  <a:pt x="5039995" y="1908873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65805" y="2361139"/>
            <a:ext cx="775335" cy="35179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 </a:t>
            </a:r>
            <a:r>
              <a:rPr dirty="0" sz="1000" spc="2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0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 </a:t>
            </a:r>
            <a:r>
              <a:rPr dirty="0" sz="1000" spc="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987" y="1210024"/>
            <a:ext cx="4532630" cy="18294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5445" indent="-189230">
              <a:lnSpc>
                <a:spcPts val="1420"/>
              </a:lnSpc>
              <a:spcBef>
                <a:spcPts val="95"/>
              </a:spcBef>
              <a:buAutoNum type="arabicPlain"/>
              <a:tabLst>
                <a:tab pos="385445" algn="l"/>
                <a:tab pos="386080" algn="l"/>
              </a:tabLst>
            </a:pPr>
            <a:r>
              <a:rPr dirty="0" sz="1000" spc="40">
                <a:latin typeface="Calibri"/>
                <a:cs typeface="Calibri"/>
              </a:rPr>
              <a:t>x 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 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95" b="1">
                <a:latin typeface="Calibri"/>
                <a:cs typeface="Calibri"/>
              </a:rPr>
              <a:t>cos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67">
                <a:latin typeface="Calibri"/>
                <a:cs typeface="Calibri"/>
              </a:rPr>
              <a:t> </a:t>
            </a:r>
            <a:r>
              <a:rPr dirty="0" sz="1000" spc="125" b="1">
                <a:latin typeface="Calibri"/>
                <a:cs typeface="Calibri"/>
              </a:rPr>
              <a:t>sin</a:t>
            </a:r>
            <a:r>
              <a:rPr dirty="0" sz="1000" spc="3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 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000" spc="2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384810" indent="-196215">
              <a:lnSpc>
                <a:spcPts val="1420"/>
              </a:lnSpc>
              <a:buAutoNum type="arabicPlain"/>
              <a:tabLst>
                <a:tab pos="384810" algn="l"/>
                <a:tab pos="385445" algn="l"/>
              </a:tabLst>
            </a:pPr>
            <a:r>
              <a:rPr dirty="0" sz="1000" spc="30">
                <a:latin typeface="Calibri"/>
                <a:cs typeface="Calibri"/>
              </a:rPr>
              <a:t>y </a:t>
            </a:r>
            <a:r>
              <a:rPr dirty="0" sz="1000" spc="2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140">
                <a:latin typeface="Calibri"/>
                <a:cs typeface="Calibri"/>
              </a:rPr>
              <a:t> </a:t>
            </a:r>
            <a:r>
              <a:rPr dirty="0" sz="1000" spc="125" b="1">
                <a:latin typeface="Calibri"/>
                <a:cs typeface="Calibri"/>
              </a:rPr>
              <a:t>sin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.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67">
                <a:latin typeface="Calibri"/>
                <a:cs typeface="Calibri"/>
              </a:rPr>
              <a:t> </a:t>
            </a:r>
            <a:r>
              <a:rPr dirty="0" sz="1000" spc="125" b="1">
                <a:latin typeface="Calibri"/>
                <a:cs typeface="Calibri"/>
              </a:rPr>
              <a:t>sin</a:t>
            </a:r>
            <a:r>
              <a:rPr dirty="0" sz="1000" spc="2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150">
                <a:latin typeface="Calibri"/>
                <a:cs typeface="Calibri"/>
              </a:rPr>
              <a:t> </a:t>
            </a:r>
            <a:r>
              <a:rPr dirty="0" sz="1000" spc="15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 </a:t>
            </a:r>
            <a:r>
              <a:rPr dirty="0" sz="1000" spc="24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000" spc="2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2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388620" indent="-200660">
              <a:lnSpc>
                <a:spcPts val="1090"/>
              </a:lnSpc>
              <a:spcBef>
                <a:spcPts val="25"/>
              </a:spcBef>
              <a:buAutoNum type="arabicPlain"/>
              <a:tabLst>
                <a:tab pos="388620" algn="l"/>
                <a:tab pos="389255" algn="l"/>
                <a:tab pos="2424430" algn="l"/>
              </a:tabLst>
            </a:pPr>
            <a:r>
              <a:rPr dirty="0" sz="1000" spc="30">
                <a:latin typeface="Calibri"/>
                <a:cs typeface="Calibri"/>
              </a:rPr>
              <a:t>z </a:t>
            </a:r>
            <a:r>
              <a:rPr dirty="0" sz="1000" spc="26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2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@(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 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95" b="1">
                <a:latin typeface="Calibri"/>
                <a:cs typeface="Calibri"/>
              </a:rPr>
              <a:t>cos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z </a:t>
            </a:r>
            <a:r>
              <a:rPr dirty="0" sz="10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coord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.</a:t>
            </a:r>
            <a:r>
              <a:rPr dirty="0" sz="1000" spc="459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40">
                <a:solidFill>
                  <a:srgbClr val="13B03D"/>
                </a:solidFill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384175" indent="-200660">
              <a:lnSpc>
                <a:spcPts val="1395"/>
              </a:lnSpc>
              <a:buAutoNum type="arabicPlain"/>
              <a:tabLst>
                <a:tab pos="384175" algn="l"/>
                <a:tab pos="384810" algn="l"/>
                <a:tab pos="2424430" algn="l"/>
              </a:tabLst>
            </a:pPr>
            <a:r>
              <a:rPr dirty="0" sz="1000" spc="80">
                <a:latin typeface="Calibri"/>
                <a:cs typeface="Calibri"/>
              </a:rPr>
              <a:t>us </a:t>
            </a:r>
            <a:r>
              <a:rPr dirty="0" sz="1000" spc="17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50">
                <a:latin typeface="Calibri"/>
                <a:cs typeface="Calibri"/>
              </a:rPr>
              <a:t> </a:t>
            </a:r>
            <a:r>
              <a:rPr dirty="0" sz="1000" spc="90" b="1">
                <a:latin typeface="Calibri"/>
                <a:cs typeface="Calibri"/>
              </a:rPr>
              <a:t>pi</a:t>
            </a:r>
            <a:r>
              <a:rPr dirty="0" sz="1000" spc="-105" b="1">
                <a:latin typeface="Calibri"/>
                <a:cs typeface="Calibri"/>
              </a:rPr>
              <a:t> </a:t>
            </a:r>
            <a:r>
              <a:rPr dirty="0" baseline="-21367" sz="1950" spc="-127">
                <a:latin typeface="Calibri"/>
                <a:cs typeface="Calibri"/>
              </a:rPr>
              <a:t>*</a:t>
            </a:r>
            <a:r>
              <a:rPr dirty="0" baseline="-21367" sz="1950" spc="-247">
                <a:latin typeface="Calibri"/>
                <a:cs typeface="Calibri"/>
              </a:rPr>
              <a:t> </a:t>
            </a:r>
            <a:r>
              <a:rPr dirty="0" sz="1000" spc="50" b="1">
                <a:latin typeface="Calibri"/>
                <a:cs typeface="Calibri"/>
              </a:rPr>
              <a:t>l</a:t>
            </a:r>
            <a:r>
              <a:rPr dirty="0" sz="1000" spc="-114" b="1">
                <a:latin typeface="Calibri"/>
                <a:cs typeface="Calibri"/>
              </a:rPr>
              <a:t> </a:t>
            </a:r>
            <a:r>
              <a:rPr dirty="0" sz="1000" spc="140" b="1">
                <a:latin typeface="Calibri"/>
                <a:cs typeface="Calibri"/>
              </a:rPr>
              <a:t>inspace</a:t>
            </a:r>
            <a:r>
              <a:rPr dirty="0" sz="1000" spc="45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45">
                <a:latin typeface="Calibri"/>
                <a:cs typeface="Calibri"/>
              </a:rPr>
              <a:t>0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1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7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3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12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5">
                <a:solidFill>
                  <a:srgbClr val="13B03D"/>
                </a:solidFill>
                <a:latin typeface="Calibri"/>
                <a:cs typeface="Calibri"/>
              </a:rPr>
              <a:t>u </a:t>
            </a:r>
            <a:r>
              <a:rPr dirty="0" sz="1000" spc="16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387985" indent="-200660">
              <a:lnSpc>
                <a:spcPts val="1145"/>
              </a:lnSpc>
              <a:buAutoNum type="arabicPlain"/>
              <a:tabLst>
                <a:tab pos="387985" algn="l"/>
                <a:tab pos="388620" algn="l"/>
                <a:tab pos="2424430" algn="l"/>
              </a:tabLst>
            </a:pPr>
            <a:r>
              <a:rPr dirty="0" sz="1000" spc="90">
                <a:latin typeface="Calibri"/>
                <a:cs typeface="Calibri"/>
              </a:rPr>
              <a:t>vs </a:t>
            </a:r>
            <a:r>
              <a:rPr dirty="0" sz="1000" spc="19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80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us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30">
                <a:latin typeface="Calibri"/>
                <a:cs typeface="Calibri"/>
              </a:rPr>
              <a:t>/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v </a:t>
            </a:r>
            <a:r>
              <a:rPr dirty="0" sz="1000" spc="229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394970" marR="55880" indent="-394970">
              <a:lnSpc>
                <a:spcPct val="107000"/>
              </a:lnSpc>
              <a:buAutoNum type="arabicPlain"/>
              <a:tabLst>
                <a:tab pos="394970" algn="l"/>
                <a:tab pos="396240" algn="l"/>
              </a:tabLst>
            </a:pPr>
            <a:r>
              <a:rPr dirty="0" sz="1000" spc="10">
                <a:latin typeface="Calibri"/>
                <a:cs typeface="Calibri"/>
              </a:rPr>
              <a:t>[ </a:t>
            </a:r>
            <a:r>
              <a:rPr dirty="0" sz="1000" spc="50">
                <a:latin typeface="Calibri"/>
                <a:cs typeface="Calibri"/>
              </a:rPr>
              <a:t>uu </a:t>
            </a:r>
            <a:r>
              <a:rPr dirty="0" sz="1000" spc="-20">
                <a:latin typeface="Calibri"/>
                <a:cs typeface="Calibri"/>
              </a:rPr>
              <a:t>, </a:t>
            </a:r>
            <a:r>
              <a:rPr dirty="0" sz="1000" spc="65">
                <a:latin typeface="Calibri"/>
                <a:cs typeface="Calibri"/>
              </a:rPr>
              <a:t>vv </a:t>
            </a:r>
            <a:r>
              <a:rPr dirty="0" sz="1000" spc="10">
                <a:latin typeface="Calibri"/>
                <a:cs typeface="Calibri"/>
              </a:rPr>
              <a:t>]  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434">
                <a:latin typeface="Calibri"/>
                <a:cs typeface="Calibri"/>
              </a:rPr>
              <a:t> </a:t>
            </a:r>
            <a:r>
              <a:rPr dirty="0" sz="1000" spc="95" b="1">
                <a:latin typeface="Calibri"/>
                <a:cs typeface="Calibri"/>
              </a:rPr>
              <a:t>meshgrid </a:t>
            </a:r>
            <a:r>
              <a:rPr dirty="0" sz="1000" spc="15">
                <a:latin typeface="Calibri"/>
                <a:cs typeface="Calibri"/>
              </a:rPr>
              <a:t>( </a:t>
            </a:r>
            <a:r>
              <a:rPr dirty="0" sz="1000" spc="75">
                <a:latin typeface="Calibri"/>
                <a:cs typeface="Calibri"/>
              </a:rPr>
              <a:t>us </a:t>
            </a:r>
            <a:r>
              <a:rPr dirty="0" sz="1000" spc="-20">
                <a:latin typeface="Calibri"/>
                <a:cs typeface="Calibri"/>
              </a:rPr>
              <a:t>, </a:t>
            </a:r>
            <a:r>
              <a:rPr dirty="0" sz="1000" spc="90">
                <a:latin typeface="Calibri"/>
                <a:cs typeface="Calibri"/>
              </a:rPr>
              <a:t>vs </a:t>
            </a:r>
            <a:r>
              <a:rPr dirty="0" sz="1000" spc="15">
                <a:latin typeface="Calibri"/>
                <a:cs typeface="Calibri"/>
              </a:rPr>
              <a:t>) </a:t>
            </a:r>
            <a:r>
              <a:rPr dirty="0" sz="1000" spc="-40">
                <a:latin typeface="Calibri"/>
                <a:cs typeface="Calibri"/>
              </a:rPr>
              <a:t>;</a:t>
            </a:r>
            <a:r>
              <a:rPr dirty="0" sz="1000" spc="145">
                <a:latin typeface="Calibri"/>
                <a:cs typeface="Calibri"/>
              </a:rPr>
              <a:t> </a:t>
            </a:r>
            <a:r>
              <a:rPr dirty="0" sz="1000" spc="145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 </a:t>
            </a:r>
            <a:r>
              <a:rPr dirty="0" sz="1000" spc="45">
                <a:solidFill>
                  <a:srgbClr val="13B03D"/>
                </a:solidFill>
                <a:latin typeface="Calibri"/>
                <a:cs typeface="Calibri"/>
              </a:rPr>
              <a:t>mesh  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[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uu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(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 </a:t>
            </a:r>
            <a:r>
              <a:rPr dirty="0" sz="1000" spc="-20">
                <a:solidFill>
                  <a:srgbClr val="13B03D"/>
                </a:solidFill>
                <a:latin typeface="Calibri"/>
                <a:cs typeface="Calibri"/>
              </a:rPr>
              <a:t>,</a:t>
            </a:r>
            <a:r>
              <a:rPr dirty="0" sz="1000" spc="1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j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) </a:t>
            </a:r>
            <a:r>
              <a:rPr dirty="0" sz="1000" spc="-20">
                <a:solidFill>
                  <a:srgbClr val="13B03D"/>
                </a:solidFill>
                <a:latin typeface="Calibri"/>
                <a:cs typeface="Calibri"/>
              </a:rPr>
              <a:t>, </a:t>
            </a:r>
            <a:r>
              <a:rPr dirty="0" sz="1000" spc="65">
                <a:solidFill>
                  <a:srgbClr val="13B03D"/>
                </a:solidFill>
                <a:latin typeface="Calibri"/>
                <a:cs typeface="Calibri"/>
              </a:rPr>
              <a:t>vv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(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 </a:t>
            </a:r>
            <a:r>
              <a:rPr dirty="0" sz="1000" spc="-20">
                <a:solidFill>
                  <a:srgbClr val="13B03D"/>
                </a:solidFill>
                <a:latin typeface="Calibri"/>
                <a:cs typeface="Calibri"/>
              </a:rPr>
              <a:t>,</a:t>
            </a:r>
            <a:r>
              <a:rPr dirty="0" sz="1000" spc="19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j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)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]  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== </a:t>
            </a:r>
            <a:r>
              <a:rPr dirty="0" sz="1000" spc="-21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[</a:t>
            </a:r>
            <a:r>
              <a:rPr dirty="0" sz="10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5">
                <a:solidFill>
                  <a:srgbClr val="13B03D"/>
                </a:solidFill>
                <a:latin typeface="Calibri"/>
                <a:cs typeface="Calibri"/>
              </a:rPr>
              <a:t>xs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(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)</a:t>
            </a:r>
            <a:r>
              <a:rPr dirty="0" sz="1000" spc="1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13B03D"/>
                </a:solidFill>
                <a:latin typeface="Calibri"/>
                <a:cs typeface="Calibri"/>
              </a:rPr>
              <a:t>,</a:t>
            </a:r>
            <a:r>
              <a:rPr dirty="0" sz="1000" spc="-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90">
                <a:solidFill>
                  <a:srgbClr val="13B03D"/>
                </a:solidFill>
                <a:latin typeface="Calibri"/>
                <a:cs typeface="Calibri"/>
              </a:rPr>
              <a:t>ys</a:t>
            </a:r>
            <a:r>
              <a:rPr dirty="0" sz="1000" spc="-1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(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j</a:t>
            </a:r>
            <a:r>
              <a:rPr dirty="0" sz="1000" spc="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5">
                <a:solidFill>
                  <a:srgbClr val="13B03D"/>
                </a:solidFill>
                <a:latin typeface="Calibri"/>
                <a:cs typeface="Calibri"/>
              </a:rPr>
              <a:t>)</a:t>
            </a:r>
            <a:r>
              <a:rPr dirty="0" sz="1000" spc="5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0">
                <a:solidFill>
                  <a:srgbClr val="13B03D"/>
                </a:solidFill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388620" indent="-193675">
              <a:lnSpc>
                <a:spcPct val="100000"/>
              </a:lnSpc>
              <a:spcBef>
                <a:spcPts val="80"/>
              </a:spcBef>
              <a:buAutoNum type="arabicPlain"/>
              <a:tabLst>
                <a:tab pos="388620" algn="l"/>
                <a:tab pos="389255" algn="l"/>
              </a:tabLst>
            </a:pPr>
            <a:r>
              <a:rPr dirty="0" sz="1000" spc="120">
                <a:latin typeface="Calibri"/>
                <a:cs typeface="Calibri"/>
              </a:rPr>
              <a:t>x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x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u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v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87985" indent="-207010">
              <a:lnSpc>
                <a:spcPct val="100000"/>
              </a:lnSpc>
              <a:spcBef>
                <a:spcPts val="85"/>
              </a:spcBef>
              <a:buAutoNum type="arabicPlain"/>
              <a:tabLst>
                <a:tab pos="387985" algn="l"/>
                <a:tab pos="388620" algn="l"/>
              </a:tabLst>
            </a:pPr>
            <a:r>
              <a:rPr dirty="0" sz="1000" spc="110">
                <a:latin typeface="Calibri"/>
                <a:cs typeface="Calibri"/>
              </a:rPr>
              <a:t>y</a:t>
            </a:r>
            <a:r>
              <a:rPr dirty="0" sz="1000" spc="7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5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y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55">
                <a:latin typeface="Calibri"/>
                <a:cs typeface="Calibri"/>
              </a:rPr>
              <a:t>u</a:t>
            </a:r>
            <a:r>
              <a:rPr dirty="0" sz="1000" spc="45">
                <a:latin typeface="Calibri"/>
                <a:cs typeface="Calibri"/>
              </a:rPr>
              <a:t>u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100">
                <a:latin typeface="Calibri"/>
                <a:cs typeface="Calibri"/>
              </a:rPr>
              <a:t>v</a:t>
            </a:r>
            <a:r>
              <a:rPr dirty="0" sz="1000" spc="30">
                <a:latin typeface="Calibri"/>
                <a:cs typeface="Calibri"/>
              </a:rPr>
              <a:t>v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390525" indent="-206375">
              <a:lnSpc>
                <a:spcPct val="100000"/>
              </a:lnSpc>
              <a:spcBef>
                <a:spcPts val="85"/>
              </a:spcBef>
              <a:buAutoNum type="arabicPlain"/>
              <a:tabLst>
                <a:tab pos="390525" algn="l"/>
                <a:tab pos="391160" algn="l"/>
                <a:tab pos="2424430" algn="l"/>
              </a:tabLst>
            </a:pPr>
            <a:r>
              <a:rPr dirty="0" sz="1000" spc="100">
                <a:latin typeface="Calibri"/>
                <a:cs typeface="Calibri"/>
              </a:rPr>
              <a:t>zs 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=</a:t>
            </a:r>
            <a:r>
              <a:rPr dirty="0" sz="1000" spc="52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z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75">
                <a:latin typeface="Calibri"/>
                <a:cs typeface="Calibri"/>
              </a:rPr>
              <a:t> </a:t>
            </a:r>
            <a:r>
              <a:rPr dirty="0" sz="1000" spc="50">
                <a:latin typeface="Calibri"/>
                <a:cs typeface="Calibri"/>
              </a:rPr>
              <a:t>uu</a:t>
            </a:r>
            <a:r>
              <a:rPr dirty="0" sz="1000" spc="-20">
                <a:latin typeface="Calibri"/>
                <a:cs typeface="Calibri"/>
              </a:rPr>
              <a:t> ,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65">
                <a:latin typeface="Calibri"/>
                <a:cs typeface="Calibri"/>
              </a:rPr>
              <a:t>vv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</a:t>
            </a:r>
            <a:r>
              <a:rPr dirty="0" sz="1000" spc="9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;	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3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z </a:t>
            </a:r>
            <a:r>
              <a:rPr dirty="0" sz="1000" spc="254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values</a:t>
            </a:r>
            <a:endParaRPr sz="1000">
              <a:latin typeface="Calibri"/>
              <a:cs typeface="Calibri"/>
            </a:endParaRPr>
          </a:p>
          <a:p>
            <a:pPr marL="376555" indent="-250190">
              <a:lnSpc>
                <a:spcPct val="100000"/>
              </a:lnSpc>
              <a:spcBef>
                <a:spcPts val="85"/>
              </a:spcBef>
              <a:buFont typeface="Calibri"/>
              <a:buAutoNum type="arabicPlain"/>
              <a:tabLst>
                <a:tab pos="377190" algn="l"/>
              </a:tabLst>
            </a:pPr>
            <a:r>
              <a:rPr dirty="0" sz="1000" spc="35" b="1">
                <a:latin typeface="Calibri"/>
                <a:cs typeface="Calibri"/>
              </a:rPr>
              <a:t>mesh</a:t>
            </a:r>
            <a:r>
              <a:rPr dirty="0" sz="1000" spc="-100" b="1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(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xs</a:t>
            </a:r>
            <a:r>
              <a:rPr dirty="0" sz="1000" spc="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80">
                <a:latin typeface="Calibri"/>
                <a:cs typeface="Calibri"/>
              </a:rPr>
              <a:t>ys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zs</a:t>
            </a:r>
            <a:r>
              <a:rPr dirty="0" sz="1000" spc="10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20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60">
                <a:latin typeface="Calibri"/>
                <a:cs typeface="Calibri"/>
              </a:rPr>
              <a:t>l</a:t>
            </a:r>
            <a:r>
              <a:rPr dirty="0" sz="1000" spc="-110">
                <a:latin typeface="Calibri"/>
                <a:cs typeface="Calibri"/>
              </a:rPr>
              <a:t> </a:t>
            </a:r>
            <a:r>
              <a:rPr dirty="0" sz="1000" spc="140">
                <a:latin typeface="Calibri"/>
                <a:cs typeface="Calibri"/>
              </a:rPr>
              <a:t>inewidth</a:t>
            </a:r>
            <a:r>
              <a:rPr dirty="0" sz="1000" spc="14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’</a:t>
            </a:r>
            <a:r>
              <a:rPr dirty="0" sz="1000" spc="19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,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2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) </a:t>
            </a:r>
            <a:r>
              <a:rPr dirty="0" sz="1000" spc="254">
                <a:latin typeface="Calibri"/>
                <a:cs typeface="Calibri"/>
              </a:rPr>
              <a:t> </a:t>
            </a:r>
            <a:r>
              <a:rPr dirty="0" sz="1000" spc="100">
                <a:solidFill>
                  <a:srgbClr val="13B03D"/>
                </a:solidFill>
                <a:latin typeface="Calibri"/>
                <a:cs typeface="Calibri"/>
              </a:rPr>
              <a:t>%</a:t>
            </a:r>
            <a:r>
              <a:rPr dirty="0" sz="1000" spc="29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130">
                <a:solidFill>
                  <a:srgbClr val="13B03D"/>
                </a:solidFill>
                <a:latin typeface="Calibri"/>
                <a:cs typeface="Calibri"/>
              </a:rPr>
              <a:t>plot </a:t>
            </a:r>
            <a:r>
              <a:rPr dirty="0" sz="1000" spc="22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80">
                <a:solidFill>
                  <a:srgbClr val="13B03D"/>
                </a:solidFill>
                <a:latin typeface="Calibri"/>
                <a:cs typeface="Calibri"/>
              </a:rPr>
              <a:t>of </a:t>
            </a:r>
            <a:r>
              <a:rPr dirty="0" sz="1000" spc="2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25">
                <a:solidFill>
                  <a:srgbClr val="13B03D"/>
                </a:solidFill>
                <a:latin typeface="Calibri"/>
                <a:cs typeface="Calibri"/>
              </a:rPr>
              <a:t>r 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=</a:t>
            </a:r>
            <a:r>
              <a:rPr dirty="0" sz="1000" spc="57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x</a:t>
            </a:r>
            <a:r>
              <a:rPr dirty="0" sz="1000" spc="-8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13B03D"/>
                </a:solidFill>
                <a:latin typeface="Calibri"/>
                <a:cs typeface="Calibri"/>
              </a:rPr>
              <a:t>i  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+</a:t>
            </a:r>
            <a:r>
              <a:rPr dirty="0" sz="1000" spc="-30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y</a:t>
            </a:r>
            <a:r>
              <a:rPr dirty="0" sz="1000" spc="-8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30">
                <a:solidFill>
                  <a:srgbClr val="13B03D"/>
                </a:solidFill>
                <a:latin typeface="Calibri"/>
                <a:cs typeface="Calibri"/>
              </a:rPr>
              <a:t>j  </a:t>
            </a:r>
            <a:r>
              <a:rPr dirty="0" sz="1000" spc="55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13B03D"/>
                </a:solidFill>
                <a:latin typeface="Calibri"/>
                <a:cs typeface="Calibri"/>
              </a:rPr>
              <a:t>+</a:t>
            </a:r>
            <a:r>
              <a:rPr dirty="0" sz="1000" spc="509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000" spc="80">
                <a:solidFill>
                  <a:srgbClr val="13B03D"/>
                </a:solidFill>
                <a:latin typeface="Calibri"/>
                <a:cs typeface="Calibri"/>
              </a:rPr>
              <a:t>zk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33974" y="2965143"/>
            <a:ext cx="1193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40">
                <a:latin typeface="Calibri"/>
                <a:cs typeface="Calibri"/>
              </a:rPr>
              <a:t>13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304" y="1318828"/>
            <a:ext cx="29654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Integrales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8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Línea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y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90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de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7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Superficie</a:t>
            </a:r>
            <a:r>
              <a:rPr dirty="0" sz="1400" spc="2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spc="45" b="1">
                <a:solidFill>
                  <a:srgbClr val="22373A"/>
                </a:solidFill>
                <a:latin typeface="Calibri"/>
                <a:cs typeface="Calibri"/>
                <a:hlinkClick r:id="rId2" action="ppaction://hlinksldjump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56004" y="1674005"/>
            <a:ext cx="3048635" cy="5080"/>
            <a:chOff x="1356004" y="1674005"/>
            <a:chExt cx="3048635" cy="5080"/>
          </a:xfrm>
        </p:grpSpPr>
        <p:sp>
          <p:nvSpPr>
            <p:cNvPr id="4" name="object 4"/>
            <p:cNvSpPr/>
            <p:nvPr/>
          </p:nvSpPr>
          <p:spPr>
            <a:xfrm>
              <a:off x="1356004" y="1674005"/>
              <a:ext cx="3048635" cy="5080"/>
            </a:xfrm>
            <a:custGeom>
              <a:avLst/>
              <a:gdLst/>
              <a:ahLst/>
              <a:cxnLst/>
              <a:rect l="l" t="t" r="r" b="b"/>
              <a:pathLst>
                <a:path w="3048635" h="5080">
                  <a:moveTo>
                    <a:pt x="0" y="5060"/>
                  </a:moveTo>
                  <a:lnTo>
                    <a:pt x="0" y="0"/>
                  </a:lnTo>
                  <a:lnTo>
                    <a:pt x="3048038" y="0"/>
                  </a:lnTo>
                  <a:lnTo>
                    <a:pt x="304803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56004" y="1674005"/>
              <a:ext cx="1101090" cy="5080"/>
            </a:xfrm>
            <a:custGeom>
              <a:avLst/>
              <a:gdLst/>
              <a:ahLst/>
              <a:cxnLst/>
              <a:rect l="l" t="t" r="r" b="b"/>
              <a:pathLst>
                <a:path w="1101089" h="5080">
                  <a:moveTo>
                    <a:pt x="0" y="5060"/>
                  </a:moveTo>
                  <a:lnTo>
                    <a:pt x="0" y="0"/>
                  </a:lnTo>
                  <a:lnTo>
                    <a:pt x="1100690" y="0"/>
                  </a:lnTo>
                  <a:lnTo>
                    <a:pt x="110069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799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1276350"/>
            <a:chOff x="0" y="375723"/>
            <a:chExt cx="5760085" cy="127635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240280" cy="5080"/>
            </a:xfrm>
            <a:custGeom>
              <a:avLst/>
              <a:gdLst/>
              <a:ahLst/>
              <a:cxnLst/>
              <a:rect l="l" t="t" r="r" b="b"/>
              <a:pathLst>
                <a:path w="2240280" h="5079">
                  <a:moveTo>
                    <a:pt x="0" y="5060"/>
                  </a:moveTo>
                  <a:lnTo>
                    <a:pt x="0" y="0"/>
                  </a:lnTo>
                  <a:lnTo>
                    <a:pt x="2240008" y="0"/>
                  </a:lnTo>
                  <a:lnTo>
                    <a:pt x="2240008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59994" y="409409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20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9994" y="619861"/>
              <a:ext cx="5039995" cy="1031875"/>
            </a:xfrm>
            <a:custGeom>
              <a:avLst/>
              <a:gdLst/>
              <a:ahLst/>
              <a:cxnLst/>
              <a:rect l="l" t="t" r="r" b="b"/>
              <a:pathLst>
                <a:path w="5039995" h="1031875">
                  <a:moveTo>
                    <a:pt x="5039995" y="0"/>
                  </a:moveTo>
                  <a:lnTo>
                    <a:pt x="0" y="0"/>
                  </a:lnTo>
                  <a:lnTo>
                    <a:pt x="0" y="1031595"/>
                  </a:lnTo>
                  <a:lnTo>
                    <a:pt x="5039995" y="103159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393433" y="324660"/>
            <a:ext cx="3464560" cy="75946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100" spc="25" b="1">
                <a:solidFill>
                  <a:srgbClr val="22373A"/>
                </a:solidFill>
                <a:latin typeface="Calibri"/>
                <a:cs typeface="Calibri"/>
              </a:rPr>
              <a:t>Definición:</a:t>
            </a:r>
            <a:r>
              <a:rPr dirty="0" sz="1100" spc="10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22373A"/>
                </a:solidFill>
                <a:latin typeface="Calibri"/>
                <a:cs typeface="Calibri"/>
              </a:rPr>
              <a:t>Integral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22373A"/>
                </a:solidFill>
                <a:latin typeface="Calibri"/>
                <a:cs typeface="Calibri"/>
              </a:rPr>
              <a:t>línea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30" b="1">
                <a:solidFill>
                  <a:srgbClr val="22373A"/>
                </a:solidFill>
                <a:latin typeface="Calibri"/>
                <a:cs typeface="Calibri"/>
              </a:rPr>
              <a:t>un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22373A"/>
                </a:solidFill>
                <a:latin typeface="Calibri"/>
                <a:cs typeface="Calibri"/>
              </a:rPr>
              <a:t>campo</a:t>
            </a:r>
            <a:r>
              <a:rPr dirty="0" sz="1100" spc="15" b="1">
                <a:solidFill>
                  <a:srgbClr val="22373A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22373A"/>
                </a:solidFill>
                <a:latin typeface="Calibri"/>
                <a:cs typeface="Calibri"/>
              </a:rPr>
              <a:t>escalar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640"/>
              </a:spcBef>
              <a:buClr>
                <a:srgbClr val="22373A"/>
              </a:buClr>
              <a:buChar char="•"/>
              <a:tabLst>
                <a:tab pos="2438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curva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regular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25">
                <a:latin typeface="Calibri"/>
                <a:cs typeface="Calibri"/>
              </a:rPr>
              <a:t>trozos.</a:t>
            </a:r>
            <a:endParaRPr sz="1100">
              <a:latin typeface="Calibri"/>
              <a:cs typeface="Calibri"/>
            </a:endParaRPr>
          </a:p>
          <a:p>
            <a:pPr marL="243204" indent="-113664">
              <a:lnSpc>
                <a:spcPct val="100000"/>
              </a:lnSpc>
              <a:spcBef>
                <a:spcPts val="540"/>
              </a:spcBef>
              <a:buClr>
                <a:srgbClr val="22373A"/>
              </a:buClr>
              <a:buChar char="•"/>
              <a:tabLst>
                <a:tab pos="243840" algn="l"/>
              </a:tabLst>
            </a:pPr>
            <a:r>
              <a:rPr dirty="0" sz="1100" spc="60">
                <a:latin typeface="Calibri"/>
                <a:cs typeface="Calibri"/>
              </a:rPr>
              <a:t>Sea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 spc="45" b="1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una</a:t>
            </a:r>
            <a:r>
              <a:rPr dirty="0" sz="1100" spc="40">
                <a:latin typeface="Calibri"/>
                <a:cs typeface="Calibri"/>
              </a:rPr>
              <a:t> parametrización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20">
                <a:latin typeface="Calibri"/>
                <a:cs typeface="Calibri"/>
              </a:rPr>
              <a:t>C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tal </a:t>
            </a:r>
            <a:r>
              <a:rPr dirty="0" sz="1100" spc="50">
                <a:latin typeface="Calibri"/>
                <a:cs typeface="Calibri"/>
              </a:rPr>
              <a:t>que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r</a:t>
            </a:r>
            <a:r>
              <a:rPr dirty="0" sz="1100" spc="-10">
                <a:latin typeface="Tahoma"/>
                <a:cs typeface="Tahoma"/>
              </a:rPr>
              <a:t>([</a:t>
            </a:r>
            <a:r>
              <a:rPr dirty="0" sz="1100" spc="-10">
                <a:latin typeface="Calibri"/>
                <a:cs typeface="Calibri"/>
              </a:rPr>
              <a:t>a</a:t>
            </a:r>
            <a:r>
              <a:rPr dirty="0" sz="1100" spc="-10" b="0" i="1">
                <a:latin typeface="Bookman Old Style"/>
                <a:cs typeface="Bookman Old Style"/>
              </a:rPr>
              <a:t>,</a:t>
            </a:r>
            <a:r>
              <a:rPr dirty="0" sz="1100" spc="-14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Calibri"/>
                <a:cs typeface="Calibri"/>
              </a:rPr>
              <a:t>b</a:t>
            </a:r>
            <a:r>
              <a:rPr dirty="0" sz="1100" spc="-20">
                <a:latin typeface="Tahoma"/>
                <a:cs typeface="Tahoma"/>
              </a:rPr>
              <a:t>])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5">
                <a:latin typeface="Calibri"/>
                <a:cs typeface="Calibri"/>
              </a:rPr>
              <a:t>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3830" y="1392324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5">
                <a:latin typeface="Calibri"/>
                <a:cs typeface="Calibri"/>
              </a:rPr>
              <a:t>C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6869" y="1040789"/>
            <a:ext cx="66484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574675" algn="l"/>
              </a:tabLst>
            </a:pPr>
            <a:r>
              <a:rPr dirty="0" sz="1100" spc="260">
                <a:latin typeface="Tahoma"/>
                <a:cs typeface="Tahoma"/>
              </a:rPr>
              <a:t> </a:t>
            </a:r>
            <a:r>
              <a:rPr dirty="0" sz="1100" spc="260">
                <a:latin typeface="Tahoma"/>
                <a:cs typeface="Tahoma"/>
              </a:rPr>
              <a:t>	</a:t>
            </a: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7845" y="1118182"/>
            <a:ext cx="8445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40">
                <a:latin typeface="Calibri"/>
                <a:cs typeface="Calibri"/>
              </a:rPr>
              <a:t>b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64333" y="1229371"/>
            <a:ext cx="1419860" cy="3098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305"/>
              </a:lnSpc>
              <a:spcBef>
                <a:spcPts val="90"/>
              </a:spcBef>
              <a:tabLst>
                <a:tab pos="641350" algn="l"/>
              </a:tabLst>
            </a:pP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5">
                <a:latin typeface="Calibri"/>
                <a:cs typeface="Calibri"/>
              </a:rPr>
              <a:t>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5" i="1">
                <a:latin typeface="DejaVu Sans"/>
                <a:cs typeface="DejaVu Sans"/>
              </a:rPr>
              <a:t>◦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  <a:p>
            <a:pPr algn="ctr" marR="328295">
              <a:lnSpc>
                <a:spcPts val="944"/>
              </a:lnSpc>
            </a:pPr>
            <a:r>
              <a:rPr dirty="0" sz="800" spc="40">
                <a:latin typeface="Calibri"/>
                <a:cs typeface="Calibri"/>
              </a:rPr>
              <a:t>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59994" y="1729295"/>
            <a:ext cx="5039995" cy="1259205"/>
            <a:chOff x="359994" y="1729295"/>
            <a:chExt cx="5039995" cy="1259205"/>
          </a:xfrm>
        </p:grpSpPr>
        <p:sp>
          <p:nvSpPr>
            <p:cNvPr id="16" name="object 16"/>
            <p:cNvSpPr/>
            <p:nvPr/>
          </p:nvSpPr>
          <p:spPr>
            <a:xfrm>
              <a:off x="359994" y="1729295"/>
              <a:ext cx="5039995" cy="210820"/>
            </a:xfrm>
            <a:custGeom>
              <a:avLst/>
              <a:gdLst/>
              <a:ahLst/>
              <a:cxnLst/>
              <a:rect l="l" t="t" r="r" b="b"/>
              <a:pathLst>
                <a:path w="5039995" h="210819">
                  <a:moveTo>
                    <a:pt x="5039995" y="0"/>
                  </a:moveTo>
                  <a:lnTo>
                    <a:pt x="0" y="0"/>
                  </a:lnTo>
                  <a:lnTo>
                    <a:pt x="0" y="210451"/>
                  </a:lnTo>
                  <a:lnTo>
                    <a:pt x="5039995" y="210451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59994" y="1939747"/>
              <a:ext cx="5039995" cy="1048385"/>
            </a:xfrm>
            <a:custGeom>
              <a:avLst/>
              <a:gdLst/>
              <a:ahLst/>
              <a:cxnLst/>
              <a:rect l="l" t="t" r="r" b="b"/>
              <a:pathLst>
                <a:path w="5039995" h="1048385">
                  <a:moveTo>
                    <a:pt x="5039995" y="0"/>
                  </a:moveTo>
                  <a:lnTo>
                    <a:pt x="0" y="0"/>
                  </a:lnTo>
                  <a:lnTo>
                    <a:pt x="0" y="1048385"/>
                  </a:lnTo>
                  <a:lnTo>
                    <a:pt x="5039995" y="1048385"/>
                  </a:lnTo>
                  <a:lnTo>
                    <a:pt x="5039995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380733" y="1727262"/>
            <a:ext cx="4385945" cy="7334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semicircunferencia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derechas)</a:t>
            </a:r>
            <a:endParaRPr sz="1100">
              <a:latin typeface="Calibri"/>
              <a:cs typeface="Calibri"/>
            </a:endParaRPr>
          </a:p>
          <a:p>
            <a:pPr algn="ctr" marL="350520">
              <a:lnSpc>
                <a:spcPct val="100000"/>
              </a:lnSpc>
              <a:spcBef>
                <a:spcPts val="1090"/>
              </a:spcBef>
            </a:pPr>
            <a:r>
              <a:rPr dirty="0" sz="1100" spc="80">
                <a:latin typeface="Calibri"/>
                <a:cs typeface="Calibri"/>
              </a:rPr>
              <a:t>S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tr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baseline="13888" sz="1200" spc="-37" b="0" i="1">
                <a:latin typeface="Bookman Old Style"/>
                <a:cs typeface="Bookman Old Style"/>
              </a:rPr>
              <a:t>π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-10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baseline="13888" sz="1200" spc="-37" b="0" i="1">
                <a:latin typeface="Bookman Old Style"/>
                <a:cs typeface="Bookman Old Style"/>
              </a:rPr>
              <a:t>π</a:t>
            </a:r>
            <a:r>
              <a:rPr dirty="0" sz="1100" spc="-240" b="0" i="1">
                <a:latin typeface="Bookman Old Style"/>
                <a:cs typeface="Bookman Old Style"/>
              </a:rPr>
              <a:t>/</a:t>
            </a:r>
            <a:r>
              <a:rPr dirty="0" sz="750" spc="-10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marL="2011045">
              <a:lnSpc>
                <a:spcPct val="100000"/>
              </a:lnSpc>
              <a:spcBef>
                <a:spcPts val="535"/>
              </a:spcBef>
              <a:tabLst>
                <a:tab pos="3530600" algn="l"/>
                <a:tab pos="3846195" algn="l"/>
              </a:tabLst>
            </a:pP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0">
                <a:latin typeface="Tahoma"/>
                <a:cs typeface="Tahoma"/>
              </a:rPr>
              <a:t>sin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b="1">
                <a:latin typeface="Calibri"/>
                <a:cs typeface="Calibri"/>
              </a:rPr>
              <a:t>	</a:t>
            </a:r>
            <a:r>
              <a:rPr dirty="0" sz="1100" spc="140">
                <a:latin typeface="Lucida Sans Unicode"/>
                <a:cs typeface="Lucida Sans Unicode"/>
              </a:rPr>
              <a:t>'V'- </a:t>
            </a:r>
            <a:r>
              <a:rPr dirty="0" sz="1100">
                <a:latin typeface="Lucida Sans Unicode"/>
                <a:cs typeface="Lucida Sans Unicode"/>
              </a:rPr>
              <a:t>	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≡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70"/>
              </a:spcBef>
            </a:pPr>
            <a:r>
              <a:rPr dirty="0" spc="-25"/>
              <a:t>14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2597" y="2405175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4158" y="2727895"/>
            <a:ext cx="1638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7361" sz="1200" spc="7">
                <a:latin typeface="Calibri"/>
                <a:cs typeface="Calibri"/>
              </a:rPr>
              <a:t>S</a:t>
            </a:r>
            <a:r>
              <a:rPr dirty="0" sz="600" spc="5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3450" y="2756711"/>
            <a:ext cx="3930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 i="1">
                <a:latin typeface="DejaVu Sans"/>
                <a:cs typeface="DejaVu Sans"/>
              </a:rPr>
              <a:t>∩{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15" i="1">
                <a:latin typeface="DejaVu Sans"/>
                <a:cs typeface="DejaVu Sans"/>
              </a:rPr>
              <a:t>≥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-90" i="1">
                <a:latin typeface="DejaVu Sans"/>
                <a:cs typeface="DejaVu Sans"/>
              </a:rPr>
              <a:t>}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11006" y="2405175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49551" y="2488900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01468" y="2482569"/>
            <a:ext cx="1022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62581" y="2756711"/>
            <a:ext cx="2889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800" spc="-60" i="1">
                <a:latin typeface="DejaVu Sans"/>
                <a:cs typeface="DejaVu Sans"/>
              </a:rPr>
              <a:t>−</a:t>
            </a:r>
            <a:r>
              <a:rPr dirty="0" baseline="13888" sz="900" spc="-89" i="1">
                <a:latin typeface="Trebuchet MS"/>
                <a:cs typeface="Trebuchet MS"/>
              </a:rPr>
              <a:t>π</a:t>
            </a:r>
            <a:r>
              <a:rPr dirty="0" sz="800" spc="-60" b="0" i="1">
                <a:latin typeface="Bookman Old Style"/>
                <a:cs typeface="Bookman Old Style"/>
              </a:rPr>
              <a:t>/</a:t>
            </a:r>
            <a:r>
              <a:rPr dirty="0" sz="550" spc="-6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80515" y="2593757"/>
            <a:ext cx="1958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61085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5">
                <a:latin typeface="Tahoma"/>
                <a:cs typeface="Tahoma"/>
              </a:rPr>
              <a:t>exp(sin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90504" y="2558058"/>
            <a:ext cx="20510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3888" sz="900" spc="-60" i="1">
                <a:latin typeface="Trebuchet MS"/>
                <a:cs typeface="Trebuchet MS"/>
              </a:rPr>
              <a:t>π</a:t>
            </a:r>
            <a:r>
              <a:rPr dirty="0" sz="800" spc="-40" b="0" i="1">
                <a:latin typeface="Bookman Old Style"/>
                <a:cs typeface="Bookman Old Style"/>
              </a:rPr>
              <a:t>/</a:t>
            </a:r>
            <a:r>
              <a:rPr dirty="0" sz="550" spc="-40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9546" y="2687769"/>
            <a:ext cx="806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70" i="1">
                <a:latin typeface="Trebuchet MS"/>
                <a:cs typeface="Trebuchet MS"/>
              </a:rPr>
              <a:t>π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15904" y="2681438"/>
            <a:ext cx="2381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45" i="1">
                <a:latin typeface="DejaVu Sans"/>
                <a:cs typeface="DejaVu Sans"/>
              </a:rPr>
              <a:t>—</a:t>
            </a:r>
            <a:r>
              <a:rPr dirty="0" sz="800" spc="-145" i="1">
                <a:latin typeface="DejaVu Sans"/>
                <a:cs typeface="DejaVu Sans"/>
              </a:rPr>
              <a:t> </a:t>
            </a:r>
            <a:r>
              <a:rPr dirty="0" sz="800" spc="-100" i="1">
                <a:latin typeface="DejaVu Sans"/>
                <a:cs typeface="DejaVu Sans"/>
              </a:rPr>
              <a:t> </a:t>
            </a:r>
            <a:r>
              <a:rPr dirty="0" sz="800" spc="-155" b="0" i="1">
                <a:latin typeface="Bookman Old Style"/>
                <a:cs typeface="Bookman Old Style"/>
              </a:rPr>
              <a:t>/</a:t>
            </a:r>
            <a:r>
              <a:rPr dirty="0" sz="550" spc="-5">
                <a:latin typeface="Calibri"/>
                <a:cs typeface="Calibri"/>
              </a:rPr>
              <a:t>2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40976" y="2593757"/>
            <a:ext cx="20066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5900" algn="l"/>
                <a:tab pos="1443990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20">
                <a:latin typeface="Calibri"/>
                <a:cs typeface="Calibri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exp(sin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sz="1100" i="1">
                <a:latin typeface="DejaVu Sans"/>
                <a:cs typeface="DejaVu Sans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5">
                <a:latin typeface="Tahoma"/>
                <a:cs typeface="Tahoma"/>
              </a:rPr>
              <a:t>sinh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799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400300" cy="5080"/>
            </a:xfrm>
            <a:custGeom>
              <a:avLst/>
              <a:gdLst/>
              <a:ahLst/>
              <a:cxnLst/>
              <a:rect l="l" t="t" r="r" b="b"/>
              <a:pathLst>
                <a:path w="2400300" h="5079">
                  <a:moveTo>
                    <a:pt x="0" y="5060"/>
                  </a:moveTo>
                  <a:lnTo>
                    <a:pt x="0" y="0"/>
                  </a:lnTo>
                  <a:lnTo>
                    <a:pt x="2400060" y="0"/>
                  </a:lnTo>
                  <a:lnTo>
                    <a:pt x="2400060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59994" y="757681"/>
            <a:ext cx="5039995" cy="210820"/>
          </a:xfrm>
          <a:custGeom>
            <a:avLst/>
            <a:gdLst/>
            <a:ahLst/>
            <a:cxnLst/>
            <a:rect l="l" t="t" r="r" b="b"/>
            <a:pathLst>
              <a:path w="5039995" h="210819">
                <a:moveTo>
                  <a:pt x="5039995" y="0"/>
                </a:moveTo>
                <a:lnTo>
                  <a:pt x="0" y="0"/>
                </a:lnTo>
                <a:lnTo>
                  <a:pt x="0" y="210451"/>
                </a:lnTo>
                <a:lnTo>
                  <a:pt x="5039995" y="210451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433" y="755648"/>
            <a:ext cx="3481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Ejemplo</a:t>
            </a:r>
            <a:r>
              <a:rPr dirty="0" sz="1100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35" b="1">
                <a:solidFill>
                  <a:srgbClr val="13B03D"/>
                </a:solidFill>
                <a:latin typeface="Calibri"/>
                <a:cs typeface="Calibri"/>
              </a:rPr>
              <a:t>(Integral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sobre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semicircunferencia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derechas)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968120"/>
            <a:ext cx="5039995" cy="1040130"/>
          </a:xfrm>
          <a:custGeom>
            <a:avLst/>
            <a:gdLst/>
            <a:ahLst/>
            <a:cxnLst/>
            <a:rect l="l" t="t" r="r" b="b"/>
            <a:pathLst>
              <a:path w="5039995" h="1040130">
                <a:moveTo>
                  <a:pt x="5039995" y="0"/>
                </a:moveTo>
                <a:lnTo>
                  <a:pt x="0" y="0"/>
                </a:lnTo>
                <a:lnTo>
                  <a:pt x="0" y="1040091"/>
                </a:lnTo>
                <a:lnTo>
                  <a:pt x="5039995" y="1040091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83640" y="991956"/>
            <a:ext cx="3533140" cy="4972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635"/>
              </a:spcBef>
            </a:pPr>
            <a:r>
              <a:rPr dirty="0" sz="1100" spc="85">
                <a:latin typeface="Calibri"/>
                <a:cs typeface="Calibri"/>
              </a:rPr>
              <a:t>S</a:t>
            </a:r>
            <a:r>
              <a:rPr dirty="0" baseline="31250" sz="1200" spc="-97">
                <a:latin typeface="Calibri"/>
                <a:cs typeface="Calibri"/>
              </a:rPr>
              <a:t>1</a:t>
            </a:r>
            <a:r>
              <a:rPr dirty="0" baseline="31250" sz="1200" spc="-97">
                <a:latin typeface="Calibri"/>
                <a:cs typeface="Calibri"/>
              </a:rPr>
              <a:t> </a:t>
            </a:r>
            <a:r>
              <a:rPr dirty="0" baseline="31250" sz="1200" spc="-104">
                <a:latin typeface="Calibri"/>
                <a:cs typeface="Calibri"/>
              </a:rPr>
              <a:t> </a:t>
            </a:r>
            <a:r>
              <a:rPr dirty="0" sz="1100" spc="-80" i="1">
                <a:latin typeface="DejaVu Sans"/>
                <a:cs typeface="DejaVu Sans"/>
              </a:rPr>
              <a:t>∩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155" i="1">
                <a:latin typeface="DejaVu Sans"/>
                <a:cs typeface="DejaVu Sans"/>
              </a:rPr>
              <a:t>{</a:t>
            </a: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≥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155" i="1">
                <a:latin typeface="DejaVu Sans"/>
                <a:cs typeface="DejaVu Sans"/>
              </a:rPr>
              <a:t>}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libri"/>
                <a:cs typeface="Calibri"/>
              </a:rPr>
              <a:t>tr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90">
                <a:latin typeface="Tahoma"/>
                <a:cs typeface="Tahoma"/>
              </a:rPr>
              <a:t>: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 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sin(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cos(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  <a:p>
            <a:pPr algn="r" marR="60325">
              <a:lnSpc>
                <a:spcPct val="100000"/>
              </a:lnSpc>
              <a:spcBef>
                <a:spcPts val="540"/>
              </a:spcBef>
              <a:tabLst>
                <a:tab pos="1939925" algn="l"/>
              </a:tabLst>
            </a:pPr>
            <a:r>
              <a:rPr dirty="0" sz="1100" spc="15" b="1">
                <a:latin typeface="Calibri"/>
                <a:cs typeface="Calibri"/>
              </a:rPr>
              <a:t>r</a:t>
            </a:r>
            <a:r>
              <a:rPr dirty="0" baseline="31250" sz="1200" spc="22" i="1">
                <a:latin typeface="DejaVu Sans"/>
                <a:cs typeface="DejaVu Sans"/>
              </a:rPr>
              <a:t>,</a:t>
            </a:r>
            <a:r>
              <a:rPr dirty="0" sz="1100" spc="15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 spc="15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-105" b="0" i="1">
                <a:latin typeface="Bookman Old Style"/>
                <a:cs typeface="Bookman Old Style"/>
              </a:rPr>
              <a:t> </a:t>
            </a:r>
            <a:r>
              <a:rPr dirty="0" sz="1100" spc="-20">
                <a:latin typeface="Tahoma"/>
                <a:cs typeface="Tahoma"/>
              </a:rPr>
              <a:t>cos(</a:t>
            </a:r>
            <a:r>
              <a:rPr dirty="0" sz="1100" spc="-20" b="0" i="1">
                <a:latin typeface="Bookman Old Style"/>
                <a:cs typeface="Bookman Old Style"/>
              </a:rPr>
              <a:t>π</a:t>
            </a:r>
            <a:r>
              <a:rPr dirty="0" sz="1100" spc="-20">
                <a:latin typeface="Calibri"/>
                <a:cs typeface="Calibri"/>
              </a:rPr>
              <a:t>t</a:t>
            </a:r>
            <a:r>
              <a:rPr dirty="0" sz="1100" spc="-20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30" b="1">
                <a:latin typeface="Calibri"/>
                <a:cs typeface="Calibri"/>
              </a:rPr>
              <a:t>i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00" i="1">
                <a:latin typeface="DejaVu Sans"/>
                <a:cs typeface="DejaVu Sans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-105" b="0" i="1">
                <a:latin typeface="Bookman Old Style"/>
                <a:cs typeface="Bookman Old Style"/>
              </a:rPr>
              <a:t> </a:t>
            </a:r>
            <a:r>
              <a:rPr dirty="0" sz="1100" spc="-15">
                <a:latin typeface="Tahoma"/>
                <a:cs typeface="Tahoma"/>
              </a:rPr>
              <a:t>sin(</a:t>
            </a:r>
            <a:r>
              <a:rPr dirty="0" sz="1100" spc="-15" b="0" i="1">
                <a:latin typeface="Bookman Old Style"/>
                <a:cs typeface="Bookman Old Style"/>
              </a:rPr>
              <a:t>π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 spc="-15">
                <a:latin typeface="Tahoma"/>
                <a:cs typeface="Tahoma"/>
              </a:rPr>
              <a:t>)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20" b="1">
                <a:latin typeface="Calibri"/>
                <a:cs typeface="Calibri"/>
              </a:rPr>
              <a:t>j	</a:t>
            </a:r>
            <a:r>
              <a:rPr dirty="0" sz="1100" spc="350">
                <a:latin typeface="Lucida Sans Unicode"/>
                <a:cs typeface="Lucida Sans Unicode"/>
              </a:rPr>
              <a:t>�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70"/>
              </a:spcBef>
            </a:pPr>
            <a:r>
              <a:rPr dirty="0" spc="-25"/>
              <a:t>15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87189" y="1297380"/>
            <a:ext cx="584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31250" sz="1200" spc="37" i="1">
                <a:latin typeface="DejaVu Sans"/>
                <a:cs typeface="DejaVu Sans"/>
              </a:rPr>
              <a:t>,</a:t>
            </a:r>
            <a:r>
              <a:rPr dirty="0" sz="1100" spc="-70" i="1">
                <a:latin typeface="DejaVu Sans"/>
                <a:cs typeface="DejaVu Sans"/>
              </a:rPr>
              <a:t>||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75" i="1">
                <a:latin typeface="DejaVu Sans"/>
                <a:cs typeface="DejaVu Sans"/>
              </a:rPr>
              <a:t>≡</a:t>
            </a:r>
            <a:r>
              <a:rPr dirty="0" sz="1100" spc="-45" i="1">
                <a:latin typeface="DejaVu Sans"/>
                <a:cs typeface="DejaVu Sans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0430" y="1425256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2005" y="1747975"/>
            <a:ext cx="1638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7361" sz="1200" spc="7">
                <a:latin typeface="Calibri"/>
                <a:cs typeface="Calibri"/>
              </a:rPr>
              <a:t>S</a:t>
            </a:r>
            <a:r>
              <a:rPr dirty="0" sz="600" spc="5">
                <a:latin typeface="Calibri"/>
                <a:cs typeface="Calibri"/>
              </a:rPr>
              <a:t>1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283" y="1776792"/>
            <a:ext cx="3930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5" i="1">
                <a:latin typeface="DejaVu Sans"/>
                <a:cs typeface="DejaVu Sans"/>
              </a:rPr>
              <a:t>∩{</a:t>
            </a:r>
            <a:r>
              <a:rPr dirty="0" sz="800" spc="35">
                <a:latin typeface="Calibri"/>
                <a:cs typeface="Calibri"/>
              </a:rPr>
              <a:t>x</a:t>
            </a:r>
            <a:r>
              <a:rPr dirty="0" sz="800" spc="-15" i="1">
                <a:latin typeface="DejaVu Sans"/>
                <a:cs typeface="DejaVu Sans"/>
              </a:rPr>
              <a:t>≥</a:t>
            </a:r>
            <a:r>
              <a:rPr dirty="0" sz="800" spc="35">
                <a:latin typeface="Calibri"/>
                <a:cs typeface="Calibri"/>
              </a:rPr>
              <a:t>0</a:t>
            </a:r>
            <a:r>
              <a:rPr dirty="0" sz="800" spc="-90" i="1">
                <a:latin typeface="DejaVu Sans"/>
                <a:cs typeface="DejaVu Sans"/>
              </a:rPr>
              <a:t>}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8853" y="1425256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37397" y="1502649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75815" y="1776792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362" y="1613838"/>
            <a:ext cx="2298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54405" algn="l"/>
              </a:tabLst>
            </a:pPr>
            <a:r>
              <a:rPr dirty="0" sz="1100" spc="45">
                <a:latin typeface="Calibri"/>
                <a:cs typeface="Calibri"/>
              </a:rPr>
              <a:t>x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65">
                <a:latin typeface="Tahoma"/>
                <a:cs typeface="Tahoma"/>
              </a:rPr>
              <a:t>exp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y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-30">
                <a:latin typeface="Tahoma"/>
                <a:cs typeface="Tahoma"/>
              </a:rPr>
              <a:t>sin(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9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exp(cos(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r>
              <a:rPr dirty="0" sz="1100" spc="95" b="0" i="1">
                <a:latin typeface="Bookman Old Style"/>
                <a:cs typeface="Bookman Old Style"/>
              </a:rPr>
              <a:t> 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5" b="0" i="1">
                <a:latin typeface="Bookman Old Style"/>
                <a:cs typeface="Bookman Old Style"/>
              </a:rPr>
              <a:t>π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3963" y="1593962"/>
            <a:ext cx="692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65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67648" y="1613838"/>
            <a:ext cx="26015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749300" algn="l"/>
                <a:tab pos="1113790" algn="l"/>
              </a:tabLst>
            </a:pP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20">
                <a:latin typeface="Calibri"/>
                <a:cs typeface="Calibri"/>
              </a:rPr>
              <a:t>	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20">
                <a:latin typeface="Calibri"/>
                <a:cs typeface="Calibri"/>
              </a:rPr>
              <a:t>	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70" i="1">
                <a:latin typeface="DejaVu Sans"/>
                <a:cs typeface="DejaVu Sans"/>
              </a:rPr>
              <a:t> </a:t>
            </a:r>
            <a:r>
              <a:rPr dirty="0" sz="1100" spc="-45">
                <a:latin typeface="Tahoma"/>
                <a:cs typeface="Tahoma"/>
              </a:rPr>
              <a:t>exp(cos(</a:t>
            </a:r>
            <a:r>
              <a:rPr dirty="0" sz="1100" b="0" i="1">
                <a:latin typeface="Bookman Old Style"/>
                <a:cs typeface="Bookman Old Style"/>
              </a:rPr>
              <a:t>π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))</a:t>
            </a:r>
            <a:r>
              <a:rPr dirty="0" sz="1100" spc="-70" i="1">
                <a:latin typeface="DejaVu Sans"/>
                <a:cs typeface="DejaVu Sans"/>
              </a:rPr>
              <a:t>|</a:t>
            </a:r>
            <a:r>
              <a:rPr dirty="0" baseline="-17361" sz="1200" spc="52">
                <a:latin typeface="Calibri"/>
                <a:cs typeface="Calibri"/>
              </a:rPr>
              <a:t>0</a:t>
            </a:r>
            <a:r>
              <a:rPr dirty="0" baseline="-17361" sz="1200">
                <a:latin typeface="Calibri"/>
                <a:cs typeface="Calibri"/>
              </a:rPr>
              <a:t> </a:t>
            </a:r>
            <a:r>
              <a:rPr dirty="0" baseline="-17361" sz="1200" spc="-15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31295" y="1613838"/>
            <a:ext cx="4286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45">
                <a:latin typeface="Tahoma"/>
                <a:cs typeface="Tahoma"/>
              </a:rPr>
              <a:t>sinh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294" y="2107067"/>
            <a:ext cx="4318000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8000"/>
              </a:lnSpc>
              <a:spcBef>
                <a:spcPts val="100"/>
              </a:spcBef>
            </a:pPr>
            <a:r>
              <a:rPr dirty="0" sz="1100" spc="15" b="1">
                <a:latin typeface="Calibri"/>
                <a:cs typeface="Calibri"/>
              </a:rPr>
              <a:t>Nota: </a:t>
            </a:r>
            <a:r>
              <a:rPr dirty="0" sz="1100" spc="50">
                <a:latin typeface="Calibri"/>
                <a:cs typeface="Calibri"/>
              </a:rPr>
              <a:t>una </a:t>
            </a:r>
            <a:r>
              <a:rPr dirty="0" sz="1100" spc="35">
                <a:latin typeface="Calibri"/>
                <a:cs typeface="Calibri"/>
              </a:rPr>
              <a:t>integral </a:t>
            </a:r>
            <a:r>
              <a:rPr dirty="0" sz="1100" spc="50">
                <a:latin typeface="Calibri"/>
                <a:cs typeface="Calibri"/>
              </a:rPr>
              <a:t>de línea </a:t>
            </a:r>
            <a:r>
              <a:rPr dirty="0" sz="1100" spc="60">
                <a:latin typeface="Calibri"/>
                <a:cs typeface="Calibri"/>
              </a:rPr>
              <a:t>es </a:t>
            </a:r>
            <a:r>
              <a:rPr dirty="0" sz="1100" spc="50">
                <a:latin typeface="Calibri"/>
                <a:cs typeface="Calibri"/>
              </a:rPr>
              <a:t>de un </a:t>
            </a:r>
            <a:r>
              <a:rPr dirty="0" sz="1100" spc="50">
                <a:solidFill>
                  <a:srgbClr val="EB801A"/>
                </a:solidFill>
                <a:latin typeface="Calibri"/>
                <a:cs typeface="Calibri"/>
              </a:rPr>
              <a:t>campo escalar </a:t>
            </a:r>
            <a:r>
              <a:rPr dirty="0" sz="1100" spc="50">
                <a:latin typeface="Calibri"/>
                <a:cs typeface="Calibri"/>
              </a:rPr>
              <a:t>no depende de </a:t>
            </a:r>
            <a:r>
              <a:rPr dirty="0" sz="1100" spc="55">
                <a:latin typeface="Calibri"/>
                <a:cs typeface="Calibri"/>
              </a:rPr>
              <a:t>la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parametrización (ni </a:t>
            </a:r>
            <a:r>
              <a:rPr dirty="0" sz="1100" spc="45">
                <a:latin typeface="Calibri"/>
                <a:cs typeface="Calibri"/>
              </a:rPr>
              <a:t>siquiera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50">
                <a:latin typeface="Calibri"/>
                <a:cs typeface="Calibri"/>
              </a:rPr>
              <a:t>de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la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orientación).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375920"/>
          </a:xfrm>
          <a:custGeom>
            <a:avLst/>
            <a:gdLst/>
            <a:ahLst/>
            <a:cxnLst/>
            <a:rect l="l" t="t" r="r" b="b"/>
            <a:pathLst>
              <a:path w="5760085" h="375920">
                <a:moveTo>
                  <a:pt x="5759996" y="0"/>
                </a:moveTo>
                <a:lnTo>
                  <a:pt x="0" y="0"/>
                </a:lnTo>
                <a:lnTo>
                  <a:pt x="0" y="375729"/>
                </a:lnTo>
                <a:lnTo>
                  <a:pt x="5759996" y="375729"/>
                </a:lnTo>
                <a:lnTo>
                  <a:pt x="5759996" y="0"/>
                </a:lnTo>
                <a:close/>
              </a:path>
            </a:pathLst>
          </a:custGeom>
          <a:solidFill>
            <a:srgbClr val="2237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31" y="75867"/>
            <a:ext cx="2799715" cy="2076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Integrales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0" b="1">
                <a:solidFill>
                  <a:srgbClr val="F9F9F9"/>
                </a:solidFill>
                <a:latin typeface="Calibri"/>
                <a:cs typeface="Calibri"/>
              </a:rPr>
              <a:t>Línea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60" b="1">
                <a:solidFill>
                  <a:srgbClr val="F9F9F9"/>
                </a:solidFill>
                <a:latin typeface="Calibri"/>
                <a:cs typeface="Calibri"/>
              </a:rPr>
              <a:t>de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0" b="1">
                <a:solidFill>
                  <a:srgbClr val="F9F9F9"/>
                </a:solidFill>
                <a:latin typeface="Calibri"/>
                <a:cs typeface="Calibri"/>
              </a:rPr>
              <a:t>un</a:t>
            </a:r>
            <a:r>
              <a:rPr dirty="0" u="none" sz="1200" spc="20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45" b="1">
                <a:solidFill>
                  <a:srgbClr val="F9F9F9"/>
                </a:solidFill>
                <a:latin typeface="Calibri"/>
                <a:cs typeface="Calibri"/>
              </a:rPr>
              <a:t>Campo</a:t>
            </a:r>
            <a:r>
              <a:rPr dirty="0" u="none" sz="1200" spc="15" b="1">
                <a:solidFill>
                  <a:srgbClr val="F9F9F9"/>
                </a:solidFill>
                <a:latin typeface="Calibri"/>
                <a:cs typeface="Calibri"/>
              </a:rPr>
              <a:t> </a:t>
            </a:r>
            <a:r>
              <a:rPr dirty="0" u="none" sz="1200" spc="55" b="1">
                <a:solidFill>
                  <a:srgbClr val="F9F9F9"/>
                </a:solidFill>
                <a:latin typeface="Calibri"/>
                <a:cs typeface="Calibri"/>
              </a:rPr>
              <a:t>Escalar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75723"/>
            <a:ext cx="5760085" cy="5080"/>
            <a:chOff x="0" y="375723"/>
            <a:chExt cx="5760085" cy="5080"/>
          </a:xfrm>
        </p:grpSpPr>
        <p:sp>
          <p:nvSpPr>
            <p:cNvPr id="5" name="object 5"/>
            <p:cNvSpPr/>
            <p:nvPr/>
          </p:nvSpPr>
          <p:spPr>
            <a:xfrm>
              <a:off x="0" y="378256"/>
              <a:ext cx="5760085" cy="0"/>
            </a:xfrm>
            <a:custGeom>
              <a:avLst/>
              <a:gdLst/>
              <a:ahLst/>
              <a:cxnLst/>
              <a:rect l="l" t="t" r="r" b="b"/>
              <a:pathLst>
                <a:path w="5760085" h="0">
                  <a:moveTo>
                    <a:pt x="0" y="0"/>
                  </a:moveTo>
                  <a:lnTo>
                    <a:pt x="5759996" y="0"/>
                  </a:lnTo>
                </a:path>
              </a:pathLst>
            </a:custGeom>
            <a:ln w="5054">
              <a:solidFill>
                <a:srgbClr val="D5C5B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75723"/>
              <a:ext cx="5760085" cy="5080"/>
            </a:xfrm>
            <a:custGeom>
              <a:avLst/>
              <a:gdLst/>
              <a:ahLst/>
              <a:cxnLst/>
              <a:rect l="l" t="t" r="r" b="b"/>
              <a:pathLst>
                <a:path w="5760085" h="5079">
                  <a:moveTo>
                    <a:pt x="0" y="5060"/>
                  </a:moveTo>
                  <a:lnTo>
                    <a:pt x="0" y="0"/>
                  </a:lnTo>
                  <a:lnTo>
                    <a:pt x="5760073" y="0"/>
                  </a:lnTo>
                  <a:lnTo>
                    <a:pt x="5760073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D5C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375723"/>
              <a:ext cx="2560320" cy="5080"/>
            </a:xfrm>
            <a:custGeom>
              <a:avLst/>
              <a:gdLst/>
              <a:ahLst/>
              <a:cxnLst/>
              <a:rect l="l" t="t" r="r" b="b"/>
              <a:pathLst>
                <a:path w="2560320" h="5079">
                  <a:moveTo>
                    <a:pt x="0" y="5060"/>
                  </a:moveTo>
                  <a:lnTo>
                    <a:pt x="0" y="0"/>
                  </a:lnTo>
                  <a:lnTo>
                    <a:pt x="2560022" y="0"/>
                  </a:lnTo>
                  <a:lnTo>
                    <a:pt x="2560022" y="5060"/>
                  </a:lnTo>
                  <a:lnTo>
                    <a:pt x="0" y="5060"/>
                  </a:lnTo>
                  <a:close/>
                </a:path>
              </a:pathLst>
            </a:custGeom>
            <a:solidFill>
              <a:srgbClr val="EB80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359994" y="547966"/>
            <a:ext cx="5039995" cy="214629"/>
          </a:xfrm>
          <a:custGeom>
            <a:avLst/>
            <a:gdLst/>
            <a:ahLst/>
            <a:cxnLst/>
            <a:rect l="l" t="t" r="r" b="b"/>
            <a:pathLst>
              <a:path w="5039995" h="214629">
                <a:moveTo>
                  <a:pt x="5039995" y="0"/>
                </a:moveTo>
                <a:lnTo>
                  <a:pt x="0" y="0"/>
                </a:lnTo>
                <a:lnTo>
                  <a:pt x="0" y="214604"/>
                </a:lnTo>
                <a:lnTo>
                  <a:pt x="5039995" y="214604"/>
                </a:lnTo>
                <a:lnTo>
                  <a:pt x="5039995" y="0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433" y="545933"/>
            <a:ext cx="37064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 b="1">
                <a:solidFill>
                  <a:srgbClr val="13B03D"/>
                </a:solidFill>
                <a:latin typeface="Calibri"/>
                <a:cs typeface="Calibri"/>
              </a:rPr>
              <a:t>Ejemp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spc="45" b="1">
                <a:solidFill>
                  <a:srgbClr val="13B03D"/>
                </a:solidFill>
                <a:latin typeface="Calibri"/>
                <a:cs typeface="Calibri"/>
              </a:rPr>
              <a:t>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25" b="1">
                <a:solidFill>
                  <a:srgbClr val="13B03D"/>
                </a:solidFill>
                <a:latin typeface="Calibri"/>
                <a:cs typeface="Calibri"/>
              </a:rPr>
              <a:t>(</a:t>
            </a:r>
            <a:r>
              <a:rPr dirty="0" sz="1100" spc="-5" b="1">
                <a:solidFill>
                  <a:srgbClr val="13B03D"/>
                </a:solidFill>
                <a:latin typeface="Calibri"/>
                <a:cs typeface="Calibri"/>
              </a:rPr>
              <a:t>P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5" b="1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100" spc="55" b="1">
                <a:solidFill>
                  <a:srgbClr val="13B03D"/>
                </a:solidFill>
                <a:latin typeface="Calibri"/>
                <a:cs typeface="Calibri"/>
              </a:rPr>
              <a:t>ábo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l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r>
              <a:rPr dirty="0" sz="1100" spc="-3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45">
                <a:solidFill>
                  <a:srgbClr val="13B03D"/>
                </a:solidFill>
                <a:latin typeface="Calibri"/>
                <a:cs typeface="Calibri"/>
              </a:rPr>
              <a:t>0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-8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4</a:t>
            </a:r>
            <a:r>
              <a:rPr dirty="0" sz="1100" spc="-3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-25" b="1">
                <a:solidFill>
                  <a:srgbClr val="13B03D"/>
                </a:solidFill>
                <a:latin typeface="Calibri"/>
                <a:cs typeface="Calibri"/>
              </a:rPr>
              <a:t>,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r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ec</a:t>
            </a:r>
            <a:r>
              <a:rPr dirty="0" sz="1100" spc="25" b="1">
                <a:solidFill>
                  <a:srgbClr val="13B03D"/>
                </a:solidFill>
                <a:latin typeface="Calibri"/>
                <a:cs typeface="Calibri"/>
              </a:rPr>
              <a:t>t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de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15">
                <a:solidFill>
                  <a:srgbClr val="13B03D"/>
                </a:solidFill>
                <a:latin typeface="Calibri"/>
                <a:cs typeface="Calibri"/>
              </a:rPr>
              <a:t>4</a:t>
            </a:r>
            <a:r>
              <a:rPr dirty="0" sz="1100" spc="-3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-80">
                <a:solidFill>
                  <a:srgbClr val="13B03D"/>
                </a:solidFill>
                <a:latin typeface="Tahoma"/>
                <a:cs typeface="Tahoma"/>
              </a:rPr>
              <a:t> </a:t>
            </a:r>
            <a:r>
              <a:rPr dirty="0" sz="1100" spc="50" b="1">
                <a:solidFill>
                  <a:srgbClr val="13B03D"/>
                </a:solidFill>
                <a:latin typeface="Calibri"/>
                <a:cs typeface="Calibri"/>
              </a:rPr>
              <a:t>a</a:t>
            </a:r>
            <a:r>
              <a:rPr dirty="0" sz="1100" spc="15" b="1">
                <a:solidFill>
                  <a:srgbClr val="13B03D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(</a:t>
            </a:r>
            <a:r>
              <a:rPr dirty="0" sz="1100" spc="10">
                <a:solidFill>
                  <a:srgbClr val="13B03D"/>
                </a:solidFill>
                <a:latin typeface="Calibri"/>
                <a:cs typeface="Calibri"/>
              </a:rPr>
              <a:t>4</a:t>
            </a:r>
            <a:r>
              <a:rPr dirty="0" sz="1100" spc="-30" b="0" i="1">
                <a:solidFill>
                  <a:srgbClr val="13B03D"/>
                </a:solidFill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solidFill>
                  <a:srgbClr val="13B03D"/>
                </a:solidFill>
                <a:latin typeface="Bookman Old Style"/>
                <a:cs typeface="Bookman Old Style"/>
              </a:rPr>
              <a:t> </a:t>
            </a:r>
            <a:r>
              <a:rPr dirty="0" sz="1100" spc="-215" i="1">
                <a:solidFill>
                  <a:srgbClr val="13B03D"/>
                </a:solidFill>
                <a:latin typeface="DejaVu Sans"/>
                <a:cs typeface="DejaVu Sans"/>
              </a:rPr>
              <a:t>−</a:t>
            </a:r>
            <a:r>
              <a:rPr dirty="0" sz="1100" spc="-25">
                <a:solidFill>
                  <a:srgbClr val="13B03D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13B03D"/>
                </a:solidFill>
                <a:latin typeface="Tahoma"/>
                <a:cs typeface="Tahoma"/>
              </a:rPr>
              <a:t>)</a:t>
            </a:r>
            <a:r>
              <a:rPr dirty="0" sz="1100" spc="10" b="1">
                <a:solidFill>
                  <a:srgbClr val="13B03D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9994" y="762571"/>
            <a:ext cx="5039995" cy="1911985"/>
          </a:xfrm>
          <a:custGeom>
            <a:avLst/>
            <a:gdLst/>
            <a:ahLst/>
            <a:cxnLst/>
            <a:rect l="l" t="t" r="r" b="b"/>
            <a:pathLst>
              <a:path w="5039995" h="1911985">
                <a:moveTo>
                  <a:pt x="5039995" y="0"/>
                </a:moveTo>
                <a:lnTo>
                  <a:pt x="0" y="0"/>
                </a:lnTo>
                <a:lnTo>
                  <a:pt x="0" y="1911438"/>
                </a:lnTo>
                <a:lnTo>
                  <a:pt x="5039995" y="1911438"/>
                </a:lnTo>
                <a:lnTo>
                  <a:pt x="5039995" y="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02813" y="954124"/>
            <a:ext cx="699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7660" algn="l"/>
              </a:tabLst>
            </a:pPr>
            <a:r>
              <a:rPr dirty="0" sz="1100" spc="350">
                <a:latin typeface="Lucida Sans Unicode"/>
                <a:cs typeface="Lucida Sans Unicode"/>
              </a:rPr>
              <a:t>�</a:t>
            </a:r>
            <a:r>
              <a:rPr dirty="0" sz="1100" spc="350">
                <a:latin typeface="Lucida Sans Unicode"/>
                <a:cs typeface="Lucida Sans Unicode"/>
              </a:rPr>
              <a:t>	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070" y="848257"/>
            <a:ext cx="3923029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2882265" algn="l"/>
              </a:tabLst>
            </a:pPr>
            <a:r>
              <a:rPr dirty="0" baseline="2525" sz="1650" spc="60" b="1">
                <a:latin typeface="Calibri"/>
                <a:cs typeface="Calibri"/>
              </a:rPr>
              <a:t>r</a:t>
            </a:r>
            <a:r>
              <a:rPr dirty="0" baseline="-6944" sz="1200" spc="-30">
                <a:latin typeface="Calibri"/>
                <a:cs typeface="Calibri"/>
              </a:rPr>
              <a:t>1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22">
                <a:latin typeface="Calibri"/>
                <a:cs typeface="Calibri"/>
              </a:rPr>
              <a:t>t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67">
                <a:latin typeface="Tahoma"/>
                <a:cs typeface="Tahoma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baseline="2525" sz="1650" spc="-60">
                <a:latin typeface="Tahoma"/>
                <a:cs typeface="Tahoma"/>
              </a:rPr>
              <a:t> </a:t>
            </a:r>
            <a:r>
              <a:rPr dirty="0" baseline="2525" sz="1650" spc="22">
                <a:latin typeface="Calibri"/>
                <a:cs typeface="Calibri"/>
              </a:rPr>
              <a:t>t</a:t>
            </a:r>
            <a:r>
              <a:rPr dirty="0" baseline="31250" sz="1200" spc="-22">
                <a:latin typeface="Calibri"/>
                <a:cs typeface="Calibri"/>
              </a:rPr>
              <a:t>2</a:t>
            </a:r>
            <a:r>
              <a:rPr dirty="0" baseline="31250" sz="1200" spc="75">
                <a:latin typeface="Calibri"/>
                <a:cs typeface="Calibri"/>
              </a:rPr>
              <a:t> </a:t>
            </a:r>
            <a:r>
              <a:rPr dirty="0" baseline="2525" sz="1650" spc="44" b="1">
                <a:latin typeface="Calibri"/>
                <a:cs typeface="Calibri"/>
              </a:rPr>
              <a:t>i</a:t>
            </a:r>
            <a:r>
              <a:rPr dirty="0" baseline="2525" sz="1650" spc="-15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 spc="30">
                <a:latin typeface="Calibri"/>
                <a:cs typeface="Calibri"/>
              </a:rPr>
              <a:t>t</a:t>
            </a:r>
            <a:r>
              <a:rPr dirty="0" baseline="2525" sz="1650" spc="-104">
                <a:latin typeface="Calibri"/>
                <a:cs typeface="Calibri"/>
              </a:rPr>
              <a:t> </a:t>
            </a:r>
            <a:r>
              <a:rPr dirty="0" baseline="2525" sz="1650" spc="22" b="1">
                <a:latin typeface="Calibri"/>
                <a:cs typeface="Calibri"/>
              </a:rPr>
              <a:t>j</a:t>
            </a:r>
            <a:r>
              <a:rPr dirty="0" baseline="2525" sz="1650" spc="-44" b="0" i="1">
                <a:latin typeface="Bookman Old Style"/>
                <a:cs typeface="Bookman Old Style"/>
              </a:rPr>
              <a:t>,</a:t>
            </a:r>
            <a:r>
              <a:rPr dirty="0" baseline="2525" sz="1650" spc="217" b="0" i="1">
                <a:latin typeface="Bookman Old Style"/>
                <a:cs typeface="Bookman Old Style"/>
              </a:rPr>
              <a:t> </a:t>
            </a:r>
            <a:r>
              <a:rPr dirty="0" baseline="2525" sz="1650" spc="30">
                <a:latin typeface="Calibri"/>
                <a:cs typeface="Calibri"/>
              </a:rPr>
              <a:t>t</a:t>
            </a:r>
            <a:r>
              <a:rPr dirty="0" baseline="2525" sz="1650" spc="75">
                <a:latin typeface="Calibri"/>
                <a:cs typeface="Calibri"/>
              </a:rPr>
              <a:t> </a:t>
            </a:r>
            <a:r>
              <a:rPr dirty="0" baseline="2525" sz="1650" spc="-352" i="1">
                <a:latin typeface="DejaVu Sans"/>
                <a:cs typeface="DejaVu Sans"/>
              </a:rPr>
              <a:t>∈</a:t>
            </a:r>
            <a:r>
              <a:rPr dirty="0" baseline="2525" sz="1650" spc="-75" i="1">
                <a:latin typeface="DejaVu Sans"/>
                <a:cs typeface="DejaVu Sans"/>
              </a:rPr>
              <a:t> </a:t>
            </a:r>
            <a:r>
              <a:rPr dirty="0" baseline="2525" sz="1650" spc="-165">
                <a:latin typeface="Tahoma"/>
                <a:cs typeface="Tahoma"/>
              </a:rPr>
              <a:t>[</a:t>
            </a:r>
            <a:r>
              <a:rPr dirty="0" baseline="2525" sz="1650" spc="67">
                <a:latin typeface="Calibri"/>
                <a:cs typeface="Calibri"/>
              </a:rPr>
              <a:t>0</a:t>
            </a:r>
            <a:r>
              <a:rPr dirty="0" baseline="2525" sz="1650" spc="-44" b="0" i="1">
                <a:latin typeface="Bookman Old Style"/>
                <a:cs typeface="Bookman Old Style"/>
              </a:rPr>
              <a:t>,</a:t>
            </a:r>
            <a:r>
              <a:rPr dirty="0" baseline="2525" sz="1650" spc="-225" b="0" i="1">
                <a:latin typeface="Bookman Old Style"/>
                <a:cs typeface="Bookman Old Style"/>
              </a:rPr>
              <a:t> </a:t>
            </a:r>
            <a:r>
              <a:rPr dirty="0" baseline="2525" sz="1650" spc="-37">
                <a:latin typeface="Calibri"/>
                <a:cs typeface="Calibri"/>
              </a:rPr>
              <a:t>2</a:t>
            </a:r>
            <a:r>
              <a:rPr dirty="0" baseline="2525" sz="1650" spc="-165">
                <a:latin typeface="Tahoma"/>
                <a:cs typeface="Tahoma"/>
              </a:rPr>
              <a:t>]</a:t>
            </a:r>
            <a:r>
              <a:rPr dirty="0" baseline="2525" sz="1650">
                <a:latin typeface="Tahoma"/>
                <a:cs typeface="Tahoma"/>
              </a:rPr>
              <a:t>	</a:t>
            </a:r>
            <a:r>
              <a:rPr dirty="0" baseline="70707" sz="1650" spc="-1657">
                <a:latin typeface="Tahoma"/>
                <a:cs typeface="Tahoma"/>
              </a:rPr>
              <a:t></a:t>
            </a:r>
            <a:r>
              <a:rPr dirty="0" baseline="20202" sz="1650" spc="-202">
                <a:latin typeface="Tahoma"/>
                <a:cs typeface="Tahoma"/>
              </a:rPr>
              <a:t>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-30">
                <a:latin typeface="Calibri"/>
                <a:cs typeface="Calibri"/>
              </a:rPr>
              <a:t>1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5">
                <a:latin typeface="Calibri"/>
                <a:cs typeface="Calibri"/>
              </a:rPr>
              <a:t>t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45">
                <a:latin typeface="Calibri"/>
                <a:cs typeface="Calibri"/>
              </a:rPr>
              <a:t>0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8695" y="1085721"/>
            <a:ext cx="4169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2888615" algn="l"/>
              </a:tabLst>
            </a:pPr>
            <a:r>
              <a:rPr dirty="0" baseline="2525" sz="1650" spc="60" b="1">
                <a:latin typeface="Calibri"/>
                <a:cs typeface="Calibri"/>
              </a:rPr>
              <a:t>r</a:t>
            </a:r>
            <a:r>
              <a:rPr dirty="0" baseline="-6944" sz="1200" spc="44">
                <a:latin typeface="Calibri"/>
                <a:cs typeface="Calibri"/>
              </a:rPr>
              <a:t>2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22">
                <a:latin typeface="Calibri"/>
                <a:cs typeface="Calibri"/>
              </a:rPr>
              <a:t>t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67">
                <a:latin typeface="Tahoma"/>
                <a:cs typeface="Tahoma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=</a:t>
            </a:r>
            <a:r>
              <a:rPr dirty="0" baseline="2525" sz="1650" spc="-60">
                <a:latin typeface="Tahoma"/>
                <a:cs typeface="Tahoma"/>
              </a:rPr>
              <a:t> </a:t>
            </a:r>
            <a:r>
              <a:rPr dirty="0" baseline="2525" sz="1650" spc="22">
                <a:latin typeface="Calibri"/>
                <a:cs typeface="Calibri"/>
              </a:rPr>
              <a:t>4</a:t>
            </a:r>
            <a:r>
              <a:rPr dirty="0" baseline="2525" sz="1650" spc="-104">
                <a:latin typeface="Calibri"/>
                <a:cs typeface="Calibri"/>
              </a:rPr>
              <a:t> </a:t>
            </a:r>
            <a:r>
              <a:rPr dirty="0" baseline="2525" sz="1650" spc="44" b="1">
                <a:latin typeface="Calibri"/>
                <a:cs typeface="Calibri"/>
              </a:rPr>
              <a:t>i</a:t>
            </a:r>
            <a:r>
              <a:rPr dirty="0" baseline="2525" sz="1650" spc="-15" b="1">
                <a:latin typeface="Calibri"/>
                <a:cs typeface="Calibri"/>
              </a:rPr>
              <a:t> </a:t>
            </a:r>
            <a:r>
              <a:rPr dirty="0" baseline="2525" sz="1650" spc="67">
                <a:latin typeface="Tahoma"/>
                <a:cs typeface="Tahoma"/>
              </a:rPr>
              <a:t>+</a:t>
            </a:r>
            <a:r>
              <a:rPr dirty="0" baseline="2525" sz="1650" spc="-157">
                <a:latin typeface="Tahoma"/>
                <a:cs typeface="Tahoma"/>
              </a:rPr>
              <a:t> </a:t>
            </a:r>
            <a:r>
              <a:rPr dirty="0" baseline="2525" sz="1650">
                <a:latin typeface="Tahoma"/>
                <a:cs typeface="Tahoma"/>
              </a:rPr>
              <a:t>(</a:t>
            </a:r>
            <a:r>
              <a:rPr dirty="0" baseline="2525" sz="1650" spc="-37">
                <a:latin typeface="Calibri"/>
                <a:cs typeface="Calibri"/>
              </a:rPr>
              <a:t>2</a:t>
            </a:r>
            <a:r>
              <a:rPr dirty="0" baseline="2525" sz="1650" spc="-15">
                <a:latin typeface="Calibri"/>
                <a:cs typeface="Calibri"/>
              </a:rPr>
              <a:t> </a:t>
            </a:r>
            <a:r>
              <a:rPr dirty="0" baseline="2525" sz="1650" spc="-322" i="1">
                <a:latin typeface="DejaVu Sans"/>
                <a:cs typeface="DejaVu Sans"/>
              </a:rPr>
              <a:t>−</a:t>
            </a:r>
            <a:r>
              <a:rPr dirty="0" baseline="2525" sz="1650" spc="-165" i="1">
                <a:latin typeface="DejaVu Sans"/>
                <a:cs typeface="DejaVu Sans"/>
              </a:rPr>
              <a:t> </a:t>
            </a:r>
            <a:r>
              <a:rPr dirty="0" baseline="2525" sz="1650" spc="-7">
                <a:latin typeface="Calibri"/>
                <a:cs typeface="Calibri"/>
              </a:rPr>
              <a:t>2t</a:t>
            </a:r>
            <a:r>
              <a:rPr dirty="0" baseline="2525" sz="1650">
                <a:latin typeface="Tahoma"/>
                <a:cs typeface="Tahoma"/>
              </a:rPr>
              <a:t>)</a:t>
            </a:r>
            <a:r>
              <a:rPr dirty="0" baseline="2525" sz="1650" spc="-247">
                <a:latin typeface="Tahoma"/>
                <a:cs typeface="Tahoma"/>
              </a:rPr>
              <a:t> </a:t>
            </a:r>
            <a:r>
              <a:rPr dirty="0" baseline="2525" sz="1650" spc="30" b="1">
                <a:latin typeface="Calibri"/>
                <a:cs typeface="Calibri"/>
              </a:rPr>
              <a:t>j</a:t>
            </a:r>
            <a:r>
              <a:rPr dirty="0" baseline="2525" sz="1650" spc="-44" b="0" i="1">
                <a:latin typeface="Bookman Old Style"/>
                <a:cs typeface="Bookman Old Style"/>
              </a:rPr>
              <a:t>,</a:t>
            </a:r>
            <a:r>
              <a:rPr dirty="0" baseline="2525" sz="1650" spc="217" b="0" i="1">
                <a:latin typeface="Bookman Old Style"/>
                <a:cs typeface="Bookman Old Style"/>
              </a:rPr>
              <a:t> </a:t>
            </a:r>
            <a:r>
              <a:rPr dirty="0" baseline="2525" sz="1650" spc="30">
                <a:latin typeface="Calibri"/>
                <a:cs typeface="Calibri"/>
              </a:rPr>
              <a:t>t</a:t>
            </a:r>
            <a:r>
              <a:rPr dirty="0" baseline="2525" sz="1650" spc="75">
                <a:latin typeface="Calibri"/>
                <a:cs typeface="Calibri"/>
              </a:rPr>
              <a:t> </a:t>
            </a:r>
            <a:r>
              <a:rPr dirty="0" baseline="2525" sz="1650" spc="-352" i="1">
                <a:latin typeface="DejaVu Sans"/>
                <a:cs typeface="DejaVu Sans"/>
              </a:rPr>
              <a:t>∈</a:t>
            </a:r>
            <a:r>
              <a:rPr dirty="0" baseline="2525" sz="1650" spc="-75" i="1">
                <a:latin typeface="DejaVu Sans"/>
                <a:cs typeface="DejaVu Sans"/>
              </a:rPr>
              <a:t> </a:t>
            </a:r>
            <a:r>
              <a:rPr dirty="0" baseline="2525" sz="1650" spc="-165">
                <a:latin typeface="Tahoma"/>
                <a:cs typeface="Tahoma"/>
              </a:rPr>
              <a:t>[</a:t>
            </a:r>
            <a:r>
              <a:rPr dirty="0" baseline="2525" sz="1650" spc="67">
                <a:latin typeface="Calibri"/>
                <a:cs typeface="Calibri"/>
              </a:rPr>
              <a:t>0</a:t>
            </a:r>
            <a:r>
              <a:rPr dirty="0" baseline="2525" sz="1650" spc="-44" b="0" i="1">
                <a:latin typeface="Bookman Old Style"/>
                <a:cs typeface="Bookman Old Style"/>
              </a:rPr>
              <a:t>,</a:t>
            </a:r>
            <a:r>
              <a:rPr dirty="0" baseline="2525" sz="1650" spc="-225" b="0" i="1">
                <a:latin typeface="Bookman Old Style"/>
                <a:cs typeface="Bookman Old Style"/>
              </a:rPr>
              <a:t> </a:t>
            </a:r>
            <a:r>
              <a:rPr dirty="0" baseline="2525" sz="1650" spc="-37">
                <a:latin typeface="Calibri"/>
                <a:cs typeface="Calibri"/>
              </a:rPr>
              <a:t>2</a:t>
            </a:r>
            <a:r>
              <a:rPr dirty="0" baseline="2525" sz="1650" spc="-165">
                <a:latin typeface="Tahoma"/>
                <a:cs typeface="Tahoma"/>
              </a:rPr>
              <a:t>]</a:t>
            </a:r>
            <a:r>
              <a:rPr dirty="0" baseline="2525" sz="1650">
                <a:latin typeface="Tahoma"/>
                <a:cs typeface="Tahoma"/>
              </a:rPr>
              <a:t>	</a:t>
            </a:r>
            <a:r>
              <a:rPr dirty="0" baseline="17676" sz="1650" spc="-202">
                <a:latin typeface="Tahoma"/>
                <a:cs typeface="Tahoma"/>
              </a:rPr>
              <a:t></a:t>
            </a:r>
            <a:r>
              <a:rPr dirty="0" sz="1100" spc="40" b="1">
                <a:latin typeface="Calibri"/>
                <a:cs typeface="Calibri"/>
              </a:rPr>
              <a:t>r</a:t>
            </a:r>
            <a:r>
              <a:rPr dirty="0" baseline="-10416" sz="1200" spc="44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145" b="0" i="1">
                <a:latin typeface="Bookman Old Style"/>
                <a:cs typeface="Bookman Old Style"/>
              </a:rPr>
              <a:t> </a:t>
            </a:r>
            <a:r>
              <a:rPr dirty="0" sz="1100" spc="20">
                <a:latin typeface="Calibri"/>
                <a:cs typeface="Calibri"/>
              </a:rPr>
              <a:t>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-235" i="1">
                <a:latin typeface="DejaVu Sans"/>
                <a:cs typeface="DejaVu Sans"/>
              </a:rPr>
              <a:t>∈</a:t>
            </a:r>
            <a:r>
              <a:rPr dirty="0" sz="1100" spc="-50" i="1">
                <a:latin typeface="DejaVu Sans"/>
                <a:cs typeface="DejaVu Sans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30" b="0" i="1">
                <a:latin typeface="Bookman Old Style"/>
                <a:cs typeface="Bookman Old Style"/>
              </a:rPr>
              <a:t>,</a:t>
            </a:r>
            <a:r>
              <a:rPr dirty="0" sz="1100" spc="-150" b="0" i="1">
                <a:latin typeface="Bookman Old Style"/>
                <a:cs typeface="Bookman Old Style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10">
                <a:latin typeface="Tahoma"/>
                <a:cs typeface="Tahoma"/>
              </a:rPr>
              <a:t>]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5337" y="127791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6912" y="1629446"/>
            <a:ext cx="1492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20">
                <a:latin typeface="Tahoma"/>
                <a:cs typeface="Tahoma"/>
              </a:rPr>
              <a:t>(</a:t>
            </a:r>
            <a:r>
              <a:rPr dirty="0" sz="800" spc="-10">
                <a:latin typeface="Tahoma"/>
                <a:cs typeface="Tahoma"/>
              </a:rPr>
              <a:t> </a:t>
            </a:r>
            <a:r>
              <a:rPr dirty="0" sz="800" spc="20">
                <a:latin typeface="Tahoma"/>
                <a:cs typeface="Tahoma"/>
              </a:rPr>
              <a:t>)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2304" y="1322487"/>
            <a:ext cx="1936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20202" sz="1650" spc="7">
                <a:latin typeface="Calibri"/>
                <a:cs typeface="Calibri"/>
              </a:rPr>
              <a:t>y</a:t>
            </a:r>
            <a:r>
              <a:rPr dirty="0" sz="800" spc="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27938" y="1583093"/>
            <a:ext cx="368300" cy="0"/>
          </a:xfrm>
          <a:custGeom>
            <a:avLst/>
            <a:gdLst/>
            <a:ahLst/>
            <a:cxnLst/>
            <a:rect l="l" t="t" r="r" b="b"/>
            <a:pathLst>
              <a:path w="368300" h="0">
                <a:moveTo>
                  <a:pt x="0" y="0"/>
                </a:moveTo>
                <a:lnTo>
                  <a:pt x="36828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46912" y="1561527"/>
            <a:ext cx="6877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7361" sz="1200" spc="30">
                <a:latin typeface="Calibri"/>
                <a:cs typeface="Calibri"/>
              </a:rPr>
              <a:t>tr</a:t>
            </a:r>
            <a:r>
              <a:rPr dirty="0" baseline="-17361" sz="1200" spc="30">
                <a:latin typeface="Calibri"/>
                <a:cs typeface="Calibri"/>
              </a:rPr>
              <a:t> </a:t>
            </a:r>
            <a:r>
              <a:rPr dirty="0" baseline="-17361" sz="1200" spc="-52">
                <a:latin typeface="Calibri"/>
                <a:cs typeface="Calibri"/>
              </a:rPr>
              <a:t> </a:t>
            </a:r>
            <a:r>
              <a:rPr dirty="0" baseline="-17361" sz="1200" spc="44" b="1">
                <a:latin typeface="Calibri"/>
                <a:cs typeface="Calibri"/>
              </a:rPr>
              <a:t>r</a:t>
            </a:r>
            <a:r>
              <a:rPr dirty="0" baseline="-17361" sz="1200" b="1">
                <a:latin typeface="Calibri"/>
                <a:cs typeface="Calibri"/>
              </a:rPr>
              <a:t>   </a:t>
            </a:r>
            <a:r>
              <a:rPr dirty="0" baseline="-17361" sz="1200" spc="-67" b="1">
                <a:latin typeface="Calibri"/>
                <a:cs typeface="Calibri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>
                <a:latin typeface="Calibri"/>
                <a:cs typeface="Calibri"/>
              </a:rPr>
              <a:t>4x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98701" y="1466480"/>
            <a:ext cx="3175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Calibri"/>
                <a:cs typeface="Calibri"/>
              </a:rPr>
              <a:t>ds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9181" y="127791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06155" y="162944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74723" y="1583093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4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42325" y="1249702"/>
            <a:ext cx="572135" cy="50355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65"/>
              </a:spcBef>
              <a:tabLst>
                <a:tab pos="283210" algn="l"/>
              </a:tabLst>
            </a:pPr>
            <a:r>
              <a:rPr dirty="0" baseline="3472" sz="1200" spc="-22">
                <a:latin typeface="Calibri"/>
                <a:cs typeface="Calibri"/>
              </a:rPr>
              <a:t>2	</a:t>
            </a:r>
            <a:r>
              <a:rPr dirty="0" baseline="-20202" sz="1650">
                <a:latin typeface="Calibri"/>
                <a:cs typeface="Calibri"/>
              </a:rPr>
              <a:t>t</a:t>
            </a:r>
            <a:r>
              <a:rPr dirty="0" sz="80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  <a:p>
            <a:pPr marL="132080">
              <a:lnSpc>
                <a:spcPct val="100000"/>
              </a:lnSpc>
              <a:spcBef>
                <a:spcPts val="56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4t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endParaRPr baseline="20833"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35859" y="1475828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4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59215" y="1466480"/>
            <a:ext cx="915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55555" sz="1650" spc="1117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4t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 spc="-22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53778" y="1277910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30752" y="162944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86619" y="1372754"/>
            <a:ext cx="488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92322" y="1359812"/>
            <a:ext cx="6324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8960" algn="l"/>
              </a:tabLst>
            </a:pPr>
            <a:r>
              <a:rPr dirty="0" baseline="3472" sz="1200" spc="-22">
                <a:latin typeface="Calibri"/>
                <a:cs typeface="Calibri"/>
              </a:rPr>
              <a:t>2</a:t>
            </a:r>
            <a:r>
              <a:rPr dirty="0" baseline="3472" sz="1200" spc="-22">
                <a:latin typeface="Calibri"/>
                <a:cs typeface="Calibri"/>
              </a:rPr>
              <a:t>	</a:t>
            </a: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99319" y="1583093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 h="0">
                <a:moveTo>
                  <a:pt x="0" y="0"/>
                </a:moveTo>
                <a:lnTo>
                  <a:pt x="518629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82898" y="1561527"/>
            <a:ext cx="657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15">
                <a:latin typeface="Calibri"/>
                <a:cs typeface="Calibri"/>
              </a:rPr>
              <a:t>4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baseline="37878" sz="1650" spc="-75" i="1">
                <a:latin typeface="DejaVu Sans"/>
                <a:cs typeface="DejaVu Sans"/>
              </a:rPr>
              <a:t>·</a:t>
            </a:r>
            <a:endParaRPr baseline="37878" sz="1650">
              <a:latin typeface="DejaVu Sans"/>
              <a:cs typeface="DejaVu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20489" y="1466480"/>
            <a:ext cx="247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82940" y="1885174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29181" y="1696591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06155" y="2048127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42325" y="1741168"/>
            <a:ext cx="4914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40995" algn="l"/>
              </a:tabLst>
            </a:pPr>
            <a:r>
              <a:rPr dirty="0" baseline="3472" sz="1200" spc="-22">
                <a:latin typeface="Calibri"/>
                <a:cs typeface="Calibri"/>
              </a:rPr>
              <a:t>2	</a:t>
            </a:r>
            <a:r>
              <a:rPr dirty="0" baseline="-20202" sz="1650">
                <a:latin typeface="Calibri"/>
                <a:cs typeface="Calibri"/>
              </a:rPr>
              <a:t>t</a:t>
            </a:r>
            <a:r>
              <a:rPr dirty="0" sz="80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974723" y="1999018"/>
            <a:ext cx="523240" cy="33655"/>
            <a:chOff x="1974723" y="1999018"/>
            <a:chExt cx="523240" cy="33655"/>
          </a:xfrm>
        </p:grpSpPr>
        <p:sp>
          <p:nvSpPr>
            <p:cNvPr id="38" name="object 38"/>
            <p:cNvSpPr/>
            <p:nvPr/>
          </p:nvSpPr>
          <p:spPr>
            <a:xfrm>
              <a:off x="1974723" y="2001786"/>
              <a:ext cx="523240" cy="0"/>
            </a:xfrm>
            <a:custGeom>
              <a:avLst/>
              <a:gdLst/>
              <a:ahLst/>
              <a:cxnLst/>
              <a:rect l="l" t="t" r="r" b="b"/>
              <a:pathLst>
                <a:path w="523239" h="0">
                  <a:moveTo>
                    <a:pt x="0" y="0"/>
                  </a:moveTo>
                  <a:lnTo>
                    <a:pt x="522859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090178" y="2029485"/>
              <a:ext cx="407670" cy="0"/>
            </a:xfrm>
            <a:custGeom>
              <a:avLst/>
              <a:gdLst/>
              <a:ahLst/>
              <a:cxnLst/>
              <a:rect l="l" t="t" r="r" b="b"/>
              <a:pathLst>
                <a:path w="407669" h="0">
                  <a:moveTo>
                    <a:pt x="0" y="0"/>
                  </a:moveTo>
                  <a:lnTo>
                    <a:pt x="407403" y="0"/>
                  </a:lnTo>
                </a:path>
              </a:pathLst>
            </a:custGeom>
            <a:ln w="55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1936623" y="1999537"/>
            <a:ext cx="906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47979" sz="1650" spc="307" i="1">
                <a:latin typeface="DejaVu Sans"/>
                <a:cs typeface="DejaVu Sans"/>
              </a:rPr>
              <a:t>√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4t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22">
                <a:latin typeface="Calibri"/>
                <a:cs typeface="Calibri"/>
              </a:rPr>
              <a:t> </a:t>
            </a:r>
            <a:r>
              <a:rPr dirty="0" baseline="45454" sz="1650" spc="60">
                <a:latin typeface="Calibri"/>
                <a:cs typeface="Calibri"/>
              </a:rPr>
              <a:t>dt</a:t>
            </a:r>
            <a:r>
              <a:rPr dirty="0" baseline="45454" sz="1650" spc="-15">
                <a:latin typeface="Calibri"/>
                <a:cs typeface="Calibri"/>
              </a:rPr>
              <a:t> </a:t>
            </a:r>
            <a:r>
              <a:rPr dirty="0" baseline="45454" sz="1650" spc="67">
                <a:latin typeface="Tahoma"/>
                <a:cs typeface="Tahoma"/>
              </a:rPr>
              <a:t>+</a:t>
            </a:r>
            <a:endParaRPr baseline="45454" sz="165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23286" y="1696591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60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61830" y="1773985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0248" y="2048127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56127" y="1791448"/>
            <a:ext cx="5562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86759" y="1778493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68827" y="2001786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65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289185" y="1980208"/>
            <a:ext cx="146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81056" y="1885174"/>
            <a:ext cx="1562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0">
                <a:latin typeface="Calibri"/>
                <a:cs typeface="Calibri"/>
              </a:rPr>
              <a:t>dt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4601" y="2305823"/>
            <a:ext cx="10217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sinh</a:t>
            </a:r>
            <a:r>
              <a:rPr dirty="0" sz="1100" spc="-160">
                <a:latin typeface="Tahoma"/>
                <a:cs typeface="Tahoma"/>
              </a:rPr>
              <a:t> </a:t>
            </a:r>
            <a:r>
              <a:rPr dirty="0" sz="1100" spc="45">
                <a:latin typeface="Calibri"/>
                <a:cs typeface="Calibri"/>
              </a:rPr>
              <a:t>u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165" i="1">
                <a:latin typeface="DejaVu Sans"/>
                <a:cs typeface="DejaVu Sans"/>
              </a:rPr>
              <a:t>→</a:t>
            </a:r>
            <a:r>
              <a:rPr dirty="0" sz="1100" i="1">
                <a:latin typeface="DejaVu Sans"/>
                <a:cs typeface="DejaVu Sans"/>
              </a:rPr>
              <a:t> </a:t>
            </a:r>
            <a:r>
              <a:rPr dirty="0" sz="1100" spc="-95" i="1">
                <a:latin typeface="DejaVu Sans"/>
                <a:cs typeface="DejaVu Sans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44370" y="2110472"/>
            <a:ext cx="98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29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69452" y="2212097"/>
            <a:ext cx="850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45373" y="2422423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 h="0">
                <a:moveTo>
                  <a:pt x="0" y="0"/>
                </a:moveTo>
                <a:lnTo>
                  <a:pt x="13286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003805" y="2152039"/>
            <a:ext cx="108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29">
                <a:latin typeface="Tahoma"/>
                <a:cs typeface="Tahoma"/>
              </a:rPr>
              <a:t>(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04034" y="2166682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355278" y="2315159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4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84828" y="2315159"/>
            <a:ext cx="407670" cy="0"/>
          </a:xfrm>
          <a:custGeom>
            <a:avLst/>
            <a:gdLst/>
            <a:ahLst/>
            <a:cxnLst/>
            <a:rect l="l" t="t" r="r" b="b"/>
            <a:pathLst>
              <a:path w="407670" h="0">
                <a:moveTo>
                  <a:pt x="0" y="0"/>
                </a:moveTo>
                <a:lnTo>
                  <a:pt x="40740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408184" y="2166682"/>
            <a:ext cx="2743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745">
                <a:latin typeface="Tahoma"/>
                <a:cs typeface="Tahoma"/>
              </a:rPr>
              <a:t> </a:t>
            </a:r>
            <a:r>
              <a:rPr dirty="0" baseline="-55555" sz="1650" spc="-142">
                <a:latin typeface="Calibri"/>
                <a:cs typeface="Calibri"/>
              </a:rPr>
              <a:t>1</a:t>
            </a:r>
            <a:endParaRPr baseline="-55555" sz="16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23512" y="2303118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33418" y="2152039"/>
            <a:ext cx="108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29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48446" y="2305823"/>
            <a:ext cx="2257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306705" algn="l"/>
                <a:tab pos="1626235" algn="l"/>
              </a:tabLst>
            </a:pP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 spc="-5">
                <a:latin typeface="Calibri"/>
                <a:cs typeface="Calibri"/>
              </a:rPr>
              <a:t>	</a:t>
            </a:r>
            <a:r>
              <a:rPr dirty="0" sz="1100" spc="-95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4t</a:t>
            </a:r>
            <a:r>
              <a:rPr dirty="0" baseline="20833" sz="1200" spc="-22">
                <a:latin typeface="Calibri"/>
                <a:cs typeface="Calibri"/>
              </a:rPr>
              <a:t>2</a:t>
            </a:r>
            <a:r>
              <a:rPr dirty="0" baseline="20833" sz="1200">
                <a:latin typeface="Calibri"/>
                <a:cs typeface="Calibri"/>
              </a:rPr>
              <a:t> </a:t>
            </a:r>
            <a:r>
              <a:rPr dirty="0" baseline="20833" sz="1200" spc="-104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35">
                <a:latin typeface="Tahoma"/>
                <a:cs typeface="Tahoma"/>
              </a:rPr>
              <a:t>lo</a:t>
            </a:r>
            <a:r>
              <a:rPr dirty="0" sz="1100" spc="-30">
                <a:latin typeface="Tahoma"/>
                <a:cs typeface="Tahoma"/>
              </a:rPr>
              <a:t>g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0">
                <a:latin typeface="Calibri"/>
                <a:cs typeface="Calibri"/>
              </a:rPr>
              <a:t>4t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>
                <a:latin typeface="Tahoma"/>
                <a:cs typeface="Tahoma"/>
              </a:rPr>
              <a:t>  </a:t>
            </a:r>
            <a:r>
              <a:rPr dirty="0" sz="1100" spc="-140">
                <a:latin typeface="Tahoma"/>
                <a:cs typeface="Tahoma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00677" y="2212097"/>
            <a:ext cx="488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2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15" i="1">
                <a:latin typeface="DejaVu Sans"/>
                <a:cs typeface="DejaVu Sans"/>
              </a:rPr>
              <a:t>−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5">
                <a:latin typeface="Calibri"/>
                <a:cs typeface="Calibri"/>
              </a:rPr>
              <a:t>2t</a:t>
            </a:r>
            <a:r>
              <a:rPr dirty="0" sz="110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63274" y="219914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13377" y="2422423"/>
            <a:ext cx="519430" cy="0"/>
          </a:xfrm>
          <a:custGeom>
            <a:avLst/>
            <a:gdLst/>
            <a:ahLst/>
            <a:cxnLst/>
            <a:rect l="l" t="t" r="r" b="b"/>
            <a:pathLst>
              <a:path w="519429" h="0">
                <a:moveTo>
                  <a:pt x="0" y="0"/>
                </a:moveTo>
                <a:lnTo>
                  <a:pt x="519137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832673" y="2400857"/>
            <a:ext cx="28981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95245" algn="l"/>
              </a:tabLst>
            </a:pPr>
            <a:r>
              <a:rPr dirty="0" sz="1100" spc="-35">
                <a:latin typeface="Calibri"/>
                <a:cs typeface="Calibri"/>
              </a:rPr>
              <a:t>16</a:t>
            </a:r>
            <a:r>
              <a:rPr dirty="0" sz="1100" spc="-35">
                <a:latin typeface="Calibri"/>
                <a:cs typeface="Calibri"/>
              </a:rPr>
              <a:t>	</a:t>
            </a:r>
            <a:r>
              <a:rPr dirty="0" sz="1100" spc="-85">
                <a:latin typeface="Calibri"/>
                <a:cs typeface="Calibri"/>
              </a:rPr>
              <a:t>17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 i="1">
                <a:latin typeface="DejaVu Sans"/>
                <a:cs typeface="DejaVu Sans"/>
              </a:rPr>
              <a:t>·</a:t>
            </a:r>
            <a:r>
              <a:rPr dirty="0" sz="1100" spc="-110" i="1">
                <a:latin typeface="DejaVu Sans"/>
                <a:cs typeface="DejaVu Sans"/>
              </a:rPr>
              <a:t> </a:t>
            </a:r>
            <a:r>
              <a:rPr dirty="0" sz="1100" spc="-2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1590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70"/>
              </a:spcBef>
            </a:pPr>
            <a:r>
              <a:rPr dirty="0" spc="-25"/>
              <a:t>16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4834991" y="2110472"/>
            <a:ext cx="98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2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908118" y="2271177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908118" y="2354312"/>
            <a:ext cx="717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10">
                <a:latin typeface="Tahoma"/>
                <a:cs typeface="Tahoma"/>
              </a:rPr>
              <a:t>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54295" y="2170580"/>
            <a:ext cx="755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5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54295" y="2481096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5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7294" y="2804501"/>
            <a:ext cx="4164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5" b="1">
                <a:latin typeface="Calibri"/>
                <a:cs typeface="Calibri"/>
              </a:rPr>
              <a:t>Nota:</a:t>
            </a:r>
            <a:r>
              <a:rPr dirty="0" sz="1100" spc="50" b="1">
                <a:latin typeface="Calibri"/>
                <a:cs typeface="Calibri"/>
              </a:rPr>
              <a:t> </a:t>
            </a:r>
            <a:r>
              <a:rPr dirty="0" sz="1100" spc="55">
                <a:latin typeface="Calibri"/>
                <a:cs typeface="Calibri"/>
              </a:rPr>
              <a:t>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nivel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30">
                <a:latin typeface="Calibri"/>
                <a:cs typeface="Calibri"/>
              </a:rPr>
              <a:t>práctico,</a:t>
            </a:r>
            <a:r>
              <a:rPr dirty="0" sz="1100" spc="50">
                <a:latin typeface="Calibri"/>
                <a:cs typeface="Calibri"/>
              </a:rPr>
              <a:t> no </a:t>
            </a:r>
            <a:r>
              <a:rPr dirty="0" sz="1100" spc="60">
                <a:latin typeface="Calibri"/>
                <a:cs typeface="Calibri"/>
              </a:rPr>
              <a:t>es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5">
                <a:latin typeface="Calibri"/>
                <a:cs typeface="Calibri"/>
              </a:rPr>
              <a:t>necesaria</a:t>
            </a:r>
            <a:r>
              <a:rPr dirty="0" sz="1100" spc="50">
                <a:latin typeface="Calibri"/>
                <a:cs typeface="Calibri"/>
              </a:rPr>
              <a:t> una </a:t>
            </a:r>
            <a:r>
              <a:rPr dirty="0" sz="1100" spc="40">
                <a:latin typeface="Calibri"/>
                <a:cs typeface="Calibri"/>
              </a:rPr>
              <a:t>parametrización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 spc="40">
                <a:latin typeface="Calibri"/>
                <a:cs typeface="Calibri"/>
              </a:rPr>
              <a:t>global.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2023-01-18T07:41:42Z</dcterms:created>
  <dcterms:modified xsi:type="dcterms:W3CDTF">2023-01-18T07:41:42Z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PDFsam Basic v4.3.4</vt:lpwstr>
  </property>
  <property fmtid="{D5CDD505-2E9C-101B-9397-08002B2CF9AE}" pid="3" name="LastSaved">
    <vt:filetime>2023-01-18T00:00:00Z</vt:filetime>
  </property>
</Properties>
</file>