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handoutMasterIdLst>
    <p:handoutMasterId r:id="rId69"/>
  </p:handoutMasterIdLst>
  <p:sldIdLst>
    <p:sldId id="299" r:id="rId2"/>
    <p:sldId id="1362" r:id="rId3"/>
    <p:sldId id="302" r:id="rId4"/>
    <p:sldId id="1298" r:id="rId5"/>
    <p:sldId id="1309" r:id="rId6"/>
    <p:sldId id="1299" r:id="rId7"/>
    <p:sldId id="1300" r:id="rId8"/>
    <p:sldId id="1301" r:id="rId9"/>
    <p:sldId id="1302" r:id="rId10"/>
    <p:sldId id="1303" r:id="rId11"/>
    <p:sldId id="1304" r:id="rId12"/>
    <p:sldId id="1305" r:id="rId13"/>
    <p:sldId id="1307" r:id="rId14"/>
    <p:sldId id="1308" r:id="rId15"/>
    <p:sldId id="1310" r:id="rId16"/>
    <p:sldId id="1311" r:id="rId17"/>
    <p:sldId id="1312" r:id="rId18"/>
    <p:sldId id="1313" r:id="rId19"/>
    <p:sldId id="1314" r:id="rId20"/>
    <p:sldId id="1315" r:id="rId21"/>
    <p:sldId id="1316" r:id="rId22"/>
    <p:sldId id="1317" r:id="rId23"/>
    <p:sldId id="1318" r:id="rId24"/>
    <p:sldId id="1319" r:id="rId25"/>
    <p:sldId id="1320" r:id="rId26"/>
    <p:sldId id="1321" r:id="rId27"/>
    <p:sldId id="1322" r:id="rId28"/>
    <p:sldId id="1323" r:id="rId29"/>
    <p:sldId id="1324" r:id="rId30"/>
    <p:sldId id="1326" r:id="rId31"/>
    <p:sldId id="1327" r:id="rId32"/>
    <p:sldId id="1328" r:id="rId33"/>
    <p:sldId id="1329" r:id="rId34"/>
    <p:sldId id="1330" r:id="rId35"/>
    <p:sldId id="1331" r:id="rId36"/>
    <p:sldId id="1332" r:id="rId37"/>
    <p:sldId id="1333" r:id="rId38"/>
    <p:sldId id="1334" r:id="rId39"/>
    <p:sldId id="1335" r:id="rId40"/>
    <p:sldId id="1336" r:id="rId41"/>
    <p:sldId id="1337" r:id="rId42"/>
    <p:sldId id="1338" r:id="rId43"/>
    <p:sldId id="1339" r:id="rId44"/>
    <p:sldId id="1340" r:id="rId45"/>
    <p:sldId id="1341" r:id="rId46"/>
    <p:sldId id="1342" r:id="rId47"/>
    <p:sldId id="1343" r:id="rId48"/>
    <p:sldId id="1344" r:id="rId49"/>
    <p:sldId id="1345" r:id="rId50"/>
    <p:sldId id="1346" r:id="rId51"/>
    <p:sldId id="1347" r:id="rId52"/>
    <p:sldId id="1348" r:id="rId53"/>
    <p:sldId id="1349" r:id="rId54"/>
    <p:sldId id="1350" r:id="rId55"/>
    <p:sldId id="1351" r:id="rId56"/>
    <p:sldId id="1352" r:id="rId57"/>
    <p:sldId id="1353" r:id="rId58"/>
    <p:sldId id="1354" r:id="rId59"/>
    <p:sldId id="1355" r:id="rId60"/>
    <p:sldId id="1356" r:id="rId61"/>
    <p:sldId id="1357" r:id="rId62"/>
    <p:sldId id="1358" r:id="rId63"/>
    <p:sldId id="1359" r:id="rId64"/>
    <p:sldId id="1360" r:id="rId65"/>
    <p:sldId id="1361" r:id="rId66"/>
    <p:sldId id="301" r:id="rId67"/>
  </p:sldIdLst>
  <p:sldSz cx="9144000" cy="6858000" type="screen4x3"/>
  <p:notesSz cx="7102475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1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25"/>
    <p:restoredTop sz="94830"/>
  </p:normalViewPr>
  <p:slideViewPr>
    <p:cSldViewPr snapToGrid="0" snapToObjects="1">
      <p:cViewPr>
        <p:scale>
          <a:sx n="100" d="100"/>
          <a:sy n="100" d="100"/>
        </p:scale>
        <p:origin x="942" y="264"/>
      </p:cViewPr>
      <p:guideLst>
        <p:guide orient="horz" pos="2137"/>
        <p:guide pos="31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5" d="100"/>
          <a:sy n="95" d="100"/>
        </p:scale>
        <p:origin x="37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3092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AD769DC2-2835-EE46-9C87-8763FF910ABA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6" name="Marcador de fecha 5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09538F2A-FC27-6E46-AC77-2DDCA5BCF37F}" type="datetimeFigureOut">
              <a:rPr lang="es-ES_tradnl" smtClean="0"/>
              <a:t>09/06/2023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6266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D5474409-8FC9-8F44-8207-3FFF324C1BA3}" type="datetimeFigureOut">
              <a:rPr lang="es-ES_tradnl" smtClean="0"/>
              <a:t>09/06/2023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10248" y="4925407"/>
            <a:ext cx="568198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3092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874237D2-687A-124A-BCD6-3235C319251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2037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A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143" y="1357152"/>
            <a:ext cx="5255712" cy="5500848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33000"/>
              </a:schemeClr>
            </a:outerShdw>
          </a:effectLst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728133" y="206152"/>
            <a:ext cx="6853485" cy="3193188"/>
          </a:xfrm>
          <a:noFill/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ts val="441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[</a:t>
            </a:r>
            <a:r>
              <a:rPr lang="en-US" dirty="0" err="1"/>
              <a:t>Título</a:t>
            </a:r>
            <a:r>
              <a:rPr lang="en-US" dirty="0"/>
              <a:t> de la </a:t>
            </a:r>
            <a:r>
              <a:rPr lang="en-US" dirty="0" err="1"/>
              <a:t>presentaci</a:t>
            </a:r>
            <a:r>
              <a:rPr lang="es-ES" dirty="0" err="1"/>
              <a:t>ón</a:t>
            </a:r>
            <a:r>
              <a:rPr lang="en-US" dirty="0"/>
              <a:t>]</a:t>
            </a:r>
            <a:endParaRPr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728133" y="3399341"/>
            <a:ext cx="7687734" cy="89034"/>
          </a:xfrm>
          <a:prstGeom prst="rect">
            <a:avLst/>
          </a:prstGeom>
          <a:solidFill>
            <a:srgbClr val="CB00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9095" y="3488375"/>
            <a:ext cx="5670392" cy="752818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1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24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Nombre</a:t>
            </a:r>
            <a:r>
              <a:rPr lang="en-US" dirty="0"/>
              <a:t> </a:t>
            </a:r>
            <a:r>
              <a:rPr lang="en-US" dirty="0" err="1"/>
              <a:t>Apellidos</a:t>
            </a:r>
            <a:endParaRPr lang="en-US" dirty="0"/>
          </a:p>
          <a:p>
            <a:r>
              <a:rPr lang="en-US" dirty="0" err="1"/>
              <a:t>Asignatura</a:t>
            </a:r>
            <a:r>
              <a:rPr lang="en-US" dirty="0"/>
              <a:t> de la </a:t>
            </a:r>
            <a:r>
              <a:rPr lang="en-US" dirty="0" err="1"/>
              <a:t>presentaci</a:t>
            </a:r>
            <a:r>
              <a:rPr lang="es-ES" dirty="0" err="1"/>
              <a:t>ón</a:t>
            </a:r>
            <a:endParaRPr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273" y="5925061"/>
            <a:ext cx="1813130" cy="69561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492" y="5608322"/>
            <a:ext cx="3291469" cy="13537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087" y="206152"/>
            <a:ext cx="2103438" cy="21034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a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 userDrawn="1"/>
        </p:nvSpPr>
        <p:spPr>
          <a:xfrm>
            <a:off x="4866715" y="1291800"/>
            <a:ext cx="3226961" cy="78214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16" name="Rectángulo 15"/>
          <p:cNvSpPr/>
          <p:nvPr userDrawn="1"/>
        </p:nvSpPr>
        <p:spPr>
          <a:xfrm>
            <a:off x="202827" y="497390"/>
            <a:ext cx="4663888" cy="622249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361244" y="1114501"/>
            <a:ext cx="4316717" cy="545563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6" r="7216"/>
          <a:stretch/>
        </p:blipFill>
        <p:spPr>
          <a:xfrm>
            <a:off x="-2731332" y="-5385313"/>
            <a:ext cx="3917393" cy="4750420"/>
          </a:xfrm>
          <a:prstGeom prst="rect">
            <a:avLst/>
          </a:prstGeom>
        </p:spPr>
      </p:pic>
      <p:sp>
        <p:nvSpPr>
          <p:cNvPr id="27" name="Rectangle 9"/>
          <p:cNvSpPr/>
          <p:nvPr userDrawn="1"/>
        </p:nvSpPr>
        <p:spPr>
          <a:xfrm>
            <a:off x="8812429" y="2073939"/>
            <a:ext cx="238974" cy="30189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78664" y="3320264"/>
            <a:ext cx="506506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9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[Pie de Página]</a:t>
            </a:r>
            <a:endParaRPr lang="en-US" dirty="0"/>
          </a:p>
        </p:txBody>
      </p:sp>
      <p:sp>
        <p:nvSpPr>
          <p:cNvPr id="19" name="Rectángulo 18"/>
          <p:cNvSpPr/>
          <p:nvPr userDrawn="1"/>
        </p:nvSpPr>
        <p:spPr>
          <a:xfrm>
            <a:off x="2028826" y="3"/>
            <a:ext cx="6608669" cy="1048215"/>
          </a:xfrm>
          <a:prstGeom prst="rect">
            <a:avLst/>
          </a:prstGeom>
          <a:solidFill>
            <a:srgbClr val="CB0017"/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2443164" y="55758"/>
            <a:ext cx="5345992" cy="1048215"/>
          </a:xfrm>
        </p:spPr>
        <p:txBody>
          <a:bodyPr/>
          <a:lstStyle>
            <a:lvl1pPr>
              <a:lnSpc>
                <a:spcPts val="3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</a:t>
            </a:r>
            <a:br>
              <a:rPr lang="es-ES_tradnl" dirty="0"/>
            </a:br>
            <a:r>
              <a:rPr lang="es-ES_tradnl" dirty="0"/>
              <a:t>editar título</a:t>
            </a:r>
            <a:endParaRPr dirty="0"/>
          </a:p>
        </p:txBody>
      </p:sp>
      <p:sp>
        <p:nvSpPr>
          <p:cNvPr id="25" name="Rectángulo 24"/>
          <p:cNvSpPr/>
          <p:nvPr userDrawn="1"/>
        </p:nvSpPr>
        <p:spPr>
          <a:xfrm rot="5400000">
            <a:off x="8151794" y="45920"/>
            <a:ext cx="1055294" cy="9492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pic>
        <p:nvPicPr>
          <p:cNvPr id="26" name="Imagen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751" y="190344"/>
            <a:ext cx="747382" cy="747382"/>
          </a:xfrm>
          <a:prstGeom prst="rect">
            <a:avLst/>
          </a:prstGeom>
        </p:spPr>
      </p:pic>
      <p:sp>
        <p:nvSpPr>
          <p:cNvPr id="31" name="Rectángulo 30"/>
          <p:cNvSpPr/>
          <p:nvPr userDrawn="1"/>
        </p:nvSpPr>
        <p:spPr>
          <a:xfrm rot="5400000">
            <a:off x="7566468" y="416970"/>
            <a:ext cx="1055294" cy="2213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34" name="Vertical Text Placeholder 2"/>
          <p:cNvSpPr>
            <a:spLocks noGrp="1"/>
          </p:cNvSpPr>
          <p:nvPr>
            <p:ph type="body" orient="vert" idx="23"/>
          </p:nvPr>
        </p:nvSpPr>
        <p:spPr>
          <a:xfrm>
            <a:off x="5055134" y="2221562"/>
            <a:ext cx="3623529" cy="3976038"/>
          </a:xfrm>
        </p:spPr>
        <p:txBody>
          <a:bodyPr vert="horz"/>
          <a:lstStyle>
            <a:lvl1pPr>
              <a:defRPr sz="1800"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dirty="0"/>
          </a:p>
        </p:txBody>
      </p:sp>
      <p:sp>
        <p:nvSpPr>
          <p:cNvPr id="35" name="Vertical Text Placeholder 2"/>
          <p:cNvSpPr>
            <a:spLocks noGrp="1"/>
          </p:cNvSpPr>
          <p:nvPr>
            <p:ph type="body" orient="vert" idx="25" hasCustomPrompt="1"/>
          </p:nvPr>
        </p:nvSpPr>
        <p:spPr>
          <a:xfrm>
            <a:off x="4916141" y="1372023"/>
            <a:ext cx="3116724" cy="643272"/>
          </a:xfrm>
        </p:spPr>
        <p:txBody>
          <a:bodyPr vert="horz">
            <a:noAutofit/>
          </a:bodyPr>
          <a:lstStyle>
            <a:lvl1pPr marL="0" indent="0" algn="ctr">
              <a:lnSpc>
                <a:spcPts val="1810"/>
              </a:lnSpc>
              <a:buNone/>
              <a:defRPr sz="1800" b="1" i="0" baseline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defRPr>
            </a:lvl1pPr>
            <a:lvl2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s-ES_tradnl" dirty="0"/>
              <a:t>Clic para </a:t>
            </a:r>
            <a:r>
              <a:rPr lang="es-ES_tradnl" dirty="0" err="1"/>
              <a:t>Subt</a:t>
            </a:r>
            <a:r>
              <a:rPr lang="es-ES" dirty="0" err="1"/>
              <a:t>ítulo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y texto explic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/>
          <p:cNvSpPr/>
          <p:nvPr userDrawn="1"/>
        </p:nvSpPr>
        <p:spPr>
          <a:xfrm>
            <a:off x="8812429" y="2073939"/>
            <a:ext cx="238974" cy="30189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78664" y="3320264"/>
            <a:ext cx="506506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8" name="Rectángulo 17"/>
          <p:cNvSpPr/>
          <p:nvPr userDrawn="1"/>
        </p:nvSpPr>
        <p:spPr>
          <a:xfrm>
            <a:off x="4581076" y="815647"/>
            <a:ext cx="4097588" cy="553271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4666809" y="883253"/>
            <a:ext cx="3941326" cy="541318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dirty="0"/>
          </a:p>
        </p:txBody>
      </p:sp>
      <p:sp>
        <p:nvSpPr>
          <p:cNvPr id="2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[Pie de Página]</a:t>
            </a:r>
            <a:endParaRPr lang="en-US" dirty="0"/>
          </a:p>
        </p:txBody>
      </p:sp>
      <p:sp>
        <p:nvSpPr>
          <p:cNvPr id="27" name="Vertical Text Placeholder 2"/>
          <p:cNvSpPr>
            <a:spLocks noGrp="1"/>
          </p:cNvSpPr>
          <p:nvPr>
            <p:ph type="body" orient="vert" idx="23"/>
          </p:nvPr>
        </p:nvSpPr>
        <p:spPr>
          <a:xfrm>
            <a:off x="1263629" y="3430509"/>
            <a:ext cx="3183681" cy="2917854"/>
          </a:xfrm>
        </p:spPr>
        <p:txBody>
          <a:bodyPr vert="horz" numCol="1"/>
          <a:lstStyle>
            <a:lvl1pPr>
              <a:defRPr sz="1800"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dirty="0"/>
          </a:p>
        </p:txBody>
      </p:sp>
      <p:sp>
        <p:nvSpPr>
          <p:cNvPr id="32" name="Rectángulo 31"/>
          <p:cNvSpPr/>
          <p:nvPr userDrawn="1"/>
        </p:nvSpPr>
        <p:spPr>
          <a:xfrm>
            <a:off x="1" y="-1"/>
            <a:ext cx="1055292" cy="6869459"/>
          </a:xfrm>
          <a:prstGeom prst="rect">
            <a:avLst/>
          </a:prstGeom>
          <a:solidFill>
            <a:srgbClr val="CB0017"/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33" name="Rectángulo 32"/>
          <p:cNvSpPr/>
          <p:nvPr userDrawn="1"/>
        </p:nvSpPr>
        <p:spPr>
          <a:xfrm>
            <a:off x="-1" y="5698808"/>
            <a:ext cx="1055294" cy="2213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34" name="Rectángulo 33"/>
          <p:cNvSpPr/>
          <p:nvPr userDrawn="1"/>
        </p:nvSpPr>
        <p:spPr>
          <a:xfrm>
            <a:off x="-1" y="5920165"/>
            <a:ext cx="1055294" cy="9492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pic>
        <p:nvPicPr>
          <p:cNvPr id="35" name="Imagen 3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6" y="6064588"/>
            <a:ext cx="747382" cy="747382"/>
          </a:xfrm>
          <a:prstGeom prst="rect">
            <a:avLst/>
          </a:prstGeom>
        </p:spPr>
      </p:pic>
      <p:sp>
        <p:nvSpPr>
          <p:cNvPr id="36" name="Title 1"/>
          <p:cNvSpPr>
            <a:spLocks noGrp="1"/>
          </p:cNvSpPr>
          <p:nvPr>
            <p:ph type="title" hasCustomPrompt="1"/>
          </p:nvPr>
        </p:nvSpPr>
        <p:spPr>
          <a:xfrm rot="16200000">
            <a:off x="-2167503" y="2314869"/>
            <a:ext cx="5430816" cy="1048215"/>
          </a:xfrm>
        </p:spPr>
        <p:txBody>
          <a:bodyPr/>
          <a:lstStyle>
            <a:lvl1pPr>
              <a:lnSpc>
                <a:spcPts val="3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</a:t>
            </a:r>
            <a:br>
              <a:rPr lang="es-ES_tradnl" dirty="0"/>
            </a:br>
            <a:r>
              <a:rPr lang="es-ES_tradnl" dirty="0"/>
              <a:t>editar título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9"/>
          <p:cNvSpPr/>
          <p:nvPr userDrawn="1"/>
        </p:nvSpPr>
        <p:spPr>
          <a:xfrm>
            <a:off x="8812429" y="2073939"/>
            <a:ext cx="238974" cy="30189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78664" y="3320264"/>
            <a:ext cx="506506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8" name="Rectángulo 27"/>
          <p:cNvSpPr/>
          <p:nvPr userDrawn="1"/>
        </p:nvSpPr>
        <p:spPr>
          <a:xfrm>
            <a:off x="2013133" y="1179393"/>
            <a:ext cx="5377019" cy="283404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2128603" y="1246999"/>
            <a:ext cx="5171966" cy="263723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dirty="0"/>
          </a:p>
        </p:txBody>
      </p:sp>
      <p:sp>
        <p:nvSpPr>
          <p:cNvPr id="31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[Pie de Página]</a:t>
            </a:r>
            <a:endParaRPr lang="en-US" dirty="0"/>
          </a:p>
        </p:txBody>
      </p:sp>
      <p:sp>
        <p:nvSpPr>
          <p:cNvPr id="19" name="Rectángulo 18"/>
          <p:cNvSpPr/>
          <p:nvPr userDrawn="1"/>
        </p:nvSpPr>
        <p:spPr>
          <a:xfrm>
            <a:off x="727469" y="3"/>
            <a:ext cx="7910025" cy="1048215"/>
          </a:xfrm>
          <a:prstGeom prst="rect">
            <a:avLst/>
          </a:prstGeom>
          <a:solidFill>
            <a:srgbClr val="CB0017"/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1264734" y="55758"/>
            <a:ext cx="7105650" cy="1048215"/>
          </a:xfrm>
        </p:spPr>
        <p:txBody>
          <a:bodyPr/>
          <a:lstStyle>
            <a:lvl1pPr>
              <a:lnSpc>
                <a:spcPts val="3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</a:t>
            </a:r>
            <a:br>
              <a:rPr lang="es-ES_tradnl" dirty="0"/>
            </a:br>
            <a:r>
              <a:rPr lang="es-ES_tradnl" dirty="0"/>
              <a:t>editar título</a:t>
            </a:r>
            <a:endParaRPr dirty="0"/>
          </a:p>
        </p:txBody>
      </p:sp>
      <p:sp>
        <p:nvSpPr>
          <p:cNvPr id="32" name="Rectángulo 31"/>
          <p:cNvSpPr/>
          <p:nvPr userDrawn="1"/>
        </p:nvSpPr>
        <p:spPr>
          <a:xfrm rot="5400000">
            <a:off x="-45856" y="45920"/>
            <a:ext cx="1055294" cy="9492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1" y="190344"/>
            <a:ext cx="747382" cy="747382"/>
          </a:xfrm>
          <a:prstGeom prst="rect">
            <a:avLst/>
          </a:prstGeom>
        </p:spPr>
      </p:pic>
      <p:sp>
        <p:nvSpPr>
          <p:cNvPr id="34" name="Rectángulo 33"/>
          <p:cNvSpPr/>
          <p:nvPr userDrawn="1"/>
        </p:nvSpPr>
        <p:spPr>
          <a:xfrm rot="5400000">
            <a:off x="542517" y="416970"/>
            <a:ext cx="1055294" cy="2213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36" name="Vertical Text Placeholder 2"/>
          <p:cNvSpPr>
            <a:spLocks noGrp="1"/>
          </p:cNvSpPr>
          <p:nvPr>
            <p:ph type="body" orient="vert" idx="23"/>
          </p:nvPr>
        </p:nvSpPr>
        <p:spPr>
          <a:xfrm>
            <a:off x="534834" y="4172722"/>
            <a:ext cx="8272680" cy="2343501"/>
          </a:xfrm>
        </p:spPr>
        <p:txBody>
          <a:bodyPr vert="horz" numCol="2"/>
          <a:lstStyle>
            <a:lvl1pPr>
              <a:defRPr sz="1800"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y pie 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 userDrawn="1"/>
        </p:nvSpPr>
        <p:spPr>
          <a:xfrm>
            <a:off x="1237052" y="379562"/>
            <a:ext cx="6687749" cy="540618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8" name="Rectángulo 7"/>
          <p:cNvSpPr/>
          <p:nvPr userDrawn="1"/>
        </p:nvSpPr>
        <p:spPr>
          <a:xfrm>
            <a:off x="4368800" y="4277349"/>
            <a:ext cx="4309863" cy="21883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1392637" y="440510"/>
            <a:ext cx="6365940" cy="377589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dirty="0"/>
          </a:p>
        </p:txBody>
      </p:sp>
      <p:sp>
        <p:nvSpPr>
          <p:cNvPr id="21" name="Rectangle 9"/>
          <p:cNvSpPr/>
          <p:nvPr userDrawn="1"/>
        </p:nvSpPr>
        <p:spPr>
          <a:xfrm>
            <a:off x="8812429" y="2073939"/>
            <a:ext cx="238974" cy="30189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78664" y="3320264"/>
            <a:ext cx="506506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[Pie de Página]</a:t>
            </a:r>
            <a:endParaRPr lang="en-US" dirty="0"/>
          </a:p>
        </p:txBody>
      </p:sp>
      <p:sp>
        <p:nvSpPr>
          <p:cNvPr id="45" name="Vertical Text Placeholder 2"/>
          <p:cNvSpPr>
            <a:spLocks noGrp="1"/>
          </p:cNvSpPr>
          <p:nvPr>
            <p:ph type="body" orient="vert" idx="22"/>
          </p:nvPr>
        </p:nvSpPr>
        <p:spPr>
          <a:xfrm>
            <a:off x="4495805" y="4403998"/>
            <a:ext cx="4068563" cy="1938190"/>
          </a:xfrm>
          <a:noFill/>
        </p:spPr>
        <p:txBody>
          <a:bodyPr vert="horz"/>
          <a:lstStyle>
            <a:lvl1pPr>
              <a:defRPr sz="18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dirty="0"/>
          </a:p>
        </p:txBody>
      </p:sp>
      <p:sp>
        <p:nvSpPr>
          <p:cNvPr id="46" name="Rectángulo 45"/>
          <p:cNvSpPr/>
          <p:nvPr userDrawn="1"/>
        </p:nvSpPr>
        <p:spPr>
          <a:xfrm>
            <a:off x="1" y="-1"/>
            <a:ext cx="1055292" cy="6869459"/>
          </a:xfrm>
          <a:prstGeom prst="rect">
            <a:avLst/>
          </a:prstGeom>
          <a:solidFill>
            <a:srgbClr val="CB0017"/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47" name="Rectángulo 46"/>
          <p:cNvSpPr/>
          <p:nvPr userDrawn="1"/>
        </p:nvSpPr>
        <p:spPr>
          <a:xfrm>
            <a:off x="-1" y="5698808"/>
            <a:ext cx="1055294" cy="2213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48" name="Rectángulo 47"/>
          <p:cNvSpPr/>
          <p:nvPr userDrawn="1"/>
        </p:nvSpPr>
        <p:spPr>
          <a:xfrm>
            <a:off x="-1" y="5920165"/>
            <a:ext cx="1055294" cy="9492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pic>
        <p:nvPicPr>
          <p:cNvPr id="49" name="Imagen 4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6" y="6064588"/>
            <a:ext cx="747382" cy="747382"/>
          </a:xfrm>
          <a:prstGeom prst="rect">
            <a:avLst/>
          </a:prstGeom>
        </p:spPr>
      </p:pic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 rot="16200000">
            <a:off x="-2167503" y="2314869"/>
            <a:ext cx="5430816" cy="1048215"/>
          </a:xfrm>
        </p:spPr>
        <p:txBody>
          <a:bodyPr/>
          <a:lstStyle>
            <a:lvl1pPr>
              <a:lnSpc>
                <a:spcPts val="3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</a:t>
            </a:r>
            <a:br>
              <a:rPr lang="es-ES_tradnl" dirty="0"/>
            </a:br>
            <a:r>
              <a:rPr lang="es-ES_tradnl" dirty="0"/>
              <a:t>editar título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imágenes y dos tex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 userDrawn="1"/>
        </p:nvSpPr>
        <p:spPr>
          <a:xfrm>
            <a:off x="5070251" y="3629886"/>
            <a:ext cx="3612817" cy="289578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5136936" y="3690835"/>
            <a:ext cx="3475042" cy="277481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dirty="0"/>
          </a:p>
        </p:txBody>
      </p:sp>
      <p:sp>
        <p:nvSpPr>
          <p:cNvPr id="31" name="Rectángulo 30"/>
          <p:cNvSpPr/>
          <p:nvPr userDrawn="1"/>
        </p:nvSpPr>
        <p:spPr>
          <a:xfrm>
            <a:off x="1228300" y="3404088"/>
            <a:ext cx="7450364" cy="50941"/>
          </a:xfrm>
          <a:prstGeom prst="rect">
            <a:avLst/>
          </a:prstGeom>
          <a:solidFill>
            <a:srgbClr val="CB0017"/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32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[Pie de Página]</a:t>
            </a:r>
            <a:endParaRPr lang="en-US" dirty="0"/>
          </a:p>
        </p:txBody>
      </p:sp>
      <p:sp>
        <p:nvSpPr>
          <p:cNvPr id="33" name="Rectangle 9"/>
          <p:cNvSpPr/>
          <p:nvPr userDrawn="1"/>
        </p:nvSpPr>
        <p:spPr>
          <a:xfrm>
            <a:off x="8812429" y="2073939"/>
            <a:ext cx="238974" cy="30189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3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78664" y="3320264"/>
            <a:ext cx="506506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3" name="Rectángulo 42"/>
          <p:cNvSpPr/>
          <p:nvPr userDrawn="1"/>
        </p:nvSpPr>
        <p:spPr>
          <a:xfrm>
            <a:off x="1237052" y="379563"/>
            <a:ext cx="3233349" cy="289578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44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1303738" y="440511"/>
            <a:ext cx="3077763" cy="277481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dirty="0"/>
          </a:p>
        </p:txBody>
      </p:sp>
      <p:sp>
        <p:nvSpPr>
          <p:cNvPr id="52" name="Vertical Text Placeholder 2"/>
          <p:cNvSpPr>
            <a:spLocks noGrp="1"/>
          </p:cNvSpPr>
          <p:nvPr>
            <p:ph type="body" orient="vert" idx="23"/>
          </p:nvPr>
        </p:nvSpPr>
        <p:spPr>
          <a:xfrm>
            <a:off x="4610101" y="379556"/>
            <a:ext cx="4068563" cy="2835773"/>
          </a:xfrm>
        </p:spPr>
        <p:txBody>
          <a:bodyPr vert="horz"/>
          <a:lstStyle>
            <a:lvl1pPr>
              <a:defRPr sz="1800"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dirty="0"/>
          </a:p>
        </p:txBody>
      </p:sp>
      <p:sp>
        <p:nvSpPr>
          <p:cNvPr id="56" name="Vertical Text Placeholder 2"/>
          <p:cNvSpPr>
            <a:spLocks noGrp="1"/>
          </p:cNvSpPr>
          <p:nvPr>
            <p:ph type="body" orient="vert" idx="25"/>
          </p:nvPr>
        </p:nvSpPr>
        <p:spPr>
          <a:xfrm>
            <a:off x="1237052" y="3643786"/>
            <a:ext cx="3573733" cy="2835773"/>
          </a:xfrm>
        </p:spPr>
        <p:txBody>
          <a:bodyPr vert="horz"/>
          <a:lstStyle>
            <a:lvl1pPr>
              <a:defRPr sz="1800"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dirty="0"/>
          </a:p>
        </p:txBody>
      </p:sp>
      <p:sp>
        <p:nvSpPr>
          <p:cNvPr id="57" name="Rectángulo 56"/>
          <p:cNvSpPr/>
          <p:nvPr userDrawn="1"/>
        </p:nvSpPr>
        <p:spPr>
          <a:xfrm>
            <a:off x="1" y="-1"/>
            <a:ext cx="1055292" cy="6869459"/>
          </a:xfrm>
          <a:prstGeom prst="rect">
            <a:avLst/>
          </a:prstGeom>
          <a:solidFill>
            <a:srgbClr val="CB0017"/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58" name="Rectángulo 57"/>
          <p:cNvSpPr/>
          <p:nvPr userDrawn="1"/>
        </p:nvSpPr>
        <p:spPr>
          <a:xfrm>
            <a:off x="-1" y="5698808"/>
            <a:ext cx="1055294" cy="2213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59" name="Rectángulo 58"/>
          <p:cNvSpPr/>
          <p:nvPr userDrawn="1"/>
        </p:nvSpPr>
        <p:spPr>
          <a:xfrm>
            <a:off x="-1" y="5920165"/>
            <a:ext cx="1055294" cy="9492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pic>
        <p:nvPicPr>
          <p:cNvPr id="60" name="Imagen 5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6" y="6064588"/>
            <a:ext cx="747382" cy="747382"/>
          </a:xfrm>
          <a:prstGeom prst="rect">
            <a:avLst/>
          </a:prstGeom>
        </p:spPr>
      </p:pic>
      <p:sp>
        <p:nvSpPr>
          <p:cNvPr id="61" name="Title 1"/>
          <p:cNvSpPr>
            <a:spLocks noGrp="1"/>
          </p:cNvSpPr>
          <p:nvPr>
            <p:ph type="title" hasCustomPrompt="1"/>
          </p:nvPr>
        </p:nvSpPr>
        <p:spPr>
          <a:xfrm rot="16200000">
            <a:off x="-2167503" y="2314869"/>
            <a:ext cx="5430816" cy="1048215"/>
          </a:xfrm>
        </p:spPr>
        <p:txBody>
          <a:bodyPr/>
          <a:lstStyle>
            <a:lvl1pPr>
              <a:lnSpc>
                <a:spcPts val="3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</a:t>
            </a:r>
            <a:br>
              <a:rPr lang="es-ES_tradnl" dirty="0"/>
            </a:br>
            <a:r>
              <a:rPr lang="es-ES_tradnl" dirty="0"/>
              <a:t>editar título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imágenes y pie 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1570901" y="561155"/>
            <a:ext cx="3426702" cy="515206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9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570902" y="5785745"/>
            <a:ext cx="3296024" cy="52012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Pie de Foto / Texto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080539" y="5785745"/>
            <a:ext cx="3296024" cy="52012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Pie de Foto / Texto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1637589" y="622104"/>
            <a:ext cx="3296024" cy="504075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5080538" y="561155"/>
            <a:ext cx="3426702" cy="515206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5147226" y="622104"/>
            <a:ext cx="3296024" cy="504075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dirty="0"/>
          </a:p>
        </p:txBody>
      </p:sp>
      <p:sp>
        <p:nvSpPr>
          <p:cNvPr id="14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[Pie de Página]</a:t>
            </a:r>
            <a:endParaRPr lang="en-US" dirty="0"/>
          </a:p>
        </p:txBody>
      </p:sp>
      <p:sp>
        <p:nvSpPr>
          <p:cNvPr id="20" name="Rectangle 9"/>
          <p:cNvSpPr/>
          <p:nvPr userDrawn="1"/>
        </p:nvSpPr>
        <p:spPr>
          <a:xfrm>
            <a:off x="8812429" y="2073939"/>
            <a:ext cx="238974" cy="30189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78664" y="3320264"/>
            <a:ext cx="506506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7" name="Rectángulo 26"/>
          <p:cNvSpPr/>
          <p:nvPr userDrawn="1"/>
        </p:nvSpPr>
        <p:spPr>
          <a:xfrm>
            <a:off x="1" y="-1"/>
            <a:ext cx="1055292" cy="6869459"/>
          </a:xfrm>
          <a:prstGeom prst="rect">
            <a:avLst/>
          </a:prstGeom>
          <a:solidFill>
            <a:srgbClr val="CB0017"/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28" name="Rectángulo 27"/>
          <p:cNvSpPr/>
          <p:nvPr userDrawn="1"/>
        </p:nvSpPr>
        <p:spPr>
          <a:xfrm>
            <a:off x="-1" y="5698808"/>
            <a:ext cx="1055294" cy="2213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29" name="Rectángulo 28"/>
          <p:cNvSpPr/>
          <p:nvPr userDrawn="1"/>
        </p:nvSpPr>
        <p:spPr>
          <a:xfrm>
            <a:off x="-1" y="5920165"/>
            <a:ext cx="1055294" cy="9492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pic>
        <p:nvPicPr>
          <p:cNvPr id="30" name="Imagen 2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6" y="6064588"/>
            <a:ext cx="747382" cy="747382"/>
          </a:xfrm>
          <a:prstGeom prst="rect">
            <a:avLst/>
          </a:prstGeom>
        </p:spPr>
      </p:pic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 rot="16200000">
            <a:off x="-2167503" y="2314869"/>
            <a:ext cx="5430816" cy="1048215"/>
          </a:xfrm>
        </p:spPr>
        <p:txBody>
          <a:bodyPr/>
          <a:lstStyle>
            <a:lvl1pPr>
              <a:lnSpc>
                <a:spcPts val="3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</a:t>
            </a:r>
            <a:br>
              <a:rPr lang="es-ES_tradnl" dirty="0"/>
            </a:br>
            <a:r>
              <a:rPr lang="es-ES_tradnl" dirty="0"/>
              <a:t>editar título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891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9"/>
          <p:cNvSpPr/>
          <p:nvPr userDrawn="1"/>
        </p:nvSpPr>
        <p:spPr>
          <a:xfrm>
            <a:off x="8812429" y="2073939"/>
            <a:ext cx="238974" cy="30189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78664" y="3320264"/>
            <a:ext cx="506506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5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[Pie de Página]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5" y="1273341"/>
            <a:ext cx="3706187" cy="160475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tabLst/>
              <a:defRPr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1" name="Rectángulo 30"/>
          <p:cNvSpPr/>
          <p:nvPr userDrawn="1"/>
        </p:nvSpPr>
        <p:spPr>
          <a:xfrm rot="5400000" flipV="1">
            <a:off x="1946999" y="3843261"/>
            <a:ext cx="5192311" cy="52473"/>
          </a:xfrm>
          <a:prstGeom prst="rect">
            <a:avLst/>
          </a:prstGeom>
          <a:solidFill>
            <a:srgbClr val="CB0017"/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33" name="Content Placeholder 2"/>
          <p:cNvSpPr>
            <a:spLocks noGrp="1"/>
          </p:cNvSpPr>
          <p:nvPr>
            <p:ph idx="24"/>
          </p:nvPr>
        </p:nvSpPr>
        <p:spPr>
          <a:xfrm>
            <a:off x="4919932" y="4864904"/>
            <a:ext cx="3706187" cy="160475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tabLst/>
              <a:defRPr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6" name="Rectángulo 15"/>
          <p:cNvSpPr/>
          <p:nvPr userDrawn="1"/>
        </p:nvSpPr>
        <p:spPr>
          <a:xfrm>
            <a:off x="727469" y="3"/>
            <a:ext cx="7910025" cy="1048215"/>
          </a:xfrm>
          <a:prstGeom prst="rect">
            <a:avLst/>
          </a:prstGeom>
          <a:solidFill>
            <a:srgbClr val="CB0017"/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1264734" y="55758"/>
            <a:ext cx="7105650" cy="1048215"/>
          </a:xfrm>
        </p:spPr>
        <p:txBody>
          <a:bodyPr/>
          <a:lstStyle>
            <a:lvl1pPr>
              <a:lnSpc>
                <a:spcPts val="3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</a:t>
            </a:r>
            <a:br>
              <a:rPr lang="es-ES_tradnl" dirty="0"/>
            </a:br>
            <a:r>
              <a:rPr lang="es-ES_tradnl" dirty="0"/>
              <a:t>editar título</a:t>
            </a:r>
            <a:endParaRPr dirty="0"/>
          </a:p>
        </p:txBody>
      </p:sp>
      <p:sp>
        <p:nvSpPr>
          <p:cNvPr id="28" name="Rectángulo 27"/>
          <p:cNvSpPr/>
          <p:nvPr userDrawn="1"/>
        </p:nvSpPr>
        <p:spPr>
          <a:xfrm rot="5400000">
            <a:off x="-45856" y="45920"/>
            <a:ext cx="1055294" cy="9492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pic>
        <p:nvPicPr>
          <p:cNvPr id="29" name="Imagen 2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1" y="190344"/>
            <a:ext cx="747382" cy="747382"/>
          </a:xfrm>
          <a:prstGeom prst="rect">
            <a:avLst/>
          </a:prstGeom>
        </p:spPr>
      </p:pic>
      <p:sp>
        <p:nvSpPr>
          <p:cNvPr id="30" name="Rectángulo 29"/>
          <p:cNvSpPr/>
          <p:nvPr userDrawn="1"/>
        </p:nvSpPr>
        <p:spPr>
          <a:xfrm rot="5400000">
            <a:off x="542517" y="416970"/>
            <a:ext cx="1055294" cy="2213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35" name="Vertical Text Placeholder 2"/>
          <p:cNvSpPr>
            <a:spLocks noGrp="1"/>
          </p:cNvSpPr>
          <p:nvPr>
            <p:ph type="body" orient="vert" idx="25"/>
          </p:nvPr>
        </p:nvSpPr>
        <p:spPr>
          <a:xfrm>
            <a:off x="457204" y="2997200"/>
            <a:ext cx="3706187" cy="3475530"/>
          </a:xfrm>
        </p:spPr>
        <p:txBody>
          <a:bodyPr vert="horz" numCol="1"/>
          <a:lstStyle>
            <a:lvl1pPr>
              <a:defRPr sz="1800"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dirty="0"/>
          </a:p>
        </p:txBody>
      </p:sp>
      <p:sp>
        <p:nvSpPr>
          <p:cNvPr id="38" name="Vertical Text Placeholder 2"/>
          <p:cNvSpPr>
            <a:spLocks noGrp="1"/>
          </p:cNvSpPr>
          <p:nvPr>
            <p:ph type="body" orient="vert" idx="27"/>
          </p:nvPr>
        </p:nvSpPr>
        <p:spPr>
          <a:xfrm>
            <a:off x="4927165" y="1273341"/>
            <a:ext cx="3698954" cy="3475530"/>
          </a:xfrm>
        </p:spPr>
        <p:txBody>
          <a:bodyPr vert="horz" numCol="1"/>
          <a:lstStyle>
            <a:lvl1pPr>
              <a:defRPr sz="1800"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imágene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177191" y="3533777"/>
            <a:ext cx="2986924" cy="257190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7" name="Rectangle 9"/>
          <p:cNvSpPr/>
          <p:nvPr userDrawn="1"/>
        </p:nvSpPr>
        <p:spPr>
          <a:xfrm>
            <a:off x="8812429" y="2073939"/>
            <a:ext cx="238974" cy="30189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78664" y="3320264"/>
            <a:ext cx="506506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208399" y="3573607"/>
            <a:ext cx="2905191" cy="247995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dirty="0"/>
          </a:p>
        </p:txBody>
      </p:sp>
      <p:sp>
        <p:nvSpPr>
          <p:cNvPr id="16" name="Rectángulo 15"/>
          <p:cNvSpPr/>
          <p:nvPr userDrawn="1"/>
        </p:nvSpPr>
        <p:spPr>
          <a:xfrm>
            <a:off x="3288525" y="3533777"/>
            <a:ext cx="2986924" cy="257190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3319733" y="3573607"/>
            <a:ext cx="2905191" cy="247995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dirty="0"/>
          </a:p>
        </p:txBody>
      </p:sp>
      <p:sp>
        <p:nvSpPr>
          <p:cNvPr id="18" name="Rectángulo 17"/>
          <p:cNvSpPr/>
          <p:nvPr userDrawn="1"/>
        </p:nvSpPr>
        <p:spPr>
          <a:xfrm>
            <a:off x="6428109" y="1204774"/>
            <a:ext cx="2239457" cy="490090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6489033" y="1264358"/>
            <a:ext cx="2085473" cy="478920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dirty="0"/>
          </a:p>
        </p:txBody>
      </p:sp>
      <p:sp>
        <p:nvSpPr>
          <p:cNvPr id="37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[Pie de Página]</a:t>
            </a:r>
            <a:endParaRPr lang="en-US" dirty="0"/>
          </a:p>
        </p:txBody>
      </p:sp>
      <p:sp>
        <p:nvSpPr>
          <p:cNvPr id="20" name="Rectángulo 19"/>
          <p:cNvSpPr/>
          <p:nvPr userDrawn="1"/>
        </p:nvSpPr>
        <p:spPr>
          <a:xfrm>
            <a:off x="727469" y="3"/>
            <a:ext cx="7910025" cy="1048215"/>
          </a:xfrm>
          <a:prstGeom prst="rect">
            <a:avLst/>
          </a:prstGeom>
          <a:solidFill>
            <a:srgbClr val="CB0017"/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1264734" y="55758"/>
            <a:ext cx="7105650" cy="1048215"/>
          </a:xfrm>
        </p:spPr>
        <p:txBody>
          <a:bodyPr/>
          <a:lstStyle>
            <a:lvl1pPr>
              <a:lnSpc>
                <a:spcPts val="3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</a:t>
            </a:r>
            <a:br>
              <a:rPr lang="es-ES_tradnl" dirty="0"/>
            </a:br>
            <a:r>
              <a:rPr lang="es-ES_tradnl" dirty="0"/>
              <a:t>editar título</a:t>
            </a:r>
            <a:endParaRPr dirty="0"/>
          </a:p>
        </p:txBody>
      </p:sp>
      <p:sp>
        <p:nvSpPr>
          <p:cNvPr id="22" name="Rectángulo 21"/>
          <p:cNvSpPr/>
          <p:nvPr userDrawn="1"/>
        </p:nvSpPr>
        <p:spPr>
          <a:xfrm rot="5400000">
            <a:off x="-45856" y="45920"/>
            <a:ext cx="1055294" cy="9492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1" y="190344"/>
            <a:ext cx="747382" cy="747382"/>
          </a:xfrm>
          <a:prstGeom prst="rect">
            <a:avLst/>
          </a:prstGeom>
        </p:spPr>
      </p:pic>
      <p:sp>
        <p:nvSpPr>
          <p:cNvPr id="24" name="Rectángulo 23"/>
          <p:cNvSpPr/>
          <p:nvPr userDrawn="1"/>
        </p:nvSpPr>
        <p:spPr>
          <a:xfrm rot="5400000">
            <a:off x="542517" y="416970"/>
            <a:ext cx="1055294" cy="2213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26" name="Vertical Text Placeholder 2"/>
          <p:cNvSpPr>
            <a:spLocks noGrp="1"/>
          </p:cNvSpPr>
          <p:nvPr>
            <p:ph type="body" orient="vert" idx="22"/>
          </p:nvPr>
        </p:nvSpPr>
        <p:spPr>
          <a:xfrm>
            <a:off x="187312" y="1204323"/>
            <a:ext cx="6107031" cy="2221782"/>
          </a:xfrm>
        </p:spPr>
        <p:txBody>
          <a:bodyPr vert="horz"/>
          <a:lstStyle>
            <a:lvl1pPr>
              <a:defRPr sz="1800"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205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y tres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9"/>
          <p:cNvSpPr/>
          <p:nvPr userDrawn="1"/>
        </p:nvSpPr>
        <p:spPr>
          <a:xfrm>
            <a:off x="8812429" y="2073939"/>
            <a:ext cx="238974" cy="30189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3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78664" y="3320264"/>
            <a:ext cx="506506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3" name="Rectángulo 42"/>
          <p:cNvSpPr/>
          <p:nvPr userDrawn="1"/>
        </p:nvSpPr>
        <p:spPr>
          <a:xfrm>
            <a:off x="369733" y="3932457"/>
            <a:ext cx="8296004" cy="233224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44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52926" y="4059036"/>
            <a:ext cx="2617835" cy="21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dirty="0"/>
          </a:p>
        </p:txBody>
      </p:sp>
      <p:sp>
        <p:nvSpPr>
          <p:cNvPr id="48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[Pie de Página]</a:t>
            </a:r>
            <a:endParaRPr lang="en-US" dirty="0"/>
          </a:p>
        </p:txBody>
      </p:sp>
      <p:sp>
        <p:nvSpPr>
          <p:cNvPr id="52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3194697" y="4036450"/>
            <a:ext cx="2617835" cy="21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dirty="0"/>
          </a:p>
        </p:txBody>
      </p:sp>
      <p:sp>
        <p:nvSpPr>
          <p:cNvPr id="53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5938813" y="4036450"/>
            <a:ext cx="2617835" cy="21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dirty="0"/>
          </a:p>
        </p:txBody>
      </p:sp>
      <p:sp>
        <p:nvSpPr>
          <p:cNvPr id="55" name="Rectángulo 54"/>
          <p:cNvSpPr/>
          <p:nvPr userDrawn="1"/>
        </p:nvSpPr>
        <p:spPr>
          <a:xfrm>
            <a:off x="369733" y="3788668"/>
            <a:ext cx="4194177" cy="50941"/>
          </a:xfrm>
          <a:prstGeom prst="rect">
            <a:avLst/>
          </a:prstGeom>
          <a:solidFill>
            <a:srgbClr val="CB0017"/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17" name="Rectángulo 16"/>
          <p:cNvSpPr/>
          <p:nvPr userDrawn="1"/>
        </p:nvSpPr>
        <p:spPr>
          <a:xfrm>
            <a:off x="727469" y="3"/>
            <a:ext cx="7910025" cy="1048215"/>
          </a:xfrm>
          <a:prstGeom prst="rect">
            <a:avLst/>
          </a:prstGeom>
          <a:solidFill>
            <a:srgbClr val="CB0017"/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264734" y="55758"/>
            <a:ext cx="7105650" cy="1048215"/>
          </a:xfrm>
        </p:spPr>
        <p:txBody>
          <a:bodyPr/>
          <a:lstStyle>
            <a:lvl1pPr>
              <a:lnSpc>
                <a:spcPts val="3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</a:t>
            </a:r>
            <a:br>
              <a:rPr lang="es-ES_tradnl" dirty="0"/>
            </a:br>
            <a:r>
              <a:rPr lang="es-ES_tradnl" dirty="0"/>
              <a:t>editar título</a:t>
            </a:r>
            <a:endParaRPr dirty="0"/>
          </a:p>
        </p:txBody>
      </p:sp>
      <p:sp>
        <p:nvSpPr>
          <p:cNvPr id="19" name="Rectángulo 18"/>
          <p:cNvSpPr/>
          <p:nvPr userDrawn="1"/>
        </p:nvSpPr>
        <p:spPr>
          <a:xfrm rot="5400000">
            <a:off x="-45856" y="45920"/>
            <a:ext cx="1055294" cy="9492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1" y="190344"/>
            <a:ext cx="747382" cy="747382"/>
          </a:xfrm>
          <a:prstGeom prst="rect">
            <a:avLst/>
          </a:prstGeom>
        </p:spPr>
      </p:pic>
      <p:sp>
        <p:nvSpPr>
          <p:cNvPr id="21" name="Rectángulo 20"/>
          <p:cNvSpPr/>
          <p:nvPr userDrawn="1"/>
        </p:nvSpPr>
        <p:spPr>
          <a:xfrm rot="5400000">
            <a:off x="542517" y="416970"/>
            <a:ext cx="1055294" cy="2213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23" name="Vertical Text Placeholder 2"/>
          <p:cNvSpPr>
            <a:spLocks noGrp="1"/>
          </p:cNvSpPr>
          <p:nvPr>
            <p:ph type="body" orient="vert" idx="25"/>
          </p:nvPr>
        </p:nvSpPr>
        <p:spPr>
          <a:xfrm>
            <a:off x="369733" y="1365872"/>
            <a:ext cx="8267762" cy="2329951"/>
          </a:xfrm>
        </p:spPr>
        <p:txBody>
          <a:bodyPr vert="horz"/>
          <a:lstStyle>
            <a:lvl1pPr>
              <a:defRPr sz="1800"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olución, Tre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/>
          <p:nvPr userDrawn="1"/>
        </p:nvSpPr>
        <p:spPr>
          <a:xfrm>
            <a:off x="8812429" y="2073939"/>
            <a:ext cx="238974" cy="30189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78664" y="3320264"/>
            <a:ext cx="506506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[Pie de Página]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294987" y="2525080"/>
            <a:ext cx="2373266" cy="338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tabLst/>
              <a:defRPr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23"/>
          </p:nvPr>
        </p:nvSpPr>
        <p:spPr>
          <a:xfrm>
            <a:off x="3279607" y="2525080"/>
            <a:ext cx="2373266" cy="338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tabLst/>
              <a:defRPr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4"/>
          </p:nvPr>
        </p:nvSpPr>
        <p:spPr>
          <a:xfrm>
            <a:off x="6264229" y="2525080"/>
            <a:ext cx="2373266" cy="338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tabLst/>
              <a:defRPr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Flecha derecha 4"/>
          <p:cNvSpPr/>
          <p:nvPr userDrawn="1"/>
        </p:nvSpPr>
        <p:spPr>
          <a:xfrm rot="19800000">
            <a:off x="2699204" y="3620855"/>
            <a:ext cx="549457" cy="272161"/>
          </a:xfrm>
          <a:prstGeom prst="rightArrow">
            <a:avLst/>
          </a:prstGeom>
          <a:solidFill>
            <a:srgbClr val="CB0017"/>
          </a:solidFill>
          <a:effectLst>
            <a:innerShdw dist="38100" dir="5400000"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28" name="Flecha derecha 27"/>
          <p:cNvSpPr/>
          <p:nvPr userDrawn="1"/>
        </p:nvSpPr>
        <p:spPr>
          <a:xfrm rot="1800000">
            <a:off x="5728466" y="3621861"/>
            <a:ext cx="549457" cy="272161"/>
          </a:xfrm>
          <a:prstGeom prst="rightArrow">
            <a:avLst/>
          </a:prstGeom>
          <a:solidFill>
            <a:srgbClr val="CB0017"/>
          </a:solidFill>
          <a:effectLst>
            <a:innerShdw dist="38100" dir="5400000"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21" name="Rectángulo 20"/>
          <p:cNvSpPr/>
          <p:nvPr userDrawn="1"/>
        </p:nvSpPr>
        <p:spPr>
          <a:xfrm>
            <a:off x="727469" y="3"/>
            <a:ext cx="7910025" cy="1048215"/>
          </a:xfrm>
          <a:prstGeom prst="rect">
            <a:avLst/>
          </a:prstGeom>
          <a:solidFill>
            <a:srgbClr val="CB0017"/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1264734" y="55758"/>
            <a:ext cx="7105650" cy="1048215"/>
          </a:xfrm>
        </p:spPr>
        <p:txBody>
          <a:bodyPr/>
          <a:lstStyle>
            <a:lvl1pPr>
              <a:lnSpc>
                <a:spcPts val="3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</a:t>
            </a:r>
            <a:br>
              <a:rPr lang="es-ES_tradnl" dirty="0"/>
            </a:br>
            <a:r>
              <a:rPr lang="es-ES_tradnl" dirty="0"/>
              <a:t>editar título</a:t>
            </a:r>
            <a:endParaRPr dirty="0"/>
          </a:p>
        </p:txBody>
      </p:sp>
      <p:sp>
        <p:nvSpPr>
          <p:cNvPr id="24" name="Rectángulo 23"/>
          <p:cNvSpPr/>
          <p:nvPr userDrawn="1"/>
        </p:nvSpPr>
        <p:spPr>
          <a:xfrm rot="5400000">
            <a:off x="-45856" y="45920"/>
            <a:ext cx="1055294" cy="9492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pic>
        <p:nvPicPr>
          <p:cNvPr id="25" name="Imagen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1" y="190344"/>
            <a:ext cx="747382" cy="747382"/>
          </a:xfrm>
          <a:prstGeom prst="rect">
            <a:avLst/>
          </a:prstGeom>
        </p:spPr>
      </p:pic>
      <p:sp>
        <p:nvSpPr>
          <p:cNvPr id="29" name="Rectángulo 28"/>
          <p:cNvSpPr/>
          <p:nvPr userDrawn="1"/>
        </p:nvSpPr>
        <p:spPr>
          <a:xfrm rot="5400000">
            <a:off x="542517" y="416970"/>
            <a:ext cx="1055294" cy="2213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31" name="Vertical Text Placeholder 2"/>
          <p:cNvSpPr>
            <a:spLocks noGrp="1"/>
          </p:cNvSpPr>
          <p:nvPr>
            <p:ph type="body" orient="vert" idx="25"/>
          </p:nvPr>
        </p:nvSpPr>
        <p:spPr>
          <a:xfrm>
            <a:off x="1079503" y="1251653"/>
            <a:ext cx="7557992" cy="1164976"/>
          </a:xfrm>
        </p:spPr>
        <p:txBody>
          <a:bodyPr vert="horz"/>
          <a:lstStyle>
            <a:lvl1pPr>
              <a:defRPr sz="1800"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143" y="1357154"/>
            <a:ext cx="5255712" cy="5500847"/>
          </a:xfrm>
          <a:prstGeom prst="rect">
            <a:avLst/>
          </a:prstGeom>
          <a:effectLst>
            <a:outerShdw blurRad="25400" dist="12700" dir="5400000" algn="ctr" rotWithShape="0">
              <a:schemeClr val="tx1">
                <a:alpha val="25000"/>
              </a:schemeClr>
            </a:outerShdw>
          </a:effectLst>
        </p:spPr>
      </p:pic>
      <p:sp>
        <p:nvSpPr>
          <p:cNvPr id="8" name="Rectángulo 7"/>
          <p:cNvSpPr/>
          <p:nvPr userDrawn="1"/>
        </p:nvSpPr>
        <p:spPr>
          <a:xfrm>
            <a:off x="728133" y="3399341"/>
            <a:ext cx="7687734" cy="89034"/>
          </a:xfrm>
          <a:prstGeom prst="rect">
            <a:avLst/>
          </a:prstGeom>
          <a:solidFill>
            <a:srgbClr val="CB00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9095" y="3488375"/>
            <a:ext cx="5670392" cy="752818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1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24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Nombre</a:t>
            </a:r>
            <a:r>
              <a:rPr lang="en-US" dirty="0"/>
              <a:t> </a:t>
            </a:r>
            <a:r>
              <a:rPr lang="en-US" dirty="0" err="1"/>
              <a:t>Apellidos</a:t>
            </a:r>
            <a:endParaRPr lang="en-US" dirty="0"/>
          </a:p>
          <a:p>
            <a:r>
              <a:rPr lang="en-US" dirty="0" err="1"/>
              <a:t>Asignatura</a:t>
            </a:r>
            <a:r>
              <a:rPr lang="en-US" dirty="0"/>
              <a:t> de la </a:t>
            </a:r>
            <a:r>
              <a:rPr lang="en-US" dirty="0" err="1"/>
              <a:t>presentaci</a:t>
            </a:r>
            <a:r>
              <a:rPr lang="es-ES" dirty="0" err="1"/>
              <a:t>ón</a:t>
            </a:r>
            <a:endParaRPr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273" y="5925063"/>
            <a:ext cx="1813130" cy="69561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5862699"/>
            <a:ext cx="1974857" cy="75353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087" y="206152"/>
            <a:ext cx="2103438" cy="210343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728133" y="206152"/>
            <a:ext cx="6853485" cy="3193188"/>
          </a:xfrm>
          <a:noFill/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ts val="441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[</a:t>
            </a:r>
            <a:r>
              <a:rPr lang="en-US" dirty="0" err="1"/>
              <a:t>Título</a:t>
            </a:r>
            <a:r>
              <a:rPr lang="en-US" dirty="0"/>
              <a:t> de la </a:t>
            </a:r>
            <a:r>
              <a:rPr lang="en-US" dirty="0" err="1"/>
              <a:t>presentaci</a:t>
            </a:r>
            <a:r>
              <a:rPr lang="es-ES" dirty="0" err="1"/>
              <a:t>ón</a:t>
            </a:r>
            <a:r>
              <a:rPr lang="en-US" dirty="0"/>
              <a:t>]</a:t>
            </a:r>
            <a:endParaRPr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6C595A4-8E26-6846-A7FF-C157D7F58DF4}"/>
              </a:ext>
            </a:extLst>
          </p:cNvPr>
          <p:cNvSpPr txBox="1"/>
          <p:nvPr userDrawn="1"/>
        </p:nvSpPr>
        <p:spPr>
          <a:xfrm>
            <a:off x="8905461" y="42241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ABE8466-E104-9746-ABEC-E516F6C2F6CF}"/>
              </a:ext>
            </a:extLst>
          </p:cNvPr>
          <p:cNvSpPr txBox="1"/>
          <p:nvPr userDrawn="1"/>
        </p:nvSpPr>
        <p:spPr>
          <a:xfrm>
            <a:off x="8736496" y="41744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045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/>
          <p:nvPr userDrawn="1"/>
        </p:nvSpPr>
        <p:spPr>
          <a:xfrm>
            <a:off x="8812429" y="2073939"/>
            <a:ext cx="238974" cy="30189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8" name="Rectángulo 17"/>
          <p:cNvSpPr/>
          <p:nvPr userDrawn="1"/>
        </p:nvSpPr>
        <p:spPr>
          <a:xfrm>
            <a:off x="1333838" y="561155"/>
            <a:ext cx="3426702" cy="241901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1443418" y="658586"/>
            <a:ext cx="3214983" cy="221729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dirty="0"/>
          </a:p>
        </p:txBody>
      </p:sp>
      <p:sp>
        <p:nvSpPr>
          <p:cNvPr id="20" name="Rectángulo 19"/>
          <p:cNvSpPr/>
          <p:nvPr userDrawn="1"/>
        </p:nvSpPr>
        <p:spPr>
          <a:xfrm rot="5400000" flipV="1">
            <a:off x="4112910" y="5070003"/>
            <a:ext cx="1686217" cy="45719"/>
          </a:xfrm>
          <a:prstGeom prst="rect">
            <a:avLst/>
          </a:prstGeom>
          <a:solidFill>
            <a:srgbClr val="CB0017"/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21" name="Rectángulo 20"/>
          <p:cNvSpPr/>
          <p:nvPr userDrawn="1"/>
        </p:nvSpPr>
        <p:spPr>
          <a:xfrm rot="5400000" flipV="1">
            <a:off x="4112910" y="1782622"/>
            <a:ext cx="1686217" cy="45719"/>
          </a:xfrm>
          <a:prstGeom prst="rect">
            <a:avLst/>
          </a:prstGeom>
          <a:solidFill>
            <a:srgbClr val="CB0017"/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22" name="Rectángulo 21"/>
          <p:cNvSpPr/>
          <p:nvPr userDrawn="1"/>
        </p:nvSpPr>
        <p:spPr>
          <a:xfrm rot="10800000" flipV="1">
            <a:off x="2280544" y="3512110"/>
            <a:ext cx="1675797" cy="45719"/>
          </a:xfrm>
          <a:prstGeom prst="rect">
            <a:avLst/>
          </a:prstGeom>
          <a:solidFill>
            <a:srgbClr val="CB0017"/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23" name="Rectángulo 22"/>
          <p:cNvSpPr/>
          <p:nvPr userDrawn="1"/>
        </p:nvSpPr>
        <p:spPr>
          <a:xfrm rot="10800000" flipV="1">
            <a:off x="6029326" y="3512110"/>
            <a:ext cx="1675797" cy="45719"/>
          </a:xfrm>
          <a:prstGeom prst="rect">
            <a:avLst/>
          </a:prstGeom>
          <a:solidFill>
            <a:srgbClr val="CB0017"/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24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333839" y="2992030"/>
            <a:ext cx="3296024" cy="52012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Pie de Foto / Texto</a:t>
            </a:r>
          </a:p>
        </p:txBody>
      </p:sp>
      <p:sp>
        <p:nvSpPr>
          <p:cNvPr id="25" name="Rectángulo 24"/>
          <p:cNvSpPr/>
          <p:nvPr userDrawn="1"/>
        </p:nvSpPr>
        <p:spPr>
          <a:xfrm>
            <a:off x="5148664" y="556814"/>
            <a:ext cx="3426702" cy="241901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5258243" y="654243"/>
            <a:ext cx="3214983" cy="221729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dirty="0"/>
          </a:p>
        </p:txBody>
      </p:sp>
      <p:sp>
        <p:nvSpPr>
          <p:cNvPr id="27" name="Rectángulo 26"/>
          <p:cNvSpPr/>
          <p:nvPr userDrawn="1"/>
        </p:nvSpPr>
        <p:spPr>
          <a:xfrm>
            <a:off x="5148664" y="3651213"/>
            <a:ext cx="3426702" cy="241901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5258243" y="3748642"/>
            <a:ext cx="3214983" cy="221729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dirty="0"/>
          </a:p>
        </p:txBody>
      </p:sp>
      <p:sp>
        <p:nvSpPr>
          <p:cNvPr id="29" name="Rectángulo 28"/>
          <p:cNvSpPr/>
          <p:nvPr userDrawn="1"/>
        </p:nvSpPr>
        <p:spPr>
          <a:xfrm>
            <a:off x="1333838" y="3671692"/>
            <a:ext cx="3426702" cy="241901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1443418" y="3769121"/>
            <a:ext cx="3214983" cy="221729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159578" y="2992030"/>
            <a:ext cx="3296024" cy="52012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Pie de Foto / Texto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1333839" y="6092364"/>
            <a:ext cx="3296024" cy="52012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Pie de Foto / Texto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5159578" y="6092364"/>
            <a:ext cx="3296024" cy="52012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Pie de Foto / Texto</a:t>
            </a:r>
          </a:p>
        </p:txBody>
      </p:sp>
      <p:sp>
        <p:nvSpPr>
          <p:cNvPr id="3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78664" y="3320264"/>
            <a:ext cx="506506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5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[Pie de Página]</a:t>
            </a:r>
            <a:endParaRPr lang="en-US" dirty="0"/>
          </a:p>
        </p:txBody>
      </p:sp>
      <p:sp>
        <p:nvSpPr>
          <p:cNvPr id="46" name="Rectángulo 45"/>
          <p:cNvSpPr/>
          <p:nvPr userDrawn="1"/>
        </p:nvSpPr>
        <p:spPr>
          <a:xfrm>
            <a:off x="1" y="-1"/>
            <a:ext cx="1055292" cy="6869459"/>
          </a:xfrm>
          <a:prstGeom prst="rect">
            <a:avLst/>
          </a:prstGeom>
          <a:solidFill>
            <a:srgbClr val="CB0017"/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47" name="Rectángulo 46"/>
          <p:cNvSpPr/>
          <p:nvPr userDrawn="1"/>
        </p:nvSpPr>
        <p:spPr>
          <a:xfrm>
            <a:off x="-1" y="5698808"/>
            <a:ext cx="1055294" cy="2213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48" name="Rectángulo 47"/>
          <p:cNvSpPr/>
          <p:nvPr userDrawn="1"/>
        </p:nvSpPr>
        <p:spPr>
          <a:xfrm>
            <a:off x="-1" y="5920165"/>
            <a:ext cx="1055294" cy="9492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pic>
        <p:nvPicPr>
          <p:cNvPr id="49" name="Imagen 4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6" y="6064588"/>
            <a:ext cx="747382" cy="747382"/>
          </a:xfrm>
          <a:prstGeom prst="rect">
            <a:avLst/>
          </a:prstGeom>
        </p:spPr>
      </p:pic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 rot="16200000">
            <a:off x="-2167503" y="2314869"/>
            <a:ext cx="5430816" cy="1048215"/>
          </a:xfrm>
        </p:spPr>
        <p:txBody>
          <a:bodyPr/>
          <a:lstStyle>
            <a:lvl1pPr>
              <a:lnSpc>
                <a:spcPts val="3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</a:t>
            </a:r>
            <a:br>
              <a:rPr lang="es-ES_tradnl" dirty="0"/>
            </a:br>
            <a:r>
              <a:rPr lang="es-ES_tradnl" dirty="0"/>
              <a:t>editar título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objeto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/>
          <p:nvPr userDrawn="1"/>
        </p:nvSpPr>
        <p:spPr>
          <a:xfrm>
            <a:off x="8812429" y="2073939"/>
            <a:ext cx="238974" cy="30189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5" name="Rectángulo 4"/>
          <p:cNvSpPr/>
          <p:nvPr userDrawn="1"/>
        </p:nvSpPr>
        <p:spPr>
          <a:xfrm rot="5400000" flipV="1">
            <a:off x="4112910" y="5070003"/>
            <a:ext cx="1686217" cy="45719"/>
          </a:xfrm>
          <a:prstGeom prst="rect">
            <a:avLst/>
          </a:prstGeom>
          <a:solidFill>
            <a:srgbClr val="CB0017"/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6" name="Rectángulo 5"/>
          <p:cNvSpPr/>
          <p:nvPr userDrawn="1"/>
        </p:nvSpPr>
        <p:spPr>
          <a:xfrm rot="5400000" flipV="1">
            <a:off x="4112910" y="1782622"/>
            <a:ext cx="1686217" cy="45719"/>
          </a:xfrm>
          <a:prstGeom prst="rect">
            <a:avLst/>
          </a:prstGeom>
          <a:solidFill>
            <a:srgbClr val="CB0017"/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7" name="Rectángulo 6"/>
          <p:cNvSpPr/>
          <p:nvPr userDrawn="1"/>
        </p:nvSpPr>
        <p:spPr>
          <a:xfrm rot="10800000" flipV="1">
            <a:off x="2280544" y="3512110"/>
            <a:ext cx="1675797" cy="45719"/>
          </a:xfrm>
          <a:prstGeom prst="rect">
            <a:avLst/>
          </a:prstGeom>
          <a:solidFill>
            <a:srgbClr val="CB0017"/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8" name="Rectángulo 7"/>
          <p:cNvSpPr/>
          <p:nvPr userDrawn="1"/>
        </p:nvSpPr>
        <p:spPr>
          <a:xfrm rot="10800000" flipV="1">
            <a:off x="6029326" y="3512110"/>
            <a:ext cx="1675797" cy="45719"/>
          </a:xfrm>
          <a:prstGeom prst="rect">
            <a:avLst/>
          </a:prstGeom>
          <a:solidFill>
            <a:srgbClr val="CB0017"/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9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333839" y="2992030"/>
            <a:ext cx="3296024" cy="52012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Pie de Foto / Texto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159578" y="2992030"/>
            <a:ext cx="3296024" cy="52012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Pie de Foto / Texto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1333839" y="6092364"/>
            <a:ext cx="3296024" cy="52012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Pie de Foto / Texto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5159578" y="6092364"/>
            <a:ext cx="3296024" cy="52012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Pie de Foto / Texto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78664" y="3320264"/>
            <a:ext cx="506506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[Pie de Página]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1445203" y="654243"/>
            <a:ext cx="3208589" cy="221729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tabLst/>
              <a:defRPr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7"/>
          </p:nvPr>
        </p:nvSpPr>
        <p:spPr>
          <a:xfrm>
            <a:off x="5258244" y="648308"/>
            <a:ext cx="3208589" cy="221729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tabLst/>
              <a:defRPr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8"/>
          </p:nvPr>
        </p:nvSpPr>
        <p:spPr>
          <a:xfrm>
            <a:off x="1450387" y="3769121"/>
            <a:ext cx="3208589" cy="221729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tabLst/>
              <a:defRPr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29"/>
          </p:nvPr>
        </p:nvSpPr>
        <p:spPr>
          <a:xfrm>
            <a:off x="5264638" y="3748642"/>
            <a:ext cx="3208589" cy="221729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tabLst/>
              <a:defRPr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4" name="Rectángulo 33"/>
          <p:cNvSpPr/>
          <p:nvPr userDrawn="1"/>
        </p:nvSpPr>
        <p:spPr>
          <a:xfrm>
            <a:off x="1" y="-1"/>
            <a:ext cx="1055292" cy="6869459"/>
          </a:xfrm>
          <a:prstGeom prst="rect">
            <a:avLst/>
          </a:prstGeom>
          <a:solidFill>
            <a:srgbClr val="CB0017"/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35" name="Rectángulo 34"/>
          <p:cNvSpPr/>
          <p:nvPr userDrawn="1"/>
        </p:nvSpPr>
        <p:spPr>
          <a:xfrm>
            <a:off x="-1" y="5698808"/>
            <a:ext cx="1055294" cy="2213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36" name="Rectángulo 35"/>
          <p:cNvSpPr/>
          <p:nvPr userDrawn="1"/>
        </p:nvSpPr>
        <p:spPr>
          <a:xfrm>
            <a:off x="-1" y="5920165"/>
            <a:ext cx="1055294" cy="9492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pic>
        <p:nvPicPr>
          <p:cNvPr id="37" name="Imagen 3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6" y="6064588"/>
            <a:ext cx="747382" cy="747382"/>
          </a:xfrm>
          <a:prstGeom prst="rect">
            <a:avLst/>
          </a:prstGeom>
        </p:spPr>
      </p:pic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 rot="16200000">
            <a:off x="-2167503" y="2314869"/>
            <a:ext cx="5430816" cy="1048215"/>
          </a:xfrm>
        </p:spPr>
        <p:txBody>
          <a:bodyPr/>
          <a:lstStyle>
            <a:lvl1pPr>
              <a:lnSpc>
                <a:spcPts val="3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</a:t>
            </a:r>
            <a:br>
              <a:rPr lang="es-ES_tradnl" dirty="0"/>
            </a:br>
            <a:r>
              <a:rPr lang="es-ES_tradnl" dirty="0"/>
              <a:t>editar título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 A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143" y="1357152"/>
            <a:ext cx="5255712" cy="5500848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0"/>
              </a:schemeClr>
            </a:outerShdw>
          </a:effectLst>
        </p:spPr>
      </p:pic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273" y="5925061"/>
            <a:ext cx="1813130" cy="69561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492" y="5608322"/>
            <a:ext cx="3291469" cy="1353749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728133" y="5648326"/>
            <a:ext cx="7687734" cy="49029"/>
          </a:xfrm>
          <a:prstGeom prst="rect">
            <a:avLst/>
          </a:prstGeom>
          <a:solidFill>
            <a:srgbClr val="CB00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</p:spTree>
    <p:extLst>
      <p:ext uri="{BB962C8B-B14F-4D97-AF65-F5344CB8AC3E}">
        <p14:creationId xmlns:p14="http://schemas.microsoft.com/office/powerpoint/2010/main" val="76065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273" y="5925063"/>
            <a:ext cx="1813130" cy="69561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5862699"/>
            <a:ext cx="1974857" cy="753533"/>
          </a:xfrm>
          <a:prstGeom prst="rect">
            <a:avLst/>
          </a:prstGeom>
        </p:spPr>
      </p:pic>
      <p:sp>
        <p:nvSpPr>
          <p:cNvPr id="13" name="Rectángulo 12"/>
          <p:cNvSpPr/>
          <p:nvPr userDrawn="1"/>
        </p:nvSpPr>
        <p:spPr>
          <a:xfrm>
            <a:off x="728133" y="5648326"/>
            <a:ext cx="7687734" cy="49029"/>
          </a:xfrm>
          <a:prstGeom prst="rect">
            <a:avLst/>
          </a:prstGeom>
          <a:solidFill>
            <a:srgbClr val="CB00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2CE45E8-23E3-0F4C-98FC-11C945B39B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143" y="1357154"/>
            <a:ext cx="5255712" cy="5500847"/>
          </a:xfrm>
          <a:prstGeom prst="rect">
            <a:avLst/>
          </a:prstGeom>
          <a:effectLst>
            <a:outerShdw blurRad="25400" dist="12700" dir="5400000" algn="ctr" rotWithShape="0">
              <a:schemeClr val="tx1">
                <a:alpha val="2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338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 C">
    <p:bg>
      <p:bgPr>
        <a:solidFill>
          <a:srgbClr val="CB00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37621" y="2224949"/>
            <a:ext cx="6321762" cy="2425358"/>
          </a:xfrm>
          <a:prstGeom prst="rect">
            <a:avLst/>
          </a:prstGeom>
        </p:spPr>
      </p:pic>
      <p:sp>
        <p:nvSpPr>
          <p:cNvPr id="7" name="Rectángulo 6"/>
          <p:cNvSpPr/>
          <p:nvPr userDrawn="1"/>
        </p:nvSpPr>
        <p:spPr>
          <a:xfrm>
            <a:off x="-412871" y="5342879"/>
            <a:ext cx="6404659" cy="8357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54" y="5608322"/>
            <a:ext cx="3291469" cy="1353749"/>
          </a:xfrm>
          <a:prstGeom prst="rect">
            <a:avLst/>
          </a:prstGeom>
        </p:spPr>
      </p:pic>
      <p:sp>
        <p:nvSpPr>
          <p:cNvPr id="18" name="Rectángulo 17"/>
          <p:cNvSpPr/>
          <p:nvPr userDrawn="1"/>
        </p:nvSpPr>
        <p:spPr>
          <a:xfrm>
            <a:off x="-4045690" y="5524749"/>
            <a:ext cx="6159377" cy="8357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innerShdw>
              <a:srgbClr val="FFFFFF">
                <a:alpha val="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</p:spTree>
    <p:extLst>
      <p:ext uri="{BB962C8B-B14F-4D97-AF65-F5344CB8AC3E}">
        <p14:creationId xmlns:p14="http://schemas.microsoft.com/office/powerpoint/2010/main" val="198665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00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C">
    <p:bg>
      <p:bgPr>
        <a:solidFill>
          <a:srgbClr val="CB00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3179" y="4631845"/>
            <a:ext cx="5670392" cy="75281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ts val="241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20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Nombre</a:t>
            </a:r>
            <a:r>
              <a:rPr lang="en-US" dirty="0"/>
              <a:t> </a:t>
            </a:r>
            <a:r>
              <a:rPr lang="en-US" dirty="0" err="1"/>
              <a:t>Apellidos</a:t>
            </a:r>
            <a:endParaRPr lang="en-US" dirty="0"/>
          </a:p>
          <a:p>
            <a:r>
              <a:rPr lang="en-US" dirty="0" err="1"/>
              <a:t>Asignatura</a:t>
            </a:r>
            <a:r>
              <a:rPr lang="en-US" dirty="0"/>
              <a:t> de la </a:t>
            </a:r>
            <a:r>
              <a:rPr lang="en-US" dirty="0" err="1"/>
              <a:t>presentaci</a:t>
            </a:r>
            <a:r>
              <a:rPr lang="es-ES" dirty="0" err="1"/>
              <a:t>ón</a:t>
            </a:r>
            <a:endParaRPr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37621" y="2224949"/>
            <a:ext cx="6321762" cy="2425358"/>
          </a:xfrm>
          <a:prstGeom prst="rect">
            <a:avLst/>
          </a:prstGeom>
        </p:spPr>
      </p:pic>
      <p:sp>
        <p:nvSpPr>
          <p:cNvPr id="7" name="Rectángulo 6"/>
          <p:cNvSpPr/>
          <p:nvPr userDrawn="1"/>
        </p:nvSpPr>
        <p:spPr>
          <a:xfrm>
            <a:off x="0" y="4563514"/>
            <a:ext cx="5991788" cy="83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54" y="5608322"/>
            <a:ext cx="3291469" cy="1353749"/>
          </a:xfrm>
          <a:prstGeom prst="rect">
            <a:avLst/>
          </a:prstGeom>
        </p:spPr>
      </p:pic>
      <p:sp>
        <p:nvSpPr>
          <p:cNvPr id="18" name="Rectángulo 17"/>
          <p:cNvSpPr/>
          <p:nvPr userDrawn="1"/>
        </p:nvSpPr>
        <p:spPr>
          <a:xfrm>
            <a:off x="-1" y="4745384"/>
            <a:ext cx="2113687" cy="8357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innerShdw>
              <a:srgbClr val="FFFFFF">
                <a:alpha val="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03179" y="1325722"/>
            <a:ext cx="6853485" cy="3193188"/>
          </a:xfrm>
          <a:noFill/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ts val="441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[</a:t>
            </a:r>
            <a:r>
              <a:rPr lang="en-US" dirty="0" err="1"/>
              <a:t>Título</a:t>
            </a:r>
            <a:r>
              <a:rPr lang="en-US" dirty="0"/>
              <a:t> de la </a:t>
            </a:r>
            <a:r>
              <a:rPr lang="en-US" dirty="0" err="1"/>
              <a:t>presentaci</a:t>
            </a:r>
            <a:r>
              <a:rPr lang="es-ES" dirty="0" err="1"/>
              <a:t>ón</a:t>
            </a:r>
            <a:r>
              <a:rPr lang="en-US" dirty="0"/>
              <a:t>]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ducción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ertical Text Placeholder 2"/>
          <p:cNvSpPr>
            <a:spLocks noGrp="1"/>
          </p:cNvSpPr>
          <p:nvPr>
            <p:ph type="body" orient="vert" idx="22"/>
          </p:nvPr>
        </p:nvSpPr>
        <p:spPr>
          <a:xfrm>
            <a:off x="1180842" y="1159729"/>
            <a:ext cx="7456652" cy="5250170"/>
          </a:xfrm>
        </p:spPr>
        <p:txBody>
          <a:bodyPr vert="horz" numCol="1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algn="ctr"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algn="ctr"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algn="ctr"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algn="ctr"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Rectangle 9"/>
          <p:cNvSpPr/>
          <p:nvPr userDrawn="1"/>
        </p:nvSpPr>
        <p:spPr>
          <a:xfrm>
            <a:off x="8812429" y="2073939"/>
            <a:ext cx="238974" cy="30189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78664" y="3320264"/>
            <a:ext cx="506506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5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[Pie de Página]</a:t>
            </a:r>
            <a:endParaRPr lang="en-US" dirty="0"/>
          </a:p>
        </p:txBody>
      </p:sp>
      <p:sp>
        <p:nvSpPr>
          <p:cNvPr id="28" name="Rectángulo 27"/>
          <p:cNvSpPr/>
          <p:nvPr userDrawn="1"/>
        </p:nvSpPr>
        <p:spPr>
          <a:xfrm>
            <a:off x="727469" y="3"/>
            <a:ext cx="7910025" cy="1048215"/>
          </a:xfrm>
          <a:prstGeom prst="rect">
            <a:avLst/>
          </a:prstGeom>
          <a:solidFill>
            <a:srgbClr val="CB0017"/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1264734" y="55758"/>
            <a:ext cx="7105650" cy="1048215"/>
          </a:xfrm>
        </p:spPr>
        <p:txBody>
          <a:bodyPr/>
          <a:lstStyle>
            <a:lvl1pPr>
              <a:lnSpc>
                <a:spcPts val="3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</a:t>
            </a:r>
            <a:br>
              <a:rPr lang="es-ES_tradnl" dirty="0"/>
            </a:br>
            <a:r>
              <a:rPr lang="es-ES_tradnl" dirty="0"/>
              <a:t>editar título</a:t>
            </a:r>
            <a:endParaRPr dirty="0"/>
          </a:p>
        </p:txBody>
      </p:sp>
      <p:sp>
        <p:nvSpPr>
          <p:cNvPr id="30" name="Rectángulo 29"/>
          <p:cNvSpPr/>
          <p:nvPr userDrawn="1"/>
        </p:nvSpPr>
        <p:spPr>
          <a:xfrm rot="5400000">
            <a:off x="-45856" y="45920"/>
            <a:ext cx="1055294" cy="9492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pic>
        <p:nvPicPr>
          <p:cNvPr id="31" name="Imagen 3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1" y="190344"/>
            <a:ext cx="747382" cy="747382"/>
          </a:xfrm>
          <a:prstGeom prst="rect">
            <a:avLst/>
          </a:prstGeom>
        </p:spPr>
      </p:pic>
      <p:sp>
        <p:nvSpPr>
          <p:cNvPr id="32" name="Rectángulo 31"/>
          <p:cNvSpPr/>
          <p:nvPr userDrawn="1"/>
        </p:nvSpPr>
        <p:spPr>
          <a:xfrm rot="5400000">
            <a:off x="542517" y="416970"/>
            <a:ext cx="1055294" cy="2213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</p:spTree>
    <p:extLst>
      <p:ext uri="{BB962C8B-B14F-4D97-AF65-F5344CB8AC3E}">
        <p14:creationId xmlns:p14="http://schemas.microsoft.com/office/powerpoint/2010/main" val="379947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ducción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ertical Text Placeholder 2"/>
          <p:cNvSpPr>
            <a:spLocks noGrp="1"/>
          </p:cNvSpPr>
          <p:nvPr>
            <p:ph type="body" orient="vert" idx="22"/>
          </p:nvPr>
        </p:nvSpPr>
        <p:spPr>
          <a:xfrm>
            <a:off x="1180842" y="2073939"/>
            <a:ext cx="7456652" cy="4335960"/>
          </a:xfrm>
        </p:spPr>
        <p:txBody>
          <a:bodyPr vert="horz" numCol="1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algn="ctr"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algn="ctr"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algn="ctr"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algn="ctr"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Rectangle 9"/>
          <p:cNvSpPr/>
          <p:nvPr userDrawn="1"/>
        </p:nvSpPr>
        <p:spPr>
          <a:xfrm>
            <a:off x="8812429" y="2073939"/>
            <a:ext cx="238974" cy="30189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78664" y="3320264"/>
            <a:ext cx="506506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5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[Pie de Página]</a:t>
            </a:r>
            <a:endParaRPr lang="en-US" dirty="0"/>
          </a:p>
        </p:txBody>
      </p:sp>
      <p:sp>
        <p:nvSpPr>
          <p:cNvPr id="28" name="Rectángulo 27"/>
          <p:cNvSpPr/>
          <p:nvPr userDrawn="1"/>
        </p:nvSpPr>
        <p:spPr>
          <a:xfrm>
            <a:off x="727469" y="3"/>
            <a:ext cx="7910025" cy="1048215"/>
          </a:xfrm>
          <a:prstGeom prst="rect">
            <a:avLst/>
          </a:prstGeom>
          <a:solidFill>
            <a:srgbClr val="CB0017"/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1264734" y="55758"/>
            <a:ext cx="7105650" cy="1048215"/>
          </a:xfrm>
        </p:spPr>
        <p:txBody>
          <a:bodyPr/>
          <a:lstStyle>
            <a:lvl1pPr>
              <a:lnSpc>
                <a:spcPts val="3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</a:t>
            </a:r>
            <a:br>
              <a:rPr lang="es-ES_tradnl" dirty="0"/>
            </a:br>
            <a:r>
              <a:rPr lang="es-ES_tradnl" dirty="0"/>
              <a:t>editar título</a:t>
            </a:r>
            <a:endParaRPr dirty="0"/>
          </a:p>
        </p:txBody>
      </p:sp>
      <p:sp>
        <p:nvSpPr>
          <p:cNvPr id="30" name="Rectángulo 29"/>
          <p:cNvSpPr/>
          <p:nvPr userDrawn="1"/>
        </p:nvSpPr>
        <p:spPr>
          <a:xfrm rot="5400000">
            <a:off x="-45856" y="45920"/>
            <a:ext cx="1055294" cy="9492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pic>
        <p:nvPicPr>
          <p:cNvPr id="31" name="Imagen 3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1" y="190344"/>
            <a:ext cx="747382" cy="747382"/>
          </a:xfrm>
          <a:prstGeom prst="rect">
            <a:avLst/>
          </a:prstGeom>
        </p:spPr>
      </p:pic>
      <p:sp>
        <p:nvSpPr>
          <p:cNvPr id="32" name="Rectángulo 31"/>
          <p:cNvSpPr/>
          <p:nvPr userDrawn="1"/>
        </p:nvSpPr>
        <p:spPr>
          <a:xfrm rot="5400000">
            <a:off x="542517" y="416970"/>
            <a:ext cx="1055294" cy="2213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46C451-16E2-6D46-BF7D-F1DF7E2156E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181100" y="1111250"/>
            <a:ext cx="7456488" cy="842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6777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 y texto explic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/>
          <p:cNvSpPr/>
          <p:nvPr userDrawn="1"/>
        </p:nvSpPr>
        <p:spPr>
          <a:xfrm>
            <a:off x="8812429" y="2073939"/>
            <a:ext cx="238974" cy="30189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78664" y="3320264"/>
            <a:ext cx="506506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[Pie de Página]</a:t>
            </a:r>
            <a:endParaRPr lang="en-US" dirty="0"/>
          </a:p>
        </p:txBody>
      </p:sp>
      <p:sp>
        <p:nvSpPr>
          <p:cNvPr id="27" name="Vertical Text Placeholder 2"/>
          <p:cNvSpPr>
            <a:spLocks noGrp="1"/>
          </p:cNvSpPr>
          <p:nvPr>
            <p:ph type="body" orient="vert" idx="23"/>
          </p:nvPr>
        </p:nvSpPr>
        <p:spPr>
          <a:xfrm>
            <a:off x="1263629" y="259882"/>
            <a:ext cx="7281268" cy="6088481"/>
          </a:xfrm>
        </p:spPr>
        <p:txBody>
          <a:bodyPr vert="horz" numCol="1"/>
          <a:lstStyle>
            <a:lvl1pPr>
              <a:defRPr sz="1800"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dirty="0"/>
          </a:p>
        </p:txBody>
      </p:sp>
      <p:sp>
        <p:nvSpPr>
          <p:cNvPr id="32" name="Rectángulo 31"/>
          <p:cNvSpPr/>
          <p:nvPr userDrawn="1"/>
        </p:nvSpPr>
        <p:spPr>
          <a:xfrm>
            <a:off x="1" y="-1"/>
            <a:ext cx="1055292" cy="6869459"/>
          </a:xfrm>
          <a:prstGeom prst="rect">
            <a:avLst/>
          </a:prstGeom>
          <a:solidFill>
            <a:srgbClr val="CB0017"/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33" name="Rectángulo 32"/>
          <p:cNvSpPr/>
          <p:nvPr userDrawn="1"/>
        </p:nvSpPr>
        <p:spPr>
          <a:xfrm>
            <a:off x="-1" y="5698808"/>
            <a:ext cx="1055294" cy="2213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34" name="Rectángulo 33"/>
          <p:cNvSpPr/>
          <p:nvPr userDrawn="1"/>
        </p:nvSpPr>
        <p:spPr>
          <a:xfrm>
            <a:off x="-1" y="5920165"/>
            <a:ext cx="1055294" cy="9492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pic>
        <p:nvPicPr>
          <p:cNvPr id="35" name="Imagen 3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6" y="6064588"/>
            <a:ext cx="747382" cy="747382"/>
          </a:xfrm>
          <a:prstGeom prst="rect">
            <a:avLst/>
          </a:prstGeom>
        </p:spPr>
      </p:pic>
      <p:sp>
        <p:nvSpPr>
          <p:cNvPr id="36" name="Title 1"/>
          <p:cNvSpPr>
            <a:spLocks noGrp="1"/>
          </p:cNvSpPr>
          <p:nvPr>
            <p:ph type="title" hasCustomPrompt="1"/>
          </p:nvPr>
        </p:nvSpPr>
        <p:spPr>
          <a:xfrm rot="16200000">
            <a:off x="-2167503" y="2314869"/>
            <a:ext cx="5430816" cy="1048215"/>
          </a:xfrm>
        </p:spPr>
        <p:txBody>
          <a:bodyPr/>
          <a:lstStyle>
            <a:lvl1pPr>
              <a:lnSpc>
                <a:spcPts val="3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</a:t>
            </a:r>
            <a:br>
              <a:rPr lang="es-ES_tradnl" dirty="0"/>
            </a:br>
            <a:r>
              <a:rPr lang="es-ES_tradnl" dirty="0"/>
              <a:t>editar título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908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/>
          <p:nvPr userDrawn="1"/>
        </p:nvSpPr>
        <p:spPr>
          <a:xfrm>
            <a:off x="8812429" y="2073939"/>
            <a:ext cx="238974" cy="30189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78664" y="3320264"/>
            <a:ext cx="506506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[Pie de Página]</a:t>
            </a:r>
            <a:endParaRPr lang="en-US" dirty="0"/>
          </a:p>
        </p:txBody>
      </p:sp>
      <p:sp>
        <p:nvSpPr>
          <p:cNvPr id="13" name="Rectángulo 12"/>
          <p:cNvSpPr/>
          <p:nvPr userDrawn="1"/>
        </p:nvSpPr>
        <p:spPr>
          <a:xfrm>
            <a:off x="1257300" y="1307940"/>
            <a:ext cx="3479592" cy="72463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15" name="Rectángulo 14"/>
          <p:cNvSpPr/>
          <p:nvPr userDrawn="1"/>
        </p:nvSpPr>
        <p:spPr>
          <a:xfrm>
            <a:off x="727469" y="3"/>
            <a:ext cx="7910025" cy="1048215"/>
          </a:xfrm>
          <a:prstGeom prst="rect">
            <a:avLst/>
          </a:prstGeom>
          <a:solidFill>
            <a:srgbClr val="CB0017"/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264734" y="55758"/>
            <a:ext cx="7105650" cy="1048215"/>
          </a:xfrm>
        </p:spPr>
        <p:txBody>
          <a:bodyPr/>
          <a:lstStyle>
            <a:lvl1pPr>
              <a:lnSpc>
                <a:spcPts val="3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</a:t>
            </a:r>
            <a:br>
              <a:rPr lang="es-ES_tradnl" dirty="0"/>
            </a:br>
            <a:r>
              <a:rPr lang="es-ES_tradnl" dirty="0"/>
              <a:t>editar título</a:t>
            </a:r>
            <a:endParaRPr dirty="0"/>
          </a:p>
        </p:txBody>
      </p:sp>
      <p:sp>
        <p:nvSpPr>
          <p:cNvPr id="17" name="Rectángulo 16"/>
          <p:cNvSpPr/>
          <p:nvPr userDrawn="1"/>
        </p:nvSpPr>
        <p:spPr>
          <a:xfrm rot="5400000">
            <a:off x="-45856" y="45920"/>
            <a:ext cx="1055294" cy="9492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1" y="190344"/>
            <a:ext cx="747382" cy="747382"/>
          </a:xfrm>
          <a:prstGeom prst="rect">
            <a:avLst/>
          </a:prstGeom>
        </p:spPr>
      </p:pic>
      <p:sp>
        <p:nvSpPr>
          <p:cNvPr id="19" name="Rectángulo 18"/>
          <p:cNvSpPr/>
          <p:nvPr userDrawn="1"/>
        </p:nvSpPr>
        <p:spPr>
          <a:xfrm rot="5400000">
            <a:off x="542517" y="416970"/>
            <a:ext cx="1055294" cy="2213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21" name="Vertical Text Placeholder 2"/>
          <p:cNvSpPr>
            <a:spLocks noGrp="1"/>
          </p:cNvSpPr>
          <p:nvPr>
            <p:ph type="body" orient="vert" idx="24"/>
          </p:nvPr>
        </p:nvSpPr>
        <p:spPr>
          <a:xfrm>
            <a:off x="1274297" y="2073938"/>
            <a:ext cx="7538133" cy="4131990"/>
          </a:xfrm>
        </p:spPr>
        <p:txBody>
          <a:bodyPr vert="horz" numCol="2"/>
          <a:lstStyle>
            <a:lvl1pPr>
              <a:defRPr sz="1800"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dirty="0"/>
          </a:p>
        </p:txBody>
      </p:sp>
      <p:sp>
        <p:nvSpPr>
          <p:cNvPr id="24" name="Vertical Text Placeholder 2"/>
          <p:cNvSpPr>
            <a:spLocks noGrp="1"/>
          </p:cNvSpPr>
          <p:nvPr>
            <p:ph type="body" orient="vert" idx="25" hasCustomPrompt="1"/>
          </p:nvPr>
        </p:nvSpPr>
        <p:spPr>
          <a:xfrm>
            <a:off x="1311368" y="1355447"/>
            <a:ext cx="3347131" cy="643272"/>
          </a:xfrm>
        </p:spPr>
        <p:txBody>
          <a:bodyPr vert="horz">
            <a:noAutofit/>
          </a:bodyPr>
          <a:lstStyle>
            <a:lvl1pPr marL="0" indent="0" algn="ctr">
              <a:lnSpc>
                <a:spcPts val="1810"/>
              </a:lnSpc>
              <a:buNone/>
              <a:defRPr sz="1800" b="1" i="0" baseline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defRPr>
            </a:lvl1pPr>
            <a:lvl2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s-ES_tradnl" dirty="0"/>
              <a:t>Clic para </a:t>
            </a:r>
            <a:r>
              <a:rPr lang="es-ES_tradnl" dirty="0" err="1"/>
              <a:t>Subt</a:t>
            </a:r>
            <a:r>
              <a:rPr lang="es-ES" dirty="0" err="1"/>
              <a:t>ítulo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347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ertical Text Placeholder 2"/>
          <p:cNvSpPr>
            <a:spLocks noGrp="1"/>
          </p:cNvSpPr>
          <p:nvPr>
            <p:ph type="body" orient="vert" idx="22"/>
          </p:nvPr>
        </p:nvSpPr>
        <p:spPr>
          <a:xfrm>
            <a:off x="976488" y="2344595"/>
            <a:ext cx="7373862" cy="1234629"/>
          </a:xfrm>
        </p:spPr>
        <p:txBody>
          <a:bodyPr vert="horz" numCol="1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algn="ctr"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algn="ctr"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algn="ctr"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algn="ctr"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Rectangle 9"/>
          <p:cNvSpPr/>
          <p:nvPr userDrawn="1"/>
        </p:nvSpPr>
        <p:spPr>
          <a:xfrm>
            <a:off x="8812429" y="2073939"/>
            <a:ext cx="238974" cy="30189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78664" y="3320264"/>
            <a:ext cx="506506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5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[Pie de Página]</a:t>
            </a:r>
            <a:endParaRPr lang="en-US" dirty="0"/>
          </a:p>
        </p:txBody>
      </p:sp>
      <p:sp>
        <p:nvSpPr>
          <p:cNvPr id="26" name="Rectángulo 25"/>
          <p:cNvSpPr/>
          <p:nvPr userDrawn="1"/>
        </p:nvSpPr>
        <p:spPr>
          <a:xfrm flipV="1">
            <a:off x="5329646" y="3711515"/>
            <a:ext cx="3013270" cy="45719"/>
          </a:xfrm>
          <a:prstGeom prst="rect">
            <a:avLst/>
          </a:prstGeom>
          <a:solidFill>
            <a:srgbClr val="CB0017"/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28" name="Rectángulo 27"/>
          <p:cNvSpPr/>
          <p:nvPr userDrawn="1"/>
        </p:nvSpPr>
        <p:spPr>
          <a:xfrm>
            <a:off x="727469" y="3"/>
            <a:ext cx="7910025" cy="1048215"/>
          </a:xfrm>
          <a:prstGeom prst="rect">
            <a:avLst/>
          </a:prstGeom>
          <a:solidFill>
            <a:srgbClr val="CB0017"/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1264734" y="55758"/>
            <a:ext cx="7105650" cy="1048215"/>
          </a:xfrm>
        </p:spPr>
        <p:txBody>
          <a:bodyPr/>
          <a:lstStyle>
            <a:lvl1pPr>
              <a:lnSpc>
                <a:spcPts val="3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</a:t>
            </a:r>
            <a:br>
              <a:rPr lang="es-ES_tradnl" dirty="0"/>
            </a:br>
            <a:r>
              <a:rPr lang="es-ES_tradnl" dirty="0"/>
              <a:t>editar título</a:t>
            </a:r>
            <a:endParaRPr dirty="0"/>
          </a:p>
        </p:txBody>
      </p:sp>
      <p:sp>
        <p:nvSpPr>
          <p:cNvPr id="30" name="Rectángulo 29"/>
          <p:cNvSpPr/>
          <p:nvPr userDrawn="1"/>
        </p:nvSpPr>
        <p:spPr>
          <a:xfrm rot="5400000">
            <a:off x="-45856" y="45920"/>
            <a:ext cx="1055294" cy="9492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pic>
        <p:nvPicPr>
          <p:cNvPr id="31" name="Imagen 3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1" y="190344"/>
            <a:ext cx="747382" cy="747382"/>
          </a:xfrm>
          <a:prstGeom prst="rect">
            <a:avLst/>
          </a:prstGeom>
        </p:spPr>
      </p:pic>
      <p:sp>
        <p:nvSpPr>
          <p:cNvPr id="32" name="Rectángulo 31"/>
          <p:cNvSpPr/>
          <p:nvPr userDrawn="1"/>
        </p:nvSpPr>
        <p:spPr>
          <a:xfrm rot="5400000">
            <a:off x="542517" y="416970"/>
            <a:ext cx="1055294" cy="2213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/>
          <p:nvPr userDrawn="1"/>
        </p:nvSpPr>
        <p:spPr>
          <a:xfrm>
            <a:off x="8812429" y="2073939"/>
            <a:ext cx="238974" cy="30189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78664" y="3320264"/>
            <a:ext cx="506506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[Pie de Página]</a:t>
            </a:r>
            <a:endParaRPr lang="en-US" dirty="0"/>
          </a:p>
        </p:txBody>
      </p:sp>
      <p:sp>
        <p:nvSpPr>
          <p:cNvPr id="13" name="Rectángulo 12"/>
          <p:cNvSpPr/>
          <p:nvPr userDrawn="1"/>
        </p:nvSpPr>
        <p:spPr>
          <a:xfrm>
            <a:off x="1257300" y="1307940"/>
            <a:ext cx="3479592" cy="72463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15" name="Rectángulo 14"/>
          <p:cNvSpPr/>
          <p:nvPr userDrawn="1"/>
        </p:nvSpPr>
        <p:spPr>
          <a:xfrm>
            <a:off x="727469" y="3"/>
            <a:ext cx="7910025" cy="1048215"/>
          </a:xfrm>
          <a:prstGeom prst="rect">
            <a:avLst/>
          </a:prstGeom>
          <a:solidFill>
            <a:srgbClr val="CB0017"/>
          </a:solidFill>
          <a:ln>
            <a:noFill/>
          </a:ln>
          <a:effectLst>
            <a:innerShdw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264734" y="55758"/>
            <a:ext cx="7105650" cy="1048215"/>
          </a:xfrm>
        </p:spPr>
        <p:txBody>
          <a:bodyPr/>
          <a:lstStyle>
            <a:lvl1pPr>
              <a:lnSpc>
                <a:spcPts val="3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</a:t>
            </a:r>
            <a:br>
              <a:rPr lang="es-ES_tradnl" dirty="0"/>
            </a:br>
            <a:r>
              <a:rPr lang="es-ES_tradnl" dirty="0"/>
              <a:t>editar título</a:t>
            </a:r>
            <a:endParaRPr dirty="0"/>
          </a:p>
        </p:txBody>
      </p:sp>
      <p:sp>
        <p:nvSpPr>
          <p:cNvPr id="17" name="Rectángulo 16"/>
          <p:cNvSpPr/>
          <p:nvPr userDrawn="1"/>
        </p:nvSpPr>
        <p:spPr>
          <a:xfrm rot="5400000">
            <a:off x="-45856" y="45920"/>
            <a:ext cx="1055294" cy="9492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1" y="190344"/>
            <a:ext cx="747382" cy="747382"/>
          </a:xfrm>
          <a:prstGeom prst="rect">
            <a:avLst/>
          </a:prstGeom>
        </p:spPr>
      </p:pic>
      <p:sp>
        <p:nvSpPr>
          <p:cNvPr id="19" name="Rectángulo 18"/>
          <p:cNvSpPr/>
          <p:nvPr userDrawn="1"/>
        </p:nvSpPr>
        <p:spPr>
          <a:xfrm rot="5400000">
            <a:off x="542517" y="416970"/>
            <a:ext cx="1055294" cy="2213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21" name="Vertical Text Placeholder 2"/>
          <p:cNvSpPr>
            <a:spLocks noGrp="1"/>
          </p:cNvSpPr>
          <p:nvPr>
            <p:ph type="body" orient="vert" idx="24"/>
          </p:nvPr>
        </p:nvSpPr>
        <p:spPr>
          <a:xfrm>
            <a:off x="1274297" y="2073938"/>
            <a:ext cx="7538133" cy="4131990"/>
          </a:xfrm>
        </p:spPr>
        <p:txBody>
          <a:bodyPr vert="horz" numCol="2"/>
          <a:lstStyle>
            <a:lvl1pPr>
              <a:defRPr sz="1800"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dirty="0"/>
          </a:p>
        </p:txBody>
      </p:sp>
      <p:sp>
        <p:nvSpPr>
          <p:cNvPr id="24" name="Vertical Text Placeholder 2"/>
          <p:cNvSpPr>
            <a:spLocks noGrp="1"/>
          </p:cNvSpPr>
          <p:nvPr>
            <p:ph type="body" orient="vert" idx="25" hasCustomPrompt="1"/>
          </p:nvPr>
        </p:nvSpPr>
        <p:spPr>
          <a:xfrm>
            <a:off x="1311368" y="1355447"/>
            <a:ext cx="3347131" cy="643272"/>
          </a:xfrm>
        </p:spPr>
        <p:txBody>
          <a:bodyPr vert="horz">
            <a:noAutofit/>
          </a:bodyPr>
          <a:lstStyle>
            <a:lvl1pPr marL="0" indent="0" algn="ctr">
              <a:lnSpc>
                <a:spcPts val="1810"/>
              </a:lnSpc>
              <a:buNone/>
              <a:defRPr sz="1800" b="1" i="0" baseline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defRPr>
            </a:lvl1pPr>
            <a:lvl2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b="0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s-ES_tradnl" dirty="0"/>
              <a:t>Clic para </a:t>
            </a:r>
            <a:r>
              <a:rPr lang="es-ES_tradnl" dirty="0" err="1"/>
              <a:t>Subt</a:t>
            </a:r>
            <a:r>
              <a:rPr lang="es-ES" dirty="0" err="1"/>
              <a:t>ítulo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/>
              <a:t>Clic para editar título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2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2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3" y="6356352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[Pie de Página]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5" y="361018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CB0017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5" r:id="rId2"/>
    <p:sldLayoutId id="2147483661" r:id="rId3"/>
    <p:sldLayoutId id="2147483692" r:id="rId4"/>
    <p:sldLayoutId id="2147483693" r:id="rId5"/>
    <p:sldLayoutId id="2147483694" r:id="rId6"/>
    <p:sldLayoutId id="2147483695" r:id="rId7"/>
    <p:sldLayoutId id="2147483675" r:id="rId8"/>
    <p:sldLayoutId id="2147483667" r:id="rId9"/>
    <p:sldLayoutId id="2147483665" r:id="rId10"/>
    <p:sldLayoutId id="2147483672" r:id="rId11"/>
    <p:sldLayoutId id="2147483664" r:id="rId12"/>
    <p:sldLayoutId id="2147483670" r:id="rId13"/>
    <p:sldLayoutId id="2147483669" r:id="rId14"/>
    <p:sldLayoutId id="2147483684" r:id="rId15"/>
    <p:sldLayoutId id="2147483671" r:id="rId16"/>
    <p:sldLayoutId id="2147483683" r:id="rId17"/>
    <p:sldLayoutId id="2147483668" r:id="rId18"/>
    <p:sldLayoutId id="2147483666" r:id="rId19"/>
    <p:sldLayoutId id="2147483676" r:id="rId20"/>
    <p:sldLayoutId id="2147483677" r:id="rId21"/>
    <p:sldLayoutId id="2147483688" r:id="rId22"/>
    <p:sldLayoutId id="2147483689" r:id="rId23"/>
    <p:sldLayoutId id="2147483690" r:id="rId24"/>
    <p:sldLayoutId id="2147483691" r:id="rId25"/>
  </p:sldLayoutIdLst>
  <mc:AlternateContent xmlns:mc="http://schemas.openxmlformats.org/markup-compatibility/2006" xmlns:p14="http://schemas.microsoft.com/office/powerpoint/2010/main">
    <mc:Choice Requires="p14">
      <p:transition spd="slow" p14:dur="20000" advTm="20000"/>
    </mc:Choice>
    <mc:Fallback xmlns="">
      <p:transition spd="slow" advTm="20000"/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Arial"/>
        <a:buChar char="•"/>
        <a:defRPr sz="2000" b="0" i="0" kern="1200">
          <a:solidFill>
            <a:schemeClr val="tx2"/>
          </a:solidFill>
          <a:latin typeface="+mn-lt"/>
          <a:ea typeface="+mn-ea"/>
          <a:cs typeface="Gill Sans Light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Arial"/>
        <a:buChar char="•"/>
        <a:defRPr sz="1800" kern="1200">
          <a:solidFill>
            <a:schemeClr val="tx2"/>
          </a:solidFill>
          <a:latin typeface="Gill Sans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reativecommons.org/publicdomain/mark/1.0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ixabay.com/photos/dollar-flying-concept-business-2891817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udwig_von_Mises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tug-of-war-power-teamwork-men-rope-1013740/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fred.stlouisfed.org/series/MABMM301USM189S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fred.stlouisfed.org/series/FEDFUNDS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fred.stlouisfed.org/series/TB3MS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fred.stlouisfed.org/series/T10YFF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fred.stlouisfed.org/series/T10YFF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d.stlouisfed.org/series/DRTSCILM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fred.stlouisfed.org/series/DRTSCILM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fred.stlouisfed.org/series/FODSP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fred.stlouisfed.org/series/PSAVERT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fred.stlouisfed.org/series/GSAVE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hyperlink" Target="https://fred.stlouisfed.org/graph/?g=160FP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fred.stlouisfed.org/series/IPBUSEQ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John_Maynard_Keynes.jpg" TargetMode="External"/><Relationship Id="rId2" Type="http://schemas.openxmlformats.org/officeDocument/2006/relationships/hyperlink" Target="https://creativecommons.org/licenses/by-sa/3.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fred.stlouisfed.org/series/GDPC1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d.stlouisfed.org/series/GDPPOT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fred.stlouisfed.org/series/UNRATE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9095" y="3561204"/>
            <a:ext cx="6038405" cy="75281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s-ES_tradnl" sz="1800" dirty="0"/>
              <a:t>Dr. Miguel A. Alonso Neira</a:t>
            </a:r>
          </a:p>
          <a:p>
            <a:pPr>
              <a:spcBef>
                <a:spcPts val="150"/>
              </a:spcBef>
            </a:pPr>
            <a:r>
              <a:rPr lang="es-ES_tradnl" sz="1800" dirty="0"/>
              <a:t>Profesor Titular de Economía Aplicada</a:t>
            </a:r>
          </a:p>
          <a:p>
            <a:pPr>
              <a:spcBef>
                <a:spcPts val="150"/>
              </a:spcBef>
            </a:pPr>
            <a:r>
              <a:rPr lang="es-ES" altLang="es-ES" sz="1800" i="1" kern="0" dirty="0" err="1">
                <a:solidFill>
                  <a:srgbClr val="00003A"/>
                </a:solidFill>
              </a:rPr>
              <a:t>MSc</a:t>
            </a:r>
            <a:r>
              <a:rPr lang="es-ES" altLang="es-ES" sz="1800" i="1" kern="0" dirty="0">
                <a:solidFill>
                  <a:srgbClr val="00003A"/>
                </a:solidFill>
              </a:rPr>
              <a:t> in Economics </a:t>
            </a:r>
            <a:r>
              <a:rPr lang="es-ES" altLang="es-ES" sz="1800" kern="0" dirty="0">
                <a:solidFill>
                  <a:srgbClr val="00003A"/>
                </a:solidFill>
              </a:rPr>
              <a:t>(</a:t>
            </a:r>
            <a:r>
              <a:rPr lang="es-ES" altLang="es-ES" sz="1800" i="1" kern="0" dirty="0" err="1">
                <a:solidFill>
                  <a:srgbClr val="00003A"/>
                </a:solidFill>
              </a:rPr>
              <a:t>Monetary</a:t>
            </a:r>
            <a:r>
              <a:rPr lang="es-ES" altLang="es-ES" sz="1800" i="1" kern="0" dirty="0">
                <a:solidFill>
                  <a:srgbClr val="00003A"/>
                </a:solidFill>
              </a:rPr>
              <a:t> Economics and International Finance)</a:t>
            </a:r>
            <a:r>
              <a:rPr lang="es-ES" altLang="es-ES" sz="1800" kern="0" dirty="0">
                <a:solidFill>
                  <a:srgbClr val="00003A"/>
                </a:solidFill>
              </a:rPr>
              <a:t> Universidad de Essex, Reino Unido</a:t>
            </a:r>
          </a:p>
          <a:p>
            <a:endParaRPr lang="es-ES_tradnl" sz="1800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DD1C0E5-56BB-ED6C-DF19-7EF241F622F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78133" y="1848767"/>
            <a:ext cx="7104807" cy="186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8" rIns="91415" bIns="45708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700" b="1" kern="0" dirty="0">
                <a:solidFill>
                  <a:srgbClr val="00003A"/>
                </a:solidFill>
              </a:rPr>
              <a:t>Teoría austriaca del ciclo económico e indicadores adelantados de relevancia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99D2925-71A3-604B-281C-E42FA410AAA3}"/>
              </a:ext>
            </a:extLst>
          </p:cNvPr>
          <p:cNvSpPr txBox="1"/>
          <p:nvPr/>
        </p:nvSpPr>
        <p:spPr>
          <a:xfrm>
            <a:off x="4048125" y="5400675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5659664"/>
      </p:ext>
    </p:extLst>
  </p:cSld>
  <p:clrMapOvr>
    <a:masterClrMapping/>
  </p:clrMapOvr>
  <p:transition spd="slow" advTm="2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6B0426E-8C37-6A16-9242-E4A29B24F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53B7BC3-3A23-666F-21A1-19D170350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868" y="1983805"/>
            <a:ext cx="7704856" cy="455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395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395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6225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ts val="2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AutoNum type="arabicPeriod"/>
              <a:defRPr/>
            </a:pPr>
            <a:r>
              <a:rPr lang="es-ES" altLang="es-E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Incidir en el </a:t>
            </a:r>
            <a:r>
              <a:rPr lang="es-ES" altLang="es-ES" sz="19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carácter </a:t>
            </a:r>
            <a:r>
              <a:rPr lang="es-ES" altLang="es-ES" sz="19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intertemporal</a:t>
            </a:r>
            <a:r>
              <a:rPr lang="es-ES" altLang="es-ES" sz="19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proceso productivo</a:t>
            </a:r>
            <a:r>
              <a:rPr lang="es-ES" altLang="es-ES" sz="1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E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definido como un </a:t>
            </a:r>
            <a:r>
              <a:rPr lang="es-ES" altLang="es-ES" sz="1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conjunto de etapas</a:t>
            </a:r>
            <a:r>
              <a:rPr lang="es-ES" altLang="es-E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  <a:p>
            <a:pPr lvl="1"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AutoNum type="arabicPeriod"/>
              <a:defRPr/>
            </a:pPr>
            <a:r>
              <a:rPr lang="es-ES" altLang="es-ES" sz="1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Destacar la </a:t>
            </a:r>
            <a:r>
              <a:rPr lang="es-ES" altLang="es-ES" sz="19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importancia de la </a:t>
            </a:r>
            <a:r>
              <a:rPr lang="es-ES" altLang="es-ES" sz="19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heterogeneidad</a:t>
            </a:r>
            <a:r>
              <a:rPr lang="es-ES" altLang="es-ES" sz="19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capital</a:t>
            </a:r>
            <a:r>
              <a:rPr lang="es-ES" altLang="es-E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frente al trabajo, como factor clave en el proceso productivo. </a:t>
            </a:r>
          </a:p>
          <a:p>
            <a:pPr lvl="1">
              <a:spcBef>
                <a:spcPts val="1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AutoNum type="arabicPeriod"/>
              <a:defRPr/>
            </a:pPr>
            <a:r>
              <a:rPr lang="es-ES" altLang="es-ES" sz="1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Resaltar la </a:t>
            </a:r>
            <a:r>
              <a:rPr lang="es-ES" altLang="es-ES" sz="19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importancia del </a:t>
            </a:r>
            <a:r>
              <a:rPr lang="es-ES" altLang="es-ES" sz="19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ahorro</a:t>
            </a:r>
            <a:r>
              <a:rPr lang="es-ES" altLang="es-ES" sz="1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E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elemento clave en los procesos de crecimiento </a:t>
            </a:r>
            <a:r>
              <a:rPr lang="es-ES" altLang="es-E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sostenible</a:t>
            </a:r>
            <a:r>
              <a:rPr lang="es-ES" altLang="es-E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>
              <a:spcBef>
                <a:spcPts val="1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AutoNum type="arabicPeriod"/>
              <a:defRPr/>
            </a:pPr>
            <a:r>
              <a:rPr lang="es-ES" altLang="es-ES" sz="1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Subrayar la </a:t>
            </a:r>
            <a:r>
              <a:rPr lang="es-ES" altLang="es-ES" sz="19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importancia de los </a:t>
            </a:r>
            <a:r>
              <a:rPr lang="es-ES" altLang="es-ES" sz="19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tipos de interés </a:t>
            </a:r>
            <a:r>
              <a:rPr lang="es-ES" altLang="es-ES" sz="19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libre </a:t>
            </a:r>
            <a:r>
              <a:rPr lang="es-ES" altLang="es-ES" sz="19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mercado </a:t>
            </a:r>
            <a:r>
              <a:rPr lang="es-ES" altLang="es-E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altLang="es-E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S" altLang="es-ES" sz="19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altLang="es-E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como variable que coordina las decisiones de productores y consumidores (</a:t>
            </a:r>
            <a:r>
              <a:rPr lang="es-ES" altLang="es-E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S=I</a:t>
            </a:r>
            <a:r>
              <a:rPr lang="es-ES" altLang="es-E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lvl="1">
              <a:spcBef>
                <a:spcPts val="1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AutoNum type="arabicPeriod"/>
              <a:defRPr/>
            </a:pPr>
            <a:r>
              <a:rPr lang="es-ES" altLang="es-E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desarrollo de una </a:t>
            </a:r>
            <a:r>
              <a:rPr lang="es-ES" altLang="es-ES" sz="19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teoría de los ciclos expansivo-recesivos</a:t>
            </a:r>
            <a:r>
              <a:rPr lang="es-ES" altLang="es-ES" sz="1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E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inducidos por procesos de expansión monetaria y crediticia.</a:t>
            </a:r>
          </a:p>
          <a:p>
            <a:pPr lvl="1">
              <a:spcBef>
                <a:spcPts val="1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AutoNum type="arabicPeriod"/>
              <a:defRPr/>
            </a:pPr>
            <a:r>
              <a:rPr lang="es-ES" altLang="es-E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desconfianza en las políticas discrecionales de los gobiernos             y el </a:t>
            </a:r>
            <a:r>
              <a:rPr lang="es-ES" altLang="es-ES" sz="1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retorno a las prescripciones políticas de los clásicos.</a:t>
            </a:r>
            <a:endParaRPr lang="es-ES" altLang="es-E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ts val="2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AutoNum type="arabicPeriod"/>
              <a:defRPr/>
            </a:pPr>
            <a:endParaRPr lang="es-ES" altLang="es-E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>
              <a:spcBef>
                <a:spcPts val="2100"/>
              </a:spcBef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endParaRPr lang="es-ES" altLang="es-E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5268471A-3A9C-D303-C2B1-7B9C00A24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44" y="1426121"/>
            <a:ext cx="81407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395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s-ES" altLang="es-ES" sz="2100" dirty="0">
                <a:latin typeface="Times New Roman" panose="02020603050405020304" pitchFamily="18" charset="0"/>
              </a:rPr>
              <a:t>Además, el ataque de los austriacos a Keynes se centraría en: </a:t>
            </a: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B364B568-F986-9118-64D2-8629C34AA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</p:spTree>
    <p:extLst>
      <p:ext uri="{BB962C8B-B14F-4D97-AF65-F5344CB8AC3E}">
        <p14:creationId xmlns:p14="http://schemas.microsoft.com/office/powerpoint/2010/main" val="86898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48F38A4-35AA-CF77-7EC9-B25680DB0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91A8903C-2963-3F3F-02A4-427DB1CC3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3068960"/>
            <a:ext cx="763270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Gill Sans Light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Arial"/>
              <a:buChar char="•"/>
              <a:defRPr sz="1800" kern="1200">
                <a:solidFill>
                  <a:schemeClr val="tx2"/>
                </a:solidFill>
                <a:latin typeface="Gill Sans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s-ES" alt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La teoría austriaca del ciclo (</a:t>
            </a:r>
            <a:r>
              <a:rPr lang="es-ES" altLang="es-E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TACE</a:t>
            </a:r>
            <a:r>
              <a:rPr lang="es-ES" alt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S" altLang="es-E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arcador de pie de página 3">
            <a:extLst>
              <a:ext uri="{FF2B5EF4-FFF2-40B4-BE49-F238E27FC236}">
                <a16:creationId xmlns:a16="http://schemas.microsoft.com/office/drawing/2014/main" id="{233BE1D7-0CA1-7335-BB24-5B09FE799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</p:spTree>
    <p:extLst>
      <p:ext uri="{BB962C8B-B14F-4D97-AF65-F5344CB8AC3E}">
        <p14:creationId xmlns:p14="http://schemas.microsoft.com/office/powerpoint/2010/main" val="372818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B439E88-7A80-5763-92A6-7FD8BD9B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Marcador de pie de página 3">
            <a:extLst>
              <a:ext uri="{FF2B5EF4-FFF2-40B4-BE49-F238E27FC236}">
                <a16:creationId xmlns:a16="http://schemas.microsoft.com/office/drawing/2014/main" id="{93B00A1E-577A-4290-0869-684039A6D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DCEF825E-DF0A-5492-D228-6DE1B9A81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1449670"/>
            <a:ext cx="8018338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SzPct val="110000"/>
              <a:buFont typeface="Wingdings" panose="05000000000000000000" pitchFamily="2" charset="2"/>
              <a:buChar char="§"/>
            </a:pPr>
            <a:r>
              <a:rPr lang="es-ES" altLang="es-ES" sz="2100" dirty="0">
                <a:latin typeface="Times" panose="02020603050405020304" pitchFamily="18" charset="0"/>
                <a:cs typeface="Times New Roman" panose="02020603050405020304" pitchFamily="18" charset="0"/>
              </a:rPr>
              <a:t>Tiene sus raíces en la </a:t>
            </a:r>
            <a:r>
              <a:rPr lang="es-ES" altLang="es-ES" sz="2100" dirty="0">
                <a:solidFill>
                  <a:srgbClr val="C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teoría del capital y del interés </a:t>
            </a:r>
            <a:r>
              <a:rPr lang="es-ES" altLang="es-ES" sz="2100" dirty="0">
                <a:latin typeface="Times" panose="02020603050405020304" pitchFamily="18" charset="0"/>
                <a:cs typeface="Times New Roman" panose="02020603050405020304" pitchFamily="18" charset="0"/>
              </a:rPr>
              <a:t>de Carl Menger     y Eugen Böhm-Bawerk, y en la </a:t>
            </a:r>
            <a:r>
              <a:rPr lang="es-ES" altLang="es-ES" sz="2100" dirty="0">
                <a:solidFill>
                  <a:srgbClr val="C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teoría monetaria</a:t>
            </a:r>
            <a:r>
              <a:rPr lang="es-ES" altLang="es-ES" sz="2100" dirty="0">
                <a:latin typeface="Times" panose="02020603050405020304" pitchFamily="18" charset="0"/>
                <a:cs typeface="Times New Roman" panose="02020603050405020304" pitchFamily="18" charset="0"/>
              </a:rPr>
              <a:t> (“tasa de interés </a:t>
            </a:r>
            <a:r>
              <a:rPr lang="es-ES" altLang="es-ES" sz="2100" i="1" dirty="0">
                <a:latin typeface="Times" panose="02020603050405020304" pitchFamily="18" charset="0"/>
                <a:cs typeface="Times New Roman" panose="02020603050405020304" pitchFamily="18" charset="0"/>
              </a:rPr>
              <a:t>natural”, </a:t>
            </a:r>
            <a:r>
              <a:rPr lang="es-ES" altLang="es-ES" sz="2100" dirty="0">
                <a:latin typeface="Times" panose="02020603050405020304" pitchFamily="18" charset="0"/>
                <a:cs typeface="Times New Roman" panose="02020603050405020304" pitchFamily="18" charset="0"/>
              </a:rPr>
              <a:t>apoyada en la teoría de</a:t>
            </a:r>
            <a:r>
              <a:rPr lang="es-ES" altLang="es-ES" sz="2100" i="1" dirty="0">
                <a:latin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ES" sz="2100" dirty="0">
                <a:latin typeface="Times" panose="02020603050405020304" pitchFamily="18" charset="0"/>
                <a:cs typeface="Times New Roman" panose="02020603050405020304" pitchFamily="18" charset="0"/>
              </a:rPr>
              <a:t>Böhm-Bawerk) de Knut Wicksell (1898). Ludwig </a:t>
            </a:r>
            <a:r>
              <a:rPr lang="es-ES" altLang="es-ES" sz="2100" dirty="0" err="1">
                <a:latin typeface="Times" panose="02020603050405020304" pitchFamily="18" charset="0"/>
                <a:cs typeface="Times New Roman" panose="02020603050405020304" pitchFamily="18" charset="0"/>
              </a:rPr>
              <a:t>von</a:t>
            </a:r>
            <a:r>
              <a:rPr lang="es-ES" altLang="es-ES" sz="2100" dirty="0">
                <a:latin typeface="Times" panose="02020603050405020304" pitchFamily="18" charset="0"/>
                <a:cs typeface="Times New Roman" panose="02020603050405020304" pitchFamily="18" charset="0"/>
              </a:rPr>
              <a:t> Mises combinó estas teorías y F. A. Hayek las mejoró y profundizó en ellas. 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5E7ED77B-18D2-A839-D796-3655D4AA6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163" y="3415514"/>
            <a:ext cx="8018338" cy="280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SzPct val="110000"/>
              <a:buFont typeface="Wingdings" panose="05000000000000000000" pitchFamily="2" charset="2"/>
              <a:buChar char="§"/>
            </a:pPr>
            <a:r>
              <a:rPr lang="es-ES" altLang="es-ES" sz="2100" dirty="0" err="1">
                <a:latin typeface="Times" panose="02020603050405020304" pitchFamily="18" charset="0"/>
                <a:cs typeface="Times New Roman" panose="02020603050405020304" pitchFamily="18" charset="0"/>
              </a:rPr>
              <a:t>Wicksell</a:t>
            </a:r>
            <a:r>
              <a:rPr lang="es-ES" altLang="es-ES" sz="2100" dirty="0">
                <a:latin typeface="Times" panose="02020603050405020304" pitchFamily="18" charset="0"/>
                <a:cs typeface="Times New Roman" panose="02020603050405020304" pitchFamily="18" charset="0"/>
              </a:rPr>
              <a:t> comprobó que había variaciones cíclicas en el nivel de precios que no respondían a alteraciones en la cantidad de dinero            en circulación y que </a:t>
            </a:r>
            <a:r>
              <a:rPr lang="es-ES" altLang="es-ES" sz="2100" u="sng" dirty="0">
                <a:solidFill>
                  <a:srgbClr val="C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omitían el papel del crédito en la economía</a:t>
            </a:r>
            <a:endParaRPr lang="es-ES" altLang="es-ES" sz="2100" dirty="0">
              <a:solidFill>
                <a:srgbClr val="C00000"/>
              </a:solidFill>
              <a:latin typeface="Times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2400"/>
              </a:spcBef>
              <a:spcAft>
                <a:spcPts val="500"/>
              </a:spcAft>
              <a:buSzPct val="110000"/>
              <a:buFont typeface="Wingdings" panose="05000000000000000000" pitchFamily="2" charset="2"/>
              <a:buChar char="Ø"/>
            </a:pPr>
            <a:r>
              <a:rPr lang="es-ES" altLang="es-ES" sz="2100" dirty="0">
                <a:latin typeface="Times" panose="02020603050405020304" pitchFamily="18" charset="0"/>
                <a:cs typeface="Times New Roman" panose="02020603050405020304" pitchFamily="18" charset="0"/>
              </a:rPr>
              <a:t>Con el objeto de explicar el </a:t>
            </a:r>
            <a:r>
              <a:rPr lang="es-ES" altLang="es-ES" sz="2100" dirty="0">
                <a:solidFill>
                  <a:srgbClr val="C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impacto del crédito bancario y los tipos de interés sobre el nivel general de precios (</a:t>
            </a:r>
            <a:r>
              <a:rPr lang="es-ES" altLang="es-ES" sz="2100" i="1" dirty="0">
                <a:solidFill>
                  <a:srgbClr val="C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altLang="es-ES" sz="2100" dirty="0">
                <a:solidFill>
                  <a:srgbClr val="C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s-ES" altLang="es-ES" sz="2100" dirty="0">
                <a:latin typeface="Times" panose="02020603050405020304" pitchFamily="18" charset="0"/>
                <a:cs typeface="Times New Roman" panose="02020603050405020304" pitchFamily="18" charset="0"/>
              </a:rPr>
              <a:t>analizó el efecto de las divergencias que se producen entre las llamadas tasa de interés </a:t>
            </a:r>
            <a:r>
              <a:rPr lang="es-ES" altLang="es-ES" sz="2100" i="1" dirty="0">
                <a:latin typeface="Times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es-ES" altLang="es-ES" sz="2100" dirty="0">
                <a:latin typeface="Times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" altLang="es-ES" sz="2100" i="1" dirty="0">
                <a:latin typeface="Times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S" altLang="es-ES" sz="2100" i="1" baseline="-25000" dirty="0">
                <a:latin typeface="Times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altLang="es-ES" sz="2100" dirty="0">
                <a:latin typeface="Times" panose="02020603050405020304" pitchFamily="18" charset="0"/>
                <a:cs typeface="Times New Roman" panose="02020603050405020304" pitchFamily="18" charset="0"/>
              </a:rPr>
              <a:t>) y tipo de interés monetario (</a:t>
            </a:r>
            <a:r>
              <a:rPr lang="es-ES" altLang="es-ES" sz="2100" i="1" dirty="0" err="1">
                <a:latin typeface="Times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S" altLang="es-ES" sz="2100" i="1" baseline="-25000" dirty="0" err="1">
                <a:latin typeface="Times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altLang="es-ES" sz="2100" dirty="0">
                <a:latin typeface="Times" panose="02020603050405020304" pitchFamily="18" charset="0"/>
                <a:cs typeface="Times New Roman" panose="02020603050405020304" pitchFamily="18" charset="0"/>
              </a:rPr>
              <a:t>) o bancario.</a:t>
            </a:r>
          </a:p>
        </p:txBody>
      </p:sp>
    </p:spTree>
    <p:extLst>
      <p:ext uri="{BB962C8B-B14F-4D97-AF65-F5344CB8AC3E}">
        <p14:creationId xmlns:p14="http://schemas.microsoft.com/office/powerpoint/2010/main" val="269416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35EF48F-594F-1BB5-A571-FC8F4C95C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Marcador de pie de página 3">
            <a:extLst>
              <a:ext uri="{FF2B5EF4-FFF2-40B4-BE49-F238E27FC236}">
                <a16:creationId xmlns:a16="http://schemas.microsoft.com/office/drawing/2014/main" id="{DFE18FDD-F8FE-EAB4-F6A4-AC92AE32A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28386" y="6122176"/>
            <a:ext cx="1320264" cy="365125"/>
          </a:xfrm>
        </p:spPr>
        <p:txBody>
          <a:bodyPr/>
          <a:lstStyle/>
          <a:p>
            <a:pPr algn="ctr"/>
            <a:r>
              <a:rPr lang="en-US" sz="900" b="0" dirty="0"/>
              <a:t>Knut Wicksell</a:t>
            </a:r>
          </a:p>
          <a:p>
            <a:pPr algn="ctr"/>
            <a:r>
              <a:rPr lang="es-ES" sz="900" b="0" i="0" dirty="0">
                <a:solidFill>
                  <a:srgbClr val="203E51"/>
                </a:solidFill>
                <a:effectLst/>
                <a:latin typeface="Work Sans" pitchFamily="2" charset="0"/>
              </a:rPr>
              <a:t>Licencia: </a:t>
            </a:r>
            <a:r>
              <a:rPr lang="es-ES" sz="900" b="0" i="0" u="none" strike="noStrike" dirty="0">
                <a:solidFill>
                  <a:srgbClr val="203E51"/>
                </a:solidFill>
                <a:effectLst/>
                <a:latin typeface="Work Sans" pitchFamily="2" charset="0"/>
                <a:hlinkClick r:id="rId2"/>
              </a:rPr>
              <a:t>CC PDM</a:t>
            </a:r>
            <a:endParaRPr lang="en-US" sz="900" b="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7A2D2CD-1A19-58C2-3ACA-EB0F01F92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040" y="1553369"/>
            <a:ext cx="6469335" cy="456697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12B0433-6BB7-07D9-77F6-82E642364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7886" y="4952994"/>
            <a:ext cx="904113" cy="11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2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D82F0AB-5718-445E-8AAA-7CBB3A12B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B305A5E-1582-3AA3-4DA3-3FB3ABB95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8520" y="4249291"/>
            <a:ext cx="8237984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395288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8888" indent="-395288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2" eaLnBrk="1" hangingPunct="1">
              <a:spcBef>
                <a:spcPts val="18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endParaRPr lang="es-ES" altLang="es-ES" sz="20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FE6F486-46A7-A240-CAD4-A3EA02735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557" y="3717356"/>
            <a:ext cx="6084143" cy="1435149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23C0E55E-E26D-B92E-C00A-9D05E8B0C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6620" y="5357323"/>
            <a:ext cx="864096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395288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8888" indent="-395288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2" eaLnBrk="1" hangingPunct="1">
              <a:spcBef>
                <a:spcPts val="18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s-ES" altLang="es-ES" sz="2000" dirty="0"/>
              <a:t>En lugar de centrarse en el nivel general de precios, los austriacos observaron los </a:t>
            </a:r>
            <a:r>
              <a:rPr lang="es-ES" altLang="es-ES" sz="2000" b="1" dirty="0">
                <a:solidFill>
                  <a:srgbClr val="C00000"/>
                </a:solidFill>
              </a:rPr>
              <a:t>movimientos de los precios relativos </a:t>
            </a:r>
            <a:r>
              <a:rPr lang="es-ES" altLang="es-ES" sz="2000" dirty="0">
                <a:solidFill>
                  <a:srgbClr val="C00000"/>
                </a:solidFill>
              </a:rPr>
              <a:t>(“efectos Cantillon”) y los </a:t>
            </a:r>
            <a:r>
              <a:rPr lang="es-ES" altLang="es-ES" sz="2000" b="1" dirty="0">
                <a:solidFill>
                  <a:srgbClr val="C00000"/>
                </a:solidFill>
              </a:rPr>
              <a:t>ajustes de la estructura productiva resultantes</a:t>
            </a:r>
            <a:r>
              <a:rPr lang="es-ES" altLang="es-ES" sz="2000" b="1" dirty="0"/>
              <a:t>.</a:t>
            </a:r>
            <a:r>
              <a:rPr lang="es-ES" altLang="es-ES" sz="2000" b="1" baseline="-25000" dirty="0"/>
              <a:t> </a:t>
            </a:r>
            <a:endParaRPr lang="es-ES" altLang="es-ES" sz="2000" b="1" dirty="0"/>
          </a:p>
          <a:p>
            <a:pPr lvl="1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endParaRPr lang="es-ES" altLang="es-ES" sz="2000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2D8637CC-AB0F-8B40-A072-79496111A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528" y="1428899"/>
            <a:ext cx="8382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395288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8888" indent="-395288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2" eaLnBrk="1" hangingPunct="1">
              <a:spcBef>
                <a:spcPts val="18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s-ES" altLang="es-ES" sz="2000" dirty="0"/>
              <a:t>Si como resultado de un proceso de </a:t>
            </a:r>
            <a:r>
              <a:rPr lang="es-ES" altLang="es-ES" sz="2000" dirty="0">
                <a:solidFill>
                  <a:srgbClr val="C00000"/>
                </a:solidFill>
              </a:rPr>
              <a:t>expansión crediticia (creación de dinero bancario): </a:t>
            </a:r>
            <a:r>
              <a:rPr lang="es-ES" altLang="es-ES" sz="2000" i="1" dirty="0" err="1">
                <a:solidFill>
                  <a:srgbClr val="C00000"/>
                </a:solidFill>
              </a:rPr>
              <a:t>i</a:t>
            </a:r>
            <a:r>
              <a:rPr lang="es-ES" altLang="es-ES" sz="2000" i="1" baseline="-25000" dirty="0" err="1">
                <a:solidFill>
                  <a:srgbClr val="C00000"/>
                </a:solidFill>
              </a:rPr>
              <a:t>m</a:t>
            </a:r>
            <a:r>
              <a:rPr lang="es-ES" altLang="es-ES" sz="2000" i="1" dirty="0">
                <a:solidFill>
                  <a:srgbClr val="C00000"/>
                </a:solidFill>
              </a:rPr>
              <a:t>&lt; i</a:t>
            </a:r>
            <a:r>
              <a:rPr lang="es-ES" altLang="es-ES" sz="2000" i="1" baseline="-25000" dirty="0">
                <a:solidFill>
                  <a:srgbClr val="C00000"/>
                </a:solidFill>
              </a:rPr>
              <a:t>n</a:t>
            </a:r>
            <a:r>
              <a:rPr lang="es-ES" altLang="es-ES" sz="2000" dirty="0"/>
              <a:t>,</a:t>
            </a:r>
            <a:r>
              <a:rPr lang="es-ES" altLang="es-ES" sz="2000" dirty="0">
                <a:solidFill>
                  <a:srgbClr val="C00000"/>
                </a:solidFill>
              </a:rPr>
              <a:t> </a:t>
            </a:r>
            <a:r>
              <a:rPr lang="es-ES" altLang="es-ES" sz="2000" dirty="0"/>
              <a:t>las empresas tenderían a demandar más créditos y las familias ahorrarían menos. </a:t>
            </a:r>
            <a:endParaRPr lang="es-ES" altLang="es-ES" sz="2000" baseline="-25000" dirty="0"/>
          </a:p>
          <a:p>
            <a:pPr lvl="2" eaLnBrk="1" hangingPunct="1">
              <a:spcBef>
                <a:spcPts val="15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s-ES" altLang="es-ES" sz="2000" dirty="0">
                <a:solidFill>
                  <a:srgbClr val="C00000"/>
                </a:solidFill>
              </a:rPr>
              <a:t>La economía entraría en un escenario de desequilibrio</a:t>
            </a:r>
            <a:r>
              <a:rPr lang="es-ES" altLang="es-ES" sz="2000" dirty="0"/>
              <a:t>: </a:t>
            </a:r>
            <a:r>
              <a:rPr lang="es-ES" altLang="es-ES" sz="2000" dirty="0">
                <a:solidFill>
                  <a:srgbClr val="C00000"/>
                </a:solidFill>
              </a:rPr>
              <a:t>crecería de espaldas a las disponibilidades de recursos (ahorro real) </a:t>
            </a:r>
            <a:r>
              <a:rPr lang="es-ES" altLang="es-ES" sz="2000" dirty="0"/>
              <a:t>y surgirían tensiones inflacionarias. Es decir: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endParaRPr lang="es-ES" altLang="es-ES" sz="2000" dirty="0"/>
          </a:p>
        </p:txBody>
      </p:sp>
      <p:sp>
        <p:nvSpPr>
          <p:cNvPr id="14" name="Marcador de pie de página 3">
            <a:extLst>
              <a:ext uri="{FF2B5EF4-FFF2-40B4-BE49-F238E27FC236}">
                <a16:creationId xmlns:a16="http://schemas.microsoft.com/office/drawing/2014/main" id="{0E3317B0-2EA0-E465-EF11-20E85F038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</p:spTree>
    <p:extLst>
      <p:ext uri="{BB962C8B-B14F-4D97-AF65-F5344CB8AC3E}">
        <p14:creationId xmlns:p14="http://schemas.microsoft.com/office/powerpoint/2010/main" val="429390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58C0B67-7274-DE42-4DEF-015C29343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15D77785-F02A-1EAB-389D-C5519D8AE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06425"/>
            <a:ext cx="84248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s-ES" altLang="es-ES" sz="2100" dirty="0">
                <a:latin typeface="Times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ES" altLang="es-ES" sz="2100" i="1" dirty="0">
                <a:latin typeface="Times" panose="02020603050405020304" pitchFamily="18" charset="0"/>
                <a:cs typeface="Times New Roman" panose="02020603050405020304" pitchFamily="18" charset="0"/>
              </a:rPr>
              <a:t>TACE</a:t>
            </a:r>
            <a:r>
              <a:rPr lang="es-ES" altLang="es-ES" sz="2100" dirty="0">
                <a:latin typeface="Times" panose="02020603050405020304" pitchFamily="18" charset="0"/>
                <a:cs typeface="Times New Roman" panose="02020603050405020304" pitchFamily="18" charset="0"/>
              </a:rPr>
              <a:t> se define como un marco teórico y conceptual que permite diferenciar entre: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4B836A2B-CA51-5CF2-B48E-72A0EF3F1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219" y="2306378"/>
            <a:ext cx="75057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500"/>
              </a:spcBef>
              <a:spcAft>
                <a:spcPts val="5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s-ES" altLang="es-ES" sz="2100" dirty="0">
                <a:solidFill>
                  <a:srgbClr val="C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Fases de crecimiento económico genuino o </a:t>
            </a:r>
            <a:r>
              <a:rPr lang="es-ES" altLang="es-ES" sz="2100" u="sng" dirty="0">
                <a:solidFill>
                  <a:srgbClr val="C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sostenible</a:t>
            </a:r>
            <a:r>
              <a:rPr lang="es-ES" altLang="es-ES" sz="2100" dirty="0">
                <a:latin typeface="Times" panose="02020603050405020304" pitchFamily="18" charset="0"/>
                <a:cs typeface="Times New Roman" panose="02020603050405020304" pitchFamily="18" charset="0"/>
              </a:rPr>
              <a:t>, sustentadas en la generación previa de </a:t>
            </a:r>
            <a:r>
              <a:rPr lang="es-ES" altLang="es-ES" sz="2100" dirty="0">
                <a:solidFill>
                  <a:srgbClr val="C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ahorro real </a:t>
            </a:r>
            <a:r>
              <a:rPr lang="es-ES" altLang="es-ES" sz="2100" dirty="0">
                <a:latin typeface="Times" panose="02020603050405020304" pitchFamily="18" charset="0"/>
                <a:cs typeface="Times New Roman" panose="02020603050405020304" pitchFamily="18" charset="0"/>
              </a:rPr>
              <a:t>por parte de los agentes económicos. </a:t>
            </a:r>
          </a:p>
          <a:p>
            <a:pPr>
              <a:spcBef>
                <a:spcPts val="1500"/>
              </a:spcBef>
              <a:spcAft>
                <a:spcPts val="5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s-ES" altLang="es-ES" sz="2100" dirty="0">
                <a:solidFill>
                  <a:srgbClr val="C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Etapas de crecimiento inducido artificialmente o </a:t>
            </a:r>
            <a:r>
              <a:rPr lang="es-ES" altLang="es-ES" sz="2100" u="sng" dirty="0">
                <a:solidFill>
                  <a:srgbClr val="C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insostenible</a:t>
            </a:r>
            <a:r>
              <a:rPr lang="es-ES" altLang="es-ES" sz="2100" dirty="0">
                <a:latin typeface="Times" panose="02020603050405020304" pitchFamily="18" charset="0"/>
                <a:cs typeface="Times New Roman" panose="02020603050405020304" pitchFamily="18" charset="0"/>
              </a:rPr>
              <a:t>, estimuladas por un aumento de la oferta de fondos prestables sin respaldo previo de ahorro real. 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94C3EE65-60EA-419F-1037-1B163D979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4837861"/>
            <a:ext cx="6511194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SzPct val="110000"/>
              <a:buFont typeface="Wingdings" panose="05000000000000000000" pitchFamily="2" charset="2"/>
              <a:buChar char="v"/>
            </a:pPr>
            <a:r>
              <a:rPr lang="es-ES" altLang="es-ES" sz="2100" dirty="0">
                <a:latin typeface="Times" panose="02020603050405020304" pitchFamily="18" charset="0"/>
                <a:cs typeface="Times New Roman" panose="02020603050405020304" pitchFamily="18" charset="0"/>
              </a:rPr>
              <a:t>Estas últimas dan lugar a distorsiones de la estructura productiva (ciclos económicos expansivo-recesivos) y economías de burbuja. </a:t>
            </a:r>
          </a:p>
        </p:txBody>
      </p:sp>
      <p:sp>
        <p:nvSpPr>
          <p:cNvPr id="15" name="Marcador de pie de página 3">
            <a:extLst>
              <a:ext uri="{FF2B5EF4-FFF2-40B4-BE49-F238E27FC236}">
                <a16:creationId xmlns:a16="http://schemas.microsoft.com/office/drawing/2014/main" id="{9B1C4FBD-BF36-1F98-1DED-45E57F2E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</p:spTree>
    <p:extLst>
      <p:ext uri="{BB962C8B-B14F-4D97-AF65-F5344CB8AC3E}">
        <p14:creationId xmlns:p14="http://schemas.microsoft.com/office/powerpoint/2010/main" val="49382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7F5D8A2-63A1-7E94-D50F-F668DDED0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D3E0461F-3818-8C21-FBE9-2722B8D88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7" y="1409923"/>
            <a:ext cx="8209161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altLang="es-ES" sz="2100" dirty="0">
                <a:solidFill>
                  <a:schemeClr val="tx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En la </a:t>
            </a:r>
            <a:r>
              <a:rPr lang="es-ES" altLang="es-ES" sz="2100" i="1" dirty="0">
                <a:solidFill>
                  <a:schemeClr val="tx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TACE</a:t>
            </a:r>
            <a:r>
              <a:rPr lang="es-ES" altLang="es-ES" sz="2100" dirty="0">
                <a:solidFill>
                  <a:schemeClr val="tx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, los </a:t>
            </a:r>
            <a:r>
              <a:rPr lang="es-ES" altLang="es-ES" sz="2100" dirty="0">
                <a:solidFill>
                  <a:srgbClr val="C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procesos de expansión crediticia </a:t>
            </a:r>
            <a:r>
              <a:rPr lang="es-ES" altLang="es-ES" sz="2100" dirty="0">
                <a:solidFill>
                  <a:schemeClr val="tx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–que dan lugar a auges de inversión– estarían asociados a una </a:t>
            </a:r>
            <a:r>
              <a:rPr lang="es-ES" altLang="es-ES" sz="2100" dirty="0">
                <a:solidFill>
                  <a:srgbClr val="C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política monetaria laxa</a:t>
            </a:r>
            <a:r>
              <a:rPr lang="es-ES" altLang="es-ES" sz="2100" dirty="0">
                <a:solidFill>
                  <a:schemeClr val="tx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F415B796-7C3C-0BF9-3514-F73CA39D7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37" y="2326795"/>
            <a:ext cx="7593087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971550" indent="-5143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s-ES" altLang="es-ES" sz="2100" dirty="0">
                <a:solidFill>
                  <a:schemeClr val="tx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Estos generan una </a:t>
            </a:r>
            <a:r>
              <a:rPr lang="es-ES" altLang="es-ES" sz="2100" dirty="0">
                <a:solidFill>
                  <a:srgbClr val="C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descoordinación entre los planes de decisión de productores y consumidores que resultan en: 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AutoNum type="alphaLcParenR"/>
            </a:pPr>
            <a:r>
              <a:rPr lang="es-ES" altLang="es-ES" sz="2100" dirty="0">
                <a:solidFill>
                  <a:schemeClr val="tx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Una distorsión de la estructura productiva de la economía.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AutoNum type="alphaLcParenR"/>
            </a:pPr>
            <a:r>
              <a:rPr lang="es-ES" altLang="es-ES" sz="2100" dirty="0">
                <a:solidFill>
                  <a:schemeClr val="tx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s-ES" altLang="es-ES" sz="2100" dirty="0">
                <a:solidFill>
                  <a:srgbClr val="C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acumulación masiva de </a:t>
            </a:r>
            <a:r>
              <a:rPr lang="es-ES" altLang="es-ES" sz="2100" i="1" dirty="0">
                <a:solidFill>
                  <a:srgbClr val="C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malas inversiones </a:t>
            </a:r>
            <a:r>
              <a:rPr lang="es-ES" altLang="es-ES" sz="2100" dirty="0">
                <a:solidFill>
                  <a:srgbClr val="C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en proyectos         de largo plazo </a:t>
            </a:r>
            <a:r>
              <a:rPr lang="es-ES" altLang="es-ES" sz="2100" dirty="0">
                <a:solidFill>
                  <a:schemeClr val="tx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que el mercado no podrá absorber.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AutoNum type="alphaLcParenR"/>
            </a:pPr>
            <a:r>
              <a:rPr lang="es-ES" altLang="es-ES" sz="2100" dirty="0">
                <a:solidFill>
                  <a:schemeClr val="tx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La formación de burbujas de precios en ciertos sectores. </a:t>
            </a:r>
            <a:endParaRPr lang="es-ES" altLang="es-ES" sz="21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endParaRPr lang="es-ES" altLang="es-ES" sz="2100" dirty="0">
              <a:solidFill>
                <a:schemeClr val="tx1"/>
              </a:solidFill>
              <a:latin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C1FBC857-F253-7C55-5D92-8F9631BE4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37" y="5200845"/>
            <a:ext cx="8281988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s-ES" altLang="es-ES" sz="2100" dirty="0">
                <a:solidFill>
                  <a:schemeClr val="tx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ES" altLang="es-ES" sz="2100" dirty="0">
                <a:solidFill>
                  <a:srgbClr val="C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estructura productiva sufre distorsiones </a:t>
            </a:r>
            <a:r>
              <a:rPr lang="es-ES" altLang="es-ES" sz="2100" dirty="0">
                <a:solidFill>
                  <a:schemeClr val="tx1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que no responden a las disponibilidades de recursos reales ni a las preferencias de los consumidores, debiendo ajustarse a éstas a través de una recesión.</a:t>
            </a:r>
          </a:p>
        </p:txBody>
      </p:sp>
      <p:sp>
        <p:nvSpPr>
          <p:cNvPr id="12" name="Marcador de pie de página 3">
            <a:extLst>
              <a:ext uri="{FF2B5EF4-FFF2-40B4-BE49-F238E27FC236}">
                <a16:creationId xmlns:a16="http://schemas.microsoft.com/office/drawing/2014/main" id="{4ABDB7A6-65D8-21EB-20CC-EECC6650A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</p:spTree>
    <p:extLst>
      <p:ext uri="{BB962C8B-B14F-4D97-AF65-F5344CB8AC3E}">
        <p14:creationId xmlns:p14="http://schemas.microsoft.com/office/powerpoint/2010/main" val="166562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BBD84B8-6532-89AA-7EAC-209862811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Marcador de pie de página 3">
            <a:extLst>
              <a:ext uri="{FF2B5EF4-FFF2-40B4-BE49-F238E27FC236}">
                <a16:creationId xmlns:a16="http://schemas.microsoft.com/office/drawing/2014/main" id="{0BD36F3F-9585-66B6-E655-E7DAB7400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  <p:pic>
        <p:nvPicPr>
          <p:cNvPr id="7" name="Imagen 48">
            <a:extLst>
              <a:ext uri="{FF2B5EF4-FFF2-40B4-BE49-F238E27FC236}">
                <a16:creationId xmlns:a16="http://schemas.microsoft.com/office/drawing/2014/main" id="{59F6E84D-9DCB-E3A6-0E8C-052EDFEC0E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660" y="1669951"/>
            <a:ext cx="3888432" cy="3803392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E2515D6-E11E-ECDD-F499-649FD3887EB3}"/>
              </a:ext>
            </a:extLst>
          </p:cNvPr>
          <p:cNvSpPr txBox="1"/>
          <p:nvPr/>
        </p:nvSpPr>
        <p:spPr>
          <a:xfrm>
            <a:off x="5253980" y="4190231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FPP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DEBF2F7-4162-7053-4685-1291861CFDBB}"/>
              </a:ext>
            </a:extLst>
          </p:cNvPr>
          <p:cNvSpPr txBox="1"/>
          <p:nvPr/>
        </p:nvSpPr>
        <p:spPr>
          <a:xfrm>
            <a:off x="2770016" y="5670748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Perfil del típico ciclo austriaco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E64138C-65BB-0CE2-0904-DEF5D394CAC5}"/>
              </a:ext>
            </a:extLst>
          </p:cNvPr>
          <p:cNvSpPr txBox="1"/>
          <p:nvPr/>
        </p:nvSpPr>
        <p:spPr>
          <a:xfrm>
            <a:off x="4553937" y="2029991"/>
            <a:ext cx="1491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“Exuberancia </a:t>
            </a:r>
          </a:p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Irracional”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A99BAD5-9E68-BC04-3051-8A60E15FF1C4}"/>
              </a:ext>
            </a:extLst>
          </p:cNvPr>
          <p:cNvSpPr txBox="1"/>
          <p:nvPr/>
        </p:nvSpPr>
        <p:spPr>
          <a:xfrm>
            <a:off x="3203467" y="3707356"/>
            <a:ext cx="1114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“Sana </a:t>
            </a:r>
          </a:p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recesión” </a:t>
            </a:r>
          </a:p>
        </p:txBody>
      </p:sp>
    </p:spTree>
    <p:extLst>
      <p:ext uri="{BB962C8B-B14F-4D97-AF65-F5344CB8AC3E}">
        <p14:creationId xmlns:p14="http://schemas.microsoft.com/office/powerpoint/2010/main" val="260824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95E70AB-6655-AB2B-3F94-B5C9F1B39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Marcador de pie de página 3">
            <a:extLst>
              <a:ext uri="{FF2B5EF4-FFF2-40B4-BE49-F238E27FC236}">
                <a16:creationId xmlns:a16="http://schemas.microsoft.com/office/drawing/2014/main" id="{D4066F71-D082-4E7E-7AE5-CC20C025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E165650F-F38C-1DEA-7F6B-82745E7E0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318" y="2766487"/>
            <a:ext cx="7632700" cy="110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Gill Sans Light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Arial"/>
              <a:buChar char="•"/>
              <a:defRPr sz="1800" kern="1200">
                <a:solidFill>
                  <a:schemeClr val="tx2"/>
                </a:solidFill>
                <a:latin typeface="Gill Sans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s-ES" alt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Principios básicos que fundamentan la macroeconomía del capital (</a:t>
            </a:r>
            <a:r>
              <a:rPr lang="es-ES" alt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Garrison</a:t>
            </a:r>
            <a:r>
              <a:rPr lang="es-ES" alt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2001)</a:t>
            </a:r>
            <a:endParaRPr lang="es-ES" altLang="es-E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29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DB3F101-9418-4B33-FAF4-32B39470F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3" name="Rectangle 160">
            <a:extLst>
              <a:ext uri="{FF2B5EF4-FFF2-40B4-BE49-F238E27FC236}">
                <a16:creationId xmlns:a16="http://schemas.microsoft.com/office/drawing/2014/main" id="{B98D97B3-9C1E-4BDE-408E-FF825F94D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8" y="1846263"/>
            <a:ext cx="8323262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B6862E3B-E597-B0D2-8B30-F3D581B20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1916114"/>
            <a:ext cx="7629401" cy="166636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46">
            <a:extLst>
              <a:ext uri="{FF2B5EF4-FFF2-40B4-BE49-F238E27FC236}">
                <a16:creationId xmlns:a16="http://schemas.microsoft.com/office/drawing/2014/main" id="{47659A03-1B36-E5D0-16B2-910436283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1346200"/>
            <a:ext cx="62531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100" b="1" dirty="0">
                <a:latin typeface="Times New Roman" panose="02020603050405020304" pitchFamily="18" charset="0"/>
              </a:rPr>
              <a:t>1. </a:t>
            </a:r>
            <a:r>
              <a:rPr lang="es-ES" altLang="es-ES" sz="2100" b="1" i="1" dirty="0">
                <a:latin typeface="Times New Roman" panose="02020603050405020304" pitchFamily="18" charset="0"/>
              </a:rPr>
              <a:t>La producción es un proceso que requiere tiempo</a:t>
            </a:r>
            <a:endParaRPr lang="es-ES" altLang="es-ES" sz="2100" i="1" dirty="0">
              <a:latin typeface="Times New Roman" panose="02020603050405020304" pitchFamily="18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E52C12D-C74A-CED3-C11F-896CF20C5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053" y="3835132"/>
            <a:ext cx="6295969" cy="2527616"/>
          </a:xfrm>
          <a:prstGeom prst="rect">
            <a:avLst/>
          </a:prstGeom>
        </p:spPr>
      </p:pic>
      <p:sp>
        <p:nvSpPr>
          <p:cNvPr id="21" name="Marcador de pie de página 3">
            <a:extLst>
              <a:ext uri="{FF2B5EF4-FFF2-40B4-BE49-F238E27FC236}">
                <a16:creationId xmlns:a16="http://schemas.microsoft.com/office/drawing/2014/main" id="{07AA0472-E787-E51B-4D6E-2E488E3F8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</p:spTree>
    <p:extLst>
      <p:ext uri="{BB962C8B-B14F-4D97-AF65-F5344CB8AC3E}">
        <p14:creationId xmlns:p14="http://schemas.microsoft.com/office/powerpoint/2010/main" val="630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85F92C9-189C-F664-9F16-7D3C493B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9F6B666-96B6-5E77-0F01-B034E0DFB063}"/>
              </a:ext>
            </a:extLst>
          </p:cNvPr>
          <p:cNvSpPr txBox="1"/>
          <p:nvPr/>
        </p:nvSpPr>
        <p:spPr>
          <a:xfrm>
            <a:off x="1412494" y="3320264"/>
            <a:ext cx="63190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©2023 Miguel A. Alonso Neira</a:t>
            </a:r>
          </a:p>
          <a:p>
            <a:r>
              <a:rPr lang="es-ES" dirty="0"/>
              <a:t>Algunos derechos reservados</a:t>
            </a:r>
          </a:p>
          <a:p>
            <a:r>
              <a:rPr lang="es-ES" dirty="0"/>
              <a:t>Este trabajo está bajo una Licencia Creative Commons “Atribución-</a:t>
            </a:r>
            <a:r>
              <a:rPr lang="es-ES" dirty="0" err="1"/>
              <a:t>CompartirIgual</a:t>
            </a:r>
            <a:r>
              <a:rPr lang="es-ES" dirty="0"/>
              <a:t> 4.0 Internacional” (CC BY-SA 4.0) </a:t>
            </a:r>
          </a:p>
          <a:p>
            <a:r>
              <a:rPr lang="es-ES" dirty="0"/>
              <a:t>disponible en https://creativecommons.org/licenses/by-sa/4.0/</a:t>
            </a:r>
          </a:p>
        </p:txBody>
      </p:sp>
      <p:pic>
        <p:nvPicPr>
          <p:cNvPr id="14338" name="Picture 2" descr="Licencia Creative Commons">
            <a:extLst>
              <a:ext uri="{FF2B5EF4-FFF2-40B4-BE49-F238E27FC236}">
                <a16:creationId xmlns:a16="http://schemas.microsoft.com/office/drawing/2014/main" id="{1E147E7C-CC81-C62C-0C09-CFCE6EF0A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219" y="2632939"/>
            <a:ext cx="1581763" cy="55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02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0D9E851-5E35-D4E8-E4B7-CF3A92826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Marcador de pie de página 3">
            <a:extLst>
              <a:ext uri="{FF2B5EF4-FFF2-40B4-BE49-F238E27FC236}">
                <a16:creationId xmlns:a16="http://schemas.microsoft.com/office/drawing/2014/main" id="{5C8A5559-FD40-D4DB-705D-D21AF69CA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  <p:sp>
        <p:nvSpPr>
          <p:cNvPr id="7" name="Rectangle 1105">
            <a:extLst>
              <a:ext uri="{FF2B5EF4-FFF2-40B4-BE49-F238E27FC236}">
                <a16:creationId xmlns:a16="http://schemas.microsoft.com/office/drawing/2014/main" id="{AEFCC4FC-F5D5-AA05-CED1-4B0BC805F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3823680"/>
            <a:ext cx="7372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SzPct val="120000"/>
              <a:buFont typeface="Wingdings" panose="05000000000000000000" pitchFamily="2" charset="2"/>
              <a:buChar char="Ø"/>
            </a:pPr>
            <a:r>
              <a:rPr lang="es-ES_tradnl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obstante, no se reconoce tan fácilmente que las variaciones en los precios puedan tener un origen nominal (monetario) o real.</a:t>
            </a:r>
            <a:endParaRPr lang="es-ES_tradnl" alt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106">
            <a:extLst>
              <a:ext uri="{FF2B5EF4-FFF2-40B4-BE49-F238E27FC236}">
                <a16:creationId xmlns:a16="http://schemas.microsoft.com/office/drawing/2014/main" id="{B2A1B5E1-5929-2197-EEE0-1AA4E3502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4757504"/>
            <a:ext cx="8016874" cy="132343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s-ES_tradnl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teóricos pueden </a:t>
            </a:r>
            <a:r>
              <a:rPr lang="es-ES" altLang="es-E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conceptualmente</a:t>
            </a: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hacer esa diferenciación, pero no los agentes del mercado. Éstos </a:t>
            </a:r>
            <a:r>
              <a:rPr lang="es-ES" altLang="es-ES" sz="20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desconocen los factores reales, y dependen de las variaciones en los precios para conocerlos</a:t>
            </a: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Por tanto, las manipulaciones arbitrarias de los precios conducen a errores y a descoordinación económica. </a:t>
            </a:r>
            <a:endParaRPr lang="es-ES_tradnl" alt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109">
            <a:extLst>
              <a:ext uri="{FF2B5EF4-FFF2-40B4-BE49-F238E27FC236}">
                <a16:creationId xmlns:a16="http://schemas.microsoft.com/office/drawing/2014/main" id="{FD41A477-FB3F-C3E1-402B-49A904490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838325"/>
            <a:ext cx="80533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Los </a:t>
            </a:r>
            <a:r>
              <a:rPr lang="es-ES" altLang="es-ES" sz="20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precios relativos son un vehículo de transmisión de información </a:t>
            </a: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guía las decisiones de producción y de consumo.</a:t>
            </a:r>
          </a:p>
        </p:txBody>
      </p:sp>
      <p:sp>
        <p:nvSpPr>
          <p:cNvPr id="10" name="Rectangle 1045">
            <a:extLst>
              <a:ext uri="{FF2B5EF4-FFF2-40B4-BE49-F238E27FC236}">
                <a16:creationId xmlns:a16="http://schemas.microsoft.com/office/drawing/2014/main" id="{38AF9CA5-E01E-700F-7DA3-5883AB5EE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2678220"/>
            <a:ext cx="78867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Reflejan </a:t>
            </a:r>
            <a:r>
              <a:rPr lang="es-ES" altLang="es-E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cambios en las valoraciones subjetivas </a:t>
            </a: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los consumidores, así como las </a:t>
            </a:r>
            <a:r>
              <a:rPr lang="es-ES" altLang="es-E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escaseces relativas de los recursos alternativos</a:t>
            </a: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Esto los convierte en una red de comunicaciones fiable.</a:t>
            </a:r>
          </a:p>
        </p:txBody>
      </p:sp>
      <p:sp>
        <p:nvSpPr>
          <p:cNvPr id="11" name="Rectangle 1046">
            <a:extLst>
              <a:ext uri="{FF2B5EF4-FFF2-40B4-BE49-F238E27FC236}">
                <a16:creationId xmlns:a16="http://schemas.microsoft.com/office/drawing/2014/main" id="{D31BC310-6196-A5B5-390E-4553E7BCD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2" y="1308100"/>
            <a:ext cx="79454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s-ES" altLang="es-E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precios actúan como señales y facilitan el cálculo económico</a:t>
            </a:r>
            <a:endParaRPr lang="es-ES" altLang="es-ES" sz="2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44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DDA2258-6479-B8D1-C464-EF89D11A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Marcador de pie de página 3">
            <a:extLst>
              <a:ext uri="{FF2B5EF4-FFF2-40B4-BE49-F238E27FC236}">
                <a16:creationId xmlns:a16="http://schemas.microsoft.com/office/drawing/2014/main" id="{067C0789-19E0-C384-F771-57B42F900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8160A586-17F9-D883-F552-1E2BE2593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994" y="3829321"/>
            <a:ext cx="3098006" cy="255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9">
            <a:extLst>
              <a:ext uri="{FF2B5EF4-FFF2-40B4-BE49-F238E27FC236}">
                <a16:creationId xmlns:a16="http://schemas.microsoft.com/office/drawing/2014/main" id="{49B06531-3458-4AE6-6FD9-44CA990A7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1257300"/>
            <a:ext cx="84280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s-ES" altLang="es-E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tipo de interés (</a:t>
            </a:r>
            <a:r>
              <a:rPr lang="es-ES" altLang="es-ES" sz="2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es-ES" altLang="es-E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</a:t>
            </a:r>
            <a:r>
              <a:rPr lang="es-ES" altLang="es-ES" sz="21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altLang="es-E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facilita la coordinación de las decisiones intertemporales en el mercado de fondos prestables</a:t>
            </a:r>
            <a:r>
              <a:rPr lang="es-ES" altLang="es-E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Rectangle 446">
            <a:extLst>
              <a:ext uri="{FF2B5EF4-FFF2-40B4-BE49-F238E27FC236}">
                <a16:creationId xmlns:a16="http://schemas.microsoft.com/office/drawing/2014/main" id="{B2D3D2F3-9BB4-C5A0-EC0A-BB382E438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2810147"/>
            <a:ext cx="7820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 variaciones afectan al volumen de ahorro, y a los patrones                   de inversión (incluida su composición) y de producción.</a:t>
            </a:r>
          </a:p>
        </p:txBody>
      </p:sp>
      <p:sp>
        <p:nvSpPr>
          <p:cNvPr id="11" name="Rectangle 448">
            <a:extLst>
              <a:ext uri="{FF2B5EF4-FFF2-40B4-BE49-F238E27FC236}">
                <a16:creationId xmlns:a16="http://schemas.microsoft.com/office/drawing/2014/main" id="{0D31D6C7-6D0D-266D-4D77-D826E8A0D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50" y="2305521"/>
            <a:ext cx="80597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la variable que equilibra el mercado de fondos prestables. </a:t>
            </a:r>
          </a:p>
        </p:txBody>
      </p:sp>
      <p:sp>
        <p:nvSpPr>
          <p:cNvPr id="12" name="Rectangle 449">
            <a:extLst>
              <a:ext uri="{FF2B5EF4-FFF2-40B4-BE49-F238E27FC236}">
                <a16:creationId xmlns:a16="http://schemas.microsoft.com/office/drawing/2014/main" id="{F40F9E46-3589-694C-5E1D-5F93E9F5D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600" y="3977079"/>
            <a:ext cx="3317875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Coordinan </a:t>
            </a:r>
            <a:r>
              <a:rPr lang="es-ES" altLang="es-E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planes de producción de los empresarios  y los patrones de consumo intertemporales </a:t>
            </a: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los perceptores de rentas, haciéndolos mutuamente compatibles (Hayek, 1984). </a:t>
            </a:r>
          </a:p>
        </p:txBody>
      </p:sp>
    </p:spTree>
    <p:extLst>
      <p:ext uri="{BB962C8B-B14F-4D97-AF65-F5344CB8AC3E}">
        <p14:creationId xmlns:p14="http://schemas.microsoft.com/office/powerpoint/2010/main" val="246844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2EF65FD-EDCE-45B2-F358-922DE420B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ext Box 79">
            <a:extLst>
              <a:ext uri="{FF2B5EF4-FFF2-40B4-BE49-F238E27FC236}">
                <a16:creationId xmlns:a16="http://schemas.microsoft.com/office/drawing/2014/main" id="{F04F91AC-D704-D7CF-AC52-6E08C519A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99" y="1249901"/>
            <a:ext cx="84280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s-ES" altLang="es-E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tipo de interés (</a:t>
            </a:r>
            <a:r>
              <a:rPr lang="es-ES" altLang="es-ES" sz="2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es-ES" altLang="es-E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</a:t>
            </a:r>
            <a:r>
              <a:rPr lang="es-ES" altLang="es-ES" sz="21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altLang="es-E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facilita la coordinación de las decisiones intertemporales en el mercado de fondos prestables</a:t>
            </a:r>
            <a:r>
              <a:rPr lang="es-ES" altLang="es-E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Rectangle 1109">
            <a:extLst>
              <a:ext uri="{FF2B5EF4-FFF2-40B4-BE49-F238E27FC236}">
                <a16:creationId xmlns:a16="http://schemas.microsoft.com/office/drawing/2014/main" id="{F599AE09-57CC-B888-FE06-53AB35BF2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9" y="2263326"/>
            <a:ext cx="7975388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altLang="es-ES" dirty="0">
                <a:solidFill>
                  <a:schemeClr val="tx1"/>
                </a:solidFill>
                <a:latin typeface="Times" panose="02020603050405020304" pitchFamily="18" charset="0"/>
              </a:rPr>
              <a:t>  El tipo de interés ejerce esta función coordinadora siempre que refleje libremente los cambios en la oferta y la demanda de fondos prestables.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altLang="es-ES" dirty="0">
                <a:solidFill>
                  <a:schemeClr val="tx1"/>
                </a:solidFill>
                <a:latin typeface="Times" panose="02020603050405020304" pitchFamily="18" charset="0"/>
              </a:rPr>
              <a:t> Si los bancos centrales manejan los tipos de interés, no será sorprendente observar </a:t>
            </a:r>
            <a:r>
              <a:rPr lang="es-ES" altLang="es-ES" dirty="0">
                <a:solidFill>
                  <a:srgbClr val="C00000"/>
                </a:solidFill>
                <a:latin typeface="Times" panose="02020603050405020304" pitchFamily="18" charset="0"/>
              </a:rPr>
              <a:t>una fuerte </a:t>
            </a:r>
            <a:r>
              <a:rPr lang="es-ES" altLang="es-ES" u="sng" dirty="0">
                <a:solidFill>
                  <a:srgbClr val="C00000"/>
                </a:solidFill>
                <a:latin typeface="Times" panose="02020603050405020304" pitchFamily="18" charset="0"/>
              </a:rPr>
              <a:t>descoordinación intertemporal</a:t>
            </a:r>
            <a:r>
              <a:rPr lang="es-ES" altLang="es-ES" dirty="0">
                <a:solidFill>
                  <a:schemeClr val="tx1"/>
                </a:solidFill>
                <a:latin typeface="Times" panose="02020603050405020304" pitchFamily="18" charset="0"/>
              </a:rPr>
              <a:t>.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s-ES" altLang="es-ES" dirty="0">
                <a:solidFill>
                  <a:schemeClr val="tx1"/>
                </a:solidFill>
                <a:latin typeface="Times" panose="02020603050405020304" pitchFamily="18" charset="0"/>
              </a:rPr>
              <a:t> </a:t>
            </a:r>
            <a:r>
              <a:rPr lang="es-ES" altLang="es-ES" dirty="0">
                <a:solidFill>
                  <a:srgbClr val="C00000"/>
                </a:solidFill>
                <a:latin typeface="Times" panose="02020603050405020304" pitchFamily="18" charset="0"/>
              </a:rPr>
              <a:t>Una rebaja artificial de los tipos de interés induce </a:t>
            </a:r>
            <a:r>
              <a:rPr lang="es-ES" altLang="es-ES" dirty="0">
                <a:solidFill>
                  <a:schemeClr val="tx1"/>
                </a:solidFill>
                <a:latin typeface="Times" panose="02020603050405020304" pitchFamily="18" charset="0"/>
              </a:rPr>
              <a:t>a:</a:t>
            </a:r>
          </a:p>
          <a:p>
            <a:pPr lvl="2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ü"/>
            </a:pPr>
            <a:r>
              <a:rPr lang="es-ES" altLang="es-ES" dirty="0">
                <a:solidFill>
                  <a:schemeClr val="tx1"/>
                </a:solidFill>
                <a:latin typeface="Times" panose="02020603050405020304" pitchFamily="18" charset="0"/>
              </a:rPr>
              <a:t> Una expansión de inversiones en los sectores más alejados del consumo, destinados a la producción de bienes de capital y de consumo futuro, más intensivos en tiempo y capital.</a:t>
            </a:r>
          </a:p>
          <a:p>
            <a:pPr lvl="2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ü"/>
            </a:pPr>
            <a:r>
              <a:rPr lang="es-ES" altLang="es-ES" dirty="0">
                <a:solidFill>
                  <a:schemeClr val="tx1"/>
                </a:solidFill>
                <a:latin typeface="Times" panose="02020603050405020304" pitchFamily="18" charset="0"/>
              </a:rPr>
              <a:t> Un descenso del ahorro de las familias, es decir, una apuesta por  el consumo presente en detrimento del ahorro/consumo futuro.</a:t>
            </a:r>
          </a:p>
        </p:txBody>
      </p:sp>
      <p:sp>
        <p:nvSpPr>
          <p:cNvPr id="11" name="Marcador de pie de página 3">
            <a:extLst>
              <a:ext uri="{FF2B5EF4-FFF2-40B4-BE49-F238E27FC236}">
                <a16:creationId xmlns:a16="http://schemas.microsoft.com/office/drawing/2014/main" id="{F0EA9FA5-69E9-EB5D-A6C7-AC9587CC5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</p:spTree>
    <p:extLst>
      <p:ext uri="{BB962C8B-B14F-4D97-AF65-F5344CB8AC3E}">
        <p14:creationId xmlns:p14="http://schemas.microsoft.com/office/powerpoint/2010/main" val="76591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3D6E6C-8371-6071-D7FA-36E231F2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Marcador de pie de página 3">
            <a:extLst>
              <a:ext uri="{FF2B5EF4-FFF2-40B4-BE49-F238E27FC236}">
                <a16:creationId xmlns:a16="http://schemas.microsoft.com/office/drawing/2014/main" id="{AA30AB7C-26A2-4D9B-545F-7AD167E21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  <p:pic>
        <p:nvPicPr>
          <p:cNvPr id="7" name="Picture 41">
            <a:extLst>
              <a:ext uri="{FF2B5EF4-FFF2-40B4-BE49-F238E27FC236}">
                <a16:creationId xmlns:a16="http://schemas.microsoft.com/office/drawing/2014/main" id="{B6954324-7F33-BC78-D668-2CB42C2A1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3056519"/>
            <a:ext cx="7132637" cy="3230416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7">
            <a:extLst>
              <a:ext uri="{FF2B5EF4-FFF2-40B4-BE49-F238E27FC236}">
                <a16:creationId xmlns:a16="http://schemas.microsoft.com/office/drawing/2014/main" id="{B27E61AD-DE27-10BE-F861-811FECC59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1862138"/>
            <a:ext cx="83788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Los procesos de expansión crediticia, en entornos de </a:t>
            </a:r>
            <a:r>
              <a:rPr lang="es-ES" altLang="es-E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laxitud monetaria </a:t>
            </a: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propiciado por la política de los bancos centrales (</a:t>
            </a:r>
            <a:r>
              <a:rPr lang="es-ES" altLang="es-E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S" altLang="es-E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s-ES" altLang="es-E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S" altLang="es-E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generan un    diferencial entre los niveles de ahorro e inversión. </a:t>
            </a:r>
          </a:p>
        </p:txBody>
      </p:sp>
      <p:sp>
        <p:nvSpPr>
          <p:cNvPr id="10" name="Text Box 79">
            <a:extLst>
              <a:ext uri="{FF2B5EF4-FFF2-40B4-BE49-F238E27FC236}">
                <a16:creationId xmlns:a16="http://schemas.microsoft.com/office/drawing/2014/main" id="{DA2ED71F-AAB6-0D15-0EFC-01DD96731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49" y="1241078"/>
            <a:ext cx="684158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s-ES" altLang="es-E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dinero puede ocultarse como ahorro (y </a:t>
            </a:r>
            <a:r>
              <a:rPr lang="es-ES" altLang="es-ES" sz="2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es neutral</a:t>
            </a:r>
            <a:r>
              <a:rPr lang="es-ES" altLang="es-E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s-ES" altLang="es-E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758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BAFFEE4-CBD0-DD2F-0E90-78F60A9F8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Marcador de pie de página 3">
            <a:extLst>
              <a:ext uri="{FF2B5EF4-FFF2-40B4-BE49-F238E27FC236}">
                <a16:creationId xmlns:a16="http://schemas.microsoft.com/office/drawing/2014/main" id="{36618A41-D801-A2AC-A39B-77DE58A34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90472A9-7C54-E05D-C5D0-D81734E2F58E}"/>
              </a:ext>
            </a:extLst>
          </p:cNvPr>
          <p:cNvCxnSpPr/>
          <p:nvPr/>
        </p:nvCxnSpPr>
        <p:spPr>
          <a:xfrm>
            <a:off x="919783" y="2301299"/>
            <a:ext cx="0" cy="25922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1906C25E-AB40-7657-D897-18DDFF5EFA97}"/>
              </a:ext>
            </a:extLst>
          </p:cNvPr>
          <p:cNvCxnSpPr/>
          <p:nvPr/>
        </p:nvCxnSpPr>
        <p:spPr>
          <a:xfrm>
            <a:off x="919783" y="4893587"/>
            <a:ext cx="29523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27C7A20-9C62-2159-EB56-43D731AAD501}"/>
              </a:ext>
            </a:extLst>
          </p:cNvPr>
          <p:cNvCxnSpPr/>
          <p:nvPr/>
        </p:nvCxnSpPr>
        <p:spPr>
          <a:xfrm>
            <a:off x="4952231" y="2301299"/>
            <a:ext cx="0" cy="25922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0AC8B882-5B92-4092-F978-EACBACA374A0}"/>
              </a:ext>
            </a:extLst>
          </p:cNvPr>
          <p:cNvCxnSpPr/>
          <p:nvPr/>
        </p:nvCxnSpPr>
        <p:spPr>
          <a:xfrm>
            <a:off x="4952231" y="4893587"/>
            <a:ext cx="29523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9B4DCC28-9390-C80B-49BE-D31F219BFB6B}"/>
              </a:ext>
            </a:extLst>
          </p:cNvPr>
          <p:cNvCxnSpPr>
            <a:cxnSpLocks/>
          </p:cNvCxnSpPr>
          <p:nvPr/>
        </p:nvCxnSpPr>
        <p:spPr>
          <a:xfrm flipV="1">
            <a:off x="1255361" y="2484171"/>
            <a:ext cx="1786931" cy="16734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F2218713-371A-C216-D04C-27A8BC730206}"/>
              </a:ext>
            </a:extLst>
          </p:cNvPr>
          <p:cNvCxnSpPr>
            <a:cxnSpLocks/>
          </p:cNvCxnSpPr>
          <p:nvPr/>
        </p:nvCxnSpPr>
        <p:spPr>
          <a:xfrm flipH="1" flipV="1">
            <a:off x="1063799" y="2517323"/>
            <a:ext cx="2060427" cy="20276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77571E96-4AD3-8F78-87C8-D615E2EB87CB}"/>
              </a:ext>
            </a:extLst>
          </p:cNvPr>
          <p:cNvCxnSpPr>
            <a:cxnSpLocks/>
          </p:cNvCxnSpPr>
          <p:nvPr/>
        </p:nvCxnSpPr>
        <p:spPr>
          <a:xfrm flipV="1">
            <a:off x="5215801" y="2489286"/>
            <a:ext cx="1928260" cy="18123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F38283F2-95EC-C50E-7044-D6254F058A1C}"/>
              </a:ext>
            </a:extLst>
          </p:cNvPr>
          <p:cNvCxnSpPr>
            <a:cxnSpLocks/>
          </p:cNvCxnSpPr>
          <p:nvPr/>
        </p:nvCxnSpPr>
        <p:spPr>
          <a:xfrm flipH="1" flipV="1">
            <a:off x="5156712" y="2542163"/>
            <a:ext cx="1991764" cy="19341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D8A07DA-05EC-9B65-B021-1B74C3BD097E}"/>
              </a:ext>
            </a:extLst>
          </p:cNvPr>
          <p:cNvSpPr txBox="1"/>
          <p:nvPr/>
        </p:nvSpPr>
        <p:spPr>
          <a:xfrm>
            <a:off x="497583" y="322138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F225C4F-59DA-7C6F-CBCD-2BEF7EC68BFE}"/>
              </a:ext>
            </a:extLst>
          </p:cNvPr>
          <p:cNvCxnSpPr>
            <a:cxnSpLocks/>
          </p:cNvCxnSpPr>
          <p:nvPr/>
        </p:nvCxnSpPr>
        <p:spPr>
          <a:xfrm>
            <a:off x="917502" y="3453427"/>
            <a:ext cx="114446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F6CEA3BD-05E4-C1CC-5809-08BB1CA20FD4}"/>
              </a:ext>
            </a:extLst>
          </p:cNvPr>
          <p:cNvCxnSpPr>
            <a:cxnSpLocks/>
          </p:cNvCxnSpPr>
          <p:nvPr/>
        </p:nvCxnSpPr>
        <p:spPr>
          <a:xfrm>
            <a:off x="1999903" y="3453427"/>
            <a:ext cx="0" cy="144016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1698D64E-CBF0-37E9-4C09-BC8BE8B3543B}"/>
              </a:ext>
            </a:extLst>
          </p:cNvPr>
          <p:cNvCxnSpPr>
            <a:cxnSpLocks/>
          </p:cNvCxnSpPr>
          <p:nvPr/>
        </p:nvCxnSpPr>
        <p:spPr>
          <a:xfrm>
            <a:off x="6104359" y="3453427"/>
            <a:ext cx="0" cy="142992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5DD85C23-EC94-49CF-0F5E-CDE6F62C0B48}"/>
              </a:ext>
            </a:extLst>
          </p:cNvPr>
          <p:cNvCxnSpPr>
            <a:cxnSpLocks/>
          </p:cNvCxnSpPr>
          <p:nvPr/>
        </p:nvCxnSpPr>
        <p:spPr>
          <a:xfrm flipV="1">
            <a:off x="1603858" y="2906102"/>
            <a:ext cx="1893582" cy="178285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3CF12D0-6A28-E9D1-CE11-808747A264FB}"/>
              </a:ext>
            </a:extLst>
          </p:cNvPr>
          <p:cNvSpPr txBox="1"/>
          <p:nvPr/>
        </p:nvSpPr>
        <p:spPr>
          <a:xfrm>
            <a:off x="487735" y="373216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i’</a:t>
            </a:r>
            <a:r>
              <a:rPr lang="es-E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s-E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B7DA4F13-3635-E2EF-2F4F-3EA0C027F9E0}"/>
              </a:ext>
            </a:extLst>
          </p:cNvPr>
          <p:cNvCxnSpPr>
            <a:cxnSpLocks/>
          </p:cNvCxnSpPr>
          <p:nvPr/>
        </p:nvCxnSpPr>
        <p:spPr>
          <a:xfrm>
            <a:off x="917502" y="3885475"/>
            <a:ext cx="158645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22AE98E8-EB8F-D5F1-158E-6A4F70B1E58E}"/>
              </a:ext>
            </a:extLst>
          </p:cNvPr>
          <p:cNvCxnSpPr>
            <a:cxnSpLocks/>
          </p:cNvCxnSpPr>
          <p:nvPr/>
        </p:nvCxnSpPr>
        <p:spPr>
          <a:xfrm>
            <a:off x="2475653" y="3895706"/>
            <a:ext cx="0" cy="99788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D9770D4-AF46-906B-700A-F5FC5B1BBEB3}"/>
              </a:ext>
            </a:extLst>
          </p:cNvPr>
          <p:cNvSpPr txBox="1"/>
          <p:nvPr/>
        </p:nvSpPr>
        <p:spPr>
          <a:xfrm>
            <a:off x="3101509" y="437227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48A4F27-4FE3-A765-F89E-495FDCB2CD1D}"/>
              </a:ext>
            </a:extLst>
          </p:cNvPr>
          <p:cNvSpPr txBox="1"/>
          <p:nvPr/>
        </p:nvSpPr>
        <p:spPr>
          <a:xfrm>
            <a:off x="3044980" y="219493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s-ES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90E4913-427E-D94D-5722-D0E03BAAE8F9}"/>
              </a:ext>
            </a:extLst>
          </p:cNvPr>
          <p:cNvSpPr txBox="1"/>
          <p:nvPr/>
        </p:nvSpPr>
        <p:spPr>
          <a:xfrm>
            <a:off x="3542952" y="261807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S’</a:t>
            </a:r>
            <a:endParaRPr lang="es-ES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61E1002C-DE5B-8D10-0609-7C7D2907381B}"/>
              </a:ext>
            </a:extLst>
          </p:cNvPr>
          <p:cNvCxnSpPr>
            <a:cxnSpLocks/>
          </p:cNvCxnSpPr>
          <p:nvPr/>
        </p:nvCxnSpPr>
        <p:spPr>
          <a:xfrm>
            <a:off x="2503959" y="3021379"/>
            <a:ext cx="360040" cy="3507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0D533A5-98DC-16C3-A1CC-BB842D7D4732}"/>
              </a:ext>
            </a:extLst>
          </p:cNvPr>
          <p:cNvSpPr txBox="1"/>
          <p:nvPr/>
        </p:nvSpPr>
        <p:spPr>
          <a:xfrm>
            <a:off x="1695640" y="4954846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S=I</a:t>
            </a:r>
            <a:endParaRPr lang="es-ES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69DD7E62-0541-E05B-4F7E-06BCC70B3389}"/>
              </a:ext>
            </a:extLst>
          </p:cNvPr>
          <p:cNvSpPr txBox="1"/>
          <p:nvPr/>
        </p:nvSpPr>
        <p:spPr>
          <a:xfrm>
            <a:off x="2243811" y="4967694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S’=I’</a:t>
            </a:r>
            <a:endParaRPr lang="es-ES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388E4D4-3A93-2600-1135-4848D081636C}"/>
              </a:ext>
            </a:extLst>
          </p:cNvPr>
          <p:cNvSpPr txBox="1"/>
          <p:nvPr/>
        </p:nvSpPr>
        <p:spPr>
          <a:xfrm>
            <a:off x="7493997" y="438953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7E75010-0934-2C7A-A97A-34D538B67C38}"/>
              </a:ext>
            </a:extLst>
          </p:cNvPr>
          <p:cNvSpPr txBox="1"/>
          <p:nvPr/>
        </p:nvSpPr>
        <p:spPr>
          <a:xfrm>
            <a:off x="4571325" y="3228111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5FA3539-6D01-669D-DFF4-5BD9C0A7EBB1}"/>
              </a:ext>
            </a:extLst>
          </p:cNvPr>
          <p:cNvSpPr txBox="1"/>
          <p:nvPr/>
        </p:nvSpPr>
        <p:spPr>
          <a:xfrm>
            <a:off x="5816327" y="4965595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S=I</a:t>
            </a:r>
            <a:endParaRPr lang="es-ES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F456B435-8676-C5DF-DC18-F5F568190AC6}"/>
              </a:ext>
            </a:extLst>
          </p:cNvPr>
          <p:cNvSpPr txBox="1"/>
          <p:nvPr/>
        </p:nvSpPr>
        <p:spPr>
          <a:xfrm>
            <a:off x="7193915" y="22298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s-ES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8799BEA9-38A9-1C3B-A1F6-1BD46E42CA71}"/>
              </a:ext>
            </a:extLst>
          </p:cNvPr>
          <p:cNvCxnSpPr>
            <a:cxnSpLocks/>
          </p:cNvCxnSpPr>
          <p:nvPr/>
        </p:nvCxnSpPr>
        <p:spPr>
          <a:xfrm flipV="1">
            <a:off x="5765382" y="2851216"/>
            <a:ext cx="1851145" cy="17634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99893A21-9D6B-1D90-BDFD-6E34004FD61A}"/>
              </a:ext>
            </a:extLst>
          </p:cNvPr>
          <p:cNvCxnSpPr>
            <a:cxnSpLocks/>
          </p:cNvCxnSpPr>
          <p:nvPr/>
        </p:nvCxnSpPr>
        <p:spPr>
          <a:xfrm flipH="1">
            <a:off x="6536407" y="3885474"/>
            <a:ext cx="6983" cy="100811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id="{71120926-D66B-7D4A-48BD-CEC838E2793D}"/>
              </a:ext>
            </a:extLst>
          </p:cNvPr>
          <p:cNvSpPr txBox="1"/>
          <p:nvPr/>
        </p:nvSpPr>
        <p:spPr>
          <a:xfrm>
            <a:off x="4554493" y="366015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s-E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3659E168-2353-423D-872D-100D3464E8DD}"/>
              </a:ext>
            </a:extLst>
          </p:cNvPr>
          <p:cNvCxnSpPr>
            <a:cxnSpLocks/>
          </p:cNvCxnSpPr>
          <p:nvPr/>
        </p:nvCxnSpPr>
        <p:spPr>
          <a:xfrm>
            <a:off x="4952231" y="3453427"/>
            <a:ext cx="114446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>
            <a:extLst>
              <a:ext uri="{FF2B5EF4-FFF2-40B4-BE49-F238E27FC236}">
                <a16:creationId xmlns:a16="http://schemas.microsoft.com/office/drawing/2014/main" id="{4C6D2DE3-31C6-6577-414A-C7656BF87B76}"/>
              </a:ext>
            </a:extLst>
          </p:cNvPr>
          <p:cNvSpPr txBox="1"/>
          <p:nvPr/>
        </p:nvSpPr>
        <p:spPr>
          <a:xfrm>
            <a:off x="6348845" y="4965595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S’+</a:t>
            </a:r>
            <a:r>
              <a:rPr lang="es-E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M</a:t>
            </a:r>
            <a:r>
              <a:rPr lang="es-E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s-E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=I’</a:t>
            </a:r>
            <a:endParaRPr lang="es-ES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83BA3A19-03B7-5D22-79C5-0A35E26326E4}"/>
              </a:ext>
            </a:extLst>
          </p:cNvPr>
          <p:cNvSpPr txBox="1"/>
          <p:nvPr/>
        </p:nvSpPr>
        <p:spPr>
          <a:xfrm>
            <a:off x="7541800" y="2521595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S+</a:t>
            </a:r>
            <a:r>
              <a:rPr lang="es-E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M</a:t>
            </a:r>
            <a:r>
              <a:rPr lang="es-E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endParaRPr lang="es-ES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68BFD0AA-3607-110C-3055-C0C20923A0B4}"/>
              </a:ext>
            </a:extLst>
          </p:cNvPr>
          <p:cNvCxnSpPr>
            <a:cxnSpLocks/>
          </p:cNvCxnSpPr>
          <p:nvPr/>
        </p:nvCxnSpPr>
        <p:spPr>
          <a:xfrm>
            <a:off x="6614236" y="3062029"/>
            <a:ext cx="298971" cy="31009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DE1ACDB5-9E4E-4D57-BF15-4943AA0B0D4B}"/>
              </a:ext>
            </a:extLst>
          </p:cNvPr>
          <p:cNvCxnSpPr>
            <a:cxnSpLocks/>
          </p:cNvCxnSpPr>
          <p:nvPr/>
        </p:nvCxnSpPr>
        <p:spPr>
          <a:xfrm>
            <a:off x="4949950" y="3885475"/>
            <a:ext cx="158645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adroTexto 40">
            <a:extLst>
              <a:ext uri="{FF2B5EF4-FFF2-40B4-BE49-F238E27FC236}">
                <a16:creationId xmlns:a16="http://schemas.microsoft.com/office/drawing/2014/main" id="{B31B6C7B-6F88-93F9-46B5-BD8736F2A617}"/>
              </a:ext>
            </a:extLst>
          </p:cNvPr>
          <p:cNvSpPr txBox="1"/>
          <p:nvPr/>
        </p:nvSpPr>
        <p:spPr>
          <a:xfrm>
            <a:off x="1152567" y="5327734"/>
            <a:ext cx="238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Aumento del ahorro (</a:t>
            </a:r>
            <a:r>
              <a:rPr lang="es-E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56D06ED2-05F5-75A6-6481-A514109AE78C}"/>
              </a:ext>
            </a:extLst>
          </p:cNvPr>
          <p:cNvSpPr txBox="1"/>
          <p:nvPr/>
        </p:nvSpPr>
        <p:spPr>
          <a:xfrm>
            <a:off x="4752967" y="5327734"/>
            <a:ext cx="3433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Creación de dinero bancario (</a:t>
            </a:r>
            <a:r>
              <a:rPr lang="es-E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M</a:t>
            </a:r>
            <a:r>
              <a:rPr lang="es-E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3" name="Abrir llave 42">
            <a:extLst>
              <a:ext uri="{FF2B5EF4-FFF2-40B4-BE49-F238E27FC236}">
                <a16:creationId xmlns:a16="http://schemas.microsoft.com/office/drawing/2014/main" id="{D887537C-90A4-9919-1833-02A99342225A}"/>
              </a:ext>
            </a:extLst>
          </p:cNvPr>
          <p:cNvSpPr/>
          <p:nvPr/>
        </p:nvSpPr>
        <p:spPr>
          <a:xfrm>
            <a:off x="4376166" y="3453427"/>
            <a:ext cx="178327" cy="44227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02606495-83B5-C965-343D-0439D3CF7C28}"/>
              </a:ext>
            </a:extLst>
          </p:cNvPr>
          <p:cNvSpPr txBox="1"/>
          <p:nvPr/>
        </p:nvSpPr>
        <p:spPr>
          <a:xfrm>
            <a:off x="5456061" y="4967694"/>
            <a:ext cx="377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S’</a:t>
            </a:r>
            <a:endParaRPr lang="es-ES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56758C53-9EEA-8D23-7FB6-DE02C1FE0E42}"/>
              </a:ext>
            </a:extLst>
          </p:cNvPr>
          <p:cNvCxnSpPr>
            <a:cxnSpLocks/>
          </p:cNvCxnSpPr>
          <p:nvPr/>
        </p:nvCxnSpPr>
        <p:spPr>
          <a:xfrm flipH="1">
            <a:off x="5631121" y="3880360"/>
            <a:ext cx="6983" cy="100811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ipse 45">
            <a:extLst>
              <a:ext uri="{FF2B5EF4-FFF2-40B4-BE49-F238E27FC236}">
                <a16:creationId xmlns:a16="http://schemas.microsoft.com/office/drawing/2014/main" id="{BFC7943E-796F-F122-A21C-2A6840CF7064}"/>
              </a:ext>
            </a:extLst>
          </p:cNvPr>
          <p:cNvSpPr/>
          <p:nvPr/>
        </p:nvSpPr>
        <p:spPr>
          <a:xfrm>
            <a:off x="5617063" y="3850445"/>
            <a:ext cx="55249" cy="6634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8632FAD5-669A-310B-9693-E95D5E18574F}"/>
              </a:ext>
            </a:extLst>
          </p:cNvPr>
          <p:cNvSpPr/>
          <p:nvPr/>
        </p:nvSpPr>
        <p:spPr>
          <a:xfrm>
            <a:off x="5616943" y="3851778"/>
            <a:ext cx="55249" cy="6634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1AA1C2F8-BA9D-D6D6-CAB5-F98E3993E7B7}"/>
              </a:ext>
            </a:extLst>
          </p:cNvPr>
          <p:cNvSpPr/>
          <p:nvPr/>
        </p:nvSpPr>
        <p:spPr>
          <a:xfrm>
            <a:off x="6498943" y="3851778"/>
            <a:ext cx="55249" cy="6634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Text Box 79">
            <a:extLst>
              <a:ext uri="{FF2B5EF4-FFF2-40B4-BE49-F238E27FC236}">
                <a16:creationId xmlns:a16="http://schemas.microsoft.com/office/drawing/2014/main" id="{B930CBA2-17C7-1025-0240-948D5AAB9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49" y="1241078"/>
            <a:ext cx="684158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s-ES" altLang="es-E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dinero puede ocultarse como ahorro (y </a:t>
            </a:r>
            <a:r>
              <a:rPr lang="es-ES" altLang="es-ES" sz="2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es neutral</a:t>
            </a:r>
            <a:r>
              <a:rPr lang="es-ES" altLang="es-E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s-ES" altLang="es-E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944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7311E17-3DC7-F235-9819-D44DF50D0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Marcador de pie de página 3">
            <a:extLst>
              <a:ext uri="{FF2B5EF4-FFF2-40B4-BE49-F238E27FC236}">
                <a16:creationId xmlns:a16="http://schemas.microsoft.com/office/drawing/2014/main" id="{BF9D9081-B9F8-A2BC-0580-FE9FBE844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8E85F756-7F03-642E-CD16-5CCF325DF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502" y="1298922"/>
            <a:ext cx="8158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s-ES" altLang="es-E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demanda de trabajo no es una demanda derivada de la de mercancías (rechazo a la “paradoja del ahorro” keynesiana)</a:t>
            </a:r>
            <a:endParaRPr lang="es-ES" altLang="es-E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9">
            <a:extLst>
              <a:ext uri="{FF2B5EF4-FFF2-40B4-BE49-F238E27FC236}">
                <a16:creationId xmlns:a16="http://schemas.microsoft.com/office/drawing/2014/main" id="{D65F967B-B9EF-F589-B0B9-84198591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069" y="2203159"/>
            <a:ext cx="77517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Tras un aumento del ahorro, la </a:t>
            </a:r>
            <a:r>
              <a:rPr lang="es-ES" altLang="es-E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interrelación entre los efectos </a:t>
            </a:r>
            <a:r>
              <a:rPr lang="es-ES" altLang="es-E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demanda derivada</a:t>
            </a:r>
            <a:r>
              <a:rPr lang="es-ES" altLang="es-E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ES" altLang="es-E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descuento temporal</a:t>
            </a:r>
            <a:r>
              <a:rPr lang="es-ES" altLang="es-E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explica el cambio en la estructura temporal del proceso productivo.</a:t>
            </a:r>
          </a:p>
        </p:txBody>
      </p:sp>
      <p:sp>
        <p:nvSpPr>
          <p:cNvPr id="9" name="Text Box 50">
            <a:extLst>
              <a:ext uri="{FF2B5EF4-FFF2-40B4-BE49-F238E27FC236}">
                <a16:creationId xmlns:a16="http://schemas.microsoft.com/office/drawing/2014/main" id="{DDE113C6-84B0-59D9-31E4-5D909A237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35" y="3426241"/>
            <a:ext cx="74787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SzPct val="110000"/>
              <a:buFontTx/>
              <a:buAutoNum type="arabicPeriod"/>
            </a:pP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el primer caso (</a:t>
            </a:r>
            <a:r>
              <a:rPr lang="es-ES" altLang="es-E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efecto demanda derivada</a:t>
            </a: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 corto plazo, el </a:t>
            </a:r>
            <a:r>
              <a:rPr lang="es-ES" altLang="es-E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descenso de la demanda </a:t>
            </a: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provoca un descenso de la producción (ley de Keynes o “principio de la demanda efectiva”).</a:t>
            </a:r>
          </a:p>
        </p:txBody>
      </p:sp>
      <p:sp>
        <p:nvSpPr>
          <p:cNvPr id="10" name="Text Box 51">
            <a:extLst>
              <a:ext uri="{FF2B5EF4-FFF2-40B4-BE49-F238E27FC236}">
                <a16:creationId xmlns:a16="http://schemas.microsoft.com/office/drawing/2014/main" id="{355D8BE3-A339-7BBE-CB1A-892815D30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4643876"/>
            <a:ext cx="7543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SzPct val="110000"/>
              <a:buFontTx/>
              <a:buAutoNum type="arabicPeriod" startAt="2"/>
            </a:pP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el segundo caso, el </a:t>
            </a:r>
            <a:r>
              <a:rPr lang="es-ES" altLang="es-E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descenso del tipo de interés </a:t>
            </a: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vinculado a un aumento del ahorro origina, como consecuencia del </a:t>
            </a:r>
            <a:r>
              <a:rPr lang="es-ES" altLang="es-E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descuento temporal </a:t>
            </a: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(que permite aproximar el </a:t>
            </a:r>
            <a:r>
              <a:rPr lang="es-ES" altLang="es-E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 actual –</a:t>
            </a:r>
            <a:r>
              <a:rPr lang="es-ES" altLang="es-E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s-ES" altLang="es-E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de una inversión</a:t>
            </a: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un aumento de la inversión en las etapas más alejadas del consumo final (más intensivas en tiempo y capital).  </a:t>
            </a:r>
          </a:p>
        </p:txBody>
      </p:sp>
    </p:spTree>
    <p:extLst>
      <p:ext uri="{BB962C8B-B14F-4D97-AF65-F5344CB8AC3E}">
        <p14:creationId xmlns:p14="http://schemas.microsoft.com/office/powerpoint/2010/main" val="236633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E7F0514-2194-D87F-E7C6-7CFB97619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Marcador de pie de página 3">
            <a:extLst>
              <a:ext uri="{FF2B5EF4-FFF2-40B4-BE49-F238E27FC236}">
                <a16:creationId xmlns:a16="http://schemas.microsoft.com/office/drawing/2014/main" id="{7B613873-41B3-34A2-AF37-B654CB4AC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E7D94265-271F-D236-958D-443A2FB39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502" y="1298922"/>
            <a:ext cx="8158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s-ES" altLang="es-E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demanda de trabajo no es una demanda derivada de la de mercancías (rechazo a la “paradoja del ahorro” keynesiana)</a:t>
            </a:r>
            <a:endParaRPr lang="es-ES" altLang="es-E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9">
            <a:extLst>
              <a:ext uri="{FF2B5EF4-FFF2-40B4-BE49-F238E27FC236}">
                <a16:creationId xmlns:a16="http://schemas.microsoft.com/office/drawing/2014/main" id="{B676D089-1566-7AD6-7959-D1A1120B3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069" y="2203159"/>
            <a:ext cx="77517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Tras un aumento del ahorro, la </a:t>
            </a:r>
            <a:r>
              <a:rPr lang="es-ES" altLang="es-E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interrelación entre los efectos </a:t>
            </a:r>
            <a:r>
              <a:rPr lang="es-ES" altLang="es-E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demanda derivada</a:t>
            </a:r>
            <a:r>
              <a:rPr lang="es-ES" altLang="es-E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ES" altLang="es-E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descuento temporal</a:t>
            </a:r>
            <a:r>
              <a:rPr lang="es-ES" altLang="es-E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explica el cambio en la estructura temporal del proceso productivo.</a:t>
            </a:r>
          </a:p>
        </p:txBody>
      </p:sp>
      <p:sp>
        <p:nvSpPr>
          <p:cNvPr id="12" name="Text Box 50">
            <a:extLst>
              <a:ext uri="{FF2B5EF4-FFF2-40B4-BE49-F238E27FC236}">
                <a16:creationId xmlns:a16="http://schemas.microsoft.com/office/drawing/2014/main" id="{845A6219-8E57-2047-AE90-6CA5EB666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045" y="3320264"/>
            <a:ext cx="74787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las primeras etapas del proceso productivo, más alejadas del consumo final, tiende a prevalecer el </a:t>
            </a:r>
            <a:r>
              <a:rPr lang="es-ES" altLang="es-E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efecto descuento temporal</a:t>
            </a:r>
            <a:r>
              <a:rPr lang="es-ES" altLang="es-E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(aumenta la inversión y la producción). (El valor actual de los proyectos de inversión aumenta con su plazo de maduración.)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F775218-D9C0-BF98-DA7B-37A376CA2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511" y="4815744"/>
            <a:ext cx="6932990" cy="169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0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79658A0-D35E-DB44-BE52-35CA05923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0A4C615-A86C-7657-AA44-E2467F1C5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502" y="1298922"/>
            <a:ext cx="8158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s-ES" altLang="es-E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demanda de trabajo no es una demanda derivada de la de mercancías (rechazo a la “paradoja del ahorro” keynesiana)</a:t>
            </a:r>
            <a:endParaRPr lang="es-ES" altLang="es-E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9">
            <a:extLst>
              <a:ext uri="{FF2B5EF4-FFF2-40B4-BE49-F238E27FC236}">
                <a16:creationId xmlns:a16="http://schemas.microsoft.com/office/drawing/2014/main" id="{BEDBC2F3-1AF4-7970-8A1E-6F4FF180E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069" y="2203159"/>
            <a:ext cx="77517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Tras un aumento del ahorro, la </a:t>
            </a:r>
            <a:r>
              <a:rPr lang="es-ES" altLang="es-E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interrelación entre los efectos </a:t>
            </a:r>
            <a:r>
              <a:rPr lang="es-ES" altLang="es-E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demanda derivada</a:t>
            </a:r>
            <a:r>
              <a:rPr lang="es-ES" altLang="es-E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ES" altLang="es-E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descuento temporal</a:t>
            </a:r>
            <a:r>
              <a:rPr lang="es-ES" altLang="es-E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explica el cambio en la estructura temporal del proceso productivo.</a:t>
            </a:r>
          </a:p>
        </p:txBody>
      </p:sp>
      <p:sp>
        <p:nvSpPr>
          <p:cNvPr id="8" name="Text Box 50">
            <a:extLst>
              <a:ext uri="{FF2B5EF4-FFF2-40B4-BE49-F238E27FC236}">
                <a16:creationId xmlns:a16="http://schemas.microsoft.com/office/drawing/2014/main" id="{0DC3E3A4-4A93-1E64-432F-DBFCECBEB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045" y="3320264"/>
            <a:ext cx="74787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SzPct val="100000"/>
              <a:buFont typeface="+mj-lt"/>
              <a:buAutoNum type="alphaLcParenR"/>
            </a:pP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las primeras etapas del proceso productivo, más alejadas del consumo final, tiende a prevalecer el </a:t>
            </a:r>
            <a:r>
              <a:rPr lang="es-ES" altLang="es-E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efecto descuento temporal</a:t>
            </a:r>
            <a:r>
              <a:rPr lang="es-ES" altLang="es-E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(aumenta la inversión y la producción). (El valor actual de los proyectos de inversión aumenta con su plazo de maduración.)</a:t>
            </a: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01F25F61-6655-0D64-4969-9E67F3A4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  <p:sp>
        <p:nvSpPr>
          <p:cNvPr id="10" name="Text Box 51">
            <a:extLst>
              <a:ext uri="{FF2B5EF4-FFF2-40B4-BE49-F238E27FC236}">
                <a16:creationId xmlns:a16="http://schemas.microsoft.com/office/drawing/2014/main" id="{7FBB20D7-C065-A78E-FC9C-84FD2F803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045" y="4875600"/>
            <a:ext cx="53132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SzPct val="100000"/>
              <a:buFont typeface="+mj-lt"/>
              <a:buAutoNum type="alphaLcParenR" startAt="2"/>
            </a:pP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las últimas etapas del proceso productivo, próximas al consumo final, tiende a prevalecer el </a:t>
            </a:r>
            <a:r>
              <a:rPr lang="es-ES" altLang="es-E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efecto demanda derivada</a:t>
            </a:r>
            <a:r>
              <a:rPr lang="es-ES" altLang="es-ES" sz="2000" dirty="0">
                <a:solidFill>
                  <a:srgbClr val="00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 reduce la inversión y la producción).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34F96C8-DBB8-67A9-FDFC-7A810C173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804" y="4766549"/>
            <a:ext cx="1786971" cy="147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4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B39EA67-43F1-147F-D9C9-6F3CEEADC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28</a:t>
            </a:fld>
            <a:endParaRPr lang="en-US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927727A9-48BD-A6FE-C916-0484AA9EAF9E}"/>
              </a:ext>
            </a:extLst>
          </p:cNvPr>
          <p:cNvCxnSpPr/>
          <p:nvPr/>
        </p:nvCxnSpPr>
        <p:spPr>
          <a:xfrm>
            <a:off x="6298852" y="3257178"/>
            <a:ext cx="0" cy="3240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1CC343DC-1207-CF56-AA15-4444F540CE36}"/>
              </a:ext>
            </a:extLst>
          </p:cNvPr>
          <p:cNvCxnSpPr>
            <a:cxnSpLocks/>
          </p:cNvCxnSpPr>
          <p:nvPr/>
        </p:nvCxnSpPr>
        <p:spPr>
          <a:xfrm>
            <a:off x="2112614" y="6479803"/>
            <a:ext cx="41862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D6F12C81-99EB-8050-4619-2CB8213E5F38}"/>
              </a:ext>
            </a:extLst>
          </p:cNvPr>
          <p:cNvCxnSpPr/>
          <p:nvPr/>
        </p:nvCxnSpPr>
        <p:spPr>
          <a:xfrm flipH="1">
            <a:off x="3490564" y="3688978"/>
            <a:ext cx="2808288" cy="2790825"/>
          </a:xfrm>
          <a:prstGeom prst="line">
            <a:avLst/>
          </a:prstGeom>
          <a:ln w="190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>
            <a:extLst>
              <a:ext uri="{FF2B5EF4-FFF2-40B4-BE49-F238E27FC236}">
                <a16:creationId xmlns:a16="http://schemas.microsoft.com/office/drawing/2014/main" id="{D155DCF1-BE25-73DF-2F64-144CEC458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664" y="3822328"/>
            <a:ext cx="3992563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2">
            <a:extLst>
              <a:ext uri="{FF2B5EF4-FFF2-40B4-BE49-F238E27FC236}">
                <a16:creationId xmlns:a16="http://schemas.microsoft.com/office/drawing/2014/main" id="{9ED35105-00D7-E4DC-259E-13C4E8934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514" y="3560391"/>
            <a:ext cx="28717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SzPct val="110000"/>
            </a:pPr>
            <a:r>
              <a:rPr lang="es-ES" alt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Efecto keynesiano puro de un “aumento del ahorro”: la </a:t>
            </a:r>
            <a:r>
              <a:rPr lang="es-ES" altLang="es-E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paradoja del ahorro</a:t>
            </a: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3F75812C-6879-1CE8-2027-9FB911572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27" y="1308447"/>
            <a:ext cx="8158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s-ES" altLang="es-E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demanda de trabajo no es una demanda derivada de la de mercancías (rechazo a la “paradoja del ahorro” keynesiana)</a:t>
            </a:r>
            <a:endParaRPr lang="es-ES" altLang="es-E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49">
            <a:extLst>
              <a:ext uri="{FF2B5EF4-FFF2-40B4-BE49-F238E27FC236}">
                <a16:creationId xmlns:a16="http://schemas.microsoft.com/office/drawing/2014/main" id="{71A735D9-E3CC-F371-0CA4-5A4EE3CCE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44" y="2170584"/>
            <a:ext cx="789577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La estructura del proceso productivo cambia en respuesta a estos efectos, dado que </a:t>
            </a:r>
            <a:r>
              <a:rPr lang="es-ES" altLang="es-E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unos sectores son más sensibles que otros a los cambios en los tipos de interés y en las condiciones crediticias</a:t>
            </a: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1" name="Marcador de pie de página 3">
            <a:extLst>
              <a:ext uri="{FF2B5EF4-FFF2-40B4-BE49-F238E27FC236}">
                <a16:creationId xmlns:a16="http://schemas.microsoft.com/office/drawing/2014/main" id="{706EA657-C37C-1EEC-69E6-978FA125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</p:spTree>
    <p:extLst>
      <p:ext uri="{BB962C8B-B14F-4D97-AF65-F5344CB8AC3E}">
        <p14:creationId xmlns:p14="http://schemas.microsoft.com/office/powerpoint/2010/main" val="193019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D3A13C4-FC68-6B08-F450-E16D6340C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D699354-6637-E430-D20E-0A21A24DC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27" y="1308447"/>
            <a:ext cx="8158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s-ES" altLang="es-E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demanda de trabajo no es una demanda derivada de la de mercancías (rechazo a la “paradoja del ahorro” keynesiana)</a:t>
            </a:r>
            <a:endParaRPr lang="es-ES" altLang="es-E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9">
            <a:extLst>
              <a:ext uri="{FF2B5EF4-FFF2-40B4-BE49-F238E27FC236}">
                <a16:creationId xmlns:a16="http://schemas.microsoft.com/office/drawing/2014/main" id="{74B723C6-F061-551D-291D-1C399CC0B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44" y="2170584"/>
            <a:ext cx="789577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La estructura del proceso productivo cambia en respuesta a estos efectos, dado que </a:t>
            </a:r>
            <a:r>
              <a:rPr lang="es-ES" altLang="es-E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unos sectores son más sensibles que otros a los cambios en los tipos de interés y en las condiciones crediticias</a:t>
            </a: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Marcador de pie de página 3">
            <a:extLst>
              <a:ext uri="{FF2B5EF4-FFF2-40B4-BE49-F238E27FC236}">
                <a16:creationId xmlns:a16="http://schemas.microsoft.com/office/drawing/2014/main" id="{B920F988-6920-BDD5-AB9E-5AE469C4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  <p:sp>
        <p:nvSpPr>
          <p:cNvPr id="9" name="CuadroTexto 18">
            <a:extLst>
              <a:ext uri="{FF2B5EF4-FFF2-40B4-BE49-F238E27FC236}">
                <a16:creationId xmlns:a16="http://schemas.microsoft.com/office/drawing/2014/main" id="{69FF37F7-54DA-A181-5AD6-614C07B0F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35" y="5528864"/>
            <a:ext cx="2033815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Aumenta la inversión en las primeras etapas</a:t>
            </a:r>
          </a:p>
        </p:txBody>
      </p:sp>
      <p:sp>
        <p:nvSpPr>
          <p:cNvPr id="10" name="CuadroTexto 19">
            <a:extLst>
              <a:ext uri="{FF2B5EF4-FFF2-40B4-BE49-F238E27FC236}">
                <a16:creationId xmlns:a16="http://schemas.microsoft.com/office/drawing/2014/main" id="{A80A1CDA-A469-7734-55B5-09060CC751A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053435" y="4477842"/>
            <a:ext cx="35194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>
                <a:latin typeface="Times New Roman" panose="02020603050405020304" pitchFamily="18" charset="0"/>
                <a:cs typeface="Times New Roman" panose="02020603050405020304" pitchFamily="18" charset="0"/>
              </a:rPr>
              <a:t>Se reduce la producción próxima al </a:t>
            </a:r>
          </a:p>
          <a:p>
            <a:pPr algn="ctr"/>
            <a:r>
              <a:rPr lang="es-ES" altLang="es-ES">
                <a:latin typeface="Times New Roman" panose="02020603050405020304" pitchFamily="18" charset="0"/>
                <a:cs typeface="Times New Roman" panose="02020603050405020304" pitchFamily="18" charset="0"/>
              </a:rPr>
              <a:t>consumo final</a:t>
            </a:r>
          </a:p>
        </p:txBody>
      </p:sp>
      <p:sp>
        <p:nvSpPr>
          <p:cNvPr id="11" name="CuadroTexto 20">
            <a:extLst>
              <a:ext uri="{FF2B5EF4-FFF2-40B4-BE49-F238E27FC236}">
                <a16:creationId xmlns:a16="http://schemas.microsoft.com/office/drawing/2014/main" id="{9AF185F4-4A56-D09C-CF48-34012B5DC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1686" y="5821595"/>
            <a:ext cx="188384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E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Prevalece el efecto </a:t>
            </a:r>
          </a:p>
          <a:p>
            <a:r>
              <a:rPr lang="es-ES" altLang="es-E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descuento temporal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8419D83-7A74-91B0-F1F9-C767A99CC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4335" y="3295278"/>
            <a:ext cx="188064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E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Prevalece el efecto </a:t>
            </a:r>
          </a:p>
          <a:p>
            <a:r>
              <a:rPr lang="es-ES" altLang="es-E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demanda derivada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1C4CC4CC-271C-C8B8-8F34-6C3467D12552}"/>
              </a:ext>
            </a:extLst>
          </p:cNvPr>
          <p:cNvCxnSpPr/>
          <p:nvPr/>
        </p:nvCxnSpPr>
        <p:spPr>
          <a:xfrm>
            <a:off x="6301210" y="3257450"/>
            <a:ext cx="0" cy="3240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66DC13EA-2B7F-33A1-7DC1-2EDE4CE3D7A9}"/>
              </a:ext>
            </a:extLst>
          </p:cNvPr>
          <p:cNvCxnSpPr>
            <a:cxnSpLocks/>
          </p:cNvCxnSpPr>
          <p:nvPr/>
        </p:nvCxnSpPr>
        <p:spPr>
          <a:xfrm>
            <a:off x="2114972" y="6480075"/>
            <a:ext cx="41862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08760D7D-7EF6-D936-3177-3C83A6B18DFC}"/>
              </a:ext>
            </a:extLst>
          </p:cNvPr>
          <p:cNvCxnSpPr/>
          <p:nvPr/>
        </p:nvCxnSpPr>
        <p:spPr>
          <a:xfrm flipH="1">
            <a:off x="3492922" y="3689250"/>
            <a:ext cx="2808288" cy="2790825"/>
          </a:xfrm>
          <a:prstGeom prst="line">
            <a:avLst/>
          </a:prstGeom>
          <a:ln w="190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70C02F1A-E1B0-CCAA-D453-AA0D94C68E72}"/>
              </a:ext>
            </a:extLst>
          </p:cNvPr>
          <p:cNvCxnSpPr>
            <a:cxnSpLocks/>
          </p:cNvCxnSpPr>
          <p:nvPr/>
        </p:nvCxnSpPr>
        <p:spPr>
          <a:xfrm flipH="1">
            <a:off x="2411835" y="4481413"/>
            <a:ext cx="3889375" cy="1998662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AE894049-85DE-8B45-814D-C79AFFBDA897}"/>
              </a:ext>
            </a:extLst>
          </p:cNvPr>
          <p:cNvCxnSpPr/>
          <p:nvPr/>
        </p:nvCxnSpPr>
        <p:spPr>
          <a:xfrm>
            <a:off x="6083722" y="4049613"/>
            <a:ext cx="0" cy="431800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6445424F-A06C-3CA4-3B11-8B6247629BAA}"/>
              </a:ext>
            </a:extLst>
          </p:cNvPr>
          <p:cNvCxnSpPr>
            <a:cxnSpLocks/>
          </p:cNvCxnSpPr>
          <p:nvPr/>
        </p:nvCxnSpPr>
        <p:spPr>
          <a:xfrm flipH="1">
            <a:off x="2949997" y="6281638"/>
            <a:ext cx="6858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22">
            <a:extLst>
              <a:ext uri="{FF2B5EF4-FFF2-40B4-BE49-F238E27FC236}">
                <a16:creationId xmlns:a16="http://schemas.microsoft.com/office/drawing/2014/main" id="{A54DA144-9A30-4ADB-87D2-B77A89F0E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942" y="3295278"/>
            <a:ext cx="2873375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1"/>
              </a:buClr>
              <a:buSzPct val="110000"/>
            </a:pPr>
            <a:r>
              <a:rPr lang="es-ES" altLang="es-E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s-ES" altLang="es-ES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descenso del interés </a:t>
            </a:r>
            <a:r>
              <a:rPr lang="es-ES" altLang="es-ES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estimula la inversión en las primeras etapas del proceso productivo</a:t>
            </a:r>
            <a:r>
              <a:rPr lang="es-ES" altLang="es-E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más intensivas en tiempo y capital, en detrimento de las últimas (próximas al consumo final) </a:t>
            </a:r>
          </a:p>
        </p:txBody>
      </p:sp>
    </p:spTree>
    <p:extLst>
      <p:ext uri="{BB962C8B-B14F-4D97-AF65-F5344CB8AC3E}">
        <p14:creationId xmlns:p14="http://schemas.microsoft.com/office/powerpoint/2010/main" val="54288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6">
            <a:extLst>
              <a:ext uri="{FF2B5EF4-FFF2-40B4-BE49-F238E27FC236}">
                <a16:creationId xmlns:a16="http://schemas.microsoft.com/office/drawing/2014/main" id="{CA9FCBB9-DC75-6614-380D-228C24DFD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1411523"/>
            <a:ext cx="784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Esquema de la sesión</a:t>
            </a:r>
          </a:p>
        </p:txBody>
      </p:sp>
      <p:sp>
        <p:nvSpPr>
          <p:cNvPr id="5" name="Line 1027">
            <a:extLst>
              <a:ext uri="{FF2B5EF4-FFF2-40B4-BE49-F238E27FC236}">
                <a16:creationId xmlns:a16="http://schemas.microsoft.com/office/drawing/2014/main" id="{88FA3EE6-0D64-DE6E-78AB-3786F309362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913" y="2189398"/>
            <a:ext cx="801888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B0FBB8E5-4BD5-A5C2-4936-99128D30D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1" y="2749488"/>
            <a:ext cx="75934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marL="514350" indent="-54000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Introducción. El debate Keynes-Hayek. </a:t>
            </a:r>
          </a:p>
          <a:p>
            <a:pPr marL="540000" indent="-54000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teoría austriaca del ciclo económico (</a:t>
            </a:r>
            <a:r>
              <a:rPr lang="es-ES" altLang="es-E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TACE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540000" indent="-54000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Algunos indicadores adelantados del ciclo económico según la </a:t>
            </a:r>
            <a:r>
              <a:rPr lang="es-ES" altLang="es-E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TACE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7" name="Marcador de pie de página 3">
            <a:extLst>
              <a:ext uri="{FF2B5EF4-FFF2-40B4-BE49-F238E27FC236}">
                <a16:creationId xmlns:a16="http://schemas.microsoft.com/office/drawing/2014/main" id="{B4506379-0A18-5266-ABCB-3C82D2A4C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</p:spTree>
    <p:extLst>
      <p:ext uri="{BB962C8B-B14F-4D97-AF65-F5344CB8AC3E}">
        <p14:creationId xmlns:p14="http://schemas.microsoft.com/office/powerpoint/2010/main" val="2530674965"/>
      </p:ext>
    </p:extLst>
  </p:cSld>
  <p:clrMapOvr>
    <a:masterClrMapping/>
  </p:clrMapOvr>
  <p:transition spd="slow" advTm="20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3813516-22DD-63C1-890A-B04169BAA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Rectangle 1035">
            <a:extLst>
              <a:ext uri="{FF2B5EF4-FFF2-40B4-BE49-F238E27FC236}">
                <a16:creationId xmlns:a16="http://schemas.microsoft.com/office/drawing/2014/main" id="{52761D7B-78C3-F50D-849F-8C9000AB6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" y="1309688"/>
            <a:ext cx="8001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s-ES" altLang="es-E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expectativas de los empresarios son subjetivas</a:t>
            </a:r>
            <a:endParaRPr lang="es-ES" altLang="es-E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034">
            <a:extLst>
              <a:ext uri="{FF2B5EF4-FFF2-40B4-BE49-F238E27FC236}">
                <a16:creationId xmlns:a16="http://schemas.microsoft.com/office/drawing/2014/main" id="{2DE74447-18E8-9771-5A7A-27E1F4C1D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3" y="1899444"/>
            <a:ext cx="79629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s-ES" altLang="es-E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teoría del capital incorpora dos postulados sobre las expectativas de los agentes: </a:t>
            </a:r>
          </a:p>
        </p:txBody>
      </p:sp>
      <p:sp>
        <p:nvSpPr>
          <p:cNvPr id="13" name="Text Box 1038">
            <a:extLst>
              <a:ext uri="{FF2B5EF4-FFF2-40B4-BE49-F238E27FC236}">
                <a16:creationId xmlns:a16="http://schemas.microsoft.com/office/drawing/2014/main" id="{67E0D551-FC5D-C02E-1074-AE34A83BC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899" y="2927091"/>
            <a:ext cx="4987925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s-ES" altLang="es-E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empresarios no conocen plenamente, y no pueden comportarse como si conocieran (como ocurre en   los modelos con conocimiento pleno), las realidades económicas subyacentes.</a:t>
            </a:r>
          </a:p>
        </p:txBody>
      </p:sp>
      <p:sp>
        <p:nvSpPr>
          <p:cNvPr id="14" name="Text Box 1039">
            <a:extLst>
              <a:ext uri="{FF2B5EF4-FFF2-40B4-BE49-F238E27FC236}">
                <a16:creationId xmlns:a16="http://schemas.microsoft.com/office/drawing/2014/main" id="{D100BC5B-EAE2-3DC9-540F-2E809574E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86" y="5162551"/>
            <a:ext cx="738505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s-ES" altLang="es-ES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Precios, salarios y tipos de interés facilitan la coordinación de las decisiones económicas, manteniendo estas decisiones en línea con las realidades económicas subyacentes</a:t>
            </a:r>
            <a:r>
              <a:rPr lang="es-ES" altLang="es-E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E508A3F-ECDA-D9BC-6C5E-AED953B943A6}"/>
              </a:ext>
            </a:extLst>
          </p:cNvPr>
          <p:cNvSpPr txBox="1"/>
          <p:nvPr/>
        </p:nvSpPr>
        <p:spPr>
          <a:xfrm>
            <a:off x="6151701" y="4537851"/>
            <a:ext cx="16129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i="0" dirty="0">
                <a:effectLst/>
                <a:latin typeface="source sans pro" panose="020B0503030403020204" pitchFamily="34" charset="0"/>
              </a:rPr>
              <a:t>CC0 1.0 Universal (CC0 1.0)</a:t>
            </a:r>
            <a:br>
              <a:rPr lang="es-ES" sz="1000" i="0" dirty="0">
                <a:effectLst/>
                <a:latin typeface="source sans pro" panose="020B0503030403020204" pitchFamily="34" charset="0"/>
              </a:rPr>
            </a:br>
            <a:r>
              <a:rPr lang="es-ES" sz="1000" i="0" dirty="0" err="1">
                <a:effectLst/>
                <a:latin typeface="source sans pro" panose="020B0503030403020204" pitchFamily="34" charset="0"/>
              </a:rPr>
              <a:t>Public</a:t>
            </a:r>
            <a:r>
              <a:rPr lang="es-ES" sz="1000" i="0" dirty="0">
                <a:effectLst/>
                <a:latin typeface="source sans pro" panose="020B0503030403020204" pitchFamily="34" charset="0"/>
              </a:rPr>
              <a:t> </a:t>
            </a:r>
            <a:r>
              <a:rPr lang="es-ES" sz="1000" i="0" dirty="0" err="1">
                <a:effectLst/>
                <a:latin typeface="source sans pro" panose="020B0503030403020204" pitchFamily="34" charset="0"/>
              </a:rPr>
              <a:t>Domain</a:t>
            </a:r>
            <a:r>
              <a:rPr lang="es-ES" sz="1000" i="0" dirty="0">
                <a:effectLst/>
                <a:latin typeface="source sans pro" panose="020B0503030403020204" pitchFamily="34" charset="0"/>
              </a:rPr>
              <a:t> </a:t>
            </a:r>
            <a:r>
              <a:rPr lang="es-ES" sz="1000" i="0" dirty="0" err="1">
                <a:effectLst/>
                <a:latin typeface="source sans pro" panose="020B0503030403020204" pitchFamily="34" charset="0"/>
              </a:rPr>
              <a:t>Dedication</a:t>
            </a:r>
            <a:endParaRPr lang="es-ES" sz="1000" i="0" dirty="0">
              <a:effectLst/>
              <a:latin typeface="source sans pro" panose="020B0503030403020204" pitchFamily="34" charset="0"/>
            </a:endParaRPr>
          </a:p>
          <a:p>
            <a:endParaRPr lang="es-ES" sz="1000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C0B3828-C998-1752-487B-54F1E2944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700" y="2652948"/>
            <a:ext cx="1612943" cy="1760855"/>
          </a:xfrm>
          <a:prstGeom prst="rect">
            <a:avLst/>
          </a:prstGeom>
        </p:spPr>
      </p:pic>
      <p:sp>
        <p:nvSpPr>
          <p:cNvPr id="17" name="Marcador de pie de página 3">
            <a:extLst>
              <a:ext uri="{FF2B5EF4-FFF2-40B4-BE49-F238E27FC236}">
                <a16:creationId xmlns:a16="http://schemas.microsoft.com/office/drawing/2014/main" id="{CD99DB26-2CC0-7BEE-DF1C-B2ABB04EB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</p:spTree>
    <p:extLst>
      <p:ext uri="{BB962C8B-B14F-4D97-AF65-F5344CB8AC3E}">
        <p14:creationId xmlns:p14="http://schemas.microsoft.com/office/powerpoint/2010/main" val="11944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C10EEB5-EF09-6C69-A8AB-8A68E5791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Marcador de pie de página 3">
            <a:extLst>
              <a:ext uri="{FF2B5EF4-FFF2-40B4-BE49-F238E27FC236}">
                <a16:creationId xmlns:a16="http://schemas.microsoft.com/office/drawing/2014/main" id="{61D2FE3A-589A-8A81-21C4-F10C13C1F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58487FD0-D751-B868-6DF8-CBF7BC19D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118" y="2658475"/>
            <a:ext cx="686023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Gill Sans Light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Arial"/>
              <a:buChar char="•"/>
              <a:defRPr sz="1800" kern="1200">
                <a:solidFill>
                  <a:schemeClr val="tx2"/>
                </a:solidFill>
                <a:latin typeface="Gill Sans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s-ES" alt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Crecimiento sostenible </a:t>
            </a:r>
            <a:r>
              <a:rPr lang="es-ES" altLang="es-E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versus</a:t>
            </a:r>
            <a:r>
              <a:rPr lang="es-ES" alt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crecimiento insostenible (ciclo expansivo-recesivo)</a:t>
            </a:r>
            <a:endParaRPr lang="es-ES" altLang="es-E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02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3BCFA5A-421C-1FFC-4CA5-A2FD1C6DB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732ED985-26FC-1636-FB78-C3E9C89A7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1331120"/>
            <a:ext cx="82804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s-ES" altLang="es-ES" sz="2150" dirty="0">
                <a:cs typeface="Times New Roman" panose="02020603050405020304" pitchFamily="18" charset="0"/>
              </a:rPr>
              <a:t>Un criterio para diferenciar los procesos de </a:t>
            </a:r>
            <a:r>
              <a:rPr lang="es-ES" altLang="es-ES" sz="2150" dirty="0">
                <a:solidFill>
                  <a:srgbClr val="C00000"/>
                </a:solidFill>
                <a:cs typeface="Times New Roman" panose="02020603050405020304" pitchFamily="18" charset="0"/>
              </a:rPr>
              <a:t>crecimiento sostenible            e insostenible</a:t>
            </a:r>
            <a:r>
              <a:rPr lang="es-ES" altLang="es-ES" sz="2150" dirty="0">
                <a:cs typeface="Times New Roman" panose="02020603050405020304" pitchFamily="18" charset="0"/>
              </a:rPr>
              <a:t> es: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BF85A9F9-2AF9-678E-D59A-FCFDF11E4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293" y="2301878"/>
            <a:ext cx="433615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s-ES" altLang="es-E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fases de crecimiento económico sostenible están sustentadas en la </a:t>
            </a:r>
            <a:r>
              <a:rPr lang="es-ES" altLang="es-ES" sz="20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generación de ahorro real</a:t>
            </a:r>
            <a:r>
              <a:rPr lang="es-ES" altLang="es-E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variaciones en la oferta de fondos prestables responden a variaciones en la acumulación de ahorro.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77375056-FFA4-DFF6-C659-2A4ECFDF2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293" y="4457566"/>
            <a:ext cx="460285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s-ES" altLang="es-E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etapas de crecimiento inducido o insostenible responden a </a:t>
            </a:r>
            <a:r>
              <a:rPr lang="es-ES" altLang="es-ES" sz="20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procesos de expansión crediticia</a:t>
            </a:r>
            <a:r>
              <a:rPr lang="es-ES" altLang="es-E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(sin respaldo previo de ahorro), que dan lugar a </a:t>
            </a:r>
            <a:r>
              <a:rPr lang="es-ES" altLang="es-E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economías de burbuja y a ciclos expansivo-recesivos</a:t>
            </a: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709E8E-D89D-5589-D0C4-ED5D07DF8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506" y="2301878"/>
            <a:ext cx="2344955" cy="179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6F528F9-BBF3-D3CF-76B0-E7CD754796C1}"/>
              </a:ext>
            </a:extLst>
          </p:cNvPr>
          <p:cNvSpPr txBox="1"/>
          <p:nvPr/>
        </p:nvSpPr>
        <p:spPr>
          <a:xfrm>
            <a:off x="7250976" y="2435801"/>
            <a:ext cx="13337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Teegardin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Boulder, Boulder, CC BY-SA 2.0 &lt;https://creativecommons.org/licenses/by-sa/2.0&gt;, via Wikimedia Commons</a:t>
            </a:r>
            <a:endParaRPr lang="es-E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56FFC48-13AF-0912-C9A5-6A4383715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506" y="4583752"/>
            <a:ext cx="2297441" cy="172308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D30F012-4CCA-B1EB-A544-DFA361FD8CD1}"/>
              </a:ext>
            </a:extLst>
          </p:cNvPr>
          <p:cNvSpPr txBox="1"/>
          <p:nvPr/>
        </p:nvSpPr>
        <p:spPr>
          <a:xfrm>
            <a:off x="7627461" y="5014405"/>
            <a:ext cx="12021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Dollar Flying Concept - Free photo on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</a:t>
            </a:r>
            <a:r>
              <a:rPr lang="es-E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</a:t>
            </a:r>
          </a:p>
        </p:txBody>
      </p:sp>
      <p:sp>
        <p:nvSpPr>
          <p:cNvPr id="15" name="Marcador de pie de página 3">
            <a:extLst>
              <a:ext uri="{FF2B5EF4-FFF2-40B4-BE49-F238E27FC236}">
                <a16:creationId xmlns:a16="http://schemas.microsoft.com/office/drawing/2014/main" id="{B98D9127-D652-827E-A831-246E10A67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</p:spTree>
    <p:extLst>
      <p:ext uri="{BB962C8B-B14F-4D97-AF65-F5344CB8AC3E}">
        <p14:creationId xmlns:p14="http://schemas.microsoft.com/office/powerpoint/2010/main" val="342412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617C6D3-F55F-3A56-3F37-523B3D9A0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0D3CD3A5-E137-26D6-E077-42A3BF6A1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341" y="3335338"/>
            <a:ext cx="7863284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s-ES" altLang="es-E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el contrario, </a:t>
            </a:r>
            <a:r>
              <a:rPr lang="es-ES" altLang="es-E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unos tipos de interés artificialmente bajos   (</a:t>
            </a:r>
            <a:r>
              <a:rPr lang="es-ES" altLang="es-ES" sz="21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S" altLang="es-ES" sz="2100" i="1" baseline="-25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altLang="es-E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&lt;i</a:t>
            </a:r>
            <a:r>
              <a:rPr lang="es-ES" altLang="es-ES" sz="2100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altLang="es-E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provocan una </a:t>
            </a:r>
            <a:r>
              <a:rPr lang="es-ES" altLang="es-ES" sz="21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pugna por los recursos</a:t>
            </a:r>
            <a:r>
              <a:rPr lang="es-ES" altLang="es-E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ES" altLang="es-E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finalmente             sitúa a la economía en una senda de crecimiento </a:t>
            </a:r>
            <a:r>
              <a:rPr lang="es-ES" altLang="es-ES" sz="21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insostenible</a:t>
            </a:r>
            <a:r>
              <a:rPr lang="es-ES" altLang="es-E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Text Box 74">
            <a:extLst>
              <a:ext uri="{FF2B5EF4-FFF2-40B4-BE49-F238E27FC236}">
                <a16:creationId xmlns:a16="http://schemas.microsoft.com/office/drawing/2014/main" id="{8F0E3E4D-A1B1-1184-6588-5384CF29B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4695825"/>
            <a:ext cx="67056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5000"/>
              </a:spcBef>
              <a:spcAft>
                <a:spcPts val="5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s-ES" altLang="es-E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tono y la orientación de la política monetaria induce a errores empresariales masivos (frente a los errores empresariales puros), ausentes en otras circunstancias.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BB537C02-097C-5A40-9D36-ECC208FC4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341" y="1951038"/>
            <a:ext cx="7863284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s-ES" altLang="es-E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los procesos de crecimiento sostenible </a:t>
            </a:r>
            <a:r>
              <a:rPr lang="es-ES" altLang="es-E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tipos de interés libremente determinados en el mercado de fondos prestables (i</a:t>
            </a:r>
            <a:r>
              <a:rPr lang="es-ES" altLang="es-ES" sz="2100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altLang="es-E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permiten que la economía crezca a una tasa sostenible. </a:t>
            </a:r>
          </a:p>
        </p:txBody>
      </p:sp>
      <p:sp>
        <p:nvSpPr>
          <p:cNvPr id="13" name="Text Box 71">
            <a:extLst>
              <a:ext uri="{FF2B5EF4-FFF2-40B4-BE49-F238E27FC236}">
                <a16:creationId xmlns:a16="http://schemas.microsoft.com/office/drawing/2014/main" id="{C3EEDC1A-141C-9335-DA3F-C83E7E216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114" y="1343249"/>
            <a:ext cx="80930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s-ES" altLang="es-E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Alternativamente:</a:t>
            </a:r>
          </a:p>
        </p:txBody>
      </p:sp>
      <p:sp>
        <p:nvSpPr>
          <p:cNvPr id="18" name="Marcador de pie de página 3">
            <a:extLst>
              <a:ext uri="{FF2B5EF4-FFF2-40B4-BE49-F238E27FC236}">
                <a16:creationId xmlns:a16="http://schemas.microsoft.com/office/drawing/2014/main" id="{F9508E8D-5B73-81AD-84AB-8C53D3A7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</p:spTree>
    <p:extLst>
      <p:ext uri="{BB962C8B-B14F-4D97-AF65-F5344CB8AC3E}">
        <p14:creationId xmlns:p14="http://schemas.microsoft.com/office/powerpoint/2010/main" val="189004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FD0A85-4953-ADB3-C26A-44430579E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EE9AED5-BC77-EE60-1331-FC44D3D9F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2678128"/>
            <a:ext cx="691356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Crecimiento sostenible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arcador de pie de página 3">
            <a:extLst>
              <a:ext uri="{FF2B5EF4-FFF2-40B4-BE49-F238E27FC236}">
                <a16:creationId xmlns:a16="http://schemas.microsoft.com/office/drawing/2014/main" id="{B9682500-F984-0875-E3C2-6F77140FA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</p:spTree>
    <p:extLst>
      <p:ext uri="{BB962C8B-B14F-4D97-AF65-F5344CB8AC3E}">
        <p14:creationId xmlns:p14="http://schemas.microsoft.com/office/powerpoint/2010/main" val="157202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18BE4C6-67EC-A3B4-4F57-26BA60B7D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Marcador de pie de página 3">
            <a:extLst>
              <a:ext uri="{FF2B5EF4-FFF2-40B4-BE49-F238E27FC236}">
                <a16:creationId xmlns:a16="http://schemas.microsoft.com/office/drawing/2014/main" id="{955AF6E0-C40E-17DF-536A-5EE941C5D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C80571D8-20F1-B6D1-27ED-EEEDA53F4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8" y="1287463"/>
            <a:ext cx="8143676" cy="10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s-ES" altLang="es-ES" sz="2150" dirty="0">
                <a:cs typeface="Times New Roman" panose="02020603050405020304" pitchFamily="18" charset="0"/>
              </a:rPr>
              <a:t>Asuma un descenso de la tasa de preferencia temporal de los agentes (</a:t>
            </a:r>
            <a:r>
              <a:rPr lang="el-GR" altLang="es-ES" sz="2150" i="1" dirty="0">
                <a:cs typeface="Times New Roman" panose="02020603050405020304" pitchFamily="18" charset="0"/>
              </a:rPr>
              <a:t>β</a:t>
            </a:r>
            <a:r>
              <a:rPr lang="es-ES" altLang="es-ES" sz="2150" dirty="0">
                <a:cs typeface="Times New Roman" panose="02020603050405020304" pitchFamily="18" charset="0"/>
              </a:rPr>
              <a:t>). Partiendo de una situación de equilibrio (</a:t>
            </a:r>
            <a:r>
              <a:rPr lang="el-GR" altLang="es-ES" sz="2150" i="1" dirty="0">
                <a:cs typeface="Times New Roman" panose="02020603050405020304" pitchFamily="18" charset="0"/>
              </a:rPr>
              <a:t>β</a:t>
            </a:r>
            <a:r>
              <a:rPr lang="es-ES" altLang="es-ES" sz="2150" i="1" dirty="0">
                <a:cs typeface="Times New Roman" panose="02020603050405020304" pitchFamily="18" charset="0"/>
              </a:rPr>
              <a:t>=i</a:t>
            </a:r>
            <a:r>
              <a:rPr lang="es-ES" altLang="es-ES" sz="2150" dirty="0">
                <a:cs typeface="Times New Roman" panose="02020603050405020304" pitchFamily="18" charset="0"/>
              </a:rPr>
              <a:t>) se pasa a un escenario en el que </a:t>
            </a:r>
            <a:r>
              <a:rPr lang="el-GR" altLang="es-ES" sz="2150" i="1" dirty="0">
                <a:cs typeface="Times New Roman" panose="02020603050405020304" pitchFamily="18" charset="0"/>
              </a:rPr>
              <a:t>β</a:t>
            </a:r>
            <a:r>
              <a:rPr lang="es-ES" altLang="es-ES" sz="2150" i="1" dirty="0">
                <a:cs typeface="Times New Roman" panose="02020603050405020304" pitchFamily="18" charset="0"/>
              </a:rPr>
              <a:t>&lt;i</a:t>
            </a:r>
            <a:r>
              <a:rPr lang="es-ES" altLang="es-ES" sz="2150" dirty="0">
                <a:cs typeface="Times New Roman" panose="02020603050405020304" pitchFamily="18" charset="0"/>
              </a:rPr>
              <a:t>. En esta situación: 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C3AB921E-B05E-3EBE-E2F7-704BD385A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4104148"/>
            <a:ext cx="4963753" cy="254606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306AFE56-4BF2-7485-57D8-897335F8E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198" y="2273106"/>
            <a:ext cx="6126077" cy="183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6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ie de página 3">
            <a:extLst>
              <a:ext uri="{FF2B5EF4-FFF2-40B4-BE49-F238E27FC236}">
                <a16:creationId xmlns:a16="http://schemas.microsoft.com/office/drawing/2014/main" id="{6BC0BE93-6A73-3F72-310E-ABF46EF4E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94516D-F833-08AF-8017-FA367C6E8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935288"/>
            <a:ext cx="2389187" cy="1514475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1600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Descenso de la tasa de descuento</a:t>
            </a:r>
            <a:r>
              <a:rPr lang="es-ES" altLang="es-E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subjetiva intertemporal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2A22DF60-51B7-9246-801F-2C360199B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613" y="3025775"/>
            <a:ext cx="2474912" cy="1098550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1600">
                <a:latin typeface="Times New Roman" panose="02020603050405020304" pitchFamily="18" charset="0"/>
                <a:cs typeface="Times New Roman" panose="02020603050405020304" pitchFamily="18" charset="0"/>
              </a:rPr>
              <a:t>Incremento de la oferta de fondos prestables y </a:t>
            </a:r>
            <a:r>
              <a:rPr lang="es-ES" altLang="es-ES" sz="1600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descenso del tipo de interés de mercado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82CB9E4B-F46F-7259-9282-32955EDBE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3" y="3184525"/>
            <a:ext cx="473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E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cxnSp>
        <p:nvCxnSpPr>
          <p:cNvPr id="10" name="AutoShape 10">
            <a:extLst>
              <a:ext uri="{FF2B5EF4-FFF2-40B4-BE49-F238E27FC236}">
                <a16:creationId xmlns:a16="http://schemas.microsoft.com/office/drawing/2014/main" id="{20DA1FEA-C427-894B-7766-34B87C1B4B09}"/>
              </a:ext>
            </a:extLst>
          </p:cNvPr>
          <p:cNvCxnSpPr>
            <a:cxnSpLocks noChangeShapeType="1"/>
            <a:stCxn id="7" idx="0"/>
          </p:cNvCxnSpPr>
          <p:nvPr/>
        </p:nvCxnSpPr>
        <p:spPr bwMode="auto">
          <a:xfrm rot="5400000" flipH="1" flipV="1">
            <a:off x="1731963" y="1595438"/>
            <a:ext cx="981075" cy="1698625"/>
          </a:xfrm>
          <a:prstGeom prst="bentConnector2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Line 11">
            <a:extLst>
              <a:ext uri="{FF2B5EF4-FFF2-40B4-BE49-F238E27FC236}">
                <a16:creationId xmlns:a16="http://schemas.microsoft.com/office/drawing/2014/main" id="{C4B18074-7A29-5F7F-B514-12C43233ED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8613" y="2590800"/>
            <a:ext cx="1587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A145D77D-9DF0-A6F6-6ED2-E0EC6C7CD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1282700"/>
            <a:ext cx="2395537" cy="134302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1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Descenso del consumo presente</a:t>
            </a:r>
            <a:r>
              <a:rPr lang="es-ES" altLang="es-ES" sz="16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altLang="es-ES" sz="1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Elevación del ahorro</a:t>
            </a:r>
            <a:r>
              <a:rPr lang="es-ES" altLang="es-ES" sz="1600">
                <a:latin typeface="Times New Roman" panose="02020603050405020304" pitchFamily="18" charset="0"/>
                <a:cs typeface="Times New Roman" panose="02020603050405020304" pitchFamily="18" charset="0"/>
              </a:rPr>
              <a:t>. Elevación de la preferencia por el consumo futuro.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AEA9DC13-53AC-4218-042C-87AB6D123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525" y="4652963"/>
            <a:ext cx="3960813" cy="1570037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1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Aumento de la inversión</a:t>
            </a:r>
            <a:r>
              <a:rPr lang="es-ES" altLang="es-E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(financiada con préstamos más baratos) en las primeras etapas de la producción. </a:t>
            </a:r>
            <a:r>
              <a:rPr lang="es-ES" altLang="es-ES" sz="1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Reducción de la producción de bienes de consumo presente</a:t>
            </a:r>
            <a:r>
              <a:rPr lang="es-ES" altLang="es-E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ES" altLang="es-ES" sz="1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aumento de la inversión en bienes de capital</a:t>
            </a:r>
            <a:r>
              <a:rPr lang="es-ES" altLang="es-E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destinados a la </a:t>
            </a:r>
            <a:r>
              <a:rPr lang="es-ES" altLang="es-ES" sz="1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producción de bienes de consumo futuros</a:t>
            </a: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D70B6B42-735A-0C41-64CD-455124C90B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8613" y="4114800"/>
            <a:ext cx="0" cy="5381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cxnSp>
        <p:nvCxnSpPr>
          <p:cNvPr id="15" name="AutoShape 14">
            <a:extLst>
              <a:ext uri="{FF2B5EF4-FFF2-40B4-BE49-F238E27FC236}">
                <a16:creationId xmlns:a16="http://schemas.microsoft.com/office/drawing/2014/main" id="{D3C37C2F-56BF-86E4-398B-33FDCC68A707}"/>
              </a:ext>
            </a:extLst>
          </p:cNvPr>
          <p:cNvCxnSpPr>
            <a:cxnSpLocks noChangeShapeType="1"/>
            <a:stCxn id="13" idx="3"/>
          </p:cNvCxnSpPr>
          <p:nvPr/>
        </p:nvCxnSpPr>
        <p:spPr bwMode="auto">
          <a:xfrm flipV="1">
            <a:off x="6129338" y="4800600"/>
            <a:ext cx="1323975" cy="638175"/>
          </a:xfrm>
          <a:prstGeom prst="curvedConnector2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15">
            <a:extLst>
              <a:ext uri="{FF2B5EF4-FFF2-40B4-BE49-F238E27FC236}">
                <a16:creationId xmlns:a16="http://schemas.microsoft.com/office/drawing/2014/main" id="{CB81F653-D649-D7B3-5C7D-91F9A8BEA2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1638" y="1954213"/>
            <a:ext cx="1971675" cy="484187"/>
          </a:xfrm>
          <a:prstGeom prst="curvedConnector2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Oval 13">
            <a:extLst>
              <a:ext uri="{FF2B5EF4-FFF2-40B4-BE49-F238E27FC236}">
                <a16:creationId xmlns:a16="http://schemas.microsoft.com/office/drawing/2014/main" id="{BD0525EF-A8A5-A843-4A7D-7F5A6CE93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5825" y="2420938"/>
            <a:ext cx="2971800" cy="2362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Coordinación de      las decisiones de consumo y  producción intertemporales (a través del tipo de interés)</a:t>
            </a:r>
          </a:p>
        </p:txBody>
      </p:sp>
    </p:spTree>
    <p:extLst>
      <p:ext uri="{BB962C8B-B14F-4D97-AF65-F5344CB8AC3E}">
        <p14:creationId xmlns:p14="http://schemas.microsoft.com/office/powerpoint/2010/main" val="263818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ie de página 3">
            <a:extLst>
              <a:ext uri="{FF2B5EF4-FFF2-40B4-BE49-F238E27FC236}">
                <a16:creationId xmlns:a16="http://schemas.microsoft.com/office/drawing/2014/main" id="{546E9A24-5050-C5D7-ED03-CE1A22AA8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7119374-5723-17E8-0C03-D881BB9F5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935288"/>
            <a:ext cx="2389187" cy="1514475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1600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Descenso de la tasa de descuento</a:t>
            </a:r>
            <a:r>
              <a:rPr lang="es-ES" altLang="es-E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subjetiva intertemporal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24DE34D-DFDB-60A2-0943-CB807B4BC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613" y="3025775"/>
            <a:ext cx="2474912" cy="1098550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1600">
                <a:latin typeface="Times New Roman" panose="02020603050405020304" pitchFamily="18" charset="0"/>
                <a:cs typeface="Times New Roman" panose="02020603050405020304" pitchFamily="18" charset="0"/>
              </a:rPr>
              <a:t>Incremento de la oferta de fondos prestables y </a:t>
            </a:r>
            <a:r>
              <a:rPr lang="es-ES" altLang="es-ES" sz="1600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descenso del tipo de interés de mercado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86751F47-BF32-BEA4-BA01-CE14D5EC9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3" y="3184525"/>
            <a:ext cx="473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E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cxnSp>
        <p:nvCxnSpPr>
          <p:cNvPr id="10" name="AutoShape 10">
            <a:extLst>
              <a:ext uri="{FF2B5EF4-FFF2-40B4-BE49-F238E27FC236}">
                <a16:creationId xmlns:a16="http://schemas.microsoft.com/office/drawing/2014/main" id="{235CD873-92DE-F00C-3715-7D640D310FB3}"/>
              </a:ext>
            </a:extLst>
          </p:cNvPr>
          <p:cNvCxnSpPr>
            <a:cxnSpLocks noChangeShapeType="1"/>
            <a:stCxn id="7" idx="0"/>
          </p:cNvCxnSpPr>
          <p:nvPr/>
        </p:nvCxnSpPr>
        <p:spPr bwMode="auto">
          <a:xfrm rot="5400000" flipH="1" flipV="1">
            <a:off x="1731963" y="1595438"/>
            <a:ext cx="981075" cy="1698625"/>
          </a:xfrm>
          <a:prstGeom prst="bentConnector2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Line 11">
            <a:extLst>
              <a:ext uri="{FF2B5EF4-FFF2-40B4-BE49-F238E27FC236}">
                <a16:creationId xmlns:a16="http://schemas.microsoft.com/office/drawing/2014/main" id="{4F569743-4932-ECCA-D565-45520E08BC4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8613" y="2590800"/>
            <a:ext cx="1587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57A1BE16-F013-ADEF-8FAD-EA20F88E2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1282700"/>
            <a:ext cx="2395537" cy="134302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1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Descenso del consumo presente</a:t>
            </a:r>
            <a:r>
              <a:rPr lang="es-ES" altLang="es-ES" sz="16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altLang="es-ES" sz="1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Elevación del ahorro</a:t>
            </a:r>
            <a:r>
              <a:rPr lang="es-ES" altLang="es-ES" sz="1600">
                <a:latin typeface="Times New Roman" panose="02020603050405020304" pitchFamily="18" charset="0"/>
                <a:cs typeface="Times New Roman" panose="02020603050405020304" pitchFamily="18" charset="0"/>
              </a:rPr>
              <a:t>. Elevación de la preferencia por el consumo futuro.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D0482618-1FE4-68A8-C918-10F42427B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525" y="4652963"/>
            <a:ext cx="3960813" cy="1570037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1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Aumento de la inversión</a:t>
            </a:r>
            <a:r>
              <a:rPr lang="es-ES" altLang="es-E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(financiada con préstamos más baratos) en las primeras etapas de la producción. </a:t>
            </a:r>
            <a:r>
              <a:rPr lang="es-ES" altLang="es-ES" sz="1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Reducción de la producción de bienes de consumo presente</a:t>
            </a:r>
            <a:r>
              <a:rPr lang="es-ES" altLang="es-E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ES" altLang="es-ES" sz="1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aumento de la inversión en bienes de capital</a:t>
            </a:r>
            <a:r>
              <a:rPr lang="es-ES" altLang="es-E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destinados a la </a:t>
            </a:r>
            <a:r>
              <a:rPr lang="es-ES" altLang="es-ES" sz="1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producción de bienes de consumo futuros</a:t>
            </a: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41BF6011-7D16-E88D-2F60-72B0A71277C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8613" y="4114800"/>
            <a:ext cx="0" cy="5381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cxnSp>
        <p:nvCxnSpPr>
          <p:cNvPr id="15" name="AutoShape 14">
            <a:extLst>
              <a:ext uri="{FF2B5EF4-FFF2-40B4-BE49-F238E27FC236}">
                <a16:creationId xmlns:a16="http://schemas.microsoft.com/office/drawing/2014/main" id="{739C8F09-6645-7DB8-4181-0B4FF38A1833}"/>
              </a:ext>
            </a:extLst>
          </p:cNvPr>
          <p:cNvCxnSpPr>
            <a:cxnSpLocks noChangeShapeType="1"/>
            <a:stCxn id="13" idx="3"/>
          </p:cNvCxnSpPr>
          <p:nvPr/>
        </p:nvCxnSpPr>
        <p:spPr bwMode="auto">
          <a:xfrm flipV="1">
            <a:off x="6129338" y="4800600"/>
            <a:ext cx="1323975" cy="638175"/>
          </a:xfrm>
          <a:prstGeom prst="curvedConnector2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15">
            <a:extLst>
              <a:ext uri="{FF2B5EF4-FFF2-40B4-BE49-F238E27FC236}">
                <a16:creationId xmlns:a16="http://schemas.microsoft.com/office/drawing/2014/main" id="{39460AC0-802F-6947-0181-F3757618F9D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1638" y="1954213"/>
            <a:ext cx="1971675" cy="484187"/>
          </a:xfrm>
          <a:prstGeom prst="curvedConnector2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Oval 13">
            <a:extLst>
              <a:ext uri="{FF2B5EF4-FFF2-40B4-BE49-F238E27FC236}">
                <a16:creationId xmlns:a16="http://schemas.microsoft.com/office/drawing/2014/main" id="{A7D5E48B-9B71-1459-B1BB-9B561333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5825" y="2420938"/>
            <a:ext cx="2971800" cy="2362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Coordinación de      las decisiones de consumo y  producción intertemporales (a través del tipo de interés)</a:t>
            </a:r>
          </a:p>
        </p:txBody>
      </p:sp>
      <p:sp>
        <p:nvSpPr>
          <p:cNvPr id="18" name="Oval 16">
            <a:extLst>
              <a:ext uri="{FF2B5EF4-FFF2-40B4-BE49-F238E27FC236}">
                <a16:creationId xmlns:a16="http://schemas.microsoft.com/office/drawing/2014/main" id="{19C10606-83FF-1177-0C02-CD3B985AD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7413" y="2438400"/>
            <a:ext cx="2971800" cy="2362200"/>
          </a:xfrm>
          <a:prstGeom prst="ellipse">
            <a:avLst/>
          </a:prstGeom>
          <a:solidFill>
            <a:srgbClr val="FFFFCC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El tipo de interés ofrece una señal correcta y no distorsionada</a:t>
            </a:r>
          </a:p>
        </p:txBody>
      </p:sp>
    </p:spTree>
    <p:extLst>
      <p:ext uri="{BB962C8B-B14F-4D97-AF65-F5344CB8AC3E}">
        <p14:creationId xmlns:p14="http://schemas.microsoft.com/office/powerpoint/2010/main" val="404771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9C6A119-EF27-C1F0-6D7F-52A7669A7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Marcador de pie de página 3">
            <a:extLst>
              <a:ext uri="{FF2B5EF4-FFF2-40B4-BE49-F238E27FC236}">
                <a16:creationId xmlns:a16="http://schemas.microsoft.com/office/drawing/2014/main" id="{4508D6B6-23C0-11A7-C212-911AE517D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2C8ED30-9CD7-84FF-44BB-94D50C4E8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2678128"/>
            <a:ext cx="691356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Crecimiento insostenible: el ciclo austriaco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49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A61E87B-644A-DCE6-C9B4-F5D0E2C1A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Marcador de pie de página 3">
            <a:extLst>
              <a:ext uri="{FF2B5EF4-FFF2-40B4-BE49-F238E27FC236}">
                <a16:creationId xmlns:a16="http://schemas.microsoft.com/office/drawing/2014/main" id="{A9ED0E0D-E005-F5C2-227C-B794AC40F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68F01D7B-3B59-BF25-5B6E-2EFB5CA44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784" y="2906397"/>
            <a:ext cx="3272482" cy="2676525"/>
          </a:xfrm>
          <a:prstGeom prst="rect">
            <a:avLst/>
          </a:prstGeom>
          <a:solidFill>
            <a:srgbClr val="FFFFCC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s-ES" altLang="es-E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Este proceso se puede entender mal, y creer que </a:t>
            </a:r>
            <a:r>
              <a:rPr lang="es-ES" altLang="es-ES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procesos de expansión monetaria y el descenso de  los tipos de interés </a:t>
            </a:r>
            <a:r>
              <a:rPr lang="es-ES" altLang="es-E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(y no el aumento de la tasa de ahorro real), es la verdadera causa del crecimiento económico.</a:t>
            </a:r>
          </a:p>
        </p:txBody>
      </p:sp>
      <p:sp>
        <p:nvSpPr>
          <p:cNvPr id="9" name="Text Box 61">
            <a:extLst>
              <a:ext uri="{FF2B5EF4-FFF2-40B4-BE49-F238E27FC236}">
                <a16:creationId xmlns:a16="http://schemas.microsoft.com/office/drawing/2014/main" id="{7A455161-93D4-D10A-EDF7-54D5EB98E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30" y="1284603"/>
            <a:ext cx="8485187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110000"/>
              <a:buFont typeface="Wingdings" panose="05000000000000000000" pitchFamily="2" charset="2"/>
              <a:buChar char="§"/>
            </a:pPr>
            <a:r>
              <a:rPr lang="es-ES" altLang="es-E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proceso de crecimiento sostenible creado por un aumento del ahorro vincula un mecanismo de mercado en el que </a:t>
            </a:r>
            <a:r>
              <a:rPr lang="es-ES" altLang="es-ES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tipo de interés se reduce observándose un crecimiento de la inversión (a </a:t>
            </a:r>
            <a:r>
              <a:rPr lang="es-ES" altLang="es-ES" sz="21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l.p</a:t>
            </a:r>
            <a:r>
              <a:rPr lang="es-ES" altLang="es-E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" altLang="es-ES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B8442A55-5394-873F-23F5-65FA745C7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210" y="2606630"/>
            <a:ext cx="3853006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0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086CCA3-CE1A-6DB6-288D-FE2550CE4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5 CuadroTexto">
            <a:extLst>
              <a:ext uri="{FF2B5EF4-FFF2-40B4-BE49-F238E27FC236}">
                <a16:creationId xmlns:a16="http://schemas.microsoft.com/office/drawing/2014/main" id="{46387222-D61F-E1F9-016B-875609572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885" y="1779829"/>
            <a:ext cx="4135752" cy="3477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s-ES" altLang="es-ES" i="1" dirty="0">
                <a:solidFill>
                  <a:schemeClr val="tx1"/>
                </a:solidFill>
                <a:latin typeface="Times New Roman" panose="02020603050405020304" pitchFamily="18" charset="0"/>
              </a:rPr>
              <a:t>“Cierto que los gobiernos pueden reducir el tipo de interés a corto plazo. Pueden emitir cantidades adicionales de papel moneda, pueden abrir el camino a la expansión bancaria del crédito, y de esta manera crear una bonanza artificial y la apariencia de prosperidad. Pero una prosperidad de ese género está condenada a hundirse tarde o temprano y a traer la depresión”.</a:t>
            </a:r>
          </a:p>
        </p:txBody>
      </p:sp>
      <p:sp>
        <p:nvSpPr>
          <p:cNvPr id="13" name="6 CuadroTexto">
            <a:extLst>
              <a:ext uri="{FF2B5EF4-FFF2-40B4-BE49-F238E27FC236}">
                <a16:creationId xmlns:a16="http://schemas.microsoft.com/office/drawing/2014/main" id="{58C92B32-B52A-EFA9-C8C5-FD372A66D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669" y="5629783"/>
            <a:ext cx="59039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Ludwig von Mises, </a:t>
            </a:r>
            <a:r>
              <a:rPr lang="es-ES" altLang="es-ES" sz="22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Gobierno omnipotente, 1944.</a:t>
            </a:r>
            <a:endParaRPr lang="es-ES" altLang="es-ES" sz="22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DC4CAD7-8151-6369-2907-1F46E825A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400" y="1779830"/>
            <a:ext cx="2116825" cy="289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11D741A-E1C5-9FE3-D9B5-896EC9982D11}"/>
              </a:ext>
            </a:extLst>
          </p:cNvPr>
          <p:cNvSpPr txBox="1"/>
          <p:nvPr/>
        </p:nvSpPr>
        <p:spPr>
          <a:xfrm>
            <a:off x="5293625" y="4690102"/>
            <a:ext cx="2479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hlinkClick r:id="rId3"/>
              </a:rPr>
              <a:t>https://commons.wikimedia.org/wiki/File:Ludwig_von_Mises.jpg</a:t>
            </a:r>
            <a:endParaRPr lang="es-ES" sz="1100" dirty="0"/>
          </a:p>
          <a:p>
            <a:r>
              <a:rPr lang="en-US" sz="1100" dirty="0"/>
              <a:t>This file is licensed under the Creative Commons Attribution-Share Alike 3.0</a:t>
            </a:r>
            <a:endParaRPr lang="es-ES" sz="1100" dirty="0"/>
          </a:p>
        </p:txBody>
      </p:sp>
      <p:sp>
        <p:nvSpPr>
          <p:cNvPr id="16" name="Marcador de pie de página 3">
            <a:extLst>
              <a:ext uri="{FF2B5EF4-FFF2-40B4-BE49-F238E27FC236}">
                <a16:creationId xmlns:a16="http://schemas.microsoft.com/office/drawing/2014/main" id="{4B1F1133-8963-D9A3-5F8A-920EA4162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</p:spTree>
    <p:extLst>
      <p:ext uri="{BB962C8B-B14F-4D97-AF65-F5344CB8AC3E}">
        <p14:creationId xmlns:p14="http://schemas.microsoft.com/office/powerpoint/2010/main" val="346257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5BABA3E-5776-D3D9-5A62-9C2F907C6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Marcador de pie de página 3">
            <a:extLst>
              <a:ext uri="{FF2B5EF4-FFF2-40B4-BE49-F238E27FC236}">
                <a16:creationId xmlns:a16="http://schemas.microsoft.com/office/drawing/2014/main" id="{3C7ECFEC-C419-C532-8FC9-42B41804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D35CB1A7-A43F-8408-FA97-431B4A6BE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1277938"/>
            <a:ext cx="7955160" cy="10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s-ES" altLang="es-ES" sz="2150" dirty="0">
                <a:cs typeface="Times New Roman" panose="02020603050405020304" pitchFamily="18" charset="0"/>
              </a:rPr>
              <a:t>Los bancos centrales estimulan la expansión del crédito “de la nada”, bajo la creencia de que el </a:t>
            </a:r>
            <a:r>
              <a:rPr lang="es-ES" altLang="es-ES" sz="2150" dirty="0">
                <a:solidFill>
                  <a:srgbClr val="C00000"/>
                </a:solidFill>
                <a:cs typeface="Times New Roman" panose="02020603050405020304" pitchFamily="18" charset="0"/>
              </a:rPr>
              <a:t>dinero abundante y barato (tipos artificialmente bajos) </a:t>
            </a:r>
            <a:r>
              <a:rPr lang="es-ES" altLang="es-ES" sz="2150" dirty="0">
                <a:cs typeface="Times New Roman" panose="02020603050405020304" pitchFamily="18" charset="0"/>
              </a:rPr>
              <a:t>son la base del crecimiento </a:t>
            </a:r>
            <a:r>
              <a:rPr lang="es-ES" altLang="es-ES" sz="2150" i="1" dirty="0">
                <a:cs typeface="Times New Roman" panose="02020603050405020304" pitchFamily="18" charset="0"/>
              </a:rPr>
              <a:t>sostenible</a:t>
            </a:r>
            <a:r>
              <a:rPr lang="es-ES" altLang="es-ES" sz="2150" dirty="0"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51ABEC72-A428-EDF6-CF7F-3F9EFE7BA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924" y="4078882"/>
            <a:ext cx="4854276" cy="2547634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32CD2BCC-EECF-6D01-B278-CD29480D8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344" y="2480683"/>
            <a:ext cx="7475948" cy="164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1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ie de página 3">
            <a:extLst>
              <a:ext uri="{FF2B5EF4-FFF2-40B4-BE49-F238E27FC236}">
                <a16:creationId xmlns:a16="http://schemas.microsoft.com/office/drawing/2014/main" id="{666E9ED4-ADE4-1D97-8D17-683BE8EA3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  <p:sp>
        <p:nvSpPr>
          <p:cNvPr id="7" name="Oval 9">
            <a:extLst>
              <a:ext uri="{FF2B5EF4-FFF2-40B4-BE49-F238E27FC236}">
                <a16:creationId xmlns:a16="http://schemas.microsoft.com/office/drawing/2014/main" id="{5DBA7240-9BEC-919F-EE93-15BA903C9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850" y="762000"/>
            <a:ext cx="2895600" cy="16764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1400" b="1" u="sng">
                <a:solidFill>
                  <a:srgbClr val="FF33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Sobreinversión y malos procesos de inversión</a:t>
            </a:r>
            <a:r>
              <a:rPr lang="es-ES" altLang="es-ES" sz="1400">
                <a:latin typeface="Times" panose="02020603050405020304" pitchFamily="18" charset="0"/>
                <a:cs typeface="Times New Roman" panose="02020603050405020304" pitchFamily="18" charset="0"/>
              </a:rPr>
              <a:t> (primeras etapas de la producción). Descenso de la producción de bienes de consumo presentes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893E8EB5-C55F-7095-530B-968185DD9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638" y="3108325"/>
            <a:ext cx="2773362" cy="10937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1300" b="1" u="sng">
                <a:solidFill>
                  <a:srgbClr val="FF33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Exceso de demanda</a:t>
            </a:r>
            <a:r>
              <a:rPr lang="es-ES" altLang="es-ES" sz="1300">
                <a:latin typeface="Times" panose="02020603050405020304" pitchFamily="18" charset="0"/>
                <a:cs typeface="Times New Roman" panose="02020603050405020304" pitchFamily="18" charset="0"/>
              </a:rPr>
              <a:t> de bienes de consumo presente. </a:t>
            </a:r>
            <a:r>
              <a:rPr lang="es-ES" altLang="es-ES" sz="1300" b="1" u="sng">
                <a:solidFill>
                  <a:srgbClr val="FF33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Aumento de sus precios</a:t>
            </a:r>
            <a:r>
              <a:rPr lang="es-ES" altLang="es-ES" sz="1300" b="1">
                <a:latin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ES" sz="1300" b="1">
                <a:solidFill>
                  <a:srgbClr val="FF33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y de la rentabilidad de las últimas etapas del proceso productivo</a:t>
            </a:r>
            <a:r>
              <a:rPr lang="es-ES" altLang="es-ES" sz="1300" b="1">
                <a:latin typeface="Times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altLang="es-ES" sz="1300">
                <a:latin typeface="Times" panose="02020603050405020304" pitchFamily="18" charset="0"/>
                <a:cs typeface="Times New Roman" panose="02020603050405020304" pitchFamily="18" charset="0"/>
              </a:rPr>
              <a:t>Pugna por los recursos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C1CE50E8-D599-DFFC-6433-A3D694EB3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4838" y="938213"/>
            <a:ext cx="2590800" cy="137795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1400" b="1" u="sng" dirty="0">
                <a:solidFill>
                  <a:srgbClr val="FF33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Aumentan</a:t>
            </a:r>
            <a:r>
              <a:rPr lang="es-ES" altLang="es-ES" sz="1400" dirty="0">
                <a:latin typeface="Times" panose="02020603050405020304" pitchFamily="18" charset="0"/>
                <a:cs typeface="Times New Roman" panose="02020603050405020304" pitchFamily="18" charset="0"/>
              </a:rPr>
              <a:t> las rentas monetarias (</a:t>
            </a:r>
            <a:r>
              <a:rPr lang="es-ES" altLang="es-ES" sz="1400" b="1" u="sng" dirty="0">
                <a:solidFill>
                  <a:srgbClr val="FF33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salarios-costes de producción</a:t>
            </a:r>
            <a:r>
              <a:rPr lang="es-ES" altLang="es-ES" sz="1400" dirty="0">
                <a:latin typeface="Times" panose="02020603050405020304" pitchFamily="18" charset="0"/>
                <a:cs typeface="Times New Roman" panose="02020603050405020304" pitchFamily="18" charset="0"/>
              </a:rPr>
              <a:t>) de los factores empleados en la producción de bienes de capital. Incremento de la demanda de bienes de consumo</a:t>
            </a:r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25677FEC-05B1-3FBF-8E07-53620191DC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7638" y="16002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5302D62C-9CFA-D406-0AD0-51483B777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0850" y="5057775"/>
            <a:ext cx="2274888" cy="116522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1400">
                <a:latin typeface="Times" panose="02020603050405020304" pitchFamily="18" charset="0"/>
                <a:cs typeface="Times New Roman" panose="02020603050405020304" pitchFamily="18" charset="0"/>
              </a:rPr>
              <a:t>Tensiones inflacionarias.</a:t>
            </a:r>
          </a:p>
          <a:p>
            <a:pPr algn="ctr"/>
            <a:r>
              <a:rPr lang="es-ES" altLang="es-ES" sz="1400">
                <a:latin typeface="Times" panose="02020603050405020304" pitchFamily="18" charset="0"/>
                <a:cs typeface="Times New Roman" panose="02020603050405020304" pitchFamily="18" charset="0"/>
              </a:rPr>
              <a:t>elevación de los tipos de interés.</a:t>
            </a:r>
            <a:r>
              <a:rPr lang="es-ES" altLang="es-ES" sz="1400" b="1">
                <a:latin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ES" sz="1400" b="1" u="sng">
                <a:solidFill>
                  <a:srgbClr val="FF33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Aumento de los costes financieros de las empresas</a:t>
            </a:r>
          </a:p>
        </p:txBody>
      </p:sp>
      <p:sp>
        <p:nvSpPr>
          <p:cNvPr id="12" name="Line 17">
            <a:extLst>
              <a:ext uri="{FF2B5EF4-FFF2-40B4-BE49-F238E27FC236}">
                <a16:creationId xmlns:a16="http://schemas.microsoft.com/office/drawing/2014/main" id="{8D2E2A06-1BB2-E3D9-2F94-DECDCA39E3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9400" y="4191000"/>
            <a:ext cx="0" cy="8556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" name="Line 23">
            <a:extLst>
              <a:ext uri="{FF2B5EF4-FFF2-40B4-BE49-F238E27FC236}">
                <a16:creationId xmlns:a16="http://schemas.microsoft.com/office/drawing/2014/main" id="{B452AAA0-8AC9-32EA-5CCA-0307A7C549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9400" y="2286000"/>
            <a:ext cx="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" name="Line 30">
            <a:extLst>
              <a:ext uri="{FF2B5EF4-FFF2-40B4-BE49-F238E27FC236}">
                <a16:creationId xmlns:a16="http://schemas.microsoft.com/office/drawing/2014/main" id="{A65669D2-8E43-E251-D2C0-3256AB02D03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000" y="36576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cxnSp>
        <p:nvCxnSpPr>
          <p:cNvPr id="15" name="AutoShape 31">
            <a:extLst>
              <a:ext uri="{FF2B5EF4-FFF2-40B4-BE49-F238E27FC236}">
                <a16:creationId xmlns:a16="http://schemas.microsoft.com/office/drawing/2014/main" id="{E7A98F18-3AF7-3E43-6F22-3BA5F4451C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05638" y="1627188"/>
            <a:ext cx="830262" cy="887412"/>
          </a:xfrm>
          <a:prstGeom prst="curvedConnector2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32">
            <a:extLst>
              <a:ext uri="{FF2B5EF4-FFF2-40B4-BE49-F238E27FC236}">
                <a16:creationId xmlns:a16="http://schemas.microsoft.com/office/drawing/2014/main" id="{0345CAE5-111A-40B3-0971-F57CCC18403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577013" y="4759325"/>
            <a:ext cx="1258887" cy="881063"/>
          </a:xfrm>
          <a:prstGeom prst="curvedConnector3">
            <a:avLst>
              <a:gd name="adj1" fmla="val 99213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Oval 29">
            <a:extLst>
              <a:ext uri="{FF2B5EF4-FFF2-40B4-BE49-F238E27FC236}">
                <a16:creationId xmlns:a16="http://schemas.microsoft.com/office/drawing/2014/main" id="{69779F07-A613-CB0A-7C14-94DD8CB8E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0" y="2514600"/>
            <a:ext cx="2209800" cy="224472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1250" b="1" dirty="0">
                <a:solidFill>
                  <a:srgbClr val="FF33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Descenso de rentabilidad de las inversiones</a:t>
            </a:r>
            <a:r>
              <a:rPr lang="es-ES" altLang="es-ES" sz="1250" dirty="0">
                <a:latin typeface="Times" panose="02020603050405020304" pitchFamily="18" charset="0"/>
                <a:cs typeface="Times" panose="02020603050405020304" pitchFamily="18" charset="0"/>
              </a:rPr>
              <a:t> (en capital) iniciadas en la fase expansiva. </a:t>
            </a:r>
            <a:r>
              <a:rPr lang="es-ES" altLang="es-ES" sz="1250" b="1" dirty="0">
                <a:solidFill>
                  <a:srgbClr val="FF33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Abandono</a:t>
            </a:r>
            <a:r>
              <a:rPr lang="es-ES" altLang="es-ES" sz="1250" dirty="0">
                <a:solidFill>
                  <a:srgbClr val="FF33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s-ES" altLang="es-ES" sz="1250" b="1" dirty="0">
                <a:solidFill>
                  <a:srgbClr val="FF33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de estos proyectos</a:t>
            </a:r>
            <a:r>
              <a:rPr lang="es-ES" altLang="es-ES" sz="125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s-ES" altLang="es-ES" sz="125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quiebras</a:t>
            </a:r>
            <a:r>
              <a:rPr lang="es-ES" altLang="es-ES" sz="1250" b="1" dirty="0">
                <a:solidFill>
                  <a:srgbClr val="CC33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</a:t>
            </a:r>
            <a:r>
              <a:rPr lang="es-ES" altLang="es-ES" sz="1250" dirty="0">
                <a:latin typeface="Times" panose="02020603050405020304" pitchFamily="18" charset="0"/>
                <a:cs typeface="Times" panose="02020603050405020304" pitchFamily="18" charset="0"/>
              </a:rPr>
              <a:t> desempleo, descenso del consumo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1A839996-EAB7-BD35-CF3A-36940027F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3108325"/>
            <a:ext cx="2773363" cy="10937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1300" b="1" u="sng">
                <a:solidFill>
                  <a:srgbClr val="FF33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Exceso de demanda</a:t>
            </a:r>
            <a:r>
              <a:rPr lang="es-ES" altLang="es-ES" sz="1300">
                <a:latin typeface="Times" panose="02020603050405020304" pitchFamily="18" charset="0"/>
                <a:cs typeface="Times New Roman" panose="02020603050405020304" pitchFamily="18" charset="0"/>
              </a:rPr>
              <a:t> de bienes de consumo presente. </a:t>
            </a:r>
            <a:r>
              <a:rPr lang="es-ES" altLang="es-ES" sz="1300" b="1" u="sng">
                <a:solidFill>
                  <a:srgbClr val="FF33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Aumento de sus precios</a:t>
            </a:r>
            <a:r>
              <a:rPr lang="es-ES" altLang="es-ES" sz="1300" b="1">
                <a:latin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ES" sz="1300" b="1">
                <a:solidFill>
                  <a:srgbClr val="FF33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y de la rentabilidad de las últimas etapas del proceso productivo</a:t>
            </a:r>
            <a:r>
              <a:rPr lang="es-ES" altLang="es-ES" sz="1300" b="1">
                <a:latin typeface="Times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altLang="es-ES" sz="1300">
                <a:latin typeface="Times" panose="02020603050405020304" pitchFamily="18" charset="0"/>
                <a:cs typeface="Times New Roman" panose="02020603050405020304" pitchFamily="18" charset="0"/>
              </a:rPr>
              <a:t>Pugna por los recursos</a:t>
            </a:r>
          </a:p>
        </p:txBody>
      </p:sp>
      <p:cxnSp>
        <p:nvCxnSpPr>
          <p:cNvPr id="19" name="AutoShape 14">
            <a:extLst>
              <a:ext uri="{FF2B5EF4-FFF2-40B4-BE49-F238E27FC236}">
                <a16:creationId xmlns:a16="http://schemas.microsoft.com/office/drawing/2014/main" id="{F028839D-10FF-6E7A-3A6D-0F2EB49CFDE2}"/>
              </a:ext>
            </a:extLst>
          </p:cNvPr>
          <p:cNvCxnSpPr>
            <a:cxnSpLocks noChangeShapeType="1"/>
            <a:endCxn id="18" idx="0"/>
          </p:cNvCxnSpPr>
          <p:nvPr/>
        </p:nvCxnSpPr>
        <p:spPr bwMode="auto">
          <a:xfrm rot="16200000" flipH="1">
            <a:off x="3823494" y="1947069"/>
            <a:ext cx="915987" cy="1406525"/>
          </a:xfrm>
          <a:prstGeom prst="bentConnector3">
            <a:avLst>
              <a:gd name="adj1" fmla="val 51472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5">
            <a:extLst>
              <a:ext uri="{FF2B5EF4-FFF2-40B4-BE49-F238E27FC236}">
                <a16:creationId xmlns:a16="http://schemas.microsoft.com/office/drawing/2014/main" id="{685BAEB1-B53A-BF51-605D-41125F304E75}"/>
              </a:ext>
            </a:extLst>
          </p:cNvPr>
          <p:cNvCxnSpPr>
            <a:cxnSpLocks noChangeShapeType="1"/>
            <a:endCxn id="18" idx="2"/>
          </p:cNvCxnSpPr>
          <p:nvPr/>
        </p:nvCxnSpPr>
        <p:spPr bwMode="auto">
          <a:xfrm rot="16200000">
            <a:off x="3859213" y="3921125"/>
            <a:ext cx="844550" cy="1406525"/>
          </a:xfrm>
          <a:prstGeom prst="bentConnector3">
            <a:avLst>
              <a:gd name="adj1" fmla="val 64472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29">
            <a:extLst>
              <a:ext uri="{FF2B5EF4-FFF2-40B4-BE49-F238E27FC236}">
                <a16:creationId xmlns:a16="http://schemas.microsoft.com/office/drawing/2014/main" id="{B198EF3C-ACD5-6360-377D-86FBB1E27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1563" y="3108325"/>
            <a:ext cx="2759075" cy="10826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1600" b="1" u="sng">
                <a:solidFill>
                  <a:srgbClr val="FF33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Pugna por  los recursos</a:t>
            </a:r>
          </a:p>
          <a:p>
            <a:pPr algn="ctr"/>
            <a:r>
              <a:rPr lang="es-ES" altLang="es-ES" sz="1600" b="1">
                <a:solidFill>
                  <a:srgbClr val="FF33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“juego de tira y afloja entre consumidores e inversores”</a:t>
            </a:r>
            <a:endParaRPr lang="es-ES" altLang="es-ES" sz="1600">
              <a:latin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1EAC9316-0A3A-8AC6-45B9-776611331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3211513"/>
            <a:ext cx="1836738" cy="7508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ES" altLang="es-ES" sz="1400">
              <a:latin typeface="Times" panose="02020603050405020304" pitchFamily="18" charset="0"/>
              <a:cs typeface="Times New Roman" panose="02020603050405020304" pitchFamily="18" charset="0"/>
            </a:endParaRPr>
          </a:p>
          <a:p>
            <a:endParaRPr lang="es-ES" altLang="es-ES" sz="1400">
              <a:latin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4C92F45D-541D-84DE-7764-69B2402B5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2950" y="3276600"/>
            <a:ext cx="1295400" cy="685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1400" b="1" u="sng">
                <a:solidFill>
                  <a:srgbClr val="FF33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Efecto liquidez</a:t>
            </a:r>
            <a:r>
              <a:rPr lang="es-ES" altLang="es-ES" sz="1400" u="sng">
                <a:latin typeface="Times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s-ES" altLang="es-ES" sz="1400">
                <a:latin typeface="Times" panose="02020603050405020304" pitchFamily="18" charset="0"/>
                <a:cs typeface="Times New Roman" panose="02020603050405020304" pitchFamily="18" charset="0"/>
              </a:rPr>
              <a:t>reducción de los </a:t>
            </a:r>
          </a:p>
          <a:p>
            <a:pPr algn="ctr"/>
            <a:r>
              <a:rPr lang="es-ES" altLang="es-ES" sz="1400">
                <a:latin typeface="Times" panose="02020603050405020304" pitchFamily="18" charset="0"/>
                <a:cs typeface="Times New Roman" panose="02020603050405020304" pitchFamily="18" charset="0"/>
              </a:rPr>
              <a:t>tipos de interés</a:t>
            </a:r>
          </a:p>
        </p:txBody>
      </p:sp>
      <p:sp>
        <p:nvSpPr>
          <p:cNvPr id="24" name="Line 8">
            <a:extLst>
              <a:ext uri="{FF2B5EF4-FFF2-40B4-BE49-F238E27FC236}">
                <a16:creationId xmlns:a16="http://schemas.microsoft.com/office/drawing/2014/main" id="{1FFAE6A0-D943-F0A7-7877-48700E92CD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8150" y="3657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5" name="Oval 9">
            <a:extLst>
              <a:ext uri="{FF2B5EF4-FFF2-40B4-BE49-F238E27FC236}">
                <a16:creationId xmlns:a16="http://schemas.microsoft.com/office/drawing/2014/main" id="{4240C02B-4484-CA7A-1A38-97D2A4CB5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550" y="762000"/>
            <a:ext cx="2895600" cy="16764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1400" b="1" u="sng">
                <a:solidFill>
                  <a:srgbClr val="FF33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Sobreinversión y malos procesos de inversión</a:t>
            </a:r>
            <a:r>
              <a:rPr lang="es-ES" altLang="es-ES" sz="1400">
                <a:latin typeface="Times" panose="02020603050405020304" pitchFamily="18" charset="0"/>
                <a:cs typeface="Times New Roman" panose="02020603050405020304" pitchFamily="18" charset="0"/>
              </a:rPr>
              <a:t> (primeras etapas de la producción). Descenso de la producción de bienes de consumo presentes</a:t>
            </a:r>
          </a:p>
        </p:txBody>
      </p:sp>
      <p:sp>
        <p:nvSpPr>
          <p:cNvPr id="26" name="AutoShape 10">
            <a:extLst>
              <a:ext uri="{FF2B5EF4-FFF2-40B4-BE49-F238E27FC236}">
                <a16:creationId xmlns:a16="http://schemas.microsoft.com/office/drawing/2014/main" id="{8A9E4269-25A8-5C94-9D7C-4DB6569BF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0" y="3962400"/>
            <a:ext cx="457200" cy="690563"/>
          </a:xfrm>
          <a:prstGeom prst="downArrow">
            <a:avLst>
              <a:gd name="adj1" fmla="val 50000"/>
              <a:gd name="adj2" fmla="val 4582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ES" altLang="es-ES" sz="2400">
              <a:latin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14">
            <a:extLst>
              <a:ext uri="{FF2B5EF4-FFF2-40B4-BE49-F238E27FC236}">
                <a16:creationId xmlns:a16="http://schemas.microsoft.com/office/drawing/2014/main" id="{12D9F33D-6E6C-E8B4-EB6A-F50FA8610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550" y="4652963"/>
            <a:ext cx="2895600" cy="16764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1400">
                <a:latin typeface="Times" panose="02020603050405020304" pitchFamily="18" charset="0"/>
                <a:cs typeface="Times New Roman" panose="02020603050405020304" pitchFamily="18" charset="0"/>
              </a:rPr>
              <a:t>Los agentes no han modificado su tasa de descuento intertemporal. </a:t>
            </a:r>
            <a:r>
              <a:rPr lang="es-ES" altLang="es-ES" sz="1400" b="1" u="sng">
                <a:solidFill>
                  <a:srgbClr val="FF33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Descenso del incentivo a ahorrar</a:t>
            </a:r>
            <a:r>
              <a:rPr lang="es-ES" altLang="es-ES" sz="1400" u="sng">
                <a:latin typeface="Times" panose="02020603050405020304" pitchFamily="18" charset="0"/>
                <a:cs typeface="Times New Roman" panose="02020603050405020304" pitchFamily="18" charset="0"/>
              </a:rPr>
              <a:t>. Aumento del consumo presente</a:t>
            </a:r>
          </a:p>
        </p:txBody>
      </p:sp>
      <p:sp>
        <p:nvSpPr>
          <p:cNvPr id="28" name="Oval 20">
            <a:extLst>
              <a:ext uri="{FF2B5EF4-FFF2-40B4-BE49-F238E27FC236}">
                <a16:creationId xmlns:a16="http://schemas.microsoft.com/office/drawing/2014/main" id="{BFF78B4B-6178-BCB2-34A8-B014D86A0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2854325"/>
            <a:ext cx="1600200" cy="16446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1400" b="1">
                <a:latin typeface="Times" panose="02020603050405020304" pitchFamily="18" charset="0"/>
                <a:cs typeface="Times New Roman" panose="02020603050405020304" pitchFamily="18" charset="0"/>
              </a:rPr>
              <a:t>Inyección de dinero</a:t>
            </a:r>
          </a:p>
          <a:p>
            <a:pPr algn="ctr"/>
            <a:r>
              <a:rPr lang="es-ES" altLang="es-ES" sz="1400" b="1">
                <a:latin typeface="Times" panose="02020603050405020304" pitchFamily="18" charset="0"/>
                <a:cs typeface="Times New Roman" panose="02020603050405020304" pitchFamily="18" charset="0"/>
              </a:rPr>
              <a:t>a través del mercado </a:t>
            </a:r>
          </a:p>
          <a:p>
            <a:pPr algn="ctr"/>
            <a:r>
              <a:rPr lang="es-ES" altLang="es-ES" sz="1400" b="1">
                <a:latin typeface="Times" panose="02020603050405020304" pitchFamily="18" charset="0"/>
                <a:cs typeface="Times New Roman" panose="02020603050405020304" pitchFamily="18" charset="0"/>
              </a:rPr>
              <a:t>de crédito</a:t>
            </a:r>
          </a:p>
        </p:txBody>
      </p:sp>
      <p:sp>
        <p:nvSpPr>
          <p:cNvPr id="29" name="AutoShape 27">
            <a:extLst>
              <a:ext uri="{FF2B5EF4-FFF2-40B4-BE49-F238E27FC236}">
                <a16:creationId xmlns:a16="http://schemas.microsoft.com/office/drawing/2014/main" id="{B1FA7795-4858-DDE2-C82C-13CC32D9D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0" y="2438400"/>
            <a:ext cx="457200" cy="838200"/>
          </a:xfrm>
          <a:prstGeom prst="upArrow">
            <a:avLst>
              <a:gd name="adj1" fmla="val 50000"/>
              <a:gd name="adj2" fmla="val 50001"/>
            </a:avLst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ES" altLang="es-ES" sz="2400">
              <a:latin typeface="Times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27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25F3650-6FE2-1E1B-53F4-3FA94E2D4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Marcador de pie de página 3">
            <a:extLst>
              <a:ext uri="{FF2B5EF4-FFF2-40B4-BE49-F238E27FC236}">
                <a16:creationId xmlns:a16="http://schemas.microsoft.com/office/drawing/2014/main" id="{A77C1256-699A-0A64-FDF2-57052830C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  <p:sp>
        <p:nvSpPr>
          <p:cNvPr id="7" name="Oval 9">
            <a:extLst>
              <a:ext uri="{FF2B5EF4-FFF2-40B4-BE49-F238E27FC236}">
                <a16:creationId xmlns:a16="http://schemas.microsoft.com/office/drawing/2014/main" id="{6D232AAA-A970-9B62-2640-FBA181571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850" y="762000"/>
            <a:ext cx="2895600" cy="16764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1400" b="1" u="sng">
                <a:solidFill>
                  <a:srgbClr val="FF33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Sobreinversión y malos procesos de inversión</a:t>
            </a:r>
            <a:r>
              <a:rPr lang="es-ES" altLang="es-ES" sz="1400">
                <a:latin typeface="Times" panose="02020603050405020304" pitchFamily="18" charset="0"/>
                <a:cs typeface="Times New Roman" panose="02020603050405020304" pitchFamily="18" charset="0"/>
              </a:rPr>
              <a:t> (primeras etapas de la producción). Descenso de la producción de bienes de consumo presentes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27AC600-012E-DE0C-05F4-579AD8CA5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638" y="3108325"/>
            <a:ext cx="2773362" cy="10937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1300" b="1" u="sng">
                <a:solidFill>
                  <a:srgbClr val="FF33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Exceso de demanda</a:t>
            </a:r>
            <a:r>
              <a:rPr lang="es-ES" altLang="es-ES" sz="1300">
                <a:latin typeface="Times" panose="02020603050405020304" pitchFamily="18" charset="0"/>
                <a:cs typeface="Times New Roman" panose="02020603050405020304" pitchFamily="18" charset="0"/>
              </a:rPr>
              <a:t> de bienes de consumo presente. </a:t>
            </a:r>
            <a:r>
              <a:rPr lang="es-ES" altLang="es-ES" sz="1300" b="1" u="sng">
                <a:solidFill>
                  <a:srgbClr val="FF33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Aumento de sus precios</a:t>
            </a:r>
            <a:r>
              <a:rPr lang="es-ES" altLang="es-ES" sz="1300" b="1">
                <a:latin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ES" sz="1300" b="1">
                <a:solidFill>
                  <a:srgbClr val="FF33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y de la rentabilidad de las últimas etapas del proceso productivo</a:t>
            </a:r>
            <a:r>
              <a:rPr lang="es-ES" altLang="es-ES" sz="1300" b="1">
                <a:latin typeface="Times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altLang="es-ES" sz="1300">
                <a:latin typeface="Times" panose="02020603050405020304" pitchFamily="18" charset="0"/>
                <a:cs typeface="Times New Roman" panose="02020603050405020304" pitchFamily="18" charset="0"/>
              </a:rPr>
              <a:t>Pugna por los recursos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EB396B21-63D2-57D3-16FD-DE2492EA2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4838" y="938213"/>
            <a:ext cx="2590800" cy="137795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1400" b="1" u="sng">
                <a:solidFill>
                  <a:srgbClr val="FF33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Aumentan</a:t>
            </a:r>
            <a:r>
              <a:rPr lang="es-ES" altLang="es-ES" sz="1400">
                <a:latin typeface="Times" panose="02020603050405020304" pitchFamily="18" charset="0"/>
                <a:cs typeface="Times New Roman" panose="02020603050405020304" pitchFamily="18" charset="0"/>
              </a:rPr>
              <a:t> las rentas monetarias (</a:t>
            </a:r>
            <a:r>
              <a:rPr lang="es-ES" altLang="es-ES" sz="1400" b="1" u="sng">
                <a:solidFill>
                  <a:srgbClr val="FF33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salarios-costes de producción</a:t>
            </a:r>
            <a:r>
              <a:rPr lang="es-ES" altLang="es-ES" sz="1400">
                <a:latin typeface="Times" panose="02020603050405020304" pitchFamily="18" charset="0"/>
                <a:cs typeface="Times New Roman" panose="02020603050405020304" pitchFamily="18" charset="0"/>
              </a:rPr>
              <a:t>) de los factores empleados en la producción de bienes de capital. Incremento de la demanda de bienes de consumo</a:t>
            </a:r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F261A7CC-C5C2-5BC6-E52C-C134EBCC0D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7638" y="16002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9421A5D5-EB16-EFBB-F155-697B0CF05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0850" y="5057775"/>
            <a:ext cx="2274888" cy="116522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1400">
                <a:latin typeface="Times" panose="02020603050405020304" pitchFamily="18" charset="0"/>
                <a:cs typeface="Times New Roman" panose="02020603050405020304" pitchFamily="18" charset="0"/>
              </a:rPr>
              <a:t>Tensiones inflacionarias.</a:t>
            </a:r>
          </a:p>
          <a:p>
            <a:pPr algn="ctr"/>
            <a:r>
              <a:rPr lang="es-ES" altLang="es-ES" sz="1400">
                <a:latin typeface="Times" panose="02020603050405020304" pitchFamily="18" charset="0"/>
                <a:cs typeface="Times New Roman" panose="02020603050405020304" pitchFamily="18" charset="0"/>
              </a:rPr>
              <a:t>elevación de los tipos de interés.</a:t>
            </a:r>
            <a:r>
              <a:rPr lang="es-ES" altLang="es-ES" sz="1400" b="1">
                <a:latin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ES" sz="1400" b="1" u="sng">
                <a:solidFill>
                  <a:srgbClr val="FF33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Aumento de los costes financieros de las empresas</a:t>
            </a:r>
          </a:p>
        </p:txBody>
      </p:sp>
      <p:sp>
        <p:nvSpPr>
          <p:cNvPr id="12" name="Line 17">
            <a:extLst>
              <a:ext uri="{FF2B5EF4-FFF2-40B4-BE49-F238E27FC236}">
                <a16:creationId xmlns:a16="http://schemas.microsoft.com/office/drawing/2014/main" id="{BEC173BB-B60F-E4A9-17D8-E01A239CCD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9400" y="4191000"/>
            <a:ext cx="0" cy="8556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" name="Line 23">
            <a:extLst>
              <a:ext uri="{FF2B5EF4-FFF2-40B4-BE49-F238E27FC236}">
                <a16:creationId xmlns:a16="http://schemas.microsoft.com/office/drawing/2014/main" id="{52E806CD-1071-2F19-ABDD-D7E9ABD9E2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9400" y="2286000"/>
            <a:ext cx="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" name="Line 30">
            <a:extLst>
              <a:ext uri="{FF2B5EF4-FFF2-40B4-BE49-F238E27FC236}">
                <a16:creationId xmlns:a16="http://schemas.microsoft.com/office/drawing/2014/main" id="{25E81973-FA78-F926-3F07-93ED37300F6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000" y="36576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cxnSp>
        <p:nvCxnSpPr>
          <p:cNvPr id="15" name="AutoShape 31">
            <a:extLst>
              <a:ext uri="{FF2B5EF4-FFF2-40B4-BE49-F238E27FC236}">
                <a16:creationId xmlns:a16="http://schemas.microsoft.com/office/drawing/2014/main" id="{14AFB06B-D3EE-ABB7-37D2-BBDBE3E7B80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05638" y="1627188"/>
            <a:ext cx="830262" cy="887412"/>
          </a:xfrm>
          <a:prstGeom prst="curvedConnector2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32">
            <a:extLst>
              <a:ext uri="{FF2B5EF4-FFF2-40B4-BE49-F238E27FC236}">
                <a16:creationId xmlns:a16="http://schemas.microsoft.com/office/drawing/2014/main" id="{4DF1CA2E-1EE5-FD3D-3C3D-81F8A92E1DF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577013" y="4759325"/>
            <a:ext cx="1258887" cy="881063"/>
          </a:xfrm>
          <a:prstGeom prst="curvedConnector3">
            <a:avLst>
              <a:gd name="adj1" fmla="val 99213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Oval 29">
            <a:extLst>
              <a:ext uri="{FF2B5EF4-FFF2-40B4-BE49-F238E27FC236}">
                <a16:creationId xmlns:a16="http://schemas.microsoft.com/office/drawing/2014/main" id="{35BAAFC4-6F34-E7B1-AF02-381ACD054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0" y="2514600"/>
            <a:ext cx="2209800" cy="224472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1200" b="1">
                <a:solidFill>
                  <a:srgbClr val="FF3300"/>
                </a:solidFill>
                <a:cs typeface="Times New Roman" panose="02020603050405020304" pitchFamily="18" charset="0"/>
              </a:rPr>
              <a:t>Descenso de la rentabilidad de las inversiones</a:t>
            </a:r>
            <a:r>
              <a:rPr lang="es-ES" altLang="es-ES" sz="1200">
                <a:cs typeface="Times New Roman" panose="02020603050405020304" pitchFamily="18" charset="0"/>
              </a:rPr>
              <a:t> (en capital) iniciadas en la fase expansiva. </a:t>
            </a:r>
            <a:r>
              <a:rPr lang="es-ES" altLang="es-ES" sz="1200" b="1">
                <a:solidFill>
                  <a:srgbClr val="FF3300"/>
                </a:solidFill>
                <a:cs typeface="Times New Roman" panose="02020603050405020304" pitchFamily="18" charset="0"/>
              </a:rPr>
              <a:t>Abandono</a:t>
            </a:r>
            <a:r>
              <a:rPr lang="es-ES" altLang="es-ES" sz="120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s-ES" altLang="es-ES" sz="1200" b="1">
                <a:solidFill>
                  <a:srgbClr val="FF3300"/>
                </a:solidFill>
                <a:cs typeface="Times New Roman" panose="02020603050405020304" pitchFamily="18" charset="0"/>
              </a:rPr>
              <a:t>de estos proyectos</a:t>
            </a:r>
            <a:r>
              <a:rPr lang="es-ES" altLang="es-ES" sz="1200">
                <a:cs typeface="Times New Roman" panose="02020603050405020304" pitchFamily="18" charset="0"/>
              </a:rPr>
              <a:t>, </a:t>
            </a:r>
            <a:r>
              <a:rPr lang="es-ES" altLang="es-ES" sz="1200" b="1">
                <a:solidFill>
                  <a:srgbClr val="CC3300"/>
                </a:solidFill>
                <a:cs typeface="Times New Roman" panose="02020603050405020304" pitchFamily="18" charset="0"/>
              </a:rPr>
              <a:t>quiebras,</a:t>
            </a:r>
            <a:r>
              <a:rPr lang="es-ES" altLang="es-ES" sz="1200">
                <a:cs typeface="Times New Roman" panose="02020603050405020304" pitchFamily="18" charset="0"/>
              </a:rPr>
              <a:t> desempleo, descenso del consumo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D89EA6B6-E46C-DF32-64F7-BDE51DD70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3108325"/>
            <a:ext cx="2773363" cy="10937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1300" b="1" u="sng">
                <a:solidFill>
                  <a:srgbClr val="FF33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Exceso de demanda</a:t>
            </a:r>
            <a:r>
              <a:rPr lang="es-ES" altLang="es-ES" sz="1300">
                <a:latin typeface="Times" panose="02020603050405020304" pitchFamily="18" charset="0"/>
                <a:cs typeface="Times New Roman" panose="02020603050405020304" pitchFamily="18" charset="0"/>
              </a:rPr>
              <a:t> de bienes de consumo presente. </a:t>
            </a:r>
            <a:r>
              <a:rPr lang="es-ES" altLang="es-ES" sz="1300" b="1" u="sng">
                <a:solidFill>
                  <a:srgbClr val="FF33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Aumento de sus precios</a:t>
            </a:r>
            <a:r>
              <a:rPr lang="es-ES" altLang="es-ES" sz="1300" b="1">
                <a:latin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ES" sz="1300" b="1">
                <a:solidFill>
                  <a:srgbClr val="FF33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y de la rentabilidad de las últimas etapas del proceso productivo</a:t>
            </a:r>
            <a:r>
              <a:rPr lang="es-ES" altLang="es-ES" sz="1300" b="1">
                <a:latin typeface="Times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altLang="es-ES" sz="1300">
                <a:latin typeface="Times" panose="02020603050405020304" pitchFamily="18" charset="0"/>
                <a:cs typeface="Times New Roman" panose="02020603050405020304" pitchFamily="18" charset="0"/>
              </a:rPr>
              <a:t>Pugna por los recursos</a:t>
            </a:r>
          </a:p>
        </p:txBody>
      </p:sp>
      <p:cxnSp>
        <p:nvCxnSpPr>
          <p:cNvPr id="19" name="AutoShape 14">
            <a:extLst>
              <a:ext uri="{FF2B5EF4-FFF2-40B4-BE49-F238E27FC236}">
                <a16:creationId xmlns:a16="http://schemas.microsoft.com/office/drawing/2014/main" id="{F37751FD-F507-3FA2-8A05-2E38F1932E38}"/>
              </a:ext>
            </a:extLst>
          </p:cNvPr>
          <p:cNvCxnSpPr>
            <a:cxnSpLocks noChangeShapeType="1"/>
            <a:endCxn id="18" idx="0"/>
          </p:cNvCxnSpPr>
          <p:nvPr/>
        </p:nvCxnSpPr>
        <p:spPr bwMode="auto">
          <a:xfrm rot="16200000" flipH="1">
            <a:off x="3823494" y="1947069"/>
            <a:ext cx="915987" cy="1406525"/>
          </a:xfrm>
          <a:prstGeom prst="bentConnector3">
            <a:avLst>
              <a:gd name="adj1" fmla="val 51472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5">
            <a:extLst>
              <a:ext uri="{FF2B5EF4-FFF2-40B4-BE49-F238E27FC236}">
                <a16:creationId xmlns:a16="http://schemas.microsoft.com/office/drawing/2014/main" id="{5E0BE728-60DD-7DF1-607B-467FEF3704A8}"/>
              </a:ext>
            </a:extLst>
          </p:cNvPr>
          <p:cNvCxnSpPr>
            <a:cxnSpLocks noChangeShapeType="1"/>
            <a:endCxn id="18" idx="2"/>
          </p:cNvCxnSpPr>
          <p:nvPr/>
        </p:nvCxnSpPr>
        <p:spPr bwMode="auto">
          <a:xfrm rot="16200000">
            <a:off x="3859213" y="3921125"/>
            <a:ext cx="844550" cy="1406525"/>
          </a:xfrm>
          <a:prstGeom prst="bentConnector3">
            <a:avLst>
              <a:gd name="adj1" fmla="val 64472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29">
            <a:extLst>
              <a:ext uri="{FF2B5EF4-FFF2-40B4-BE49-F238E27FC236}">
                <a16:creationId xmlns:a16="http://schemas.microsoft.com/office/drawing/2014/main" id="{5B0C9994-C219-1790-7ABB-95AAB9AE4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1563" y="3108325"/>
            <a:ext cx="2759075" cy="10826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1600" b="1" u="sng">
                <a:solidFill>
                  <a:srgbClr val="FF33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Pugna por  los recursos</a:t>
            </a:r>
          </a:p>
          <a:p>
            <a:pPr algn="ctr"/>
            <a:r>
              <a:rPr lang="es-ES" altLang="es-ES" sz="1600" b="1">
                <a:solidFill>
                  <a:srgbClr val="FF33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“juego de tira y afloja entre consumidores e inversores”</a:t>
            </a:r>
            <a:endParaRPr lang="es-ES" altLang="es-ES" sz="1600">
              <a:latin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7F3A1A04-16E6-9C93-3DF3-C85EF0CE2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3211513"/>
            <a:ext cx="1836738" cy="7508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ES" altLang="es-ES" sz="1400">
              <a:latin typeface="Times" panose="02020603050405020304" pitchFamily="18" charset="0"/>
              <a:cs typeface="Times New Roman" panose="02020603050405020304" pitchFamily="18" charset="0"/>
            </a:endParaRPr>
          </a:p>
          <a:p>
            <a:endParaRPr lang="es-ES" altLang="es-ES" sz="1400">
              <a:latin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F8520C48-023D-F33D-A1FC-854CA52CB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2950" y="3276600"/>
            <a:ext cx="1295400" cy="685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1400" b="1" u="sng">
                <a:solidFill>
                  <a:srgbClr val="FF33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Efecto liquidez</a:t>
            </a:r>
            <a:r>
              <a:rPr lang="es-ES" altLang="es-ES" sz="1400" u="sng">
                <a:latin typeface="Times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s-ES" altLang="es-ES" sz="1400">
                <a:latin typeface="Times" panose="02020603050405020304" pitchFamily="18" charset="0"/>
                <a:cs typeface="Times New Roman" panose="02020603050405020304" pitchFamily="18" charset="0"/>
              </a:rPr>
              <a:t>reducción de los </a:t>
            </a:r>
          </a:p>
          <a:p>
            <a:pPr algn="ctr"/>
            <a:r>
              <a:rPr lang="es-ES" altLang="es-ES" sz="1400">
                <a:latin typeface="Times" panose="02020603050405020304" pitchFamily="18" charset="0"/>
                <a:cs typeface="Times New Roman" panose="02020603050405020304" pitchFamily="18" charset="0"/>
              </a:rPr>
              <a:t>tipos de interés</a:t>
            </a:r>
          </a:p>
        </p:txBody>
      </p:sp>
      <p:sp>
        <p:nvSpPr>
          <p:cNvPr id="24" name="Line 8">
            <a:extLst>
              <a:ext uri="{FF2B5EF4-FFF2-40B4-BE49-F238E27FC236}">
                <a16:creationId xmlns:a16="http://schemas.microsoft.com/office/drawing/2014/main" id="{84C49D01-CF65-3536-566C-D85947C631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8150" y="3657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5" name="Oval 9">
            <a:extLst>
              <a:ext uri="{FF2B5EF4-FFF2-40B4-BE49-F238E27FC236}">
                <a16:creationId xmlns:a16="http://schemas.microsoft.com/office/drawing/2014/main" id="{E7A96C60-818A-8946-D602-F7D87771F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550" y="762000"/>
            <a:ext cx="2895600" cy="16764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1400" b="1" u="sng">
                <a:solidFill>
                  <a:srgbClr val="FF33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Sobreinversión y malos procesos de inversión</a:t>
            </a:r>
            <a:r>
              <a:rPr lang="es-ES" altLang="es-ES" sz="1400">
                <a:latin typeface="Times" panose="02020603050405020304" pitchFamily="18" charset="0"/>
                <a:cs typeface="Times New Roman" panose="02020603050405020304" pitchFamily="18" charset="0"/>
              </a:rPr>
              <a:t> (primeras etapas de la producción). Descenso de la producción de bienes de consumo presentes</a:t>
            </a:r>
          </a:p>
        </p:txBody>
      </p:sp>
      <p:sp>
        <p:nvSpPr>
          <p:cNvPr id="26" name="AutoShape 10">
            <a:extLst>
              <a:ext uri="{FF2B5EF4-FFF2-40B4-BE49-F238E27FC236}">
                <a16:creationId xmlns:a16="http://schemas.microsoft.com/office/drawing/2014/main" id="{0ACFD88E-E544-4DF2-E8B7-F5EFC00C7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0" y="3962400"/>
            <a:ext cx="457200" cy="690563"/>
          </a:xfrm>
          <a:prstGeom prst="downArrow">
            <a:avLst>
              <a:gd name="adj1" fmla="val 50000"/>
              <a:gd name="adj2" fmla="val 4582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ES" altLang="es-ES" sz="2400">
              <a:latin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14">
            <a:extLst>
              <a:ext uri="{FF2B5EF4-FFF2-40B4-BE49-F238E27FC236}">
                <a16:creationId xmlns:a16="http://schemas.microsoft.com/office/drawing/2014/main" id="{F13D95D5-3DCE-906D-EBA7-29EA17B45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550" y="4652963"/>
            <a:ext cx="2895600" cy="16764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1400">
                <a:latin typeface="Times" panose="02020603050405020304" pitchFamily="18" charset="0"/>
                <a:cs typeface="Times New Roman" panose="02020603050405020304" pitchFamily="18" charset="0"/>
              </a:rPr>
              <a:t>Los agentes no han modificado su tasa de descuento intertemporal. </a:t>
            </a:r>
            <a:r>
              <a:rPr lang="es-ES" altLang="es-ES" sz="1400" b="1" u="sng">
                <a:solidFill>
                  <a:srgbClr val="FF33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Descenso del incentivo a ahorrar</a:t>
            </a:r>
            <a:r>
              <a:rPr lang="es-ES" altLang="es-ES" sz="1400" u="sng">
                <a:latin typeface="Times" panose="02020603050405020304" pitchFamily="18" charset="0"/>
                <a:cs typeface="Times New Roman" panose="02020603050405020304" pitchFamily="18" charset="0"/>
              </a:rPr>
              <a:t>. Aumento del consumo presente</a:t>
            </a:r>
          </a:p>
        </p:txBody>
      </p:sp>
      <p:sp>
        <p:nvSpPr>
          <p:cNvPr id="28" name="Oval 20">
            <a:extLst>
              <a:ext uri="{FF2B5EF4-FFF2-40B4-BE49-F238E27FC236}">
                <a16:creationId xmlns:a16="http://schemas.microsoft.com/office/drawing/2014/main" id="{C1A04EDC-DBE4-65CD-B2C6-288508BE8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2854325"/>
            <a:ext cx="1600200" cy="16446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1400" b="1">
                <a:latin typeface="Times" panose="02020603050405020304" pitchFamily="18" charset="0"/>
                <a:cs typeface="Times New Roman" panose="02020603050405020304" pitchFamily="18" charset="0"/>
              </a:rPr>
              <a:t>Inyección de dinero</a:t>
            </a:r>
          </a:p>
          <a:p>
            <a:pPr algn="ctr"/>
            <a:r>
              <a:rPr lang="es-ES" altLang="es-ES" sz="1400" b="1">
                <a:latin typeface="Times" panose="02020603050405020304" pitchFamily="18" charset="0"/>
                <a:cs typeface="Times New Roman" panose="02020603050405020304" pitchFamily="18" charset="0"/>
              </a:rPr>
              <a:t>a través del mercado </a:t>
            </a:r>
          </a:p>
          <a:p>
            <a:pPr algn="ctr"/>
            <a:r>
              <a:rPr lang="es-ES" altLang="es-ES" sz="1400" b="1">
                <a:latin typeface="Times" panose="02020603050405020304" pitchFamily="18" charset="0"/>
                <a:cs typeface="Times New Roman" panose="02020603050405020304" pitchFamily="18" charset="0"/>
              </a:rPr>
              <a:t>de crédito</a:t>
            </a:r>
          </a:p>
        </p:txBody>
      </p:sp>
      <p:sp>
        <p:nvSpPr>
          <p:cNvPr id="29" name="AutoShape 27">
            <a:extLst>
              <a:ext uri="{FF2B5EF4-FFF2-40B4-BE49-F238E27FC236}">
                <a16:creationId xmlns:a16="http://schemas.microsoft.com/office/drawing/2014/main" id="{329101DA-ACB9-5B97-721F-12C2D57BA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0" y="2438400"/>
            <a:ext cx="457200" cy="838200"/>
          </a:xfrm>
          <a:prstGeom prst="upArrow">
            <a:avLst>
              <a:gd name="adj1" fmla="val 50000"/>
              <a:gd name="adj2" fmla="val 50001"/>
            </a:avLst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ES" altLang="es-ES" sz="2400">
              <a:latin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33">
            <a:extLst>
              <a:ext uri="{FF2B5EF4-FFF2-40B4-BE49-F238E27FC236}">
                <a16:creationId xmlns:a16="http://schemas.microsoft.com/office/drawing/2014/main" id="{77C3F4F1-31B7-17AF-1823-E3385BEC8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800" y="762000"/>
            <a:ext cx="3048000" cy="1676400"/>
          </a:xfrm>
          <a:prstGeom prst="ellipse">
            <a:avLst/>
          </a:prstGeom>
          <a:solidFill>
            <a:srgbClr val="FFFFCC"/>
          </a:solidFill>
          <a:ln w="38100" cmpd="dbl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2400" b="1" dirty="0">
                <a:latin typeface="Times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S" altLang="es-ES" sz="2400" b="1" u="sng" dirty="0">
                <a:latin typeface="Times" panose="02020603050405020304" pitchFamily="18" charset="0"/>
                <a:cs typeface="Times New Roman" panose="02020603050405020304" pitchFamily="18" charset="0"/>
              </a:rPr>
              <a:t>Exuberancia irracional</a:t>
            </a:r>
            <a:r>
              <a:rPr lang="es-ES" altLang="es-ES" sz="2400" b="1" dirty="0">
                <a:latin typeface="Times" panose="02020603050405020304" pitchFamily="18" charset="0"/>
                <a:cs typeface="Times New Roman" panose="02020603050405020304" pitchFamily="18" charset="0"/>
              </a:rPr>
              <a:t>”</a:t>
            </a:r>
            <a:endParaRPr lang="es-ES" altLang="es-ES" sz="2400" dirty="0">
              <a:latin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35">
            <a:extLst>
              <a:ext uri="{FF2B5EF4-FFF2-40B4-BE49-F238E27FC236}">
                <a16:creationId xmlns:a16="http://schemas.microsoft.com/office/drawing/2014/main" id="{CBDBD7EC-95DC-1528-B8D9-D729B34527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9200" y="2057400"/>
            <a:ext cx="2971800" cy="1295400"/>
          </a:xfrm>
          <a:prstGeom prst="line">
            <a:avLst/>
          </a:prstGeom>
          <a:noFill/>
          <a:ln w="101600">
            <a:solidFill>
              <a:srgbClr val="FF33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2" name="Oval 46">
            <a:extLst>
              <a:ext uri="{FF2B5EF4-FFF2-40B4-BE49-F238E27FC236}">
                <a16:creationId xmlns:a16="http://schemas.microsoft.com/office/drawing/2014/main" id="{47418A97-7EFD-789C-0E82-5076299D7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3225" y="2492375"/>
            <a:ext cx="2209800" cy="2244725"/>
          </a:xfrm>
          <a:prstGeom prst="ellipse">
            <a:avLst/>
          </a:prstGeom>
          <a:solidFill>
            <a:srgbClr val="FFFFCC"/>
          </a:solidFill>
          <a:ln w="38100" cmpd="dbl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2400" b="1" dirty="0">
                <a:latin typeface="Times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S" altLang="es-ES" sz="2400" b="1" u="sng" dirty="0">
                <a:latin typeface="Times" panose="02020603050405020304" pitchFamily="18" charset="0"/>
                <a:cs typeface="Times New Roman" panose="02020603050405020304" pitchFamily="18" charset="0"/>
              </a:rPr>
              <a:t>Sana recesión</a:t>
            </a:r>
            <a:r>
              <a:rPr lang="es-ES" altLang="es-ES" sz="2400" b="1" dirty="0">
                <a:latin typeface="Times" panose="02020603050405020304" pitchFamily="18" charset="0"/>
                <a:cs typeface="Times New Roman" panose="02020603050405020304" pitchFamily="18" charset="0"/>
              </a:rPr>
              <a:t>”</a:t>
            </a:r>
            <a:endParaRPr lang="es-ES" altLang="es-ES" sz="2400" dirty="0">
              <a:latin typeface="Times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00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1F8F26E-D342-6EBE-50D1-BFB92F733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DD25C8FE-2384-3319-E306-80FBFD821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61" y="1372839"/>
            <a:ext cx="7955160" cy="42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s-ES" altLang="es-ES" sz="2150" dirty="0">
                <a:cs typeface="Times New Roman" panose="02020603050405020304" pitchFamily="18" charset="0"/>
              </a:rPr>
              <a:t>Crecimiento </a:t>
            </a:r>
            <a:r>
              <a:rPr lang="es-ES" altLang="es-ES" sz="2150" i="1" dirty="0">
                <a:cs typeface="Times New Roman" panose="02020603050405020304" pitchFamily="18" charset="0"/>
              </a:rPr>
              <a:t>sostenible</a:t>
            </a:r>
            <a:r>
              <a:rPr lang="es-ES" altLang="es-ES" sz="2150" dirty="0">
                <a:cs typeface="Times New Roman" panose="02020603050405020304" pitchFamily="18" charset="0"/>
              </a:rPr>
              <a:t> (ahorro y tipo de interés libres): 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F8189C3C-ACBB-CD9B-DE64-3E64B5074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61" y="3889781"/>
            <a:ext cx="7955160" cy="42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s-ES" altLang="es-ES" sz="2150" dirty="0">
                <a:cs typeface="Times New Roman" panose="02020603050405020304" pitchFamily="18" charset="0"/>
              </a:rPr>
              <a:t>Crecimiento </a:t>
            </a:r>
            <a:r>
              <a:rPr lang="es-ES" altLang="es-ES" sz="2150" i="1" dirty="0">
                <a:cs typeface="Times New Roman" panose="02020603050405020304" pitchFamily="18" charset="0"/>
              </a:rPr>
              <a:t>insostenible</a:t>
            </a:r>
            <a:r>
              <a:rPr lang="es-ES" altLang="es-ES" sz="2150" dirty="0">
                <a:cs typeface="Times New Roman" panose="02020603050405020304" pitchFamily="18" charset="0"/>
              </a:rPr>
              <a:t> (dinero bancario y tipos controlados):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AF90A55-D38E-E17A-06BD-DEDB49E4F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286" y="4569373"/>
            <a:ext cx="7054989" cy="177668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0E2261C-120D-9F89-6988-21C49C32B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585" y="2025642"/>
            <a:ext cx="6044090" cy="1558329"/>
          </a:xfrm>
          <a:prstGeom prst="rect">
            <a:avLst/>
          </a:prstGeom>
        </p:spPr>
      </p:pic>
      <p:sp>
        <p:nvSpPr>
          <p:cNvPr id="13" name="Marcador de pie de página 3">
            <a:extLst>
              <a:ext uri="{FF2B5EF4-FFF2-40B4-BE49-F238E27FC236}">
                <a16:creationId xmlns:a16="http://schemas.microsoft.com/office/drawing/2014/main" id="{7DC7252B-6999-9E2F-AD28-1C2917735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</p:spTree>
    <p:extLst>
      <p:ext uri="{BB962C8B-B14F-4D97-AF65-F5344CB8AC3E}">
        <p14:creationId xmlns:p14="http://schemas.microsoft.com/office/powerpoint/2010/main" val="315294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139E25D-335B-7A0D-E95C-A4DD979B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Marcador de pie de página 3">
            <a:extLst>
              <a:ext uri="{FF2B5EF4-FFF2-40B4-BE49-F238E27FC236}">
                <a16:creationId xmlns:a16="http://schemas.microsoft.com/office/drawing/2014/main" id="{BBB81486-9ACA-DCF8-6C99-CB594BEAB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  <p:pic>
        <p:nvPicPr>
          <p:cNvPr id="2050" name="Picture 2" descr="Free Tug Of War Power illustration and picture">
            <a:extLst>
              <a:ext uri="{FF2B5EF4-FFF2-40B4-BE49-F238E27FC236}">
                <a16:creationId xmlns:a16="http://schemas.microsoft.com/office/drawing/2014/main" id="{9A8E1121-45A6-9D3D-A426-7BC5CE21E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43" y="2343548"/>
            <a:ext cx="3370907" cy="337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2 Marcador de contenido">
            <a:extLst>
              <a:ext uri="{FF2B5EF4-FFF2-40B4-BE49-F238E27FC236}">
                <a16:creationId xmlns:a16="http://schemas.microsoft.com/office/drawing/2014/main" id="{3B255E37-B86A-E24F-F054-1F29FE19C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093" y="2084929"/>
            <a:ext cx="76327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s-ES" altLang="es-E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Algunos indicadores adelantados del ciclo económico según la </a:t>
            </a:r>
            <a:r>
              <a:rPr lang="es-ES" altLang="es-ES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TACE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E7C9F96-8489-4DA9-18E8-E5E354331DD8}"/>
              </a:ext>
            </a:extLst>
          </p:cNvPr>
          <p:cNvSpPr txBox="1"/>
          <p:nvPr/>
        </p:nvSpPr>
        <p:spPr>
          <a:xfrm>
            <a:off x="2476062" y="4962091"/>
            <a:ext cx="3602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Tug Of War Power Teamwork - Free image on </a:t>
            </a:r>
            <a:r>
              <a:rPr lang="en-US" sz="1000" dirty="0" err="1">
                <a:hlinkClick r:id="rId3"/>
              </a:rPr>
              <a:t>Pixabay</a:t>
            </a:r>
            <a:r>
              <a:rPr lang="en-US" sz="1000" dirty="0">
                <a:hlinkClick r:id="rId3"/>
              </a:rPr>
              <a:t> – </a:t>
            </a:r>
            <a:r>
              <a:rPr lang="en-US" sz="1000" dirty="0" err="1">
                <a:hlinkClick r:id="rId3"/>
              </a:rPr>
              <a:t>Pixabay</a:t>
            </a:r>
            <a:endParaRPr lang="en-US" sz="1000" dirty="0"/>
          </a:p>
          <a:p>
            <a:r>
              <a:rPr lang="en-US" sz="1000" dirty="0"/>
              <a:t>Tug of war, Power, Teamwork image. Free for use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36391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0902AF4-586A-32CF-BEC1-C74F71FC7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72DA89E-4999-E51D-D5BB-A49C50701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341" y="2710664"/>
            <a:ext cx="711093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 algn="ctr" eaLnBrk="1" hangingPunct="1">
              <a:buFont typeface="+mj-lt"/>
              <a:buAutoNum type="alphaLcParenR"/>
              <a:defRPr/>
            </a:pPr>
            <a:r>
              <a:rPr lang="es-MX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ciclo económico tiene su origen en un fuerte proceso de expansión monetaria</a:t>
            </a:r>
            <a:endParaRPr 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arcador de pie de página 3">
            <a:extLst>
              <a:ext uri="{FF2B5EF4-FFF2-40B4-BE49-F238E27FC236}">
                <a16:creationId xmlns:a16="http://schemas.microsoft.com/office/drawing/2014/main" id="{30E646EE-258E-D32D-6145-986EEF96F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</p:spTree>
    <p:extLst>
      <p:ext uri="{BB962C8B-B14F-4D97-AF65-F5344CB8AC3E}">
        <p14:creationId xmlns:p14="http://schemas.microsoft.com/office/powerpoint/2010/main" val="149257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82150C7-43B5-DA0E-5CD7-04804C66F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Marcador de pie de página 3">
            <a:extLst>
              <a:ext uri="{FF2B5EF4-FFF2-40B4-BE49-F238E27FC236}">
                <a16:creationId xmlns:a16="http://schemas.microsoft.com/office/drawing/2014/main" id="{ECA1356D-4E74-0EC4-C13E-4B633010A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DCBD22A-A616-1B57-598F-8CFAA9857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897" y="1515259"/>
            <a:ext cx="6575251" cy="43232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EA7E714-E6C5-19C9-39D0-84D6C38B2177}"/>
              </a:ext>
            </a:extLst>
          </p:cNvPr>
          <p:cNvSpPr txBox="1"/>
          <p:nvPr/>
        </p:nvSpPr>
        <p:spPr>
          <a:xfrm>
            <a:off x="1101899" y="5911656"/>
            <a:ext cx="6733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Organization for Economic Co-operation and Development, M3 for the United States [MABMM301USM189S], retrieved from FRED, Federal Reserve Bank of St. Louis; 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  <a:hlinkClick r:id="rId3"/>
              </a:rPr>
              <a:t>https://fred.stlouisfed.org/series/MABMM301USM189S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, June 9, 2023.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228595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F8F4BA8-BE3A-5C44-E3E6-E5EBC614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Marcador de pie de página 3">
            <a:extLst>
              <a:ext uri="{FF2B5EF4-FFF2-40B4-BE49-F238E27FC236}">
                <a16:creationId xmlns:a16="http://schemas.microsoft.com/office/drawing/2014/main" id="{3758C9A6-669C-8B3B-ED9C-E4D3482C3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5B310C9-556C-93E7-6AF3-416D33749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898" y="1515259"/>
            <a:ext cx="6575251" cy="43232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89D00E2-F533-7BC1-78A9-E88D64CEE7B7}"/>
              </a:ext>
            </a:extLst>
          </p:cNvPr>
          <p:cNvSpPr txBox="1"/>
          <p:nvPr/>
        </p:nvSpPr>
        <p:spPr>
          <a:xfrm>
            <a:off x="1101899" y="5911656"/>
            <a:ext cx="6733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Board of Governors of the Federal Reserve System (US), Federal Funds Effective Rate [FEDFUNDS], retrieved from FRED, Federal Reserve Bank of St. Louis; 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  <a:hlinkClick r:id="rId3"/>
              </a:rPr>
              <a:t>https://fred.stlouisfed.org/series/FEDFUNDS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, June 9, 2023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99086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FEA859B-1CE5-77E4-A59F-08AB063B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Marcador de pie de página 3">
            <a:extLst>
              <a:ext uri="{FF2B5EF4-FFF2-40B4-BE49-F238E27FC236}">
                <a16:creationId xmlns:a16="http://schemas.microsoft.com/office/drawing/2014/main" id="{D39E7EE3-7AB4-1DAE-9576-F7C04155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EC9A5B3-C52A-84EE-80E7-6BC4CB6C2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898" y="1515259"/>
            <a:ext cx="6575251" cy="43232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1734916-8FB7-84C2-E56F-AAD6D5B8CE72}"/>
              </a:ext>
            </a:extLst>
          </p:cNvPr>
          <p:cNvSpPr txBox="1"/>
          <p:nvPr/>
        </p:nvSpPr>
        <p:spPr>
          <a:xfrm>
            <a:off x="1101899" y="5911656"/>
            <a:ext cx="67337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Board of Governors of the Federal Reserve System (US), 3-Month Treasury Bill Secondary Market Rate, Discount Basis [TB3MS], retrieved from FRED, Federal Reserve Bank of St. Louis; 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  <a:hlinkClick r:id="rId3"/>
              </a:rPr>
              <a:t>https://fred.stlouisfed.org/series/TB3MS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, June 9, 2023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412708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A51420D-D7BC-5BF3-548C-596104158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7" name="Marcador de pie de página 3">
            <a:extLst>
              <a:ext uri="{FF2B5EF4-FFF2-40B4-BE49-F238E27FC236}">
                <a16:creationId xmlns:a16="http://schemas.microsoft.com/office/drawing/2014/main" id="{4613E6E9-187A-9028-2DD8-589BC9040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4843D60-59F8-C4B4-1130-967998751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899" y="1515258"/>
            <a:ext cx="6575250" cy="43232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29082D6-9CE8-323A-6D92-1D6F98D9F0A7}"/>
              </a:ext>
            </a:extLst>
          </p:cNvPr>
          <p:cNvSpPr txBox="1"/>
          <p:nvPr/>
        </p:nvSpPr>
        <p:spPr>
          <a:xfrm>
            <a:off x="1101899" y="5911656"/>
            <a:ext cx="6733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Federal Reserve Bank of St. Louis, 10-Year Treasury Constant Maturity Minus Federal Funds Rate [T10YFF], retrieved from FRED, Federal Reserve Bank of St. Louis; 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  <a:hlinkClick r:id="rId3"/>
              </a:rPr>
              <a:t>https://fred.stlouisfed.org/series/T10YFF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, June 9, 2023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43450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9B69EB5-9C09-62FC-4D0F-2519AA9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FF65E6BB-46F6-9F65-6026-390295339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3178790"/>
            <a:ext cx="777240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0" algn="ctr">
              <a:buFontTx/>
              <a:buAutoNum type="arabicPeriod"/>
            </a:pPr>
            <a:r>
              <a:rPr lang="es-ES" altLang="es-E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Introducción</a:t>
            </a:r>
          </a:p>
          <a:p>
            <a:pPr marL="514350" indent="0" algn="ctr">
              <a:buFontTx/>
              <a:buAutoNum type="arabicPeriod"/>
            </a:pPr>
            <a:endParaRPr lang="es-ES" altLang="es-ES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arcador de pie de página 3">
            <a:extLst>
              <a:ext uri="{FF2B5EF4-FFF2-40B4-BE49-F238E27FC236}">
                <a16:creationId xmlns:a16="http://schemas.microsoft.com/office/drawing/2014/main" id="{8914A2C7-DF78-305C-6DB7-2F5B8F997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</p:spTree>
    <p:extLst>
      <p:ext uri="{BB962C8B-B14F-4D97-AF65-F5344CB8AC3E}">
        <p14:creationId xmlns:p14="http://schemas.microsoft.com/office/powerpoint/2010/main" val="405520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A8A5157-A1AF-132F-DD1D-11D65D2FD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Marcador de pie de página 3">
            <a:extLst>
              <a:ext uri="{FF2B5EF4-FFF2-40B4-BE49-F238E27FC236}">
                <a16:creationId xmlns:a16="http://schemas.microsoft.com/office/drawing/2014/main" id="{B8801082-45BB-AD7C-A7D4-06159767E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CFF783B-098D-F01E-26E3-5110BB1BB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898" y="1515257"/>
            <a:ext cx="6575249" cy="43232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5CA43DE-4667-B126-50BB-AE00FC1D8771}"/>
              </a:ext>
            </a:extLst>
          </p:cNvPr>
          <p:cNvSpPr txBox="1"/>
          <p:nvPr/>
        </p:nvSpPr>
        <p:spPr>
          <a:xfrm>
            <a:off x="1101899" y="5911656"/>
            <a:ext cx="6733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Federal Reserve Bank of St. Louis, 10-Year Treasury Constant Maturity Minus Federal Funds Rate [T10YFF], retrieved from FRED, Federal Reserve Bank of St. Louis; 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  <a:hlinkClick r:id="rId3"/>
              </a:rPr>
              <a:t>https://fred.stlouisfed.org/series/T10YFF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, June 9, 2023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335531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CF21254-FAF7-AD2E-A8AB-11A2AD5A4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F4618D5-4B4A-C5DE-03CE-023082F70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2569096"/>
            <a:ext cx="691356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 algn="ctr" eaLnBrk="1" hangingPunct="1">
              <a:buFont typeface="+mj-lt"/>
              <a:buAutoNum type="alphaLcParenR" startAt="2"/>
              <a:defRPr/>
            </a:pP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laxitud monetaria impulsa un auge crediticio (no respaldado por ahorro)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arcador de pie de página 3">
            <a:extLst>
              <a:ext uri="{FF2B5EF4-FFF2-40B4-BE49-F238E27FC236}">
                <a16:creationId xmlns:a16="http://schemas.microsoft.com/office/drawing/2014/main" id="{C5891E41-1C44-BD6E-A739-DFBF2323A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</p:spTree>
    <p:extLst>
      <p:ext uri="{BB962C8B-B14F-4D97-AF65-F5344CB8AC3E}">
        <p14:creationId xmlns:p14="http://schemas.microsoft.com/office/powerpoint/2010/main" val="259597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1E255A-F525-BFE5-AE3F-2C8D57EC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6" name="Marcador de pie de página 3">
            <a:extLst>
              <a:ext uri="{FF2B5EF4-FFF2-40B4-BE49-F238E27FC236}">
                <a16:creationId xmlns:a16="http://schemas.microsoft.com/office/drawing/2014/main" id="{3636B9E4-9CD8-0379-93CF-AEB1681F6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2F30AC3-2C82-466A-680E-9D58C744D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899" y="1515257"/>
            <a:ext cx="6575248" cy="43232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0E6D73F-BE62-EA6E-BBE4-0D2B7FFDD11F}"/>
              </a:ext>
            </a:extLst>
          </p:cNvPr>
          <p:cNvSpPr txBox="1"/>
          <p:nvPr/>
        </p:nvSpPr>
        <p:spPr>
          <a:xfrm>
            <a:off x="1101899" y="5911656"/>
            <a:ext cx="67337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Board of Governors of the Federal Reserve System (US), Net Percentage of Domestic Banks Tightening Standards for Commercial and Industrial Loans to Large and Middle-Market Firms [DRTSCILM], retrieved from FRED, Federal Reserve Bank of St. Louis; 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  <a:hlinkClick r:id="rId3"/>
              </a:rPr>
              <a:t>https://fred.stlouisfed.org/series/DRTSCILM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, June 9, 2023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144656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3BBC76C-7DF9-9809-173B-7F0E25E0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7" name="Marcador de pie de página 3">
            <a:extLst>
              <a:ext uri="{FF2B5EF4-FFF2-40B4-BE49-F238E27FC236}">
                <a16:creationId xmlns:a16="http://schemas.microsoft.com/office/drawing/2014/main" id="{321BA118-396F-5237-2EB8-15317AD0E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79E4AEF-B75D-0746-8F5C-633330196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899" y="1515258"/>
            <a:ext cx="6575248" cy="43232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16F1656-7C49-5B39-7C9B-AD4C19E001E1}"/>
              </a:ext>
            </a:extLst>
          </p:cNvPr>
          <p:cNvSpPr txBox="1"/>
          <p:nvPr/>
        </p:nvSpPr>
        <p:spPr>
          <a:xfrm>
            <a:off x="1101899" y="5911656"/>
            <a:ext cx="67337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Board of Governors of the Federal Reserve System (US), Net Percentage of Domestic Banks Tightening Standards for Commercial and Industrial Loans to Large and Middle-Market Firms [DRTSCILM], retrieved from FRED, Federal Reserve Bank of St. Louis; 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  <a:hlinkClick r:id="rId3"/>
              </a:rPr>
              <a:t>https://fred.stlouisfed.org/series/DRTSCILM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, June 9, 2023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62700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36F578A-26EE-04EF-0BE2-E38C702AC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6" name="Marcador de pie de página 3">
            <a:extLst>
              <a:ext uri="{FF2B5EF4-FFF2-40B4-BE49-F238E27FC236}">
                <a16:creationId xmlns:a16="http://schemas.microsoft.com/office/drawing/2014/main" id="{20AD99B7-6E66-457A-7984-AFAED0152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DBE36B7-BD2D-3710-57B8-2BDA386DB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42" y="2607196"/>
            <a:ext cx="691356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 algn="ctr" eaLnBrk="1" hangingPunct="1">
              <a:buFont typeface="+mj-lt"/>
              <a:buAutoNum type="alphaLcParenR" startAt="3"/>
              <a:defRPr/>
            </a:pP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auge crediticio provoca una descoordinación entre las decisiones de producción y consumo de los agentes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72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DCEA865-8710-C083-3E41-E6D6A005D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6" name="Marcador de pie de página 3">
            <a:extLst>
              <a:ext uri="{FF2B5EF4-FFF2-40B4-BE49-F238E27FC236}">
                <a16:creationId xmlns:a16="http://schemas.microsoft.com/office/drawing/2014/main" id="{3E03C331-DE03-5671-7582-EB25E74EB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1992500-76EB-14BC-6FA4-FC7DE0CEE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899" y="1517020"/>
            <a:ext cx="6577440" cy="43215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F6F9D91-252E-C42A-590E-1F6F30A0E3AE}"/>
              </a:ext>
            </a:extLst>
          </p:cNvPr>
          <p:cNvSpPr txBox="1"/>
          <p:nvPr/>
        </p:nvSpPr>
        <p:spPr>
          <a:xfrm>
            <a:off x="1101899" y="5911656"/>
            <a:ext cx="67337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Board of Governors of the Federal Reserve System (US), Household Financial Obligations as a Percent of Disposable Personal Income [FODSP], retrieved from FRED, Federal Reserve Bank of St. Louis; 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  <a:hlinkClick r:id="rId3"/>
              </a:rPr>
              <a:t>https://fred.stlouisfed.org/series/FODSP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, June 9, 2023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279484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283D352-9C9C-A4D9-64AB-78D10231D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6" name="Marcador de pie de página 3">
            <a:extLst>
              <a:ext uri="{FF2B5EF4-FFF2-40B4-BE49-F238E27FC236}">
                <a16:creationId xmlns:a16="http://schemas.microsoft.com/office/drawing/2014/main" id="{D6512E87-E65A-D448-02EE-C63C963AA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AC6D654-82D8-1C0B-96D9-1A7F15D0E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899" y="1517021"/>
            <a:ext cx="6577440" cy="43215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0EBBF1F-6BB5-16D2-996A-6AC4F0CBDA96}"/>
              </a:ext>
            </a:extLst>
          </p:cNvPr>
          <p:cNvSpPr txBox="1"/>
          <p:nvPr/>
        </p:nvSpPr>
        <p:spPr>
          <a:xfrm>
            <a:off x="1101899" y="5911656"/>
            <a:ext cx="6733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U.S. Bureau of Economic Analysis, Personal Saving Rate [PSAVERT], retrieved from FRED, Federal Reserve Bank of St. Louis; 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  <a:hlinkClick r:id="rId3"/>
              </a:rPr>
              <a:t>https://fred.stlouisfed.org/series/PSAVERT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, June 9, 2023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192245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3FAE3A3-0CDA-1A8C-BA02-854992317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6" name="Marcador de pie de página 3">
            <a:extLst>
              <a:ext uri="{FF2B5EF4-FFF2-40B4-BE49-F238E27FC236}">
                <a16:creationId xmlns:a16="http://schemas.microsoft.com/office/drawing/2014/main" id="{AABEC0C2-6C12-2A54-FD3F-E1A33D92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C3E4217-6F68-1BCB-8C62-D9A57C235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899" y="1517021"/>
            <a:ext cx="6577440" cy="43215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E68E449-D25A-8369-6F16-B3C927626A4F}"/>
              </a:ext>
            </a:extLst>
          </p:cNvPr>
          <p:cNvSpPr txBox="1"/>
          <p:nvPr/>
        </p:nvSpPr>
        <p:spPr>
          <a:xfrm>
            <a:off x="1101899" y="5911656"/>
            <a:ext cx="6733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U.S. Bureau of Economic Analysis, Gross Saving [GSAVE], retrieved from FRED, Federal Reserve Bank of St. Louis; 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  <a:hlinkClick r:id="rId3"/>
              </a:rPr>
              <a:t>https://fred.stlouisfed.org/series/GSAVE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, June 9, 2023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100211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A59DF16-E54F-FFA0-63B2-CB97C614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6" name="Marcador de pie de página 3">
            <a:extLst>
              <a:ext uri="{FF2B5EF4-FFF2-40B4-BE49-F238E27FC236}">
                <a16:creationId xmlns:a16="http://schemas.microsoft.com/office/drawing/2014/main" id="{9612C1ED-91D3-B609-F870-A4D4FD2F0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DF4F074-0E5C-E1C4-4849-039B1DE17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50" y="2710664"/>
            <a:ext cx="691356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 algn="ctr" eaLnBrk="1" hangingPunct="1">
              <a:buFont typeface="+mj-lt"/>
              <a:buAutoNum type="alphaLcParenR" startAt="4"/>
              <a:defRPr/>
            </a:pP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auge monetario y crediticio distorsiona la estructura productiva 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economía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58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453281D-41BA-E859-D4EE-3FABF121D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6" name="Marcador de pie de página 3">
            <a:extLst>
              <a:ext uri="{FF2B5EF4-FFF2-40B4-BE49-F238E27FC236}">
                <a16:creationId xmlns:a16="http://schemas.microsoft.com/office/drawing/2014/main" id="{B14D60C2-A15C-2384-C167-871146BF9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  <p:pic>
        <p:nvPicPr>
          <p:cNvPr id="7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A63675AD-FC3B-A78C-95FD-5A30DB973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899" y="1517022"/>
            <a:ext cx="6620041" cy="43215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4C03F28-19D7-268E-6B6A-184E0EF65394}"/>
              </a:ext>
            </a:extLst>
          </p:cNvPr>
          <p:cNvSpPr txBox="1"/>
          <p:nvPr/>
        </p:nvSpPr>
        <p:spPr>
          <a:xfrm>
            <a:off x="1101899" y="5911656"/>
            <a:ext cx="67337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Board of Governors of the Federal Reserve System (US), Industrial Production: Equipment: Business Equipment [IPBUSEQ], retrieved from FRED, Federal Reserve Bank of St. Louis; 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  <a:hlinkClick r:id="rId4"/>
              </a:rPr>
              <a:t>https://fred.stlouisfed.org/series/IPBUSEQ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, June 9, 2023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332148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A3A11A6-15C3-13BB-48A9-9834460E6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7494" y="3439053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Marcador de pie de página 3">
            <a:extLst>
              <a:ext uri="{FF2B5EF4-FFF2-40B4-BE49-F238E27FC236}">
                <a16:creationId xmlns:a16="http://schemas.microsoft.com/office/drawing/2014/main" id="{A9652ABF-FE80-F768-C7DC-ABAC7201E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68A0B339-6595-8085-9B95-A64403D80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66" y="2569269"/>
            <a:ext cx="494982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395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es-ES" altLang="es-ES" sz="2100" dirty="0">
                <a:latin typeface="Times New Roman" panose="02020603050405020304" pitchFamily="18" charset="0"/>
              </a:rPr>
              <a:t>Los años 30 fueron testigos de   intensos debates entre las dos     máximas autoridades en materia macroeconómica del momento: Friedrich Hayek y J. M. Keynes.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63A6C7D-59FF-FEF4-0577-A3C400A023AA}"/>
              </a:ext>
            </a:extLst>
          </p:cNvPr>
          <p:cNvSpPr txBox="1"/>
          <p:nvPr/>
        </p:nvSpPr>
        <p:spPr>
          <a:xfrm>
            <a:off x="4967594" y="4371929"/>
            <a:ext cx="32717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The original uploader was </a:t>
            </a:r>
            <a:r>
              <a:rPr lang="en-US" sz="1000" dirty="0" err="1"/>
              <a:t>DickClarkMises</a:t>
            </a:r>
            <a:r>
              <a:rPr lang="en-US" sz="1000" dirty="0"/>
              <a:t> at English Wikipedia., CC BY-SA 3.0 </a:t>
            </a:r>
            <a:r>
              <a:rPr lang="en-US" sz="1000" dirty="0">
                <a:hlinkClick r:id="rId2"/>
              </a:rPr>
              <a:t>https://creativecommons.org/licenses/by-sa/3.0</a:t>
            </a:r>
            <a:r>
              <a:rPr lang="en-US" sz="1000" dirty="0"/>
              <a:t>, via Wikimedia Commons</a:t>
            </a:r>
          </a:p>
          <a:p>
            <a:r>
              <a:rPr lang="es-ES" sz="1000" dirty="0">
                <a:hlinkClick r:id="rId3"/>
              </a:rPr>
              <a:t>https://commons.wikimedia.org/wiki/File:John_Maynard_Keynes.jpg</a:t>
            </a:r>
            <a:r>
              <a:rPr lang="en-US" sz="1000" dirty="0"/>
              <a:t> (IMF, Public domain).</a:t>
            </a:r>
            <a:endParaRPr lang="es-ES" sz="10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F32CA93-4AA3-9CC0-3584-5DC3739EA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594" y="2363109"/>
            <a:ext cx="3121423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1F9660C-0D4A-4404-0E11-3476A983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6" name="Marcador de pie de página 3">
            <a:extLst>
              <a:ext uri="{FF2B5EF4-FFF2-40B4-BE49-F238E27FC236}">
                <a16:creationId xmlns:a16="http://schemas.microsoft.com/office/drawing/2014/main" id="{86844E38-EB83-3855-B6E1-E88C0D38E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EEBB5A7-D0B3-E78A-DD97-8FD54F104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144" y="2710664"/>
            <a:ext cx="691356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 algn="ctr" eaLnBrk="1" hangingPunct="1">
              <a:buFont typeface="+mj-lt"/>
              <a:buAutoNum type="alphaLcParenR" startAt="5"/>
              <a:defRPr/>
            </a:pP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Surgen ciclos endógenos de auge y recesión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93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2B34329-2B89-994C-0103-B451479C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D7F6716-E771-AF37-FDB3-1A583EDE5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899" y="1517022"/>
            <a:ext cx="6620041" cy="43215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E345C9A-547E-BC80-67F4-075E223AE5B1}"/>
              </a:ext>
            </a:extLst>
          </p:cNvPr>
          <p:cNvSpPr txBox="1"/>
          <p:nvPr/>
        </p:nvSpPr>
        <p:spPr>
          <a:xfrm>
            <a:off x="1101899" y="5911656"/>
            <a:ext cx="6733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U.S. Bureau of Economic Analysis, Real Gross Domestic Product [GDPC1], retrieved from FRED, Federal Reserve Bank of St. Louis; 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  <a:hlinkClick r:id="rId3"/>
              </a:rPr>
              <a:t>https://fred.stlouisfed.org/series/GDPC1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, June 9, 2023. (</a:t>
            </a:r>
            <a:r>
              <a:rPr lang="en-US" sz="900" b="0" i="0" dirty="0" err="1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Cuadro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 </a:t>
            </a:r>
            <a:r>
              <a:rPr lang="en-US" sz="900" b="0" i="0" dirty="0" err="1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amarillo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 </a:t>
            </a:r>
            <a:r>
              <a:rPr lang="en-US" sz="900" b="0" i="0" dirty="0" err="1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añadido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.)</a:t>
            </a:r>
            <a:endParaRPr lang="es-ES" sz="900" dirty="0"/>
          </a:p>
        </p:txBody>
      </p:sp>
      <p:sp>
        <p:nvSpPr>
          <p:cNvPr id="8" name="Marcador de pie de página 3">
            <a:extLst>
              <a:ext uri="{FF2B5EF4-FFF2-40B4-BE49-F238E27FC236}">
                <a16:creationId xmlns:a16="http://schemas.microsoft.com/office/drawing/2014/main" id="{3D29285C-11AD-7BD6-34A4-5705AD63F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  <p:pic>
        <p:nvPicPr>
          <p:cNvPr id="11" name="Imagen 48">
            <a:extLst>
              <a:ext uri="{FF2B5EF4-FFF2-40B4-BE49-F238E27FC236}">
                <a16:creationId xmlns:a16="http://schemas.microsoft.com/office/drawing/2014/main" id="{A64468B4-6CA4-4C21-C254-E23311D6F7B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485" y="3922842"/>
            <a:ext cx="1224136" cy="1197364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980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A826279-A835-892E-117C-E6688BA23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6" name="Marcador de pie de página 3">
            <a:extLst>
              <a:ext uri="{FF2B5EF4-FFF2-40B4-BE49-F238E27FC236}">
                <a16:creationId xmlns:a16="http://schemas.microsoft.com/office/drawing/2014/main" id="{BEAC479B-113E-86F8-8A70-70F29D697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241FFC2-0163-FA2F-DB5B-53D2A64F6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899" y="1517022"/>
            <a:ext cx="6620041" cy="43215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6B94E1A-1419-84F1-392F-0EF4CA807727}"/>
              </a:ext>
            </a:extLst>
          </p:cNvPr>
          <p:cNvSpPr txBox="1"/>
          <p:nvPr/>
        </p:nvSpPr>
        <p:spPr>
          <a:xfrm>
            <a:off x="1101899" y="5911656"/>
            <a:ext cx="6733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U.S. Congressional Budget Office, Real Potential Gross Domestic Product [GDPPOT], retrieved from FRED, Federal Reserve Bank of St. Louis; 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  <a:hlinkClick r:id="rId3"/>
              </a:rPr>
              <a:t>https://fred.stlouisfed.org/series/GDPPOT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, June 9, 2023. (</a:t>
            </a:r>
            <a:r>
              <a:rPr lang="en-US" sz="900" b="0" i="0" dirty="0" err="1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Cuadro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 </a:t>
            </a:r>
            <a:r>
              <a:rPr lang="en-US" sz="900" b="0" i="0" dirty="0" err="1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amarillo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 </a:t>
            </a:r>
            <a:r>
              <a:rPr lang="en-US" sz="900" b="0" i="0" dirty="0" err="1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añadido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.)</a:t>
            </a:r>
            <a:endParaRPr lang="es-ES" sz="900" dirty="0"/>
          </a:p>
        </p:txBody>
      </p:sp>
      <p:pic>
        <p:nvPicPr>
          <p:cNvPr id="10" name="Imagen 48">
            <a:extLst>
              <a:ext uri="{FF2B5EF4-FFF2-40B4-BE49-F238E27FC236}">
                <a16:creationId xmlns:a16="http://schemas.microsoft.com/office/drawing/2014/main" id="{F870FCCE-CBE8-F804-668F-AC807299DB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485" y="3922842"/>
            <a:ext cx="1224136" cy="1197364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338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5D05749-71FE-DAA5-908E-7BB34655E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63</a:t>
            </a:fld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BE46403-04EA-D092-F505-01BD7EC3F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899" y="1517023"/>
            <a:ext cx="6620041" cy="43215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6AC412A-76D4-9F5C-4E8C-DB654CE746B1}"/>
              </a:ext>
            </a:extLst>
          </p:cNvPr>
          <p:cNvSpPr txBox="1"/>
          <p:nvPr/>
        </p:nvSpPr>
        <p:spPr>
          <a:xfrm>
            <a:off x="1101899" y="5911656"/>
            <a:ext cx="6733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U.S. Bureau of Labor Statistics, Unemployment Rate [UNRATE], retrieved from FRED, Federal Reserve Bank of St. Louis; 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  <a:hlinkClick r:id="rId3"/>
              </a:rPr>
              <a:t>https://fred.stlouisfed.org/series/UNRATE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, June 9, 2023. (</a:t>
            </a:r>
            <a:r>
              <a:rPr lang="en-US" sz="900" b="0" i="0" dirty="0" err="1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Cuadro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 </a:t>
            </a:r>
            <a:r>
              <a:rPr lang="en-US" sz="900" b="0" i="0" dirty="0" err="1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amarillo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 </a:t>
            </a:r>
            <a:r>
              <a:rPr lang="en-US" sz="900" b="0" i="0" dirty="0" err="1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añadido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.)</a:t>
            </a:r>
            <a:endParaRPr lang="es-ES" sz="900" dirty="0"/>
          </a:p>
        </p:txBody>
      </p:sp>
      <p:pic>
        <p:nvPicPr>
          <p:cNvPr id="8" name="Imagen 48">
            <a:extLst>
              <a:ext uri="{FF2B5EF4-FFF2-40B4-BE49-F238E27FC236}">
                <a16:creationId xmlns:a16="http://schemas.microsoft.com/office/drawing/2014/main" id="{1BDE3D8F-FF4B-3816-0202-9C8E143D1E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60" y="2231636"/>
            <a:ext cx="1224136" cy="1197364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B2455A01-59A1-83D5-700E-FAF6FBECD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</p:spTree>
    <p:extLst>
      <p:ext uri="{BB962C8B-B14F-4D97-AF65-F5344CB8AC3E}">
        <p14:creationId xmlns:p14="http://schemas.microsoft.com/office/powerpoint/2010/main" val="167785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8BE51A8-2031-034C-A324-CB40891C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6" name="Text Box 419">
            <a:extLst>
              <a:ext uri="{FF2B5EF4-FFF2-40B4-BE49-F238E27FC236}">
                <a16:creationId xmlns:a16="http://schemas.microsoft.com/office/drawing/2014/main" id="{CA06A014-E4A5-C177-9608-C6C77AE50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3" y="2660650"/>
            <a:ext cx="78311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s-ES" altLang="es-E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 En el primer caso, la inversión aumenta en respuesta a una elevación del ahorro. </a:t>
            </a:r>
          </a:p>
        </p:txBody>
      </p:sp>
      <p:sp>
        <p:nvSpPr>
          <p:cNvPr id="7" name="Text Box 420">
            <a:extLst>
              <a:ext uri="{FF2B5EF4-FFF2-40B4-BE49-F238E27FC236}">
                <a16:creationId xmlns:a16="http://schemas.microsoft.com/office/drawing/2014/main" id="{7B860E1E-40FF-1537-E368-A8BDA9AE6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3" y="3643313"/>
            <a:ext cx="7686675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s-ES" altLang="es-E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 En el segundo caso, ambas magnitudes se mueven en </a:t>
            </a:r>
            <a:r>
              <a:rPr lang="es-ES" altLang="es-ES" sz="21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direcciones opuestas. La inversión es alimentada por procesos de expansión artificial del crédito bancario. </a:t>
            </a:r>
          </a:p>
        </p:txBody>
      </p:sp>
      <p:sp>
        <p:nvSpPr>
          <p:cNvPr id="8" name="Text Box 421">
            <a:extLst>
              <a:ext uri="{FF2B5EF4-FFF2-40B4-BE49-F238E27FC236}">
                <a16:creationId xmlns:a16="http://schemas.microsoft.com/office/drawing/2014/main" id="{7101D650-B5FC-F0F5-D72E-4B2C87EFD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8" y="4949141"/>
            <a:ext cx="81581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s-ES" altLang="es-E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rebaja artificial de los tipos de interés induce a los empresarios a creer que los planes de consumo de los agentes se encuentran más orientados hacia el futuro de lo que realmente están, </a:t>
            </a:r>
            <a:r>
              <a:rPr lang="es-ES" altLang="es-ES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modificando </a:t>
            </a:r>
            <a:r>
              <a:rPr lang="es-ES" altLang="es-ES" sz="21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erróneamente</a:t>
            </a:r>
            <a:r>
              <a:rPr lang="es-ES" altLang="es-ES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estructura temporal del proceso productivo. </a:t>
            </a:r>
          </a:p>
        </p:txBody>
      </p:sp>
      <p:sp>
        <p:nvSpPr>
          <p:cNvPr id="9" name="Text Box 418">
            <a:extLst>
              <a:ext uri="{FF2B5EF4-FFF2-40B4-BE49-F238E27FC236}">
                <a16:creationId xmlns:a16="http://schemas.microsoft.com/office/drawing/2014/main" id="{FA4C6217-00EA-4CFF-54D4-DA977CD05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8" y="1333500"/>
            <a:ext cx="7864475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s-ES" altLang="es-E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La diferencia clave entre un proceso de crecimiento sostenible y una expansión artificialmente generada, debe buscarse en la </a:t>
            </a:r>
            <a:r>
              <a:rPr lang="es-ES" altLang="es-ES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relación existente entre el ahorro y la inversión. </a:t>
            </a: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8B789D56-FC76-9A8C-F414-0A576722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</p:spTree>
    <p:extLst>
      <p:ext uri="{BB962C8B-B14F-4D97-AF65-F5344CB8AC3E}">
        <p14:creationId xmlns:p14="http://schemas.microsoft.com/office/powerpoint/2010/main" val="274460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C6165C5-E674-9E67-6B94-330174C6D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8AFAD63F-16DF-CFF7-9538-015F387B0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68" y="3109126"/>
            <a:ext cx="76327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s-ES" altLang="es-E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Muchas gracias</a:t>
            </a:r>
          </a:p>
          <a:p>
            <a:pPr marL="0" indent="0" algn="ctr">
              <a:buFontTx/>
              <a:buNone/>
              <a:defRPr/>
            </a:pPr>
            <a:r>
              <a:rPr lang="es-ES" altLang="es-E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FontTx/>
              <a:buNone/>
              <a:defRPr/>
            </a:pPr>
            <a:endParaRPr lang="es-ES" altLang="es-ES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arcador de pie de página 3">
            <a:extLst>
              <a:ext uri="{FF2B5EF4-FFF2-40B4-BE49-F238E27FC236}">
                <a16:creationId xmlns:a16="http://schemas.microsoft.com/office/drawing/2014/main" id="{5DA1C7FF-7150-DD2F-EEFF-72624C28D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</p:spTree>
    <p:extLst>
      <p:ext uri="{BB962C8B-B14F-4D97-AF65-F5344CB8AC3E}">
        <p14:creationId xmlns:p14="http://schemas.microsoft.com/office/powerpoint/2010/main" val="421682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2E89372-DBFB-B629-707F-012F5B52E862}"/>
              </a:ext>
            </a:extLst>
          </p:cNvPr>
          <p:cNvSpPr txBox="1"/>
          <p:nvPr/>
        </p:nvSpPr>
        <p:spPr>
          <a:xfrm>
            <a:off x="2517394" y="3927483"/>
            <a:ext cx="63190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©2023 Miguel A. Alonso Neira</a:t>
            </a:r>
          </a:p>
          <a:p>
            <a:r>
              <a:rPr lang="es-ES" dirty="0"/>
              <a:t>Algunos derechos reservados</a:t>
            </a:r>
          </a:p>
          <a:p>
            <a:r>
              <a:rPr lang="es-ES" dirty="0"/>
              <a:t>Este trabajo está bajo una Licencia Creative Commons “Atribución-</a:t>
            </a:r>
            <a:r>
              <a:rPr lang="es-ES" dirty="0" err="1"/>
              <a:t>CompartirIgual</a:t>
            </a:r>
            <a:r>
              <a:rPr lang="es-ES" dirty="0"/>
              <a:t> 4.0 Internacional” (CC BY-SA 4.0) </a:t>
            </a:r>
          </a:p>
          <a:p>
            <a:r>
              <a:rPr lang="es-ES" dirty="0"/>
              <a:t>disponible en https://creativecommons.org/licenses/by-sa/4.0/</a:t>
            </a:r>
          </a:p>
        </p:txBody>
      </p:sp>
      <p:pic>
        <p:nvPicPr>
          <p:cNvPr id="3" name="Picture 2" descr="Licencia Creative Commons">
            <a:extLst>
              <a:ext uri="{FF2B5EF4-FFF2-40B4-BE49-F238E27FC236}">
                <a16:creationId xmlns:a16="http://schemas.microsoft.com/office/drawing/2014/main" id="{237E5985-6FE1-E536-4FEA-9EE2F29EC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119" y="3240158"/>
            <a:ext cx="1581763" cy="55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788755"/>
      </p:ext>
    </p:extLst>
  </p:cSld>
  <p:clrMapOvr>
    <a:masterClrMapping/>
  </p:clrMapOvr>
  <p:transition spd="slow" advTm="2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3F2EFBD-575B-E1E2-4263-58C166396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E924EA3A-4316-A204-407B-C500DA96A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2" y="2411328"/>
            <a:ext cx="7724775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indent="-396000" eaLnBrk="1" hangingPunct="1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ES" altLang="es-ES" dirty="0">
                <a:solidFill>
                  <a:schemeClr val="tx1"/>
                </a:solidFill>
                <a:latin typeface="Times New Roman" panose="02020603050405020304" pitchFamily="18" charset="0"/>
              </a:rPr>
              <a:t>Hayek sostenía que los </a:t>
            </a:r>
            <a:r>
              <a:rPr lang="es-ES" altLang="es-ES" dirty="0">
                <a:solidFill>
                  <a:srgbClr val="C00000"/>
                </a:solidFill>
                <a:latin typeface="Times New Roman" panose="02020603050405020304" pitchFamily="18" charset="0"/>
              </a:rPr>
              <a:t>procesos de inflación monetaria y </a:t>
            </a:r>
            <a:r>
              <a:rPr lang="es-ES" altLang="es-ES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crediticia</a:t>
            </a:r>
            <a:r>
              <a:rPr lang="es-ES" altLang="es-ES" dirty="0">
                <a:solidFill>
                  <a:srgbClr val="0099CC"/>
                </a:solidFill>
                <a:latin typeface="Times New Roman" panose="02020603050405020304" pitchFamily="18" charset="0"/>
              </a:rPr>
              <a:t> </a:t>
            </a:r>
            <a:r>
              <a:rPr lang="es-ES" altLang="es-ES" dirty="0">
                <a:solidFill>
                  <a:schemeClr val="tx1"/>
                </a:solidFill>
                <a:latin typeface="Times New Roman" panose="02020603050405020304" pitchFamily="18" charset="0"/>
              </a:rPr>
              <a:t>llevados a cabo por un sistema bancario de reserva fraccionaria, eran el </a:t>
            </a:r>
            <a:r>
              <a:rPr lang="es-ES" altLang="es-ES" dirty="0">
                <a:solidFill>
                  <a:srgbClr val="C00000"/>
                </a:solidFill>
                <a:latin typeface="Times New Roman" panose="02020603050405020304" pitchFamily="18" charset="0"/>
              </a:rPr>
              <a:t>principal desencadenante de los ciclos expansivo-recesivos</a:t>
            </a:r>
            <a:r>
              <a:rPr lang="es-ES" altLang="es-ES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</a:p>
          <a:p>
            <a:pPr indent="-39600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ES" altLang="es-ES" dirty="0">
                <a:solidFill>
                  <a:schemeClr val="tx1"/>
                </a:solidFill>
                <a:latin typeface="Times New Roman" panose="02020603050405020304" pitchFamily="18" charset="0"/>
              </a:rPr>
              <a:t>Por otro lado, la adopción de políticas de demanda expansivas          (fiscales y monetarias) en las etapas recesivas sólo pospondría  los </a:t>
            </a:r>
            <a:r>
              <a:rPr lang="es-ES" altLang="es-ES" dirty="0">
                <a:solidFill>
                  <a:srgbClr val="C00000"/>
                </a:solidFill>
                <a:latin typeface="Times New Roman" panose="02020603050405020304" pitchFamily="18" charset="0"/>
              </a:rPr>
              <a:t>ajustes económicos necesarios.</a:t>
            </a:r>
          </a:p>
          <a:p>
            <a:pPr indent="-39600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ES" altLang="es-ES" dirty="0">
                <a:solidFill>
                  <a:schemeClr val="tx1"/>
                </a:solidFill>
                <a:latin typeface="Times New Roman" panose="02020603050405020304" pitchFamily="18" charset="0"/>
              </a:rPr>
              <a:t>Estos ajustes permitirían depurar los </a:t>
            </a:r>
            <a:r>
              <a:rPr lang="es-ES" altLang="es-ES" dirty="0">
                <a:solidFill>
                  <a:srgbClr val="C00000"/>
                </a:solidFill>
                <a:latin typeface="Times New Roman" panose="02020603050405020304" pitchFamily="18" charset="0"/>
              </a:rPr>
              <a:t>procesos (errores) de inversión insostenibles </a:t>
            </a:r>
            <a:r>
              <a:rPr lang="es-ES" altLang="es-ES" dirty="0">
                <a:solidFill>
                  <a:schemeClr val="tx1"/>
                </a:solidFill>
                <a:latin typeface="Times New Roman" panose="02020603050405020304" pitchFamily="18" charset="0"/>
              </a:rPr>
              <a:t>acometidos en el pasado (durante la fase de economía de burbuja) y devolver los precios inflados de los activos a sus valores previos a la forja de la burbuja monetaria.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82C64BEF-836B-DEBB-BF96-57533E9AA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438736"/>
            <a:ext cx="81724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395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es-ES" altLang="es-ES" sz="2000" dirty="0">
                <a:latin typeface="Times New Roman" panose="02020603050405020304" pitchFamily="18" charset="0"/>
              </a:rPr>
              <a:t>Las ideas de estos autores sobre política económica en general, y política monetaria en particular, diferían significativamente.</a:t>
            </a:r>
          </a:p>
        </p:txBody>
      </p:sp>
      <p:sp>
        <p:nvSpPr>
          <p:cNvPr id="12" name="Marcador de pie de página 3">
            <a:extLst>
              <a:ext uri="{FF2B5EF4-FFF2-40B4-BE49-F238E27FC236}">
                <a16:creationId xmlns:a16="http://schemas.microsoft.com/office/drawing/2014/main" id="{D3DAEE40-C2F3-3F29-AB8D-0A1EF6EB5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</p:spTree>
    <p:extLst>
      <p:ext uri="{BB962C8B-B14F-4D97-AF65-F5344CB8AC3E}">
        <p14:creationId xmlns:p14="http://schemas.microsoft.com/office/powerpoint/2010/main" val="421073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941C330-77B4-5ABC-1B59-B5BD0054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AFA6777C-0CD5-A6A9-EDC5-4612B481A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983" y="5553394"/>
            <a:ext cx="81407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688975" indent="-34290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395288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32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s-ES" altLang="es-ES" dirty="0">
                <a:solidFill>
                  <a:schemeClr val="tx1"/>
                </a:solidFill>
                <a:latin typeface="Times New Roman" panose="02020603050405020304" pitchFamily="18" charset="0"/>
              </a:rPr>
              <a:t>La </a:t>
            </a:r>
            <a:r>
              <a:rPr lang="es-ES" altLang="es-ES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acumulación de deudas</a:t>
            </a:r>
            <a:r>
              <a:rPr lang="es-ES" altLang="es-ES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s-ES" altLang="es-ES" dirty="0">
                <a:solidFill>
                  <a:schemeClr val="tx1"/>
                </a:solidFill>
                <a:latin typeface="Times New Roman" panose="02020603050405020304" pitchFamily="18" charset="0"/>
              </a:rPr>
              <a:t>fue elevando la vulnerabilidad de la economía a una ruptura del sistema crediticio.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63A2094-7877-EF25-0C8D-02F32A7B0D43}"/>
              </a:ext>
            </a:extLst>
          </p:cNvPr>
          <p:cNvSpPr txBox="1"/>
          <p:nvPr/>
        </p:nvSpPr>
        <p:spPr>
          <a:xfrm>
            <a:off x="4264470" y="5074186"/>
            <a:ext cx="3941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Fotografías</a:t>
            </a:r>
            <a:r>
              <a:rPr lang="en-US" sz="1000" dirty="0"/>
              <a:t> de National Archives at College Park, Public domain, via Wikimedia Commons</a:t>
            </a:r>
            <a:endParaRPr lang="es-ES" sz="1000" dirty="0"/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25CDEDD3-D4C7-6DF0-6AAF-05B464FD3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96" y="1435646"/>
            <a:ext cx="81407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395288"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ES" altLang="es-ES" dirty="0">
                <a:solidFill>
                  <a:schemeClr val="tx1"/>
                </a:solidFill>
                <a:latin typeface="Times New Roman" panose="02020603050405020304" pitchFamily="18" charset="0"/>
              </a:rPr>
              <a:t>Los economistas de la Escuela Austriaca advertían de los enormes efectos perturbadores de los procesos de expansión crediticia (no respaldados por ahorro real) sobre la estructura productiva. 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E7251EE-CABA-2593-B6C6-D1CA0492A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80" y="2601069"/>
            <a:ext cx="7550331" cy="2544133"/>
          </a:xfrm>
          <a:prstGeom prst="rect">
            <a:avLst/>
          </a:prstGeom>
        </p:spPr>
      </p:pic>
      <p:sp>
        <p:nvSpPr>
          <p:cNvPr id="19" name="Marcador de pie de página 3">
            <a:extLst>
              <a:ext uri="{FF2B5EF4-FFF2-40B4-BE49-F238E27FC236}">
                <a16:creationId xmlns:a16="http://schemas.microsoft.com/office/drawing/2014/main" id="{30BBFFC7-051C-1B98-DFD9-87B9442E4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</p:spTree>
    <p:extLst>
      <p:ext uri="{BB962C8B-B14F-4D97-AF65-F5344CB8AC3E}">
        <p14:creationId xmlns:p14="http://schemas.microsoft.com/office/powerpoint/2010/main" val="422588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79F8217-F47D-F16B-48B3-B599CE921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CD32BAAB-BCA6-52AB-14BA-68B87180B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38" y="4264705"/>
            <a:ext cx="6437312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s-ES" altLang="es-ES" sz="2000" dirty="0">
                <a:latin typeface="Times New Roman" panose="02020603050405020304" pitchFamily="18" charset="0"/>
              </a:rPr>
              <a:t>Sostener la demanda agregada (principio de la demanda efectiva o ley de Keynes).</a:t>
            </a:r>
          </a:p>
          <a:p>
            <a:pPr eaLnBrk="1" hangingPunct="1">
              <a:spcBef>
                <a:spcPts val="900"/>
              </a:spcBef>
              <a:buFont typeface="Wingdings" panose="05000000000000000000" pitchFamily="2" charset="2"/>
              <a:buChar char="v"/>
            </a:pPr>
            <a:r>
              <a:rPr lang="es-ES" altLang="es-ES" sz="2000" dirty="0">
                <a:latin typeface="Times New Roman" panose="02020603050405020304" pitchFamily="18" charset="0"/>
              </a:rPr>
              <a:t>Recuperar el pleno empleo. </a:t>
            </a:r>
          </a:p>
          <a:p>
            <a:pPr eaLnBrk="1" hangingPunct="1">
              <a:spcBef>
                <a:spcPts val="900"/>
              </a:spcBef>
              <a:buFont typeface="Wingdings" panose="05000000000000000000" pitchFamily="2" charset="2"/>
              <a:buChar char="v"/>
            </a:pPr>
            <a:r>
              <a:rPr lang="es-ES" altLang="es-ES" sz="2000" dirty="0">
                <a:latin typeface="Times New Roman" panose="02020603050405020304" pitchFamily="18" charset="0"/>
              </a:rPr>
              <a:t>Garantizar el funcionamiento y la estabilidad del sistema económico y financiero.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5E007313-B40D-00A4-A6CB-FAF17878C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852" y="2362225"/>
            <a:ext cx="732799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3952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s-ES" altLang="es-ES" sz="2000" dirty="0"/>
              <a:t>Por el contrario, Keynes, al situar el origen de la </a:t>
            </a:r>
            <a:r>
              <a:rPr lang="es-ES" altLang="es-ES" sz="2000" i="1" dirty="0"/>
              <a:t>Gran Depresión </a:t>
            </a:r>
            <a:r>
              <a:rPr lang="es-ES" altLang="es-ES" sz="2000" dirty="0"/>
              <a:t>en la </a:t>
            </a:r>
            <a:r>
              <a:rPr lang="es-ES" altLang="es-ES" sz="2000" dirty="0">
                <a:solidFill>
                  <a:srgbClr val="C00000"/>
                </a:solidFill>
              </a:rPr>
              <a:t>inestabilidad de la inversión privada y   un mal funcionamiento de la economía   de mercado (fallos de coordinación en    el mecanismo de precios)</a:t>
            </a:r>
            <a:r>
              <a:rPr lang="es-ES" altLang="es-ES" sz="2000" dirty="0"/>
              <a:t>, defendía la intervención del gobierno para: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es-ES" altLang="es-ES" sz="2000" dirty="0"/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B35292EB-260C-88F9-5177-2DF2D895A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1426121"/>
            <a:ext cx="81724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395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es-ES" altLang="es-ES" sz="2100" dirty="0">
                <a:latin typeface="Times New Roman" panose="02020603050405020304" pitchFamily="18" charset="0"/>
              </a:rPr>
              <a:t>Las ideas de estos autores sobre política económica en general, y política monetaria en particular, diferían significativamente.</a:t>
            </a:r>
          </a:p>
        </p:txBody>
      </p:sp>
      <p:sp>
        <p:nvSpPr>
          <p:cNvPr id="12" name="Marcador de pie de página 3">
            <a:extLst>
              <a:ext uri="{FF2B5EF4-FFF2-40B4-BE49-F238E27FC236}">
                <a16:creationId xmlns:a16="http://schemas.microsoft.com/office/drawing/2014/main" id="{E876CCE8-1558-CFD2-43CB-12F19CD75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61" y="6465654"/>
            <a:ext cx="6007100" cy="365125"/>
          </a:xfrm>
        </p:spPr>
        <p:txBody>
          <a:bodyPr/>
          <a:lstStyle/>
          <a:p>
            <a:r>
              <a:rPr lang="en-US" b="0" dirty="0"/>
              <a:t>Dr. Miguel A. Alonso</a:t>
            </a:r>
          </a:p>
        </p:txBody>
      </p:sp>
    </p:spTree>
    <p:extLst>
      <p:ext uri="{BB962C8B-B14F-4D97-AF65-F5344CB8AC3E}">
        <p14:creationId xmlns:p14="http://schemas.microsoft.com/office/powerpoint/2010/main" val="368085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Plantilla-PowerPoint-URJConline">
  <a:themeElements>
    <a:clrScheme name="URJC online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CB0017"/>
      </a:accent1>
      <a:accent2>
        <a:srgbClr val="49CFA3"/>
      </a:accent2>
      <a:accent3>
        <a:srgbClr val="3470B6"/>
      </a:accent3>
      <a:accent4>
        <a:srgbClr val="D8E639"/>
      </a:accent4>
      <a:accent5>
        <a:srgbClr val="424E5B"/>
      </a:accent5>
      <a:accent6>
        <a:srgbClr val="730E00"/>
      </a:accent6>
      <a:hlink>
        <a:srgbClr val="CB0017"/>
      </a:hlink>
      <a:folHlink>
        <a:srgbClr val="3470B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5" id="{15ED21C7-F49F-484C-A169-0A2708F10471}" vid="{32C5F12C-20E9-AA4F-916D-016B3800913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Plantilla-PorwerPoint-4_3 Pecha-Kucha-2018</Template>
  <TotalTime>277</TotalTime>
  <Words>4828</Words>
  <Application>Microsoft Office PowerPoint</Application>
  <PresentationFormat>Presentación en pantalla (4:3)</PresentationFormat>
  <Paragraphs>353</Paragraphs>
  <Slides>66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66</vt:i4>
      </vt:variant>
    </vt:vector>
  </HeadingPairs>
  <TitlesOfParts>
    <vt:vector size="79" baseType="lpstr">
      <vt:lpstr>Arial</vt:lpstr>
      <vt:lpstr>Calibri</vt:lpstr>
      <vt:lpstr>Gill Sans</vt:lpstr>
      <vt:lpstr>Gill Sans MT</vt:lpstr>
      <vt:lpstr>Helvetica</vt:lpstr>
      <vt:lpstr>Lucida Sans</vt:lpstr>
      <vt:lpstr>source sans pro</vt:lpstr>
      <vt:lpstr>Times</vt:lpstr>
      <vt:lpstr>Times New Roman</vt:lpstr>
      <vt:lpstr>Wingdings</vt:lpstr>
      <vt:lpstr>Wingdings 2</vt:lpstr>
      <vt:lpstr>Work Sans</vt:lpstr>
      <vt:lpstr>Plantilla-PowerPoint-URJConline</vt:lpstr>
      <vt:lpstr>Teoría austriaca del ciclo económico e indicadores adelantados de relevancia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Teoría austriaca del ciclo económico e indicadores adelantados de relevancia</dc:title>
  <dc:creator>Miguel Alonso</dc:creator>
  <cp:lastModifiedBy>Miguel Alonso</cp:lastModifiedBy>
  <cp:revision>6</cp:revision>
  <cp:lastPrinted>2023-06-09T16:01:37Z</cp:lastPrinted>
  <dcterms:created xsi:type="dcterms:W3CDTF">2023-06-09T11:26:19Z</dcterms:created>
  <dcterms:modified xsi:type="dcterms:W3CDTF">2023-06-09T16:03:38Z</dcterms:modified>
</cp:coreProperties>
</file>